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0" d="100"/>
          <a:sy n="70" d="100"/>
        </p:scale>
        <p:origin x="1166"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78F63-1CE1-45C3-AF79-48B0B4560F9F}"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N"/>
        </a:p>
      </dgm:t>
    </dgm:pt>
    <dgm:pt modelId="{39D8590F-473B-4BBC-96EC-B679CD99D298}">
      <dgm:prSet phldrT="[Text]"/>
      <dgm:spPr/>
      <dgm:t>
        <a:bodyPr/>
        <a:lstStyle/>
        <a:p>
          <a:r>
            <a:rPr lang="en-US" dirty="0"/>
            <a:t>Collecting data</a:t>
          </a:r>
          <a:endParaRPr lang="en-IN" dirty="0"/>
        </a:p>
      </dgm:t>
    </dgm:pt>
    <dgm:pt modelId="{CD141577-77AC-4362-8B49-EB086896BF03}" type="parTrans" cxnId="{F5AEFD32-7872-4B23-A241-E20D4CD6B67E}">
      <dgm:prSet/>
      <dgm:spPr/>
      <dgm:t>
        <a:bodyPr/>
        <a:lstStyle/>
        <a:p>
          <a:endParaRPr lang="en-IN"/>
        </a:p>
      </dgm:t>
    </dgm:pt>
    <dgm:pt modelId="{F13F340E-0054-47DC-A69B-308F0DA0F02E}" type="sibTrans" cxnId="{F5AEFD32-7872-4B23-A241-E20D4CD6B67E}">
      <dgm:prSet/>
      <dgm:spPr/>
      <dgm:t>
        <a:bodyPr/>
        <a:lstStyle/>
        <a:p>
          <a:endParaRPr lang="en-IN"/>
        </a:p>
      </dgm:t>
    </dgm:pt>
    <dgm:pt modelId="{E2D4A863-5A9C-4839-9D99-7EFD781F29AB}">
      <dgm:prSet phldrT="[Text]"/>
      <dgm:spPr/>
      <dgm:t>
        <a:bodyPr/>
        <a:lstStyle/>
        <a:p>
          <a:r>
            <a:rPr lang="en-US" dirty="0"/>
            <a:t>Understanding Data</a:t>
          </a:r>
          <a:endParaRPr lang="en-IN" dirty="0"/>
        </a:p>
      </dgm:t>
    </dgm:pt>
    <dgm:pt modelId="{4FC91648-40A4-4121-9C88-A641AD6ABE97}" type="parTrans" cxnId="{B8035C7C-B48D-4619-9DEE-C1B11BFA64B4}">
      <dgm:prSet/>
      <dgm:spPr/>
      <dgm:t>
        <a:bodyPr/>
        <a:lstStyle/>
        <a:p>
          <a:endParaRPr lang="en-IN"/>
        </a:p>
      </dgm:t>
    </dgm:pt>
    <dgm:pt modelId="{E647A581-63F4-4DD9-98B2-302F56F3E533}" type="sibTrans" cxnId="{B8035C7C-B48D-4619-9DEE-C1B11BFA64B4}">
      <dgm:prSet/>
      <dgm:spPr/>
      <dgm:t>
        <a:bodyPr/>
        <a:lstStyle/>
        <a:p>
          <a:endParaRPr lang="en-IN"/>
        </a:p>
      </dgm:t>
    </dgm:pt>
    <dgm:pt modelId="{868E5779-D43F-4A8E-9B56-959864D2C6FA}">
      <dgm:prSet phldrT="[Text]"/>
      <dgm:spPr/>
      <dgm:t>
        <a:bodyPr/>
        <a:lstStyle/>
        <a:p>
          <a:r>
            <a:rPr lang="en-US" dirty="0"/>
            <a:t>Preparing data</a:t>
          </a:r>
          <a:endParaRPr lang="en-IN" dirty="0"/>
        </a:p>
      </dgm:t>
    </dgm:pt>
    <dgm:pt modelId="{4B27A13A-FD1F-4E7D-9EA1-3FB46624F207}" type="parTrans" cxnId="{201C802B-CC73-470B-BF68-6FD14923006D}">
      <dgm:prSet/>
      <dgm:spPr/>
      <dgm:t>
        <a:bodyPr/>
        <a:lstStyle/>
        <a:p>
          <a:endParaRPr lang="en-IN"/>
        </a:p>
      </dgm:t>
    </dgm:pt>
    <dgm:pt modelId="{787F4655-F380-4372-86FF-232B9F19CFC0}" type="sibTrans" cxnId="{201C802B-CC73-470B-BF68-6FD14923006D}">
      <dgm:prSet/>
      <dgm:spPr/>
      <dgm:t>
        <a:bodyPr/>
        <a:lstStyle/>
        <a:p>
          <a:endParaRPr lang="en-IN"/>
        </a:p>
      </dgm:t>
    </dgm:pt>
    <dgm:pt modelId="{8F41ECFF-E319-40D6-A4AF-4792F32B9AA4}">
      <dgm:prSet phldrT="[Text]"/>
      <dgm:spPr/>
      <dgm:t>
        <a:bodyPr/>
        <a:lstStyle/>
        <a:p>
          <a:r>
            <a:rPr lang="en-US" dirty="0"/>
            <a:t>Data Analysis</a:t>
          </a:r>
          <a:endParaRPr lang="en-IN" dirty="0"/>
        </a:p>
      </dgm:t>
    </dgm:pt>
    <dgm:pt modelId="{38BC0681-5509-4097-A028-C0A3813DF4B4}" type="parTrans" cxnId="{42EC03C6-5425-46BB-A4A5-D392974A6A03}">
      <dgm:prSet/>
      <dgm:spPr/>
      <dgm:t>
        <a:bodyPr/>
        <a:lstStyle/>
        <a:p>
          <a:endParaRPr lang="en-IN"/>
        </a:p>
      </dgm:t>
    </dgm:pt>
    <dgm:pt modelId="{3CC78203-BB57-4EAE-9747-C32647380550}" type="sibTrans" cxnId="{42EC03C6-5425-46BB-A4A5-D392974A6A03}">
      <dgm:prSet/>
      <dgm:spPr/>
      <dgm:t>
        <a:bodyPr/>
        <a:lstStyle/>
        <a:p>
          <a:endParaRPr lang="en-IN"/>
        </a:p>
      </dgm:t>
    </dgm:pt>
    <dgm:pt modelId="{5D4BE0F8-E447-4E0C-A51D-08E78ACF03BA}">
      <dgm:prSet phldrT="[Text]"/>
      <dgm:spPr/>
      <dgm:t>
        <a:bodyPr/>
        <a:lstStyle/>
        <a:p>
          <a:r>
            <a:rPr lang="en-US" dirty="0"/>
            <a:t>Sharing Insights</a:t>
          </a:r>
          <a:endParaRPr lang="en-IN" dirty="0"/>
        </a:p>
      </dgm:t>
    </dgm:pt>
    <dgm:pt modelId="{2E69DAF9-F8D6-4F6D-AA63-C37697B2DF9C}" type="parTrans" cxnId="{53C0E09E-F23F-41A8-BB4E-1EC99E81C827}">
      <dgm:prSet/>
      <dgm:spPr/>
      <dgm:t>
        <a:bodyPr/>
        <a:lstStyle/>
        <a:p>
          <a:endParaRPr lang="en-IN"/>
        </a:p>
      </dgm:t>
    </dgm:pt>
    <dgm:pt modelId="{5C161173-AD48-4CF9-890A-C21A0EB06E3E}" type="sibTrans" cxnId="{53C0E09E-F23F-41A8-BB4E-1EC99E81C827}">
      <dgm:prSet/>
      <dgm:spPr/>
      <dgm:t>
        <a:bodyPr/>
        <a:lstStyle/>
        <a:p>
          <a:endParaRPr lang="en-IN"/>
        </a:p>
      </dgm:t>
    </dgm:pt>
    <dgm:pt modelId="{7C14B930-525B-4063-9D04-4BF0B098BCE6}" type="pres">
      <dgm:prSet presAssocID="{AF578F63-1CE1-45C3-AF79-48B0B4560F9F}" presName="diagram" presStyleCnt="0">
        <dgm:presLayoutVars>
          <dgm:dir/>
          <dgm:resizeHandles/>
        </dgm:presLayoutVars>
      </dgm:prSet>
      <dgm:spPr/>
    </dgm:pt>
    <dgm:pt modelId="{D332B22B-ABAA-4B8C-A80B-55410C3B9679}" type="pres">
      <dgm:prSet presAssocID="{39D8590F-473B-4BBC-96EC-B679CD99D298}" presName="firstNode" presStyleLbl="node1" presStyleIdx="0" presStyleCnt="5">
        <dgm:presLayoutVars>
          <dgm:bulletEnabled val="1"/>
        </dgm:presLayoutVars>
      </dgm:prSet>
      <dgm:spPr/>
    </dgm:pt>
    <dgm:pt modelId="{ACABB2C8-F458-4CB2-A411-8213994F5931}" type="pres">
      <dgm:prSet presAssocID="{F13F340E-0054-47DC-A69B-308F0DA0F02E}" presName="sibTrans" presStyleLbl="sibTrans2D1" presStyleIdx="0" presStyleCnt="4"/>
      <dgm:spPr/>
    </dgm:pt>
    <dgm:pt modelId="{0B3E0621-7382-40DF-A297-201A165EBF99}" type="pres">
      <dgm:prSet presAssocID="{E2D4A863-5A9C-4839-9D99-7EFD781F29AB}" presName="middleNode" presStyleCnt="0"/>
      <dgm:spPr/>
    </dgm:pt>
    <dgm:pt modelId="{B713F9E6-F8AF-4D18-BAB1-8ACB598F3432}" type="pres">
      <dgm:prSet presAssocID="{E2D4A863-5A9C-4839-9D99-7EFD781F29AB}" presName="padding" presStyleLbl="node1" presStyleIdx="0" presStyleCnt="5"/>
      <dgm:spPr/>
    </dgm:pt>
    <dgm:pt modelId="{126C0CEF-91F2-4E0A-BF3D-BE982E579C49}" type="pres">
      <dgm:prSet presAssocID="{E2D4A863-5A9C-4839-9D99-7EFD781F29AB}" presName="shape" presStyleLbl="node1" presStyleIdx="1" presStyleCnt="5">
        <dgm:presLayoutVars>
          <dgm:bulletEnabled val="1"/>
        </dgm:presLayoutVars>
      </dgm:prSet>
      <dgm:spPr/>
    </dgm:pt>
    <dgm:pt modelId="{CF417745-5E5E-496E-8456-51EDB6F56531}" type="pres">
      <dgm:prSet presAssocID="{E647A581-63F4-4DD9-98B2-302F56F3E533}" presName="sibTrans" presStyleLbl="sibTrans2D1" presStyleIdx="1" presStyleCnt="4"/>
      <dgm:spPr/>
    </dgm:pt>
    <dgm:pt modelId="{B7447555-74C3-4757-8CFA-0AEF66A6D70F}" type="pres">
      <dgm:prSet presAssocID="{868E5779-D43F-4A8E-9B56-959864D2C6FA}" presName="middleNode" presStyleCnt="0"/>
      <dgm:spPr/>
    </dgm:pt>
    <dgm:pt modelId="{CD13284C-B741-4F00-BA84-A39DA54CA32B}" type="pres">
      <dgm:prSet presAssocID="{868E5779-D43F-4A8E-9B56-959864D2C6FA}" presName="padding" presStyleLbl="node1" presStyleIdx="1" presStyleCnt="5"/>
      <dgm:spPr/>
    </dgm:pt>
    <dgm:pt modelId="{F6AADB98-B1C8-4ABF-9C50-53D887E8BFA1}" type="pres">
      <dgm:prSet presAssocID="{868E5779-D43F-4A8E-9B56-959864D2C6FA}" presName="shape" presStyleLbl="node1" presStyleIdx="2" presStyleCnt="5">
        <dgm:presLayoutVars>
          <dgm:bulletEnabled val="1"/>
        </dgm:presLayoutVars>
      </dgm:prSet>
      <dgm:spPr/>
    </dgm:pt>
    <dgm:pt modelId="{CAAE9348-2006-43CB-BACD-3E723AAC5157}" type="pres">
      <dgm:prSet presAssocID="{787F4655-F380-4372-86FF-232B9F19CFC0}" presName="sibTrans" presStyleLbl="sibTrans2D1" presStyleIdx="2" presStyleCnt="4"/>
      <dgm:spPr/>
    </dgm:pt>
    <dgm:pt modelId="{6326C498-B32E-48E2-B055-4F9004F0DAAE}" type="pres">
      <dgm:prSet presAssocID="{8F41ECFF-E319-40D6-A4AF-4792F32B9AA4}" presName="middleNode" presStyleCnt="0"/>
      <dgm:spPr/>
    </dgm:pt>
    <dgm:pt modelId="{AC64018F-ABD3-4220-AEC8-5F5A2E8C7E3E}" type="pres">
      <dgm:prSet presAssocID="{8F41ECFF-E319-40D6-A4AF-4792F32B9AA4}" presName="padding" presStyleLbl="node1" presStyleIdx="2" presStyleCnt="5"/>
      <dgm:spPr/>
    </dgm:pt>
    <dgm:pt modelId="{B4FCC8BA-3E3B-44B1-BC6E-CD033414AC10}" type="pres">
      <dgm:prSet presAssocID="{8F41ECFF-E319-40D6-A4AF-4792F32B9AA4}" presName="shape" presStyleLbl="node1" presStyleIdx="3" presStyleCnt="5">
        <dgm:presLayoutVars>
          <dgm:bulletEnabled val="1"/>
        </dgm:presLayoutVars>
      </dgm:prSet>
      <dgm:spPr/>
    </dgm:pt>
    <dgm:pt modelId="{33B8BDFA-AB76-4F60-9E1B-C25322950A76}" type="pres">
      <dgm:prSet presAssocID="{3CC78203-BB57-4EAE-9747-C32647380550}" presName="sibTrans" presStyleLbl="sibTrans2D1" presStyleIdx="3" presStyleCnt="4"/>
      <dgm:spPr/>
    </dgm:pt>
    <dgm:pt modelId="{4E0407C0-CA1D-4F79-B168-E012E9CACBFD}" type="pres">
      <dgm:prSet presAssocID="{5D4BE0F8-E447-4E0C-A51D-08E78ACF03BA}" presName="lastNode" presStyleLbl="node1" presStyleIdx="4" presStyleCnt="5">
        <dgm:presLayoutVars>
          <dgm:bulletEnabled val="1"/>
        </dgm:presLayoutVars>
      </dgm:prSet>
      <dgm:spPr/>
    </dgm:pt>
  </dgm:ptLst>
  <dgm:cxnLst>
    <dgm:cxn modelId="{35584B23-D3C9-4C61-A179-D9476F11F59A}" type="presOf" srcId="{787F4655-F380-4372-86FF-232B9F19CFC0}" destId="{CAAE9348-2006-43CB-BACD-3E723AAC5157}" srcOrd="0" destOrd="0" presId="urn:microsoft.com/office/officeart/2005/8/layout/bProcess2"/>
    <dgm:cxn modelId="{201C802B-CC73-470B-BF68-6FD14923006D}" srcId="{AF578F63-1CE1-45C3-AF79-48B0B4560F9F}" destId="{868E5779-D43F-4A8E-9B56-959864D2C6FA}" srcOrd="2" destOrd="0" parTransId="{4B27A13A-FD1F-4E7D-9EA1-3FB46624F207}" sibTransId="{787F4655-F380-4372-86FF-232B9F19CFC0}"/>
    <dgm:cxn modelId="{F5AEFD32-7872-4B23-A241-E20D4CD6B67E}" srcId="{AF578F63-1CE1-45C3-AF79-48B0B4560F9F}" destId="{39D8590F-473B-4BBC-96EC-B679CD99D298}" srcOrd="0" destOrd="0" parTransId="{CD141577-77AC-4362-8B49-EB086896BF03}" sibTransId="{F13F340E-0054-47DC-A69B-308F0DA0F02E}"/>
    <dgm:cxn modelId="{ECBCA645-FB89-488E-A2E9-B47487575A90}" type="presOf" srcId="{5D4BE0F8-E447-4E0C-A51D-08E78ACF03BA}" destId="{4E0407C0-CA1D-4F79-B168-E012E9CACBFD}" srcOrd="0" destOrd="0" presId="urn:microsoft.com/office/officeart/2005/8/layout/bProcess2"/>
    <dgm:cxn modelId="{43FA1549-7C99-4AD1-A579-A8A6C2648A2F}" type="presOf" srcId="{E2D4A863-5A9C-4839-9D99-7EFD781F29AB}" destId="{126C0CEF-91F2-4E0A-BF3D-BE982E579C49}" srcOrd="0" destOrd="0" presId="urn:microsoft.com/office/officeart/2005/8/layout/bProcess2"/>
    <dgm:cxn modelId="{EA1E536B-0495-4B04-BE84-9865DD2FC7D2}" type="presOf" srcId="{F13F340E-0054-47DC-A69B-308F0DA0F02E}" destId="{ACABB2C8-F458-4CB2-A411-8213994F5931}" srcOrd="0" destOrd="0" presId="urn:microsoft.com/office/officeart/2005/8/layout/bProcess2"/>
    <dgm:cxn modelId="{046CCF6C-3768-459D-892D-3DA57F48327F}" type="presOf" srcId="{868E5779-D43F-4A8E-9B56-959864D2C6FA}" destId="{F6AADB98-B1C8-4ABF-9C50-53D887E8BFA1}" srcOrd="0" destOrd="0" presId="urn:microsoft.com/office/officeart/2005/8/layout/bProcess2"/>
    <dgm:cxn modelId="{10D9614E-7F53-46C2-BEC3-176DC4CE9A6B}" type="presOf" srcId="{AF578F63-1CE1-45C3-AF79-48B0B4560F9F}" destId="{7C14B930-525B-4063-9D04-4BF0B098BCE6}" srcOrd="0" destOrd="0" presId="urn:microsoft.com/office/officeart/2005/8/layout/bProcess2"/>
    <dgm:cxn modelId="{B8035C7C-B48D-4619-9DEE-C1B11BFA64B4}" srcId="{AF578F63-1CE1-45C3-AF79-48B0B4560F9F}" destId="{E2D4A863-5A9C-4839-9D99-7EFD781F29AB}" srcOrd="1" destOrd="0" parTransId="{4FC91648-40A4-4121-9C88-A641AD6ABE97}" sibTransId="{E647A581-63F4-4DD9-98B2-302F56F3E533}"/>
    <dgm:cxn modelId="{70725F98-35A0-43A6-B016-49C71EA49BD1}" type="presOf" srcId="{39D8590F-473B-4BBC-96EC-B679CD99D298}" destId="{D332B22B-ABAA-4B8C-A80B-55410C3B9679}" srcOrd="0" destOrd="0" presId="urn:microsoft.com/office/officeart/2005/8/layout/bProcess2"/>
    <dgm:cxn modelId="{936EF09C-499E-4E9E-8883-8CFD6FDF44D9}" type="presOf" srcId="{E647A581-63F4-4DD9-98B2-302F56F3E533}" destId="{CF417745-5E5E-496E-8456-51EDB6F56531}" srcOrd="0" destOrd="0" presId="urn:microsoft.com/office/officeart/2005/8/layout/bProcess2"/>
    <dgm:cxn modelId="{53C0E09E-F23F-41A8-BB4E-1EC99E81C827}" srcId="{AF578F63-1CE1-45C3-AF79-48B0B4560F9F}" destId="{5D4BE0F8-E447-4E0C-A51D-08E78ACF03BA}" srcOrd="4" destOrd="0" parTransId="{2E69DAF9-F8D6-4F6D-AA63-C37697B2DF9C}" sibTransId="{5C161173-AD48-4CF9-890A-C21A0EB06E3E}"/>
    <dgm:cxn modelId="{42EC03C6-5425-46BB-A4A5-D392974A6A03}" srcId="{AF578F63-1CE1-45C3-AF79-48B0B4560F9F}" destId="{8F41ECFF-E319-40D6-A4AF-4792F32B9AA4}" srcOrd="3" destOrd="0" parTransId="{38BC0681-5509-4097-A028-C0A3813DF4B4}" sibTransId="{3CC78203-BB57-4EAE-9747-C32647380550}"/>
    <dgm:cxn modelId="{0A03B0CE-EAB7-4476-96A9-44BAF69693F8}" type="presOf" srcId="{8F41ECFF-E319-40D6-A4AF-4792F32B9AA4}" destId="{B4FCC8BA-3E3B-44B1-BC6E-CD033414AC10}" srcOrd="0" destOrd="0" presId="urn:microsoft.com/office/officeart/2005/8/layout/bProcess2"/>
    <dgm:cxn modelId="{C1EBA0FA-C475-4042-ADE3-C9D177069A44}" type="presOf" srcId="{3CC78203-BB57-4EAE-9747-C32647380550}" destId="{33B8BDFA-AB76-4F60-9E1B-C25322950A76}" srcOrd="0" destOrd="0" presId="urn:microsoft.com/office/officeart/2005/8/layout/bProcess2"/>
    <dgm:cxn modelId="{286ED9F0-40A3-47C3-BBEE-369135906113}" type="presParOf" srcId="{7C14B930-525B-4063-9D04-4BF0B098BCE6}" destId="{D332B22B-ABAA-4B8C-A80B-55410C3B9679}" srcOrd="0" destOrd="0" presId="urn:microsoft.com/office/officeart/2005/8/layout/bProcess2"/>
    <dgm:cxn modelId="{EC55A08F-DCD2-42CF-B33D-7AC39A8E401E}" type="presParOf" srcId="{7C14B930-525B-4063-9D04-4BF0B098BCE6}" destId="{ACABB2C8-F458-4CB2-A411-8213994F5931}" srcOrd="1" destOrd="0" presId="urn:microsoft.com/office/officeart/2005/8/layout/bProcess2"/>
    <dgm:cxn modelId="{6A4E10B5-F64F-42B5-810B-57458115C213}" type="presParOf" srcId="{7C14B930-525B-4063-9D04-4BF0B098BCE6}" destId="{0B3E0621-7382-40DF-A297-201A165EBF99}" srcOrd="2" destOrd="0" presId="urn:microsoft.com/office/officeart/2005/8/layout/bProcess2"/>
    <dgm:cxn modelId="{91BB4121-E100-4234-9E6C-A629B5AB7E7A}" type="presParOf" srcId="{0B3E0621-7382-40DF-A297-201A165EBF99}" destId="{B713F9E6-F8AF-4D18-BAB1-8ACB598F3432}" srcOrd="0" destOrd="0" presId="urn:microsoft.com/office/officeart/2005/8/layout/bProcess2"/>
    <dgm:cxn modelId="{2E7676C3-5310-41D3-B4F5-550E3333E455}" type="presParOf" srcId="{0B3E0621-7382-40DF-A297-201A165EBF99}" destId="{126C0CEF-91F2-4E0A-BF3D-BE982E579C49}" srcOrd="1" destOrd="0" presId="urn:microsoft.com/office/officeart/2005/8/layout/bProcess2"/>
    <dgm:cxn modelId="{32956948-311E-4D87-8C7C-568DD724C01A}" type="presParOf" srcId="{7C14B930-525B-4063-9D04-4BF0B098BCE6}" destId="{CF417745-5E5E-496E-8456-51EDB6F56531}" srcOrd="3" destOrd="0" presId="urn:microsoft.com/office/officeart/2005/8/layout/bProcess2"/>
    <dgm:cxn modelId="{AFC77D61-B6DD-46A8-B063-BD3A98703089}" type="presParOf" srcId="{7C14B930-525B-4063-9D04-4BF0B098BCE6}" destId="{B7447555-74C3-4757-8CFA-0AEF66A6D70F}" srcOrd="4" destOrd="0" presId="urn:microsoft.com/office/officeart/2005/8/layout/bProcess2"/>
    <dgm:cxn modelId="{1D040DE3-5BDA-412E-BFC6-09A683D1ABC8}" type="presParOf" srcId="{B7447555-74C3-4757-8CFA-0AEF66A6D70F}" destId="{CD13284C-B741-4F00-BA84-A39DA54CA32B}" srcOrd="0" destOrd="0" presId="urn:microsoft.com/office/officeart/2005/8/layout/bProcess2"/>
    <dgm:cxn modelId="{060E862F-0EDF-409C-8C91-AF71655A4D11}" type="presParOf" srcId="{B7447555-74C3-4757-8CFA-0AEF66A6D70F}" destId="{F6AADB98-B1C8-4ABF-9C50-53D887E8BFA1}" srcOrd="1" destOrd="0" presId="urn:microsoft.com/office/officeart/2005/8/layout/bProcess2"/>
    <dgm:cxn modelId="{F517D42D-D1D0-408E-9612-68D72CE68621}" type="presParOf" srcId="{7C14B930-525B-4063-9D04-4BF0B098BCE6}" destId="{CAAE9348-2006-43CB-BACD-3E723AAC5157}" srcOrd="5" destOrd="0" presId="urn:microsoft.com/office/officeart/2005/8/layout/bProcess2"/>
    <dgm:cxn modelId="{D0D3F0BC-C434-4E6D-A63F-9621A7DA4349}" type="presParOf" srcId="{7C14B930-525B-4063-9D04-4BF0B098BCE6}" destId="{6326C498-B32E-48E2-B055-4F9004F0DAAE}" srcOrd="6" destOrd="0" presId="urn:microsoft.com/office/officeart/2005/8/layout/bProcess2"/>
    <dgm:cxn modelId="{EFDCC313-DB50-4392-8071-55D4174A9DE3}" type="presParOf" srcId="{6326C498-B32E-48E2-B055-4F9004F0DAAE}" destId="{AC64018F-ABD3-4220-AEC8-5F5A2E8C7E3E}" srcOrd="0" destOrd="0" presId="urn:microsoft.com/office/officeart/2005/8/layout/bProcess2"/>
    <dgm:cxn modelId="{8D2F6C80-C72E-42C2-A57D-A2F5B7F606F6}" type="presParOf" srcId="{6326C498-B32E-48E2-B055-4F9004F0DAAE}" destId="{B4FCC8BA-3E3B-44B1-BC6E-CD033414AC10}" srcOrd="1" destOrd="0" presId="urn:microsoft.com/office/officeart/2005/8/layout/bProcess2"/>
    <dgm:cxn modelId="{CE9747D4-C6FA-4C41-ADC1-F3B84276A502}" type="presParOf" srcId="{7C14B930-525B-4063-9D04-4BF0B098BCE6}" destId="{33B8BDFA-AB76-4F60-9E1B-C25322950A76}" srcOrd="7" destOrd="0" presId="urn:microsoft.com/office/officeart/2005/8/layout/bProcess2"/>
    <dgm:cxn modelId="{C4495319-2806-4341-BBF3-E9A91424103A}" type="presParOf" srcId="{7C14B930-525B-4063-9D04-4BF0B098BCE6}" destId="{4E0407C0-CA1D-4F79-B168-E012E9CACBFD}" srcOrd="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2B22B-ABAA-4B8C-A80B-55410C3B9679}">
      <dsp:nvSpPr>
        <dsp:cNvPr id="0" name=""/>
        <dsp:cNvSpPr/>
      </dsp:nvSpPr>
      <dsp:spPr>
        <a:xfrm>
          <a:off x="978422" y="669"/>
          <a:ext cx="2278481" cy="2278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Collecting data</a:t>
          </a:r>
          <a:endParaRPr lang="en-IN" sz="2500" kern="1200" dirty="0"/>
        </a:p>
      </dsp:txBody>
      <dsp:txXfrm>
        <a:off x="1312098" y="334345"/>
        <a:ext cx="1611129" cy="1611129"/>
      </dsp:txXfrm>
    </dsp:sp>
    <dsp:sp modelId="{ACABB2C8-F458-4CB2-A411-8213994F5931}">
      <dsp:nvSpPr>
        <dsp:cNvPr id="0" name=""/>
        <dsp:cNvSpPr/>
      </dsp:nvSpPr>
      <dsp:spPr>
        <a:xfrm rot="10800000">
          <a:off x="1718929" y="2573360"/>
          <a:ext cx="797468" cy="623722"/>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6C0CEF-91F2-4E0A-BF3D-BE982E579C49}">
      <dsp:nvSpPr>
        <dsp:cNvPr id="0" name=""/>
        <dsp:cNvSpPr/>
      </dsp:nvSpPr>
      <dsp:spPr>
        <a:xfrm>
          <a:off x="1357789" y="3455986"/>
          <a:ext cx="1519747" cy="1519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Understanding Data</a:t>
          </a:r>
          <a:endParaRPr lang="en-IN" sz="1200" kern="1200" dirty="0"/>
        </a:p>
      </dsp:txBody>
      <dsp:txXfrm>
        <a:off x="1580351" y="3678548"/>
        <a:ext cx="1074623" cy="1074623"/>
      </dsp:txXfrm>
    </dsp:sp>
    <dsp:sp modelId="{CF417745-5E5E-496E-8456-51EDB6F56531}">
      <dsp:nvSpPr>
        <dsp:cNvPr id="0" name=""/>
        <dsp:cNvSpPr/>
      </dsp:nvSpPr>
      <dsp:spPr>
        <a:xfrm rot="5400000">
          <a:off x="3445442" y="3903999"/>
          <a:ext cx="797468" cy="623722"/>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AADB98-B1C8-4ABF-9C50-53D887E8BFA1}">
      <dsp:nvSpPr>
        <dsp:cNvPr id="0" name=""/>
        <dsp:cNvSpPr/>
      </dsp:nvSpPr>
      <dsp:spPr>
        <a:xfrm>
          <a:off x="4775511" y="3455986"/>
          <a:ext cx="1519747" cy="1519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Preparing data</a:t>
          </a:r>
          <a:endParaRPr lang="en-IN" sz="1200" kern="1200" dirty="0"/>
        </a:p>
      </dsp:txBody>
      <dsp:txXfrm>
        <a:off x="4998073" y="3678548"/>
        <a:ext cx="1074623" cy="1074623"/>
      </dsp:txXfrm>
    </dsp:sp>
    <dsp:sp modelId="{CAAE9348-2006-43CB-BACD-3E723AAC5157}">
      <dsp:nvSpPr>
        <dsp:cNvPr id="0" name=""/>
        <dsp:cNvSpPr/>
      </dsp:nvSpPr>
      <dsp:spPr>
        <a:xfrm>
          <a:off x="5136651" y="2348371"/>
          <a:ext cx="797468" cy="623722"/>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FCC8BA-3E3B-44B1-BC6E-CD033414AC10}">
      <dsp:nvSpPr>
        <dsp:cNvPr id="0" name=""/>
        <dsp:cNvSpPr/>
      </dsp:nvSpPr>
      <dsp:spPr>
        <a:xfrm>
          <a:off x="4775511" y="380036"/>
          <a:ext cx="1519747" cy="1519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Analysis</a:t>
          </a:r>
          <a:endParaRPr lang="en-IN" sz="1200" kern="1200" dirty="0"/>
        </a:p>
      </dsp:txBody>
      <dsp:txXfrm>
        <a:off x="4998073" y="602598"/>
        <a:ext cx="1074623" cy="1074623"/>
      </dsp:txXfrm>
    </dsp:sp>
    <dsp:sp modelId="{33B8BDFA-AB76-4F60-9E1B-C25322950A76}">
      <dsp:nvSpPr>
        <dsp:cNvPr id="0" name=""/>
        <dsp:cNvSpPr/>
      </dsp:nvSpPr>
      <dsp:spPr>
        <a:xfrm rot="5400000">
          <a:off x="6673481" y="828049"/>
          <a:ext cx="797468" cy="623722"/>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0407C0-CA1D-4F79-B168-E012E9CACBFD}">
      <dsp:nvSpPr>
        <dsp:cNvPr id="0" name=""/>
        <dsp:cNvSpPr/>
      </dsp:nvSpPr>
      <dsp:spPr>
        <a:xfrm>
          <a:off x="7813866" y="669"/>
          <a:ext cx="2278481" cy="2278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Sharing Insights</a:t>
          </a:r>
          <a:endParaRPr lang="en-IN" sz="2500" kern="1200" dirty="0"/>
        </a:p>
      </dsp:txBody>
      <dsp:txXfrm>
        <a:off x="8147542" y="334345"/>
        <a:ext cx="1611129" cy="161112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8140-037E-48D6-B20C-F9A6BA257471}"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3976F-62BD-4C10-AF31-A1FA94FCE663}" type="slidenum">
              <a:rPr lang="en-IN" smtClean="0"/>
              <a:t>‹#›</a:t>
            </a:fld>
            <a:endParaRPr lang="en-IN"/>
          </a:p>
        </p:txBody>
      </p:sp>
    </p:spTree>
    <p:extLst>
      <p:ext uri="{BB962C8B-B14F-4D97-AF65-F5344CB8AC3E}">
        <p14:creationId xmlns:p14="http://schemas.microsoft.com/office/powerpoint/2010/main" val="210586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BCD1EC-01DB-4DCB-9E54-4D50156FB17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AF51D7-9772-456F-8D50-CE3F1DED7B69}" type="slidenum">
              <a:rPr lang="en-IN" smtClean="0"/>
              <a:t>‹#›</a:t>
            </a:fld>
            <a:endParaRPr lang="en-IN"/>
          </a:p>
        </p:txBody>
      </p:sp>
    </p:spTree>
    <p:extLst>
      <p:ext uri="{BB962C8B-B14F-4D97-AF65-F5344CB8AC3E}">
        <p14:creationId xmlns:p14="http://schemas.microsoft.com/office/powerpoint/2010/main" val="44955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D1EC-01DB-4DCB-9E54-4D50156FB17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62293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D1EC-01DB-4DCB-9E54-4D50156FB17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427936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D1EC-01DB-4DCB-9E54-4D50156FB178}"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91944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BCD1EC-01DB-4DCB-9E54-4D50156FB178}" type="datetimeFigureOut">
              <a:rPr lang="en-IN" smtClean="0"/>
              <a:t>22-06-2023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AF51D7-9772-456F-8D50-CE3F1DED7B69}" type="slidenum">
              <a:rPr lang="en-IN" smtClean="0"/>
              <a:t>‹#›</a:t>
            </a:fld>
            <a:endParaRPr lang="en-IN"/>
          </a:p>
        </p:txBody>
      </p:sp>
    </p:spTree>
    <p:extLst>
      <p:ext uri="{BB962C8B-B14F-4D97-AF65-F5344CB8AC3E}">
        <p14:creationId xmlns:p14="http://schemas.microsoft.com/office/powerpoint/2010/main" val="309275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BCD1EC-01DB-4DCB-9E54-4D50156FB178}"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319919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BCD1EC-01DB-4DCB-9E54-4D50156FB178}"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32221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BCD1EC-01DB-4DCB-9E54-4D50156FB178}"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52732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CD1EC-01DB-4DCB-9E54-4D50156FB178}"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12548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CD1EC-01DB-4DCB-9E54-4D50156FB178}"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202121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CD1EC-01DB-4DCB-9E54-4D50156FB178}" type="datetimeFigureOut">
              <a:rPr lang="en-IN" smtClean="0"/>
              <a:t>22-06-2023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AF51D7-9772-456F-8D50-CE3F1DED7B69}" type="slidenum">
              <a:rPr lang="en-IN" smtClean="0"/>
              <a:t>‹#›</a:t>
            </a:fld>
            <a:endParaRPr lang="en-IN"/>
          </a:p>
        </p:txBody>
      </p:sp>
    </p:spTree>
    <p:extLst>
      <p:ext uri="{BB962C8B-B14F-4D97-AF65-F5344CB8AC3E}">
        <p14:creationId xmlns:p14="http://schemas.microsoft.com/office/powerpoint/2010/main" val="173593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6BCD1EC-01DB-4DCB-9E54-4D50156FB178}" type="datetimeFigureOut">
              <a:rPr lang="en-IN" smtClean="0"/>
              <a:t>22-06-2023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AF51D7-9772-456F-8D50-CE3F1DED7B69}" type="slidenum">
              <a:rPr lang="en-IN" smtClean="0"/>
              <a:t>‹#›</a:t>
            </a:fld>
            <a:endParaRPr lang="en-IN"/>
          </a:p>
        </p:txBody>
      </p:sp>
    </p:spTree>
    <p:extLst>
      <p:ext uri="{BB962C8B-B14F-4D97-AF65-F5344CB8AC3E}">
        <p14:creationId xmlns:p14="http://schemas.microsoft.com/office/powerpoint/2010/main" val="291166691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E1857F3-495A-4C6F-A6CB-D82E76887714}"/>
              </a:ext>
            </a:extLst>
          </p:cNvPr>
          <p:cNvSpPr>
            <a:spLocks noGrp="1"/>
          </p:cNvSpPr>
          <p:nvPr>
            <p:ph type="ctrTitle"/>
          </p:nvPr>
        </p:nvSpPr>
        <p:spPr>
          <a:xfrm>
            <a:off x="4473285" y="2695275"/>
            <a:ext cx="3245427" cy="425882"/>
          </a:xfrm>
        </p:spPr>
        <p:txBody>
          <a:bodyPr>
            <a:normAutofit fontScale="90000"/>
          </a:bodyPr>
          <a:lstStyle/>
          <a:p>
            <a:r>
              <a:rPr lang="en-US" sz="2800" i="1" dirty="0">
                <a:solidFill>
                  <a:schemeClr val="accent5">
                    <a:lumMod val="75000"/>
                  </a:schemeClr>
                </a:solidFill>
                <a:latin typeface="Times New Roman" panose="02020603050405020304" pitchFamily="18" charset="0"/>
                <a:cs typeface="Times New Roman" panose="02020603050405020304" pitchFamily="18" charset="0"/>
              </a:rPr>
              <a:t>By- Mahima Lakra</a:t>
            </a:r>
            <a:endParaRPr lang="en-IN" sz="2800" i="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9B2E0B-B40D-4468-82BE-A402380825CE}"/>
              </a:ext>
            </a:extLst>
          </p:cNvPr>
          <p:cNvSpPr>
            <a:spLocks noGrp="1"/>
          </p:cNvSpPr>
          <p:nvPr>
            <p:ph type="subTitle" idx="1"/>
          </p:nvPr>
        </p:nvSpPr>
        <p:spPr>
          <a:xfrm>
            <a:off x="3775587" y="528815"/>
            <a:ext cx="4640826" cy="716269"/>
          </a:xfrm>
        </p:spPr>
        <p:txBody>
          <a:bodyPr>
            <a:normAutofit/>
          </a:bodyPr>
          <a:lstStyle/>
          <a:p>
            <a:pPr algn="ctr"/>
            <a:r>
              <a:rPr lang="en-US" sz="2800" dirty="0">
                <a:solidFill>
                  <a:schemeClr val="accent5">
                    <a:lumMod val="75000"/>
                  </a:schemeClr>
                </a:solidFill>
                <a:latin typeface="Times New Roman" panose="02020603050405020304" pitchFamily="18" charset="0"/>
                <a:cs typeface="Times New Roman" panose="02020603050405020304" pitchFamily="18" charset="0"/>
              </a:rPr>
              <a:t>Capstone project - I</a:t>
            </a:r>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4950A3-5501-4C9A-B921-322835BD9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33" y="3266000"/>
            <a:ext cx="6394096" cy="3063185"/>
          </a:xfrm>
          <a:prstGeom prst="rect">
            <a:avLst/>
          </a:prstGeom>
        </p:spPr>
      </p:pic>
      <p:pic>
        <p:nvPicPr>
          <p:cNvPr id="7" name="Picture 6">
            <a:extLst>
              <a:ext uri="{FF2B5EF4-FFF2-40B4-BE49-F238E27FC236}">
                <a16:creationId xmlns:a16="http://schemas.microsoft.com/office/drawing/2014/main" id="{65C0FC96-8901-45EC-BA5E-84E6A4D91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229" y="3266000"/>
            <a:ext cx="5593771" cy="3060592"/>
          </a:xfrm>
          <a:prstGeom prst="rect">
            <a:avLst/>
          </a:prstGeom>
        </p:spPr>
      </p:pic>
      <p:sp>
        <p:nvSpPr>
          <p:cNvPr id="10" name="Rectangle 9">
            <a:extLst>
              <a:ext uri="{FF2B5EF4-FFF2-40B4-BE49-F238E27FC236}">
                <a16:creationId xmlns:a16="http://schemas.microsoft.com/office/drawing/2014/main" id="{EAFABBDB-1476-47FA-8632-16E896345497}"/>
              </a:ext>
            </a:extLst>
          </p:cNvPr>
          <p:cNvSpPr/>
          <p:nvPr/>
        </p:nvSpPr>
        <p:spPr>
          <a:xfrm>
            <a:off x="868339" y="1556502"/>
            <a:ext cx="10455321" cy="1138773"/>
          </a:xfrm>
          <a:prstGeom prst="rect">
            <a:avLst/>
          </a:prstGeom>
          <a:noFill/>
        </p:spPr>
        <p:txBody>
          <a:bodyPr wrap="square" lIns="91440" tIns="45720" rIns="91440" bIns="45720">
            <a:spAutoFit/>
          </a:bodyPr>
          <a:lstStyle/>
          <a:p>
            <a:pPr algn="ctr"/>
            <a:r>
              <a:rPr lang="en-US" sz="3400" b="1" dirty="0">
                <a:solidFill>
                  <a:schemeClr val="accent1">
                    <a:lumMod val="50000"/>
                  </a:schemeClr>
                </a:solidFill>
                <a:latin typeface="Times New Roman" panose="02020603050405020304" pitchFamily="18" charset="0"/>
                <a:cs typeface="Times New Roman" panose="02020603050405020304" pitchFamily="18" charset="0"/>
              </a:rPr>
              <a:t>Hotel Booking Analysis Exploratory Data Analysis(EDA)</a:t>
            </a:r>
            <a:endParaRPr lang="en-US" sz="3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64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2E46C4-3008-46CB-A7C1-C433FFEDE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27025" cy="2919445"/>
          </a:xfrm>
          <a:prstGeom prst="rect">
            <a:avLst/>
          </a:prstGeom>
        </p:spPr>
      </p:pic>
      <p:pic>
        <p:nvPicPr>
          <p:cNvPr id="11" name="Picture 10">
            <a:extLst>
              <a:ext uri="{FF2B5EF4-FFF2-40B4-BE49-F238E27FC236}">
                <a16:creationId xmlns:a16="http://schemas.microsoft.com/office/drawing/2014/main" id="{FB6E6995-6382-4673-BD7C-CD50708AD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07" y="4220389"/>
            <a:ext cx="3377045" cy="2091895"/>
          </a:xfrm>
          <a:prstGeom prst="rect">
            <a:avLst/>
          </a:prstGeom>
        </p:spPr>
      </p:pic>
      <p:pic>
        <p:nvPicPr>
          <p:cNvPr id="13" name="Picture 12">
            <a:extLst>
              <a:ext uri="{FF2B5EF4-FFF2-40B4-BE49-F238E27FC236}">
                <a16:creationId xmlns:a16="http://schemas.microsoft.com/office/drawing/2014/main" id="{C1253708-520F-40FA-B612-5635E5129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528" y="11745"/>
            <a:ext cx="5127025" cy="3108578"/>
          </a:xfrm>
          <a:prstGeom prst="rect">
            <a:avLst/>
          </a:prstGeom>
        </p:spPr>
      </p:pic>
      <p:sp>
        <p:nvSpPr>
          <p:cNvPr id="14" name="TextBox 13">
            <a:extLst>
              <a:ext uri="{FF2B5EF4-FFF2-40B4-BE49-F238E27FC236}">
                <a16:creationId xmlns:a16="http://schemas.microsoft.com/office/drawing/2014/main" id="{4AA741D6-FF63-4BF5-9908-8A5623E87370}"/>
              </a:ext>
            </a:extLst>
          </p:cNvPr>
          <p:cNvSpPr txBox="1"/>
          <p:nvPr/>
        </p:nvSpPr>
        <p:spPr>
          <a:xfrm>
            <a:off x="1" y="3108252"/>
            <a:ext cx="3958936" cy="92333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Agent ID-9 seems very popular for booking hotels since it made the most number of the bookings.</a:t>
            </a:r>
          </a:p>
        </p:txBody>
      </p:sp>
      <p:sp>
        <p:nvSpPr>
          <p:cNvPr id="15" name="TextBox 14">
            <a:extLst>
              <a:ext uri="{FF2B5EF4-FFF2-40B4-BE49-F238E27FC236}">
                <a16:creationId xmlns:a16="http://schemas.microsoft.com/office/drawing/2014/main" id="{D520C488-07A9-4B9C-A04A-318FD61396D6}"/>
              </a:ext>
            </a:extLst>
          </p:cNvPr>
          <p:cNvSpPr txBox="1"/>
          <p:nvPr/>
        </p:nvSpPr>
        <p:spPr>
          <a:xfrm>
            <a:off x="4177105" y="3120323"/>
            <a:ext cx="3958936" cy="341632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Most guests might be satisfied or don't want to make changes considering few number of days they are on.</a:t>
            </a:r>
          </a:p>
          <a:p>
            <a:pPr marL="285750" indent="-285750" algn="just">
              <a:buClr>
                <a:srgbClr val="800000"/>
              </a:buClr>
              <a:buFont typeface="Wingdings" panose="05000000000000000000" pitchFamily="2" charset="2"/>
              <a:buChar char="§"/>
            </a:pPr>
            <a:r>
              <a:rPr lang="en-US" b="0" i="0" dirty="0">
                <a:solidFill>
                  <a:srgbClr val="212121"/>
                </a:solidFill>
                <a:effectLst/>
                <a:latin typeface="Times New Roman" panose="02020603050405020304" pitchFamily="18" charset="0"/>
                <a:cs typeface="Times New Roman" panose="02020603050405020304" pitchFamily="18" charset="0"/>
              </a:rPr>
              <a:t>Guest might want to try local cuisines or food from other places which could be the reason full meal is not preferred by most guests. Hotels should ask the opinion of guests in the process of making the food menu and make suitable arrangements as necessary.</a:t>
            </a:r>
            <a:endParaRPr lang="en-US" b="0" dirty="0">
              <a:solidFill>
                <a:srgbClr val="000000"/>
              </a:solidFill>
              <a:effectLst/>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5B7D6574-9260-4587-905E-D32B680C1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6718" y="3749749"/>
            <a:ext cx="2444803" cy="1607541"/>
          </a:xfrm>
          <a:prstGeom prst="rect">
            <a:avLst/>
          </a:prstGeom>
        </p:spPr>
      </p:pic>
    </p:spTree>
    <p:extLst>
      <p:ext uri="{BB962C8B-B14F-4D97-AF65-F5344CB8AC3E}">
        <p14:creationId xmlns:p14="http://schemas.microsoft.com/office/powerpoint/2010/main" val="14898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EC5E8-F219-4A00-BEA8-5ACF9D20D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17358" cy="2758679"/>
          </a:xfrm>
          <a:prstGeom prst="rect">
            <a:avLst/>
          </a:prstGeom>
        </p:spPr>
      </p:pic>
      <p:sp>
        <p:nvSpPr>
          <p:cNvPr id="6" name="TextBox 5">
            <a:extLst>
              <a:ext uri="{FF2B5EF4-FFF2-40B4-BE49-F238E27FC236}">
                <a16:creationId xmlns:a16="http://schemas.microsoft.com/office/drawing/2014/main" id="{016986A5-81AD-4B94-81F1-685ED945CBDC}"/>
              </a:ext>
            </a:extLst>
          </p:cNvPr>
          <p:cNvSpPr txBox="1"/>
          <p:nvPr/>
        </p:nvSpPr>
        <p:spPr>
          <a:xfrm>
            <a:off x="0" y="2852057"/>
            <a:ext cx="5508171" cy="92333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Map shows the distribution of customers of bookings from different countries with change in colour depicting different amount of bookings.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1D5B57C-EAA1-485C-8543-8AE5217D9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49" y="3775386"/>
            <a:ext cx="5367126" cy="3082613"/>
          </a:xfrm>
          <a:prstGeom prst="rect">
            <a:avLst/>
          </a:prstGeom>
        </p:spPr>
      </p:pic>
      <p:sp>
        <p:nvSpPr>
          <p:cNvPr id="9" name="TextBox 8">
            <a:extLst>
              <a:ext uri="{FF2B5EF4-FFF2-40B4-BE49-F238E27FC236}">
                <a16:creationId xmlns:a16="http://schemas.microsoft.com/office/drawing/2014/main" id="{5D1CC806-3BED-4C08-A898-FEF3BB4D9CE1}"/>
              </a:ext>
            </a:extLst>
          </p:cNvPr>
          <p:cNvSpPr txBox="1"/>
          <p:nvPr/>
        </p:nvSpPr>
        <p:spPr>
          <a:xfrm>
            <a:off x="5828224" y="5414665"/>
            <a:ext cx="5987142" cy="92333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Over 27000 guests were from Portugal(PRT) followed by Great Britain(GBR) and France in second and third place respectively.</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59F3E45-B82E-476A-8E7E-E161DE9E1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7358" y="0"/>
            <a:ext cx="4999390" cy="3429000"/>
          </a:xfrm>
          <a:prstGeom prst="rect">
            <a:avLst/>
          </a:prstGeom>
        </p:spPr>
      </p:pic>
      <p:sp>
        <p:nvSpPr>
          <p:cNvPr id="12" name="TextBox 11">
            <a:extLst>
              <a:ext uri="{FF2B5EF4-FFF2-40B4-BE49-F238E27FC236}">
                <a16:creationId xmlns:a16="http://schemas.microsoft.com/office/drawing/2014/main" id="{E0FDDB8B-DE5C-49DF-BD8A-90A869BF0526}"/>
              </a:ext>
            </a:extLst>
          </p:cNvPr>
          <p:cNvSpPr txBox="1"/>
          <p:nvPr/>
        </p:nvSpPr>
        <p:spPr>
          <a:xfrm>
            <a:off x="5828224" y="3635829"/>
            <a:ext cx="5987142" cy="92333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2016 had highest Bookings and 2015 bookings were more even. Overall consistency of bookings are low, it should be increasing which would be good or stable.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926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0145D2-F103-4EFF-92D1-680598D30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 y="11571"/>
            <a:ext cx="7415066" cy="3243258"/>
          </a:xfrm>
          <a:prstGeom prst="rect">
            <a:avLst/>
          </a:prstGeom>
        </p:spPr>
      </p:pic>
      <p:pic>
        <p:nvPicPr>
          <p:cNvPr id="7" name="Picture 6">
            <a:extLst>
              <a:ext uri="{FF2B5EF4-FFF2-40B4-BE49-F238E27FC236}">
                <a16:creationId xmlns:a16="http://schemas.microsoft.com/office/drawing/2014/main" id="{F41EEC07-7A48-49D4-A552-9B90B8F68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54829"/>
            <a:ext cx="4778092" cy="3506376"/>
          </a:xfrm>
          <a:prstGeom prst="rect">
            <a:avLst/>
          </a:prstGeom>
        </p:spPr>
      </p:pic>
      <p:sp>
        <p:nvSpPr>
          <p:cNvPr id="2" name="TextBox 1">
            <a:extLst>
              <a:ext uri="{FF2B5EF4-FFF2-40B4-BE49-F238E27FC236}">
                <a16:creationId xmlns:a16="http://schemas.microsoft.com/office/drawing/2014/main" id="{388A4855-DC4E-4D5B-8A50-0AF7E10EA905}"/>
              </a:ext>
            </a:extLst>
          </p:cNvPr>
          <p:cNvSpPr txBox="1"/>
          <p:nvPr/>
        </p:nvSpPr>
        <p:spPr>
          <a:xfrm>
            <a:off x="7673690" y="908957"/>
            <a:ext cx="4299857" cy="1477328"/>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July and August saw a rise in number of bookings. This could be because of summer months in those the countries being more pleasant compared to winter months.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9C7640-EDA1-4606-89E2-C102DAECF36A}"/>
              </a:ext>
            </a:extLst>
          </p:cNvPr>
          <p:cNvSpPr txBox="1"/>
          <p:nvPr/>
        </p:nvSpPr>
        <p:spPr>
          <a:xfrm>
            <a:off x="6096000" y="3777343"/>
            <a:ext cx="5159829" cy="1200329"/>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Travel agent(TA)/ Travel Operator(TO) contributed were a major contributors in terms of  Hotel bookings and possibly could be a popular choice by guests.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4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FE342-96C1-40A4-9D65-4DFB9D3DBD97}"/>
              </a:ext>
            </a:extLst>
          </p:cNvPr>
          <p:cNvSpPr txBox="1"/>
          <p:nvPr/>
        </p:nvSpPr>
        <p:spPr>
          <a:xfrm>
            <a:off x="587829" y="359229"/>
            <a:ext cx="6215742" cy="461665"/>
          </a:xfrm>
          <a:prstGeom prst="rect">
            <a:avLst/>
          </a:prstGeom>
          <a:noFill/>
        </p:spPr>
        <p:txBody>
          <a:bodyPr wrap="square" rtlCol="0">
            <a:spAutoFit/>
          </a:bodyPr>
          <a:lstStyle/>
          <a:p>
            <a:pPr marL="342900" indent="-342900">
              <a:buClr>
                <a:srgbClr val="80000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Bivariate and multivariate analysis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C6C8B7F-4BE3-4C61-B532-91BCB05B8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79" y="820894"/>
            <a:ext cx="3779735" cy="2975489"/>
          </a:xfrm>
          <a:prstGeom prst="rect">
            <a:avLst/>
          </a:prstGeom>
        </p:spPr>
      </p:pic>
      <p:pic>
        <p:nvPicPr>
          <p:cNvPr id="8" name="Picture 7">
            <a:extLst>
              <a:ext uri="{FF2B5EF4-FFF2-40B4-BE49-F238E27FC236}">
                <a16:creationId xmlns:a16="http://schemas.microsoft.com/office/drawing/2014/main" id="{3D848C61-0449-470E-A9D1-D673E836A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206" y="826200"/>
            <a:ext cx="3491928" cy="2967529"/>
          </a:xfrm>
          <a:prstGeom prst="rect">
            <a:avLst/>
          </a:prstGeom>
        </p:spPr>
      </p:pic>
      <p:pic>
        <p:nvPicPr>
          <p:cNvPr id="10" name="Picture 9">
            <a:extLst>
              <a:ext uri="{FF2B5EF4-FFF2-40B4-BE49-F238E27FC236}">
                <a16:creationId xmlns:a16="http://schemas.microsoft.com/office/drawing/2014/main" id="{C7AE38FB-486D-404F-8B6F-55DF344F0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3827" y="823547"/>
            <a:ext cx="3498173" cy="2972836"/>
          </a:xfrm>
          <a:prstGeom prst="rect">
            <a:avLst/>
          </a:prstGeom>
        </p:spPr>
      </p:pic>
      <p:sp>
        <p:nvSpPr>
          <p:cNvPr id="11" name="TextBox 10">
            <a:extLst>
              <a:ext uri="{FF2B5EF4-FFF2-40B4-BE49-F238E27FC236}">
                <a16:creationId xmlns:a16="http://schemas.microsoft.com/office/drawing/2014/main" id="{C269E9BC-87B6-4E8C-930C-C550D3F9C2CB}"/>
              </a:ext>
            </a:extLst>
          </p:cNvPr>
          <p:cNvSpPr txBox="1"/>
          <p:nvPr/>
        </p:nvSpPr>
        <p:spPr>
          <a:xfrm>
            <a:off x="208779" y="3871004"/>
            <a:ext cx="3779735" cy="2862322"/>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City Hotel having Higher ADR can mean that they are more efficient in generating revenue as compared to Resort hotels. One of the possible reason can be because of more number and percentage of bookings. Other could be the cost of service incurred and other such possible reasons.</a:t>
            </a:r>
          </a:p>
          <a:p>
            <a:pPr marL="285750" indent="-285750" algn="just">
              <a:buClr>
                <a:srgbClr val="8000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57593EE-286B-4AA8-8D64-4F51903C98EE}"/>
              </a:ext>
            </a:extLst>
          </p:cNvPr>
          <p:cNvSpPr txBox="1"/>
          <p:nvPr/>
        </p:nvSpPr>
        <p:spPr>
          <a:xfrm>
            <a:off x="4595206" y="3951514"/>
            <a:ext cx="3491929" cy="1477328"/>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Guests booking in resort hotel might be planning in advance compared to city hotel guests, which could explain a longer lead time. </a:t>
            </a:r>
          </a:p>
        </p:txBody>
      </p:sp>
      <p:sp>
        <p:nvSpPr>
          <p:cNvPr id="13" name="TextBox 12">
            <a:extLst>
              <a:ext uri="{FF2B5EF4-FFF2-40B4-BE49-F238E27FC236}">
                <a16:creationId xmlns:a16="http://schemas.microsoft.com/office/drawing/2014/main" id="{80AC2708-FB34-4651-A5E2-64EA8A68B7CB}"/>
              </a:ext>
            </a:extLst>
          </p:cNvPr>
          <p:cNvSpPr txBox="1"/>
          <p:nvPr/>
        </p:nvSpPr>
        <p:spPr>
          <a:xfrm>
            <a:off x="8693827" y="3951514"/>
            <a:ext cx="3491929" cy="1754326"/>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Since guests in resort hotel plan in advance so it is possible that the guests have a clear understanding of the hotels they book and hence have a lesser percentage of cancellations.</a:t>
            </a:r>
          </a:p>
        </p:txBody>
      </p:sp>
    </p:spTree>
    <p:extLst>
      <p:ext uri="{BB962C8B-B14F-4D97-AF65-F5344CB8AC3E}">
        <p14:creationId xmlns:p14="http://schemas.microsoft.com/office/powerpoint/2010/main" val="143450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49D07-4C15-486E-9059-125BEEB53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8" y="489857"/>
            <a:ext cx="3482683" cy="2939143"/>
          </a:xfrm>
          <a:prstGeom prst="rect">
            <a:avLst/>
          </a:prstGeom>
        </p:spPr>
      </p:pic>
      <p:pic>
        <p:nvPicPr>
          <p:cNvPr id="7" name="Picture 6">
            <a:extLst>
              <a:ext uri="{FF2B5EF4-FFF2-40B4-BE49-F238E27FC236}">
                <a16:creationId xmlns:a16="http://schemas.microsoft.com/office/drawing/2014/main" id="{43BB0296-4BF4-44A8-A22A-7602C6554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2648"/>
            <a:ext cx="3511683" cy="2906495"/>
          </a:xfrm>
          <a:prstGeom prst="rect">
            <a:avLst/>
          </a:prstGeom>
        </p:spPr>
      </p:pic>
      <p:pic>
        <p:nvPicPr>
          <p:cNvPr id="9" name="Picture 8">
            <a:extLst>
              <a:ext uri="{FF2B5EF4-FFF2-40B4-BE49-F238E27FC236}">
                <a16:creationId xmlns:a16="http://schemas.microsoft.com/office/drawing/2014/main" id="{69A3C061-827E-4CFC-B75E-A906FC4EE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8749" y="999725"/>
            <a:ext cx="3814697" cy="2950029"/>
          </a:xfrm>
          <a:prstGeom prst="rect">
            <a:avLst/>
          </a:prstGeom>
        </p:spPr>
      </p:pic>
      <p:sp>
        <p:nvSpPr>
          <p:cNvPr id="10" name="TextBox 9">
            <a:extLst>
              <a:ext uri="{FF2B5EF4-FFF2-40B4-BE49-F238E27FC236}">
                <a16:creationId xmlns:a16="http://schemas.microsoft.com/office/drawing/2014/main" id="{931CB59E-EB3E-4073-AFA6-FDD86028EF1B}"/>
              </a:ext>
            </a:extLst>
          </p:cNvPr>
          <p:cNvSpPr txBox="1"/>
          <p:nvPr/>
        </p:nvSpPr>
        <p:spPr>
          <a:xfrm>
            <a:off x="-52486" y="3429000"/>
            <a:ext cx="3482683" cy="3416320"/>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City hotel might have a longer waiting time because of the quantity of bookings they have and are hence much busier. Since resort hotels have a longer average lead time it can also be said that city hotels are booked in a moments notice(in an immediate time frame) and since resort hotels might be booked in advance will have a shorter waiting time.</a:t>
            </a:r>
          </a:p>
        </p:txBody>
      </p:sp>
      <p:sp>
        <p:nvSpPr>
          <p:cNvPr id="11" name="TextBox 10">
            <a:extLst>
              <a:ext uri="{FF2B5EF4-FFF2-40B4-BE49-F238E27FC236}">
                <a16:creationId xmlns:a16="http://schemas.microsoft.com/office/drawing/2014/main" id="{84B06A8B-F705-4527-92CD-A7070A7BC443}"/>
              </a:ext>
            </a:extLst>
          </p:cNvPr>
          <p:cNvSpPr txBox="1"/>
          <p:nvPr/>
        </p:nvSpPr>
        <p:spPr>
          <a:xfrm>
            <a:off x="3624943" y="2971800"/>
            <a:ext cx="3696740" cy="3970318"/>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Since number of repeated guests who book are same but upon comparing previous data of number of city hotel bookings to resort hotel bookings, it can be seen that percentage of repeated guests who book resort is more. This could be because people tend to go to resort hotels for their quality of service and the experience they can have. Hence City hotel needs to improve its services and experience they provide.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7105F12-1CB9-4FB9-84BD-7DED8A02AA5C}"/>
              </a:ext>
            </a:extLst>
          </p:cNvPr>
          <p:cNvSpPr txBox="1"/>
          <p:nvPr/>
        </p:nvSpPr>
        <p:spPr>
          <a:xfrm>
            <a:off x="7321683" y="3982998"/>
            <a:ext cx="4368829" cy="2585323"/>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Cancellation rates are higher in TA/TO this could mean a lot of things like dissatisfaction with the type of hotel or the guests not getting proper information during booking, or a variety of reasons, which is why they need to improve their service and reduce the rate of cancellations.</a:t>
            </a:r>
          </a:p>
          <a:p>
            <a:pPr marL="285750" indent="-285750" algn="just">
              <a:buClr>
                <a:srgbClr val="8000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86283-3BD0-44B1-903F-3A153C4C6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599" y="0"/>
            <a:ext cx="4920344" cy="2723473"/>
          </a:xfrm>
          <a:prstGeom prst="rect">
            <a:avLst/>
          </a:prstGeom>
        </p:spPr>
      </p:pic>
      <p:pic>
        <p:nvPicPr>
          <p:cNvPr id="7" name="Picture 6">
            <a:extLst>
              <a:ext uri="{FF2B5EF4-FFF2-40B4-BE49-F238E27FC236}">
                <a16:creationId xmlns:a16="http://schemas.microsoft.com/office/drawing/2014/main" id="{63F90B81-CAAF-41BE-B06F-B1D77C8B3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99230"/>
            <a:ext cx="5562599" cy="2658770"/>
          </a:xfrm>
          <a:prstGeom prst="rect">
            <a:avLst/>
          </a:prstGeom>
        </p:spPr>
      </p:pic>
      <p:pic>
        <p:nvPicPr>
          <p:cNvPr id="9" name="Picture 8">
            <a:extLst>
              <a:ext uri="{FF2B5EF4-FFF2-40B4-BE49-F238E27FC236}">
                <a16:creationId xmlns:a16="http://schemas.microsoft.com/office/drawing/2014/main" id="{1404F542-A346-4CF6-9D7E-65E972C9C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562599" cy="2188029"/>
          </a:xfrm>
          <a:prstGeom prst="rect">
            <a:avLst/>
          </a:prstGeom>
        </p:spPr>
      </p:pic>
      <p:sp>
        <p:nvSpPr>
          <p:cNvPr id="10" name="TextBox 9">
            <a:extLst>
              <a:ext uri="{FF2B5EF4-FFF2-40B4-BE49-F238E27FC236}">
                <a16:creationId xmlns:a16="http://schemas.microsoft.com/office/drawing/2014/main" id="{1B2A4E28-9D0C-4D0A-BCAF-CD715A0D665D}"/>
              </a:ext>
            </a:extLst>
          </p:cNvPr>
          <p:cNvSpPr txBox="1"/>
          <p:nvPr/>
        </p:nvSpPr>
        <p:spPr>
          <a:xfrm>
            <a:off x="119743" y="2188029"/>
            <a:ext cx="5442856" cy="2308324"/>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GDS and Aviation seems to have not explored much in resort hotel category in terms of booking or in generating ADR which needs to be improved.</a:t>
            </a:r>
          </a:p>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'Direct' and 'TA/TO' have almost equally contributed to ADR in both hotels</a:t>
            </a:r>
          </a:p>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City hotel on average have a higher ADR.</a:t>
            </a:r>
          </a:p>
          <a:p>
            <a:pPr marL="285750" indent="-285750" algn="just">
              <a:buClr>
                <a:srgbClr val="800000"/>
              </a:buClr>
              <a:buFont typeface="Wingdings" panose="05000000000000000000" pitchFamily="2" charset="2"/>
              <a:buChar char="§"/>
            </a:pPr>
            <a:endParaRPr lang="en-US" b="0" dirty="0">
              <a:solidFill>
                <a:srgbClr val="000000"/>
              </a:solidFill>
              <a:effectLst/>
              <a:latin typeface="Times New Roman" panose="02020603050405020304" pitchFamily="18" charset="0"/>
              <a:cs typeface="Times New Roman" panose="02020603050405020304" pitchFamily="18" charset="0"/>
            </a:endParaRPr>
          </a:p>
          <a:p>
            <a:pPr marL="285750" indent="-285750" algn="just">
              <a:buClr>
                <a:srgbClr val="8000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C364466-0E64-47C8-8543-9B14363F95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599" y="5274560"/>
            <a:ext cx="5834744" cy="1409822"/>
          </a:xfrm>
          <a:prstGeom prst="rect">
            <a:avLst/>
          </a:prstGeom>
        </p:spPr>
      </p:pic>
      <p:sp>
        <p:nvSpPr>
          <p:cNvPr id="17" name="TextBox 16">
            <a:extLst>
              <a:ext uri="{FF2B5EF4-FFF2-40B4-BE49-F238E27FC236}">
                <a16:creationId xmlns:a16="http://schemas.microsoft.com/office/drawing/2014/main" id="{D1C98D4A-917F-4EC2-8D7F-584CB0F44E05}"/>
              </a:ext>
            </a:extLst>
          </p:cNvPr>
          <p:cNvSpPr txBox="1"/>
          <p:nvPr/>
        </p:nvSpPr>
        <p:spPr>
          <a:xfrm>
            <a:off x="5758543" y="2612571"/>
            <a:ext cx="5943599" cy="2585323"/>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Higher ADR (means more bookings) in non winter months indicated that the data collected from regions tend to have more pleasant summers or this could be because of summer vacations during this time. Therefore, if bookings are to be made during this time interval then advance bookings are suggested and if the guests want to go during the time when there is lesser number of tourists in the region they should consider going during the months of November to March.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52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E8B06E-44A0-4D76-8172-7FF1D0B43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70714" cy="3650504"/>
          </a:xfrm>
          <a:prstGeom prst="rect">
            <a:avLst/>
          </a:prstGeom>
        </p:spPr>
      </p:pic>
      <p:pic>
        <p:nvPicPr>
          <p:cNvPr id="13" name="Picture 12">
            <a:extLst>
              <a:ext uri="{FF2B5EF4-FFF2-40B4-BE49-F238E27FC236}">
                <a16:creationId xmlns:a16="http://schemas.microsoft.com/office/drawing/2014/main" id="{AFB9CCF0-35A4-474E-9407-5796DA289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15505"/>
            <a:ext cx="6270171" cy="2742495"/>
          </a:xfrm>
          <a:prstGeom prst="rect">
            <a:avLst/>
          </a:prstGeom>
        </p:spPr>
      </p:pic>
      <p:sp>
        <p:nvSpPr>
          <p:cNvPr id="14" name="TextBox 13">
            <a:extLst>
              <a:ext uri="{FF2B5EF4-FFF2-40B4-BE49-F238E27FC236}">
                <a16:creationId xmlns:a16="http://schemas.microsoft.com/office/drawing/2014/main" id="{D7BB0289-15ED-4987-8D10-DAB5403CC89F}"/>
              </a:ext>
            </a:extLst>
          </p:cNvPr>
          <p:cNvSpPr txBox="1"/>
          <p:nvPr/>
        </p:nvSpPr>
        <p:spPr>
          <a:xfrm>
            <a:off x="5540828" y="1225087"/>
            <a:ext cx="6106886" cy="1200329"/>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It seems that cancellations do not have much effect relative to getting a different room they are allocated to, since booking canceled in this case is as low as 2.5%. Most guest stick to the room they are allotted to and don’t change.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6CBFE0B-8673-4D33-B746-D93DA4182B92}"/>
              </a:ext>
            </a:extLst>
          </p:cNvPr>
          <p:cNvSpPr txBox="1"/>
          <p:nvPr/>
        </p:nvSpPr>
        <p:spPr>
          <a:xfrm>
            <a:off x="6792686" y="4321629"/>
            <a:ext cx="4572000" cy="2031325"/>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TA/TO has an overall higher cancellations where 'Online T/A' has the highest cancellation in both type of hotels.</a:t>
            </a:r>
          </a:p>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In order to reduce the booking cancellations hotels need to improve their quality of service along with user experience and change their policies.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7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A2067-08DB-4BFD-BDB3-CFB8A79A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474" y="1167317"/>
            <a:ext cx="5783152" cy="3082565"/>
          </a:xfrm>
          <a:prstGeom prst="rect">
            <a:avLst/>
          </a:prstGeom>
        </p:spPr>
      </p:pic>
      <p:pic>
        <p:nvPicPr>
          <p:cNvPr id="7" name="Picture 6">
            <a:extLst>
              <a:ext uri="{FF2B5EF4-FFF2-40B4-BE49-F238E27FC236}">
                <a16:creationId xmlns:a16="http://schemas.microsoft.com/office/drawing/2014/main" id="{FA7014C3-4EBA-4AF8-B1A6-1357FAED9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2455"/>
            <a:ext cx="5382490" cy="2776476"/>
          </a:xfrm>
          <a:prstGeom prst="rect">
            <a:avLst/>
          </a:prstGeom>
        </p:spPr>
      </p:pic>
      <p:pic>
        <p:nvPicPr>
          <p:cNvPr id="9" name="Picture 8">
            <a:extLst>
              <a:ext uri="{FF2B5EF4-FFF2-40B4-BE49-F238E27FC236}">
                <a16:creationId xmlns:a16="http://schemas.microsoft.com/office/drawing/2014/main" id="{369AFFB0-1577-44EC-A331-46166D9A3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5382491" cy="2662971"/>
          </a:xfrm>
          <a:prstGeom prst="rect">
            <a:avLst/>
          </a:prstGeom>
        </p:spPr>
      </p:pic>
      <p:sp>
        <p:nvSpPr>
          <p:cNvPr id="11" name="TextBox 10">
            <a:extLst>
              <a:ext uri="{FF2B5EF4-FFF2-40B4-BE49-F238E27FC236}">
                <a16:creationId xmlns:a16="http://schemas.microsoft.com/office/drawing/2014/main" id="{34800230-B356-4DAA-80FA-F3944FDA73CF}"/>
              </a:ext>
            </a:extLst>
          </p:cNvPr>
          <p:cNvSpPr txBox="1"/>
          <p:nvPr/>
        </p:nvSpPr>
        <p:spPr>
          <a:xfrm>
            <a:off x="0" y="2550347"/>
            <a:ext cx="5288973" cy="1477328"/>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With increase in Total days of stay and total number of people ADR tends to increase.</a:t>
            </a:r>
          </a:p>
          <a:p>
            <a:pPr marL="285750" indent="-285750" algn="just">
              <a:buClr>
                <a:srgbClr val="80000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More people means more beds which in turn needs more space which increases cost and hence the price of rooms , making it more profitable.</a:t>
            </a:r>
          </a:p>
        </p:txBody>
      </p:sp>
      <p:sp>
        <p:nvSpPr>
          <p:cNvPr id="13" name="TextBox 12">
            <a:extLst>
              <a:ext uri="{FF2B5EF4-FFF2-40B4-BE49-F238E27FC236}">
                <a16:creationId xmlns:a16="http://schemas.microsoft.com/office/drawing/2014/main" id="{E02F382A-AE7B-4E63-8DAE-5DC7EF4B432D}"/>
              </a:ext>
            </a:extLst>
          </p:cNvPr>
          <p:cNvSpPr txBox="1"/>
          <p:nvPr/>
        </p:nvSpPr>
        <p:spPr>
          <a:xfrm>
            <a:off x="6096000" y="4249882"/>
            <a:ext cx="5458691" cy="2308324"/>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Optimal stay is about 6 to 7 days, since most people prefer it.</a:t>
            </a:r>
          </a:p>
          <a:p>
            <a:pPr marL="285750" indent="-285750" algn="just">
              <a:buClr>
                <a:srgbClr val="80000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For city hotel optimal stay is 3 to 4 days and guests seem to stay longer in resort hotels which is evidential to the point that guests in resort hotel come for a nice and long relaxing trip. </a:t>
            </a:r>
          </a:p>
          <a:p>
            <a:pPr marL="285750" indent="-285750" algn="just">
              <a:buClr>
                <a:srgbClr val="80000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ADR starts to decrease after a certain total stay i.e. greater than 7 days.</a:t>
            </a:r>
          </a:p>
        </p:txBody>
      </p:sp>
    </p:spTree>
    <p:extLst>
      <p:ext uri="{BB962C8B-B14F-4D97-AF65-F5344CB8AC3E}">
        <p14:creationId xmlns:p14="http://schemas.microsoft.com/office/powerpoint/2010/main" val="119678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F748A6-8761-4F41-AAE4-C917BA2C2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371728" cy="3044535"/>
          </a:xfrm>
          <a:prstGeom prst="rect">
            <a:avLst/>
          </a:prstGeom>
        </p:spPr>
      </p:pic>
      <p:pic>
        <p:nvPicPr>
          <p:cNvPr id="9" name="Picture 8">
            <a:extLst>
              <a:ext uri="{FF2B5EF4-FFF2-40B4-BE49-F238E27FC236}">
                <a16:creationId xmlns:a16="http://schemas.microsoft.com/office/drawing/2014/main" id="{90F7FC85-7F71-4EF9-A4EF-193C1DD7F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97" y="207817"/>
            <a:ext cx="7724177" cy="5507183"/>
          </a:xfrm>
          <a:prstGeom prst="rect">
            <a:avLst/>
          </a:prstGeom>
        </p:spPr>
      </p:pic>
      <p:sp>
        <p:nvSpPr>
          <p:cNvPr id="10" name="TextBox 9">
            <a:extLst>
              <a:ext uri="{FF2B5EF4-FFF2-40B4-BE49-F238E27FC236}">
                <a16:creationId xmlns:a16="http://schemas.microsoft.com/office/drawing/2014/main" id="{3F4D846C-139A-47C5-9EA3-2C7C5E341F26}"/>
              </a:ext>
            </a:extLst>
          </p:cNvPr>
          <p:cNvSpPr txBox="1"/>
          <p:nvPr/>
        </p:nvSpPr>
        <p:spPr>
          <a:xfrm>
            <a:off x="467591" y="3429000"/>
            <a:ext cx="3877406" cy="2585323"/>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Repeated guests have canceled less bookings previously which means that guests who are satisfied with the services offered at the hotels are more likely to visit again. This point can be proved from correlation map.</a:t>
            </a:r>
          </a:p>
          <a:p>
            <a:pPr marL="285750" indent="-285750" algn="just">
              <a:buClr>
                <a:srgbClr val="800000"/>
              </a:buCl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 correlation map here is a summary of all the points and observations made so far.</a:t>
            </a:r>
            <a:endParaRPr lang="en-US"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7E78-D6DD-424C-B91B-694BE2C6F6A0}"/>
              </a:ext>
            </a:extLst>
          </p:cNvPr>
          <p:cNvSpPr>
            <a:spLocks noGrp="1"/>
          </p:cNvSpPr>
          <p:nvPr>
            <p:ph type="title"/>
          </p:nvPr>
        </p:nvSpPr>
        <p:spPr>
          <a:xfrm>
            <a:off x="1069848" y="349550"/>
            <a:ext cx="10058400" cy="772668"/>
          </a:xfrm>
        </p:spPr>
        <p:txBody>
          <a:bodyPr>
            <a:normAutofit/>
          </a:bodyPr>
          <a:lstStyle/>
          <a:p>
            <a:pPr algn="ctr"/>
            <a:r>
              <a:rPr lang="en-IN" sz="3400" dirty="0">
                <a:solidFill>
                  <a:srgbClr val="8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80CF564-3874-4CDD-8A46-FF9722462E6E}"/>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An optimal say of 3 to 4 days in City hotels is an optimal stay for most guest and can extend up to 7 days.</a:t>
            </a:r>
          </a:p>
          <a:p>
            <a:pPr algn="just"/>
            <a:r>
              <a:rPr lang="en-IN" sz="1800" dirty="0">
                <a:latin typeface="Times New Roman" panose="02020603050405020304" pitchFamily="18" charset="0"/>
                <a:cs typeface="Times New Roman" panose="02020603050405020304" pitchFamily="18" charset="0"/>
              </a:rPr>
              <a:t>More number of guests are better for both Hotels and guests in group, as it will bring down individual price for the room for guests and will generate more ADR for Hotels.</a:t>
            </a:r>
          </a:p>
          <a:p>
            <a:pPr algn="just"/>
            <a:r>
              <a:rPr lang="en-IN" sz="1800" dirty="0">
                <a:latin typeface="Times New Roman" panose="02020603050405020304" pitchFamily="18" charset="0"/>
                <a:cs typeface="Times New Roman" panose="02020603050405020304" pitchFamily="18" charset="0"/>
              </a:rPr>
              <a:t>Waiting time is more in City Hotel is more and lead time is less so guests can book on spot during less crowded seasons and resort hotel guests have a longer lead time hence they are advised to book in advance.</a:t>
            </a:r>
          </a:p>
          <a:p>
            <a:pPr algn="just"/>
            <a:r>
              <a:rPr lang="en-IN" sz="1800" dirty="0">
                <a:latin typeface="Times New Roman" panose="02020603050405020304" pitchFamily="18" charset="0"/>
                <a:cs typeface="Times New Roman" panose="02020603050405020304" pitchFamily="18" charset="0"/>
              </a:rPr>
              <a:t>Non-winter  seasons (April till October) have a higher traffic of guests in the region hence guests are advised to book in advance during these seasons or prefer winter seasons for less traffic in the region.</a:t>
            </a:r>
          </a:p>
          <a:p>
            <a:pPr algn="just"/>
            <a:r>
              <a:rPr lang="en-IN" sz="1800" dirty="0">
                <a:latin typeface="Times New Roman" panose="02020603050405020304" pitchFamily="18" charset="0"/>
                <a:cs typeface="Times New Roman" panose="02020603050405020304" pitchFamily="18" charset="0"/>
              </a:rPr>
              <a:t>Hotel’s staff are also advised to learn some international languages since it will be easier to communicate as many of the guests are from different countries. Languages like Portuguese, English, French and </a:t>
            </a:r>
            <a:r>
              <a:rPr lang="en-IN" sz="1800" dirty="0" err="1">
                <a:latin typeface="Times New Roman" panose="02020603050405020304" pitchFamily="18" charset="0"/>
                <a:cs typeface="Times New Roman" panose="02020603050405020304" pitchFamily="18" charset="0"/>
              </a:rPr>
              <a:t>Español</a:t>
            </a:r>
            <a:r>
              <a:rPr lang="en-IN" sz="1800" dirty="0">
                <a:latin typeface="Times New Roman" panose="02020603050405020304" pitchFamily="18" charset="0"/>
                <a:cs typeface="Times New Roman" panose="02020603050405020304" pitchFamily="18" charset="0"/>
              </a:rPr>
              <a:t> will be good since guests from these countries are higher in number.</a:t>
            </a:r>
          </a:p>
          <a:p>
            <a:pPr algn="just"/>
            <a:r>
              <a:rPr lang="en-IN" sz="1800" dirty="0">
                <a:latin typeface="Times New Roman" panose="02020603050405020304" pitchFamily="18" charset="0"/>
                <a:cs typeface="Times New Roman" panose="02020603050405020304" pitchFamily="18" charset="0"/>
              </a:rPr>
              <a:t>City hotel are more popular among guests and Resort hotels are preferred for longer stays.</a:t>
            </a:r>
          </a:p>
        </p:txBody>
      </p:sp>
    </p:spTree>
    <p:extLst>
      <p:ext uri="{BB962C8B-B14F-4D97-AF65-F5344CB8AC3E}">
        <p14:creationId xmlns:p14="http://schemas.microsoft.com/office/powerpoint/2010/main" val="246077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82B1-167A-411B-93AA-F49BF13E1EC6}"/>
              </a:ext>
            </a:extLst>
          </p:cNvPr>
          <p:cNvSpPr>
            <a:spLocks noGrp="1"/>
          </p:cNvSpPr>
          <p:nvPr>
            <p:ph type="title"/>
          </p:nvPr>
        </p:nvSpPr>
        <p:spPr>
          <a:xfrm>
            <a:off x="838200" y="365126"/>
            <a:ext cx="10515600" cy="723446"/>
          </a:xfrm>
        </p:spPr>
        <p:txBody>
          <a:bodyPr>
            <a:normAutofit/>
          </a:bodyPr>
          <a:lstStyle/>
          <a:p>
            <a:pPr algn="ctr"/>
            <a:r>
              <a:rPr lang="en-US" sz="3400" dirty="0">
                <a:solidFill>
                  <a:schemeClr val="accent1">
                    <a:lumMod val="50000"/>
                  </a:schemeClr>
                </a:solidFill>
                <a:latin typeface="Times New Roman" panose="02020603050405020304" pitchFamily="18" charset="0"/>
                <a:cs typeface="Times New Roman" panose="02020603050405020304" pitchFamily="18" charset="0"/>
              </a:rPr>
              <a:t>Project Summary</a:t>
            </a:r>
            <a:endParaRPr lang="en-IN" sz="3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4F515F-AE7B-4B09-A035-D4B52FE65213}"/>
              </a:ext>
            </a:extLst>
          </p:cNvPr>
          <p:cNvSpPr>
            <a:spLocks noGrp="1"/>
          </p:cNvSpPr>
          <p:nvPr>
            <p:ph idx="1"/>
          </p:nvPr>
        </p:nvSpPr>
        <p:spPr>
          <a:xfrm>
            <a:off x="838200" y="1338943"/>
            <a:ext cx="10515600" cy="4838020"/>
          </a:xfrm>
        </p:spPr>
        <p:txBody>
          <a:bodyPr>
            <a:normAutofit/>
          </a:bodyPr>
          <a:lstStyle/>
          <a:p>
            <a:pPr algn="just"/>
            <a:r>
              <a:rPr lang="en-US" b="0" dirty="0">
                <a:solidFill>
                  <a:srgbClr val="000000"/>
                </a:solidFill>
                <a:effectLst/>
                <a:latin typeface="Times New Roman" panose="02020603050405020304" pitchFamily="18" charset="0"/>
                <a:cs typeface="Times New Roman" panose="02020603050405020304" pitchFamily="18" charset="0"/>
              </a:rPr>
              <a:t>This dataset contains booking information on </a:t>
            </a:r>
            <a:r>
              <a:rPr lang="en-US" i="1" dirty="0">
                <a:solidFill>
                  <a:srgbClr val="000000"/>
                </a:solidFill>
                <a:effectLst/>
                <a:latin typeface="Times New Roman" panose="02020603050405020304" pitchFamily="18" charset="0"/>
                <a:cs typeface="Times New Roman" panose="02020603050405020304" pitchFamily="18" charset="0"/>
              </a:rPr>
              <a:t>City Hotels </a:t>
            </a:r>
            <a:r>
              <a:rPr lang="en-US" b="0" dirty="0">
                <a:solidFill>
                  <a:srgbClr val="000000"/>
                </a:solidFill>
                <a:effectLst/>
                <a:latin typeface="Times New Roman" panose="02020603050405020304" pitchFamily="18" charset="0"/>
                <a:cs typeface="Times New Roman" panose="02020603050405020304" pitchFamily="18" charset="0"/>
              </a:rPr>
              <a:t>and </a:t>
            </a:r>
            <a:r>
              <a:rPr lang="en-US" b="0" i="1" dirty="0">
                <a:solidFill>
                  <a:srgbClr val="000000"/>
                </a:solidFill>
                <a:effectLst/>
                <a:latin typeface="Times New Roman" panose="02020603050405020304" pitchFamily="18" charset="0"/>
                <a:cs typeface="Times New Roman" panose="02020603050405020304" pitchFamily="18" charset="0"/>
              </a:rPr>
              <a:t> </a:t>
            </a:r>
            <a:r>
              <a:rPr lang="en-US" i="1" dirty="0">
                <a:solidFill>
                  <a:srgbClr val="000000"/>
                </a:solidFill>
                <a:effectLst/>
                <a:latin typeface="Times New Roman" panose="02020603050405020304" pitchFamily="18" charset="0"/>
                <a:cs typeface="Times New Roman" panose="02020603050405020304" pitchFamily="18" charset="0"/>
              </a:rPr>
              <a:t>Resort Hotels</a:t>
            </a:r>
            <a:r>
              <a:rPr lang="en-US" b="0" dirty="0">
                <a:solidFill>
                  <a:srgbClr val="000000"/>
                </a:solidFill>
                <a:effectLst/>
                <a:latin typeface="Times New Roman" panose="02020603050405020304" pitchFamily="18" charset="0"/>
                <a:cs typeface="Times New Roman" panose="02020603050405020304" pitchFamily="18" charset="0"/>
              </a:rPr>
              <a:t>, and includes information such as when the booking was made, length of stay, number of adults, children, and/or Babies, and the number of available parking spaces, among other things. All personally identifiable information have been removed  from the data. </a:t>
            </a:r>
          </a:p>
          <a:p>
            <a:pPr algn="just"/>
            <a:r>
              <a:rPr lang="en-US" b="0" dirty="0">
                <a:solidFill>
                  <a:srgbClr val="000000"/>
                </a:solidFill>
                <a:effectLst/>
                <a:latin typeface="Times New Roman" panose="02020603050405020304" pitchFamily="18" charset="0"/>
                <a:cs typeface="Times New Roman" panose="02020603050405020304" pitchFamily="18" charset="0"/>
              </a:rPr>
              <a:t>The dataset is provided to find out links between different aspects of booking process to help a customer to make a well informed decision for booking at a right time or getting right value. The analysis could also help hotels in improving their services and therefore gaining more user base and even could retain customers in a long run.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38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810-B844-4603-9113-0F65379B4CDA}"/>
              </a:ext>
            </a:extLst>
          </p:cNvPr>
          <p:cNvSpPr>
            <a:spLocks noGrp="1"/>
          </p:cNvSpPr>
          <p:nvPr>
            <p:ph type="title"/>
          </p:nvPr>
        </p:nvSpPr>
        <p:spPr>
          <a:xfrm>
            <a:off x="1069848" y="522515"/>
            <a:ext cx="10058400" cy="940090"/>
          </a:xfrm>
        </p:spPr>
        <p:txBody>
          <a:bodyPr>
            <a:normAutofit/>
          </a:bodyPr>
          <a:lstStyle/>
          <a:p>
            <a:pPr algn="ctr"/>
            <a:r>
              <a:rPr lang="en-US" sz="3400" dirty="0">
                <a:solidFill>
                  <a:srgbClr val="800000"/>
                </a:solidFill>
                <a:latin typeface="Times New Roman" panose="02020603050405020304" pitchFamily="18" charset="0"/>
                <a:cs typeface="Times New Roman" panose="02020603050405020304" pitchFamily="18" charset="0"/>
              </a:rPr>
              <a:t>Data analysis roadmap</a:t>
            </a:r>
            <a:endParaRPr lang="en-IN" sz="3400" dirty="0">
              <a:solidFill>
                <a:srgbClr val="800000"/>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39CBC317-9D05-440B-BAE3-235A48EDF5BD}"/>
              </a:ext>
            </a:extLst>
          </p:cNvPr>
          <p:cNvGraphicFramePr>
            <a:graphicFrameLocks noGrp="1"/>
          </p:cNvGraphicFramePr>
          <p:nvPr>
            <p:ph idx="1"/>
            <p:extLst>
              <p:ext uri="{D42A27DB-BD31-4B8C-83A1-F6EECF244321}">
                <p14:modId xmlns:p14="http://schemas.microsoft.com/office/powerpoint/2010/main" val="4012559090"/>
              </p:ext>
            </p:extLst>
          </p:nvPr>
        </p:nvGraphicFramePr>
        <p:xfrm>
          <a:off x="478971" y="1219200"/>
          <a:ext cx="11070771"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5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CB22-6F80-48D4-9EC7-4583B1C90397}"/>
              </a:ext>
            </a:extLst>
          </p:cNvPr>
          <p:cNvSpPr>
            <a:spLocks noGrp="1"/>
          </p:cNvSpPr>
          <p:nvPr>
            <p:ph type="title"/>
          </p:nvPr>
        </p:nvSpPr>
        <p:spPr>
          <a:xfrm>
            <a:off x="1069848" y="500743"/>
            <a:ext cx="10058400" cy="664028"/>
          </a:xfrm>
        </p:spPr>
        <p:txBody>
          <a:bodyPr>
            <a:normAutofit/>
          </a:bodyPr>
          <a:lstStyle/>
          <a:p>
            <a:pPr algn="ctr"/>
            <a:r>
              <a:rPr lang="en-US" sz="3400" dirty="0">
                <a:solidFill>
                  <a:srgbClr val="800000"/>
                </a:solidFill>
                <a:latin typeface="Times New Roman" panose="02020603050405020304" pitchFamily="18" charset="0"/>
                <a:cs typeface="Times New Roman" panose="02020603050405020304" pitchFamily="18" charset="0"/>
              </a:rPr>
              <a:t>Exploring data</a:t>
            </a:r>
            <a:endParaRPr lang="en-IN" sz="3400" dirty="0">
              <a:solidFill>
                <a:srgbClr val="8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ADA3D-721E-47C3-B437-E903CDF0C072}"/>
              </a:ext>
            </a:extLst>
          </p:cNvPr>
          <p:cNvSpPr>
            <a:spLocks noGrp="1"/>
          </p:cNvSpPr>
          <p:nvPr>
            <p:ph idx="1"/>
          </p:nvPr>
        </p:nvSpPr>
        <p:spPr>
          <a:xfrm>
            <a:off x="1069848" y="1469571"/>
            <a:ext cx="10058400" cy="4702629"/>
          </a:xfrm>
        </p:spPr>
        <p:txBody>
          <a:bodyPr>
            <a:noAutofit/>
          </a:bodyPr>
          <a:lstStyle/>
          <a:p>
            <a:pPr marL="0" indent="0">
              <a:spcBef>
                <a:spcPts val="0"/>
              </a:spcBef>
              <a:buNone/>
            </a:pPr>
            <a:r>
              <a:rPr lang="en-US" dirty="0">
                <a:latin typeface="Times New Roman" panose="02020603050405020304" pitchFamily="18" charset="0"/>
                <a:cs typeface="Times New Roman" panose="02020603050405020304" pitchFamily="18" charset="0"/>
              </a:rPr>
              <a:t>Our </a:t>
            </a:r>
            <a:r>
              <a:rPr lang="en-US">
                <a:latin typeface="Times New Roman" panose="02020603050405020304" pitchFamily="18" charset="0"/>
                <a:cs typeface="Times New Roman" panose="02020603050405020304" pitchFamily="18" charset="0"/>
              </a:rPr>
              <a:t>dataset contains119390 </a:t>
            </a:r>
            <a:r>
              <a:rPr lang="en-US" dirty="0">
                <a:latin typeface="Times New Roman" panose="02020603050405020304" pitchFamily="18" charset="0"/>
                <a:cs typeface="Times New Roman" panose="02020603050405020304" pitchFamily="18" charset="0"/>
              </a:rPr>
              <a:t>rows and following fields:</a:t>
            </a:r>
            <a:r>
              <a:rPr lang="en-IN" dirty="0">
                <a:latin typeface="Times New Roman" panose="02020603050405020304" pitchFamily="18" charset="0"/>
                <a:cs typeface="Times New Roman" panose="02020603050405020304" pitchFamily="18" charset="0"/>
              </a:rPr>
              <a:t> -</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Hotel</a:t>
            </a:r>
            <a:r>
              <a:rPr lang="en-US" b="0" dirty="0">
                <a:solidFill>
                  <a:srgbClr val="000000"/>
                </a:solidFill>
                <a:effectLst/>
                <a:latin typeface="Times New Roman" panose="02020603050405020304" pitchFamily="18" charset="0"/>
                <a:cs typeface="Times New Roman" panose="02020603050405020304" pitchFamily="18" charset="0"/>
              </a:rPr>
              <a:t> :- Type of hotel Booking, i.e. H1 = Resort Hotel, H2 = City Hotel.</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is_cancelled</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explains if the booking was cancelled(1) or not cancelled(0).</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lead_time</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Number of days that elapsed between entering date of the booking into the Hotel’s management system and the arrival date.</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arrival_date_year</a:t>
            </a:r>
            <a:r>
              <a:rPr lang="en-US" b="0" dirty="0">
                <a:solidFill>
                  <a:srgbClr val="000000"/>
                </a:solidFill>
                <a:effectLst/>
                <a:latin typeface="Times New Roman" panose="02020603050405020304" pitchFamily="18" charset="0"/>
                <a:cs typeface="Times New Roman" panose="02020603050405020304" pitchFamily="18" charset="0"/>
              </a:rPr>
              <a:t> :- year of arrival date.</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arrival_date_month</a:t>
            </a:r>
            <a:r>
              <a:rPr lang="en-US" b="0" dirty="0">
                <a:solidFill>
                  <a:srgbClr val="000000"/>
                </a:solidFill>
                <a:effectLst/>
                <a:latin typeface="Times New Roman" panose="02020603050405020304" pitchFamily="18" charset="0"/>
                <a:cs typeface="Times New Roman" panose="02020603050405020304" pitchFamily="18" charset="0"/>
              </a:rPr>
              <a:t> :- Month of arrival date.</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arrival_date_week_number</a:t>
            </a:r>
            <a:r>
              <a:rPr lang="en-US" b="0" dirty="0">
                <a:solidFill>
                  <a:srgbClr val="000000"/>
                </a:solidFill>
                <a:effectLst/>
                <a:latin typeface="Times New Roman" panose="02020603050405020304" pitchFamily="18" charset="0"/>
                <a:cs typeface="Times New Roman" panose="02020603050405020304" pitchFamily="18" charset="0"/>
              </a:rPr>
              <a:t> :- Week number of year for arrival date.</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arrival_date_day_of_month</a:t>
            </a:r>
            <a:r>
              <a:rPr lang="en-US" b="0" dirty="0">
                <a:solidFill>
                  <a:srgbClr val="000000"/>
                </a:solidFill>
                <a:effectLst/>
                <a:latin typeface="Times New Roman" panose="02020603050405020304" pitchFamily="18" charset="0"/>
                <a:cs typeface="Times New Roman" panose="02020603050405020304" pitchFamily="18" charset="0"/>
              </a:rPr>
              <a:t> :- Day of arrival date.</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stays_in_weekend_nights</a:t>
            </a:r>
            <a:r>
              <a:rPr lang="en-US" b="0" dirty="0">
                <a:solidFill>
                  <a:srgbClr val="000000"/>
                </a:solidFill>
                <a:effectLst/>
                <a:latin typeface="Times New Roman" panose="02020603050405020304" pitchFamily="18" charset="0"/>
                <a:cs typeface="Times New Roman" panose="02020603050405020304" pitchFamily="18" charset="0"/>
              </a:rPr>
              <a:t> :- Number of weekend nights (Saturday or Sunday) the guest stayed or booked to stay at the hotel.</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stays_in_week_nights</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Number of week nights (Monday to Friday) the guest stayed or booked to stay at the hotel.</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adults</a:t>
            </a:r>
            <a:r>
              <a:rPr lang="en-US" b="0" dirty="0">
                <a:solidFill>
                  <a:srgbClr val="000000"/>
                </a:solidFill>
                <a:effectLst/>
                <a:latin typeface="Times New Roman" panose="02020603050405020304" pitchFamily="18" charset="0"/>
                <a:cs typeface="Times New Roman" panose="02020603050405020304" pitchFamily="18" charset="0"/>
              </a:rPr>
              <a:t> :- Number of adults.</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children</a:t>
            </a:r>
            <a:r>
              <a:rPr lang="en-US" b="0" dirty="0">
                <a:solidFill>
                  <a:srgbClr val="000000"/>
                </a:solidFill>
                <a:effectLst/>
                <a:latin typeface="Times New Roman" panose="02020603050405020304" pitchFamily="18" charset="0"/>
                <a:cs typeface="Times New Roman" panose="02020603050405020304" pitchFamily="18" charset="0"/>
              </a:rPr>
              <a:t> :- Number of children.</a:t>
            </a:r>
          </a:p>
          <a:p>
            <a:pPr>
              <a:spcBef>
                <a:spcPts val="0"/>
              </a:spcBef>
            </a:pPr>
            <a:r>
              <a:rPr lang="en-IN" b="0" i="1" dirty="0">
                <a:solidFill>
                  <a:srgbClr val="000000"/>
                </a:solidFill>
                <a:effectLst/>
                <a:latin typeface="Times New Roman" panose="02020603050405020304" pitchFamily="18" charset="0"/>
                <a:cs typeface="Times New Roman" panose="02020603050405020304" pitchFamily="18" charset="0"/>
              </a:rPr>
              <a:t>babies</a:t>
            </a:r>
            <a:r>
              <a:rPr lang="en-IN" b="0" dirty="0">
                <a:solidFill>
                  <a:srgbClr val="000000"/>
                </a:solidFill>
                <a:effectLst/>
                <a:latin typeface="Times New Roman" panose="02020603050405020304" pitchFamily="18" charset="0"/>
                <a:cs typeface="Times New Roman" panose="02020603050405020304" pitchFamily="18" charset="0"/>
              </a:rPr>
              <a:t> :- Number of babies</a:t>
            </a:r>
            <a:r>
              <a:rPr lang="en-IN" b="0" dirty="0">
                <a:solidFill>
                  <a:srgbClr val="000000"/>
                </a:solidFill>
                <a:effectLst/>
                <a:latin typeface="Courier New" panose="02070309020205020404" pitchFamily="49" charset="0"/>
              </a:rPr>
              <a:t>.</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Meal </a:t>
            </a:r>
            <a:r>
              <a:rPr lang="en-US" b="0" dirty="0">
                <a:solidFill>
                  <a:srgbClr val="000000"/>
                </a:solidFill>
                <a:effectLst/>
                <a:latin typeface="Times New Roman" panose="02020603050405020304" pitchFamily="18" charset="0"/>
                <a:cs typeface="Times New Roman" panose="02020603050405020304" pitchFamily="18" charset="0"/>
              </a:rPr>
              <a:t>:- Type of meal booked. Categories are presented in standard hospitality meal packages.</a:t>
            </a:r>
          </a:p>
          <a:p>
            <a:pPr>
              <a:spcBef>
                <a:spcPts val="0"/>
              </a:spcBef>
            </a:pPr>
            <a:endParaRPr lang="en-IN" b="0" dirty="0">
              <a:solidFill>
                <a:srgbClr val="000000"/>
              </a:solidFill>
              <a:effectLst/>
              <a:latin typeface="Courier New" panose="02070309020205020404" pitchFamily="49" charset="0"/>
            </a:endParaRPr>
          </a:p>
          <a:p>
            <a:pPr>
              <a:spcBef>
                <a:spcPts val="0"/>
              </a:spcBef>
            </a:pPr>
            <a:endParaRPr lang="en-US" b="0" dirty="0">
              <a:solidFill>
                <a:srgbClr val="000000"/>
              </a:solidFill>
              <a:effectLst/>
              <a:latin typeface="Times New Roman" panose="02020603050405020304" pitchFamily="18" charset="0"/>
              <a:cs typeface="Times New Roman" panose="02020603050405020304" pitchFamily="18" charset="0"/>
            </a:endParaRPr>
          </a:p>
          <a:p>
            <a:pPr>
              <a:spcBef>
                <a:spcPts val="0"/>
              </a:spcBef>
            </a:pPr>
            <a:endParaRPr lang="en-US" b="0" dirty="0">
              <a:solidFill>
                <a:srgbClr val="000000"/>
              </a:solidFill>
              <a:effectLst/>
              <a:latin typeface="Times New Roman" panose="02020603050405020304" pitchFamily="18" charset="0"/>
              <a:cs typeface="Times New Roman" panose="02020603050405020304" pitchFamily="18" charset="0"/>
            </a:endParaRPr>
          </a:p>
          <a:p>
            <a:pPr>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81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18576-4AB4-42FA-BFA0-65C911E684D8}"/>
              </a:ext>
            </a:extLst>
          </p:cNvPr>
          <p:cNvSpPr>
            <a:spLocks noGrp="1"/>
          </p:cNvSpPr>
          <p:nvPr>
            <p:ph idx="1"/>
          </p:nvPr>
        </p:nvSpPr>
        <p:spPr>
          <a:xfrm>
            <a:off x="1069848" y="348343"/>
            <a:ext cx="10058400" cy="5823857"/>
          </a:xfrm>
        </p:spPr>
        <p:txBody>
          <a:bodyPr>
            <a:noAutofit/>
          </a:bodyPr>
          <a:lstStyle/>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country</a:t>
            </a:r>
            <a:r>
              <a:rPr lang="en-US" b="0" dirty="0">
                <a:solidFill>
                  <a:srgbClr val="000000"/>
                </a:solidFill>
                <a:effectLst/>
                <a:latin typeface="Times New Roman" panose="02020603050405020304" pitchFamily="18" charset="0"/>
                <a:cs typeface="Times New Roman" panose="02020603050405020304" pitchFamily="18" charset="0"/>
              </a:rPr>
              <a:t> :- Country of origin.</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market_segment</a:t>
            </a:r>
            <a:r>
              <a:rPr lang="en-US" b="0" dirty="0">
                <a:solidFill>
                  <a:srgbClr val="000000"/>
                </a:solidFill>
                <a:effectLst/>
                <a:latin typeface="Times New Roman" panose="02020603050405020304" pitchFamily="18" charset="0"/>
                <a:cs typeface="Times New Roman" panose="02020603050405020304" pitchFamily="18" charset="0"/>
              </a:rPr>
              <a:t> :- Market segment belongs to. In categories, the term “TA” means “Travel Agents” and “TO” means “Tour Operators”.</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distribution_channel</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Booking distribution channel. The term “TA” means “Travel Agents” and “TO” means “Tour Operators”.</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is_repeated_guest</a:t>
            </a:r>
            <a:r>
              <a:rPr lang="en-US" b="0" dirty="0">
                <a:solidFill>
                  <a:srgbClr val="000000"/>
                </a:solidFill>
                <a:effectLst/>
                <a:latin typeface="Times New Roman" panose="02020603050405020304" pitchFamily="18" charset="0"/>
                <a:cs typeface="Times New Roman" panose="02020603050405020304" pitchFamily="18" charset="0"/>
              </a:rPr>
              <a:t> :- Value '0' for customers coming for first time and Value '1' for customers who have visited previously.</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previous_cancellations</a:t>
            </a:r>
            <a:r>
              <a:rPr lang="en-US" b="0" dirty="0">
                <a:solidFill>
                  <a:srgbClr val="000000"/>
                </a:solidFill>
                <a:effectLst/>
                <a:latin typeface="Times New Roman" panose="02020603050405020304" pitchFamily="18" charset="0"/>
                <a:cs typeface="Times New Roman" panose="02020603050405020304" pitchFamily="18" charset="0"/>
              </a:rPr>
              <a:t> :- Number of previous bookings that were cancelled by the customer prior to the current booking.</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previous_bookings_not_canceled</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Number of previous bookings not cancelled by the customer prior to the current booking.</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reserved_room_type</a:t>
            </a:r>
            <a:r>
              <a:rPr lang="en-US" b="0" dirty="0">
                <a:solidFill>
                  <a:srgbClr val="000000"/>
                </a:solidFill>
                <a:effectLst/>
                <a:latin typeface="Times New Roman" panose="02020603050405020304" pitchFamily="18" charset="0"/>
                <a:cs typeface="Times New Roman" panose="02020603050405020304" pitchFamily="18" charset="0"/>
              </a:rPr>
              <a:t> :- Type of room reserved, presented in the form of codes.</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assigned_room_type</a:t>
            </a:r>
            <a:r>
              <a:rPr lang="en-US" b="0" dirty="0">
                <a:solidFill>
                  <a:srgbClr val="000000"/>
                </a:solidFill>
                <a:effectLst/>
                <a:latin typeface="Times New Roman" panose="02020603050405020304" pitchFamily="18" charset="0"/>
                <a:cs typeface="Times New Roman" panose="02020603050405020304" pitchFamily="18" charset="0"/>
              </a:rPr>
              <a:t> :-  Type of room assigned, presented in the form of codes.</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booking_changes</a:t>
            </a:r>
            <a:r>
              <a:rPr lang="en-US" b="0" dirty="0">
                <a:solidFill>
                  <a:srgbClr val="000000"/>
                </a:solidFill>
                <a:effectLst/>
                <a:latin typeface="Times New Roman" panose="02020603050405020304" pitchFamily="18" charset="0"/>
                <a:cs typeface="Times New Roman" panose="02020603050405020304" pitchFamily="18" charset="0"/>
              </a:rPr>
              <a:t> :- count of changes/amendments made from the time of booking till check-in or cancellation.</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deposit_type</a:t>
            </a:r>
            <a:r>
              <a:rPr lang="en-US" b="0" dirty="0">
                <a:solidFill>
                  <a:srgbClr val="000000"/>
                </a:solidFill>
                <a:effectLst/>
                <a:latin typeface="Times New Roman" panose="02020603050405020304" pitchFamily="18" charset="0"/>
                <a:cs typeface="Times New Roman" panose="02020603050405020304" pitchFamily="18" charset="0"/>
              </a:rPr>
              <a:t> :- Suggesting if deposit is made/not made or refunded.</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agent</a:t>
            </a:r>
            <a:r>
              <a:rPr lang="en-US" b="0" dirty="0">
                <a:solidFill>
                  <a:srgbClr val="000000"/>
                </a:solidFill>
                <a:effectLst/>
                <a:latin typeface="Times New Roman" panose="02020603050405020304" pitchFamily="18" charset="0"/>
                <a:cs typeface="Times New Roman" panose="02020603050405020304" pitchFamily="18" charset="0"/>
              </a:rPr>
              <a:t> :- ID of the travel agency that made the booking.</a:t>
            </a:r>
          </a:p>
          <a:p>
            <a:pPr>
              <a:spcBef>
                <a:spcPts val="0"/>
              </a:spcBef>
            </a:pPr>
            <a:r>
              <a:rPr lang="en-US" b="0" i="1" dirty="0">
                <a:solidFill>
                  <a:srgbClr val="000000"/>
                </a:solidFill>
                <a:effectLst/>
                <a:latin typeface="Times New Roman" panose="02020603050405020304" pitchFamily="18" charset="0"/>
                <a:cs typeface="Times New Roman" panose="02020603050405020304" pitchFamily="18" charset="0"/>
              </a:rPr>
              <a:t>company</a:t>
            </a:r>
            <a:r>
              <a:rPr lang="en-US" b="0" dirty="0">
                <a:solidFill>
                  <a:srgbClr val="000000"/>
                </a:solidFill>
                <a:effectLst/>
                <a:latin typeface="Times New Roman" panose="02020603050405020304" pitchFamily="18" charset="0"/>
                <a:cs typeface="Times New Roman" panose="02020603050405020304" pitchFamily="18" charset="0"/>
              </a:rPr>
              <a:t> :- ID of the company responsible for booking.</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days_in_waiting_list</a:t>
            </a:r>
            <a:r>
              <a:rPr lang="en-US" b="0" dirty="0">
                <a:solidFill>
                  <a:srgbClr val="000000"/>
                </a:solidFill>
                <a:effectLst/>
                <a:latin typeface="Times New Roman" panose="02020603050405020304" pitchFamily="18" charset="0"/>
                <a:cs typeface="Times New Roman" panose="02020603050405020304" pitchFamily="18" charset="0"/>
              </a:rPr>
              <a:t> :- Number of days the booking was in the waiting list before it was confirmed to the customer.</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customer_type</a:t>
            </a:r>
            <a:r>
              <a:rPr lang="en-US" b="0" dirty="0">
                <a:solidFill>
                  <a:srgbClr val="000000"/>
                </a:solidFill>
                <a:effectLst/>
                <a:latin typeface="Times New Roman" panose="02020603050405020304" pitchFamily="18" charset="0"/>
                <a:cs typeface="Times New Roman" panose="02020603050405020304" pitchFamily="18" charset="0"/>
              </a:rPr>
              <a:t> :- Type of customer.</a:t>
            </a:r>
          </a:p>
          <a:p>
            <a:pPr>
              <a:spcBef>
                <a:spcPts val="0"/>
              </a:spcBef>
            </a:pPr>
            <a:endParaRPr lang="en-US" b="0" dirty="0">
              <a:solidFill>
                <a:srgbClr val="000000"/>
              </a:solidFill>
              <a:effectLst/>
              <a:latin typeface="Times New Roman" panose="02020603050405020304" pitchFamily="18" charset="0"/>
              <a:cs typeface="Times New Roman" panose="02020603050405020304" pitchFamily="18" charset="0"/>
            </a:endParaRPr>
          </a:p>
          <a:p>
            <a:pPr>
              <a:spcBef>
                <a:spcPts val="0"/>
              </a:spcBef>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6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F37D-09F6-432B-ABCB-41FB4CDE580D}"/>
              </a:ext>
            </a:extLst>
          </p:cNvPr>
          <p:cNvSpPr>
            <a:spLocks noGrp="1"/>
          </p:cNvSpPr>
          <p:nvPr>
            <p:ph idx="1"/>
          </p:nvPr>
        </p:nvSpPr>
        <p:spPr>
          <a:xfrm>
            <a:off x="1069848" y="435429"/>
            <a:ext cx="10058400" cy="2471057"/>
          </a:xfrm>
        </p:spPr>
        <p:txBody>
          <a:bodyPr/>
          <a:lstStyle/>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Adr</a:t>
            </a:r>
            <a:r>
              <a:rPr lang="en-US" i="1"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Average Daily Rate as defined by dividing the sum of all lodging transactions by the total number of staying nights.</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required_car_parking_spaces</a:t>
            </a:r>
            <a:r>
              <a:rPr lang="en-US" b="0" dirty="0">
                <a:solidFill>
                  <a:srgbClr val="000000"/>
                </a:solidFill>
                <a:effectLst/>
                <a:latin typeface="Times New Roman" panose="02020603050405020304" pitchFamily="18" charset="0"/>
                <a:cs typeface="Times New Roman" panose="02020603050405020304" pitchFamily="18" charset="0"/>
              </a:rPr>
              <a:t> :- Number of car parking spaces required by the customer.</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total_of_special_requests</a:t>
            </a:r>
            <a:r>
              <a:rPr lang="en-US" b="0" dirty="0">
                <a:solidFill>
                  <a:srgbClr val="000000"/>
                </a:solidFill>
                <a:effectLst/>
                <a:latin typeface="Times New Roman" panose="02020603050405020304" pitchFamily="18" charset="0"/>
                <a:cs typeface="Times New Roman" panose="02020603050405020304" pitchFamily="18" charset="0"/>
              </a:rPr>
              <a:t> :- Number of special requests made by the customer(e.g. -  type of room or view from the room).</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reservation_status</a:t>
            </a:r>
            <a:r>
              <a:rPr lang="en-US" b="0" dirty="0">
                <a:solidFill>
                  <a:srgbClr val="000000"/>
                </a:solidFill>
                <a:effectLst/>
                <a:latin typeface="Times New Roman" panose="02020603050405020304" pitchFamily="18" charset="0"/>
                <a:cs typeface="Times New Roman" panose="02020603050405020304" pitchFamily="18" charset="0"/>
              </a:rPr>
              <a:t> :- Reservation status, if the booking was cancelled, customer has checked out or customer did not show.</a:t>
            </a:r>
          </a:p>
          <a:p>
            <a:pPr>
              <a:spcBef>
                <a:spcPts val="0"/>
              </a:spcBef>
            </a:pPr>
            <a:r>
              <a:rPr lang="en-US" b="0" i="1" dirty="0" err="1">
                <a:solidFill>
                  <a:srgbClr val="000000"/>
                </a:solidFill>
                <a:effectLst/>
                <a:latin typeface="Times New Roman" panose="02020603050405020304" pitchFamily="18" charset="0"/>
                <a:cs typeface="Times New Roman" panose="02020603050405020304" pitchFamily="18" charset="0"/>
              </a:rPr>
              <a:t>reservation_status_date</a:t>
            </a:r>
            <a:r>
              <a:rPr lang="en-US" b="0" i="1" dirty="0">
                <a:solidFill>
                  <a:srgbClr val="000000"/>
                </a:solidFill>
                <a:effectLst/>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 - Date at which the last status was set.</a:t>
            </a:r>
          </a:p>
          <a:p>
            <a:pPr>
              <a:spcBef>
                <a:spcPts val="0"/>
              </a:spcBef>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C876CF-BF7C-43B8-855C-75B2BFB064BA}"/>
              </a:ext>
            </a:extLst>
          </p:cNvPr>
          <p:cNvSpPr txBox="1"/>
          <p:nvPr/>
        </p:nvSpPr>
        <p:spPr>
          <a:xfrm flipH="1">
            <a:off x="1069845" y="3167742"/>
            <a:ext cx="10058401" cy="2616101"/>
          </a:xfrm>
          <a:prstGeom prst="rect">
            <a:avLst/>
          </a:prstGeom>
          <a:noFill/>
        </p:spPr>
        <p:txBody>
          <a:bodyPr wrap="square" rtlCol="0">
            <a:spAutoFit/>
          </a:body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EDA will include following type of analysis: -</a:t>
            </a:r>
          </a:p>
          <a:p>
            <a:pPr marL="342900" indent="-342900" algn="jus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Univariate analysis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This type of analysis includes one variable parameter. They are descriptive in nature. E.g. – Analysis of heights of a group of class 5 students.</a:t>
            </a:r>
          </a:p>
          <a:p>
            <a:pPr marL="342900" indent="-342900" algn="just">
              <a:buFont typeface="Arial" panose="020B0604020202020204" pitchFamily="34" charset="0"/>
              <a:buChar char="•"/>
            </a:pP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Bivariate analysis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This type of analysis includes two value parameter. This is useful to find relation between two variable. E.g. -  Analysis to find right range of Body Mass Index using height and weight.</a:t>
            </a:r>
          </a:p>
          <a:p>
            <a:pPr marL="342900" indent="-342900" algn="just">
              <a:buFont typeface="Arial" panose="020B0604020202020204" pitchFamily="34" charset="0"/>
              <a:buChar char="•"/>
            </a:pPr>
            <a:r>
              <a:rPr lang="en-US" sz="2000" i="1" dirty="0">
                <a:solidFill>
                  <a:schemeClr val="tx1">
                    <a:lumMod val="95000"/>
                    <a:lumOff val="5000"/>
                  </a:schemeClr>
                </a:solidFill>
                <a:latin typeface="Times New Roman" panose="02020603050405020304" pitchFamily="18" charset="0"/>
                <a:cs typeface="Times New Roman" panose="02020603050405020304" pitchFamily="18" charset="0"/>
              </a:rPr>
              <a:t>Multivariate analysis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This type of analysis include more than two variable parameters and are used to deal with complexity and are best understood through charts such as heatmaps.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32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1C9F-52F4-489A-B516-6B2858B688EC}"/>
              </a:ext>
            </a:extLst>
          </p:cNvPr>
          <p:cNvSpPr>
            <a:spLocks noGrp="1"/>
          </p:cNvSpPr>
          <p:nvPr>
            <p:ph type="title"/>
          </p:nvPr>
        </p:nvSpPr>
        <p:spPr>
          <a:xfrm>
            <a:off x="1066800" y="401504"/>
            <a:ext cx="10058400" cy="814232"/>
          </a:xfrm>
        </p:spPr>
        <p:txBody>
          <a:bodyPr>
            <a:normAutofit/>
          </a:bodyPr>
          <a:lstStyle/>
          <a:p>
            <a:pPr algn="ctr"/>
            <a:r>
              <a:rPr lang="en-US" sz="3400" dirty="0">
                <a:solidFill>
                  <a:srgbClr val="800000"/>
                </a:solidFill>
                <a:latin typeface="Times New Roman" panose="02020603050405020304" pitchFamily="18" charset="0"/>
                <a:cs typeface="Times New Roman" panose="02020603050405020304" pitchFamily="18" charset="0"/>
              </a:rPr>
              <a:t>Data cleaning and manipulation</a:t>
            </a:r>
            <a:endParaRPr lang="en-IN" sz="3400" dirty="0">
              <a:solidFill>
                <a:srgbClr val="8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C6CF29-7A91-4028-9D38-E6770780C912}"/>
              </a:ext>
            </a:extLst>
          </p:cNvPr>
          <p:cNvSpPr>
            <a:spLocks noGrp="1"/>
          </p:cNvSpPr>
          <p:nvPr>
            <p:ph idx="1"/>
          </p:nvPr>
        </p:nvSpPr>
        <p:spPr>
          <a:xfrm>
            <a:off x="1069848" y="1215736"/>
            <a:ext cx="4562025" cy="446809"/>
          </a:xfrm>
        </p:spPr>
        <p:txBody>
          <a:bodyPr/>
          <a:lstStyle/>
          <a:p>
            <a:r>
              <a:rPr lang="en-US" dirty="0">
                <a:latin typeface="Times New Roman" panose="02020603050405020304" pitchFamily="18" charset="0"/>
                <a:cs typeface="Times New Roman" panose="02020603050405020304" pitchFamily="18" charset="0"/>
              </a:rPr>
              <a:t>Checking duplicated rows and dropping.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EB06D9-C3EA-4FD1-8160-6CAB0B0E7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366" y="1546105"/>
            <a:ext cx="2613887" cy="1417443"/>
          </a:xfrm>
          <a:prstGeom prst="rect">
            <a:avLst/>
          </a:prstGeom>
        </p:spPr>
      </p:pic>
      <p:sp>
        <p:nvSpPr>
          <p:cNvPr id="7" name="TextBox 6">
            <a:extLst>
              <a:ext uri="{FF2B5EF4-FFF2-40B4-BE49-F238E27FC236}">
                <a16:creationId xmlns:a16="http://schemas.microsoft.com/office/drawing/2014/main" id="{E7E64670-DE3C-4DEA-89B3-012A3B57BB08}"/>
              </a:ext>
            </a:extLst>
          </p:cNvPr>
          <p:cNvSpPr txBox="1"/>
          <p:nvPr/>
        </p:nvSpPr>
        <p:spPr>
          <a:xfrm>
            <a:off x="1069848" y="3512128"/>
            <a:ext cx="4562025" cy="400110"/>
          </a:xfrm>
          <a:prstGeom prst="rect">
            <a:avLst/>
          </a:prstGeom>
          <a:noFill/>
        </p:spPr>
        <p:txBody>
          <a:bodyPr wrap="square" rtlCol="0">
            <a:spAutoFit/>
          </a:bodyPr>
          <a:lstStyle/>
          <a:p>
            <a:pPr marL="285750" indent="-285750">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Null values in descending order.</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C2A477A-CCB6-4B35-8EEB-D4245B19B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366" y="3912238"/>
            <a:ext cx="2667231" cy="1988992"/>
          </a:xfrm>
          <a:prstGeom prst="rect">
            <a:avLst/>
          </a:prstGeom>
        </p:spPr>
      </p:pic>
      <p:sp>
        <p:nvSpPr>
          <p:cNvPr id="10" name="TextBox 9">
            <a:extLst>
              <a:ext uri="{FF2B5EF4-FFF2-40B4-BE49-F238E27FC236}">
                <a16:creationId xmlns:a16="http://schemas.microsoft.com/office/drawing/2014/main" id="{D28F146A-D899-4491-9758-3AD6863C491A}"/>
              </a:ext>
            </a:extLst>
          </p:cNvPr>
          <p:cNvSpPr txBox="1"/>
          <p:nvPr/>
        </p:nvSpPr>
        <p:spPr>
          <a:xfrm>
            <a:off x="6087914" y="1585068"/>
            <a:ext cx="5026152" cy="2246769"/>
          </a:xfrm>
          <a:prstGeom prst="rect">
            <a:avLst/>
          </a:prstGeom>
          <a:noFill/>
        </p:spPr>
        <p:txBody>
          <a:bodyPr wrap="square" rtlCol="0">
            <a:spAutoFit/>
          </a:bodyPr>
          <a:lstStyle/>
          <a:p>
            <a:pPr algn="just">
              <a:buClr>
                <a:srgbClr val="800000"/>
              </a:buClr>
            </a:pPr>
            <a:r>
              <a:rPr lang="en-US" sz="2000" dirty="0">
                <a:latin typeface="Times New Roman" panose="02020603050405020304" pitchFamily="18" charset="0"/>
                <a:cs typeface="Times New Roman" panose="02020603050405020304" pitchFamily="18" charset="0"/>
              </a:rPr>
              <a:t>New changes: -</a:t>
            </a:r>
          </a:p>
          <a:p>
            <a:pPr marL="342900" indent="-342900" algn="just">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 row shape – 87396, 32</a:t>
            </a:r>
          </a:p>
          <a:p>
            <a:pPr marL="342900" indent="-342900" algn="just">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Company and agents replace with 0.</a:t>
            </a:r>
          </a:p>
          <a:p>
            <a:pPr marL="342900" indent="-342900" algn="just">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Country is replaced with ‘Other’.</a:t>
            </a:r>
          </a:p>
          <a:p>
            <a:pPr marL="342900" indent="-342900" algn="just">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Children also replace with 0.</a:t>
            </a:r>
          </a:p>
          <a:p>
            <a:pPr marL="342900" indent="-342900" algn="just">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 columns added total people and total stay</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11CA9B-C83F-426C-B43F-2BD96825B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1873" y="4083703"/>
            <a:ext cx="5951736" cy="823031"/>
          </a:xfrm>
          <a:prstGeom prst="rect">
            <a:avLst/>
          </a:prstGeom>
        </p:spPr>
      </p:pic>
      <p:sp>
        <p:nvSpPr>
          <p:cNvPr id="13" name="TextBox 12">
            <a:extLst>
              <a:ext uri="{FF2B5EF4-FFF2-40B4-BE49-F238E27FC236}">
                <a16:creationId xmlns:a16="http://schemas.microsoft.com/office/drawing/2014/main" id="{A97EFCC8-64C6-4BF4-84BC-0FDDF58836C2}"/>
              </a:ext>
            </a:extLst>
          </p:cNvPr>
          <p:cNvSpPr txBox="1"/>
          <p:nvPr/>
        </p:nvSpPr>
        <p:spPr>
          <a:xfrm>
            <a:off x="6087914" y="5112327"/>
            <a:ext cx="5026152" cy="400110"/>
          </a:xfrm>
          <a:prstGeom prst="rect">
            <a:avLst/>
          </a:prstGeom>
          <a:noFill/>
        </p:spPr>
        <p:txBody>
          <a:bodyPr wrap="square" rtlCol="0">
            <a:spAutoFit/>
          </a:bodyPr>
          <a:lstStyle/>
          <a:p>
            <a:pPr marL="285750" indent="-285750">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 shape – 87230, 34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11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C794-B4D5-4D33-A629-E1178763D6B9}"/>
              </a:ext>
            </a:extLst>
          </p:cNvPr>
          <p:cNvSpPr>
            <a:spLocks noGrp="1"/>
          </p:cNvSpPr>
          <p:nvPr>
            <p:ph type="title"/>
          </p:nvPr>
        </p:nvSpPr>
        <p:spPr>
          <a:xfrm>
            <a:off x="1069848" y="297595"/>
            <a:ext cx="10058400" cy="783060"/>
          </a:xfrm>
        </p:spPr>
        <p:txBody>
          <a:bodyPr>
            <a:normAutofit/>
          </a:bodyPr>
          <a:lstStyle/>
          <a:p>
            <a:pPr algn="ctr"/>
            <a:r>
              <a:rPr lang="en-US" sz="3400" dirty="0">
                <a:solidFill>
                  <a:srgbClr val="800000"/>
                </a:solidFill>
                <a:latin typeface="Times New Roman" panose="02020603050405020304" pitchFamily="18" charset="0"/>
                <a:cs typeface="Times New Roman" panose="02020603050405020304" pitchFamily="18" charset="0"/>
              </a:rPr>
              <a:t>Exploratory Data analysis </a:t>
            </a:r>
            <a:endParaRPr lang="en-IN" sz="3400" dirty="0">
              <a:solidFill>
                <a:srgbClr val="8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889CC5C-9FC0-425D-909C-7A38FF5D3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28633"/>
            <a:ext cx="2656193" cy="2591408"/>
          </a:xfrm>
        </p:spPr>
      </p:pic>
      <p:pic>
        <p:nvPicPr>
          <p:cNvPr id="7" name="Picture 6">
            <a:extLst>
              <a:ext uri="{FF2B5EF4-FFF2-40B4-BE49-F238E27FC236}">
                <a16:creationId xmlns:a16="http://schemas.microsoft.com/office/drawing/2014/main" id="{D6AF1A25-AA1A-4003-90E4-401AF3ED6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792" y="1728633"/>
            <a:ext cx="2991942" cy="2591408"/>
          </a:xfrm>
          <a:prstGeom prst="rect">
            <a:avLst/>
          </a:prstGeom>
        </p:spPr>
      </p:pic>
      <p:sp>
        <p:nvSpPr>
          <p:cNvPr id="8" name="TextBox 7">
            <a:extLst>
              <a:ext uri="{FF2B5EF4-FFF2-40B4-BE49-F238E27FC236}">
                <a16:creationId xmlns:a16="http://schemas.microsoft.com/office/drawing/2014/main" id="{75CFFF85-D125-41F1-9260-8B0B2DF86602}"/>
              </a:ext>
            </a:extLst>
          </p:cNvPr>
          <p:cNvSpPr txBox="1"/>
          <p:nvPr/>
        </p:nvSpPr>
        <p:spPr>
          <a:xfrm>
            <a:off x="1153391" y="1007918"/>
            <a:ext cx="5818909" cy="400110"/>
          </a:xfrm>
          <a:prstGeom prst="rect">
            <a:avLst/>
          </a:prstGeom>
          <a:noFill/>
        </p:spPr>
        <p:txBody>
          <a:bodyPr wrap="square" rtlCol="0">
            <a:spAutoFit/>
          </a:bodyPr>
          <a:lstStyle/>
          <a:p>
            <a:pPr marL="342900" indent="-342900">
              <a:buClr>
                <a:srgbClr val="800000"/>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Starting with Univariate analysis</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56652CB-ECFC-4D3C-85A9-A6AC07025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6873" y="1728633"/>
            <a:ext cx="2895127" cy="2591408"/>
          </a:xfrm>
          <a:prstGeom prst="rect">
            <a:avLst/>
          </a:prstGeom>
        </p:spPr>
      </p:pic>
      <p:sp>
        <p:nvSpPr>
          <p:cNvPr id="13" name="TextBox 12">
            <a:extLst>
              <a:ext uri="{FF2B5EF4-FFF2-40B4-BE49-F238E27FC236}">
                <a16:creationId xmlns:a16="http://schemas.microsoft.com/office/drawing/2014/main" id="{A87A4D82-7605-4FC6-83F0-3C2CE8F82089}"/>
              </a:ext>
            </a:extLst>
          </p:cNvPr>
          <p:cNvSpPr txBox="1"/>
          <p:nvPr/>
        </p:nvSpPr>
        <p:spPr>
          <a:xfrm>
            <a:off x="0" y="4239492"/>
            <a:ext cx="2545773" cy="2031325"/>
          </a:xfrm>
          <a:prstGeom prst="rect">
            <a:avLst/>
          </a:prstGeom>
          <a:noFill/>
        </p:spPr>
        <p:txBody>
          <a:bodyPr wrap="square" rtlCol="0">
            <a:spAutoFit/>
          </a:bodyPr>
          <a:lstStyle/>
          <a:p>
            <a:pPr marL="342900" indent="-34290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Judging from the ratio of nearly 6:4 it might be possible that the number of City hotels are more compared to Resort hotel.</a:t>
            </a:r>
            <a:endParaRPr lang="en-IN" dirty="0">
              <a:solidFill>
                <a:srgbClr val="8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71792E7-5BBB-47EE-B079-64017D480B70}"/>
              </a:ext>
            </a:extLst>
          </p:cNvPr>
          <p:cNvSpPr txBox="1"/>
          <p:nvPr/>
        </p:nvSpPr>
        <p:spPr>
          <a:xfrm>
            <a:off x="4359113" y="4377991"/>
            <a:ext cx="2991942" cy="1754326"/>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27.5% of cancellations can be from various reasons like, last moment change of plans or finding a better or different Hotels, or any technical or any such issue.</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7DA2AD4-10AD-44AF-8CDC-D19AC788BAEF}"/>
              </a:ext>
            </a:extLst>
          </p:cNvPr>
          <p:cNvSpPr txBox="1"/>
          <p:nvPr/>
        </p:nvSpPr>
        <p:spPr>
          <a:xfrm>
            <a:off x="9159074" y="4316300"/>
            <a:ext cx="3017883" cy="2308324"/>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Hotels are not able to make a remark in the minds of guests, in order to retained the guests management should take feedbacks from guests and try to improve the services.</a:t>
            </a:r>
          </a:p>
          <a:p>
            <a:pPr marL="285750" indent="-285750" algn="just">
              <a:buClr>
                <a:srgbClr val="8000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8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5155A5-7776-4E1F-8AF3-4EBFA4180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034"/>
            <a:ext cx="4378260" cy="3231573"/>
          </a:xfrm>
          <a:prstGeom prst="rect">
            <a:avLst/>
          </a:prstGeom>
        </p:spPr>
      </p:pic>
      <p:pic>
        <p:nvPicPr>
          <p:cNvPr id="8" name="Picture 7">
            <a:extLst>
              <a:ext uri="{FF2B5EF4-FFF2-40B4-BE49-F238E27FC236}">
                <a16:creationId xmlns:a16="http://schemas.microsoft.com/office/drawing/2014/main" id="{B3406130-E394-4ABE-B0C5-5AA380CAA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71606"/>
            <a:ext cx="5008331" cy="3386393"/>
          </a:xfrm>
          <a:prstGeom prst="rect">
            <a:avLst/>
          </a:prstGeom>
        </p:spPr>
      </p:pic>
      <p:pic>
        <p:nvPicPr>
          <p:cNvPr id="10" name="Picture 9">
            <a:extLst>
              <a:ext uri="{FF2B5EF4-FFF2-40B4-BE49-F238E27FC236}">
                <a16:creationId xmlns:a16="http://schemas.microsoft.com/office/drawing/2014/main" id="{31A2A31C-94C6-4211-B91A-248EA323F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263" y="520589"/>
            <a:ext cx="7025278" cy="819839"/>
          </a:xfrm>
          <a:prstGeom prst="rect">
            <a:avLst/>
          </a:prstGeom>
        </p:spPr>
      </p:pic>
      <p:sp>
        <p:nvSpPr>
          <p:cNvPr id="11" name="TextBox 10">
            <a:extLst>
              <a:ext uri="{FF2B5EF4-FFF2-40B4-BE49-F238E27FC236}">
                <a16:creationId xmlns:a16="http://schemas.microsoft.com/office/drawing/2014/main" id="{99D44BCE-A4EC-4266-AA94-4708F140DF42}"/>
              </a:ext>
            </a:extLst>
          </p:cNvPr>
          <p:cNvSpPr txBox="1"/>
          <p:nvPr/>
        </p:nvSpPr>
        <p:spPr>
          <a:xfrm>
            <a:off x="4378261" y="1527464"/>
            <a:ext cx="7394640" cy="646331"/>
          </a:xfrm>
          <a:prstGeom prst="rect">
            <a:avLst/>
          </a:prstGeom>
          <a:noFill/>
        </p:spPr>
        <p:txBody>
          <a:bodyPr wrap="square" rtlCol="0">
            <a:spAutoFit/>
          </a:bodyPr>
          <a:lstStyle/>
          <a:p>
            <a:pPr marL="285750" indent="-285750">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Guest in the location expect less crowd in the area and more Hotels which could explain a high percentage of Transient customers.</a:t>
            </a:r>
          </a:p>
        </p:txBody>
      </p:sp>
      <p:pic>
        <p:nvPicPr>
          <p:cNvPr id="13" name="Picture 12">
            <a:extLst>
              <a:ext uri="{FF2B5EF4-FFF2-40B4-BE49-F238E27FC236}">
                <a16:creationId xmlns:a16="http://schemas.microsoft.com/office/drawing/2014/main" id="{08CB8B9B-70E8-4A83-A609-0420C3B5C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385" y="3429000"/>
            <a:ext cx="4151615" cy="3377577"/>
          </a:xfrm>
          <a:prstGeom prst="rect">
            <a:avLst/>
          </a:prstGeom>
        </p:spPr>
      </p:pic>
      <p:sp>
        <p:nvSpPr>
          <p:cNvPr id="14" name="TextBox 13">
            <a:extLst>
              <a:ext uri="{FF2B5EF4-FFF2-40B4-BE49-F238E27FC236}">
                <a16:creationId xmlns:a16="http://schemas.microsoft.com/office/drawing/2014/main" id="{39A9539B-C33E-4240-B690-3B3B93AB7B1F}"/>
              </a:ext>
            </a:extLst>
          </p:cNvPr>
          <p:cNvSpPr txBox="1"/>
          <p:nvPr/>
        </p:nvSpPr>
        <p:spPr>
          <a:xfrm>
            <a:off x="4708926" y="3428999"/>
            <a:ext cx="3366655" cy="2862322"/>
          </a:xfrm>
          <a:prstGeom prst="rect">
            <a:avLst/>
          </a:prstGeom>
          <a:noFill/>
        </p:spPr>
        <p:txBody>
          <a:bodyPr wrap="square" rtlCol="0">
            <a:spAutoFit/>
          </a:bodyPr>
          <a:lstStyle/>
          <a:p>
            <a:pPr marL="285750" indent="-285750" algn="just">
              <a:buClr>
                <a:srgbClr val="800000"/>
              </a:buClr>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Most preferred deposit type is ‘no deposit’ which could be a better option since a deposit could involve risk of no refund on bad quality of service or other such things.</a:t>
            </a:r>
          </a:p>
          <a:p>
            <a:pPr marL="285750" indent="-285750" algn="just">
              <a:buClr>
                <a:srgbClr val="800000"/>
              </a:buClr>
              <a:buFont typeface="Wingdings" panose="05000000000000000000" pitchFamily="2" charset="2"/>
              <a:buChar char="§"/>
            </a:pPr>
            <a:r>
              <a:rPr lang="en-US" b="0" dirty="0">
                <a:solidFill>
                  <a:srgbClr val="000000"/>
                </a:solidFill>
                <a:effectLst/>
                <a:latin typeface="Times New Roman" panose="02020603050405020304" pitchFamily="18" charset="0"/>
                <a:cs typeface="Times New Roman" panose="02020603050405020304" pitchFamily="18" charset="0"/>
              </a:rPr>
              <a:t>Mo</a:t>
            </a:r>
            <a:r>
              <a:rPr lang="en-US" dirty="0">
                <a:solidFill>
                  <a:srgbClr val="000000"/>
                </a:solidFill>
                <a:latin typeface="Times New Roman" panose="02020603050405020304" pitchFamily="18" charset="0"/>
                <a:cs typeface="Times New Roman" panose="02020603050405020304" pitchFamily="18" charset="0"/>
              </a:rPr>
              <a:t>st guests don’t need parking space and only a few need parking space for one.</a:t>
            </a:r>
            <a:endParaRPr lang="en-US" b="0" dirty="0">
              <a:solidFill>
                <a:srgbClr val="000000"/>
              </a:solidFill>
              <a:effectLst/>
              <a:latin typeface="Times New Roman" panose="02020603050405020304" pitchFamily="18" charset="0"/>
              <a:cs typeface="Times New Roman" panose="02020603050405020304" pitchFamily="18" charset="0"/>
            </a:endParaRPr>
          </a:p>
          <a:p>
            <a:pPr marL="285750" indent="-285750" algn="just">
              <a:buClr>
                <a:srgbClr val="80000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887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429</TotalTime>
  <Words>2225</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Rockwell</vt:lpstr>
      <vt:lpstr>Rockwell Condensed</vt:lpstr>
      <vt:lpstr>Times New Roman</vt:lpstr>
      <vt:lpstr>Wingdings</vt:lpstr>
      <vt:lpstr>Wood Type</vt:lpstr>
      <vt:lpstr>By- Mahima Lakra</vt:lpstr>
      <vt:lpstr>Project Summary</vt:lpstr>
      <vt:lpstr>Data analysis roadmap</vt:lpstr>
      <vt:lpstr>Exploring data</vt:lpstr>
      <vt:lpstr>PowerPoint Presentation</vt:lpstr>
      <vt:lpstr>PowerPoint Presentation</vt:lpstr>
      <vt:lpstr>Data cleaning and manipulation</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Mahima Lakra</dc:creator>
  <cp:lastModifiedBy>Mahima Lakra</cp:lastModifiedBy>
  <cp:revision>12</cp:revision>
  <dcterms:created xsi:type="dcterms:W3CDTF">2023-06-19T11:16:53Z</dcterms:created>
  <dcterms:modified xsi:type="dcterms:W3CDTF">2023-06-22T11:40:59Z</dcterms:modified>
</cp:coreProperties>
</file>