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mo" charset="1" panose="020B0604020202020204"/>
      <p:regular r:id="rId17"/>
    </p:embeddedFont>
    <p:embeddedFont>
      <p:font typeface="Arimo Bold" charset="1" panose="020B0704020202020204"/>
      <p:regular r:id="rId18"/>
    </p:embeddedFont>
    <p:embeddedFont>
      <p:font typeface="Open Sans" charset="1" panose="020B0606030504020204"/>
      <p:regular r:id="rId19"/>
    </p:embeddedFont>
    <p:embeddedFont>
      <p:font typeface="Montserrat Semi-Bold" charset="1" panose="000007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jpe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5.pn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jpe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jpeg" Type="http://schemas.openxmlformats.org/officeDocument/2006/relationships/image"/><Relationship Id="rId7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620631" y="2096623"/>
            <a:ext cx="7981895" cy="8190377"/>
          </a:xfrm>
          <a:custGeom>
            <a:avLst/>
            <a:gdLst/>
            <a:ahLst/>
            <a:cxnLst/>
            <a:rect r="r" b="b" t="t" l="l"/>
            <a:pathLst>
              <a:path h="8190377" w="7981895">
                <a:moveTo>
                  <a:pt x="7981895" y="0"/>
                </a:moveTo>
                <a:lnTo>
                  <a:pt x="0" y="0"/>
                </a:lnTo>
                <a:lnTo>
                  <a:pt x="0" y="8190377"/>
                </a:lnTo>
                <a:lnTo>
                  <a:pt x="7981895" y="8190377"/>
                </a:lnTo>
                <a:lnTo>
                  <a:pt x="79818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58146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0" y="0"/>
                </a:moveTo>
                <a:lnTo>
                  <a:pt x="5826380" y="0"/>
                </a:lnTo>
                <a:lnTo>
                  <a:pt x="5826380" y="3411080"/>
                </a:lnTo>
                <a:lnTo>
                  <a:pt x="0" y="341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3794" y="1127703"/>
            <a:ext cx="1324983" cy="132498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4390" y="0"/>
                  </a:moveTo>
                  <a:lnTo>
                    <a:pt x="678410" y="0"/>
                  </a:lnTo>
                  <a:cubicBezTo>
                    <a:pt x="752632" y="0"/>
                    <a:pt x="812800" y="60168"/>
                    <a:pt x="812800" y="134390"/>
                  </a:cubicBezTo>
                  <a:lnTo>
                    <a:pt x="812800" y="678410"/>
                  </a:lnTo>
                  <a:cubicBezTo>
                    <a:pt x="812800" y="752632"/>
                    <a:pt x="752632" y="812800"/>
                    <a:pt x="678410" y="812800"/>
                  </a:cubicBezTo>
                  <a:lnTo>
                    <a:pt x="134390" y="812800"/>
                  </a:lnTo>
                  <a:cubicBezTo>
                    <a:pt x="60168" y="812800"/>
                    <a:pt x="0" y="752632"/>
                    <a:pt x="0" y="678410"/>
                  </a:cubicBezTo>
                  <a:lnTo>
                    <a:pt x="0" y="134390"/>
                  </a:lnTo>
                  <a:cubicBezTo>
                    <a:pt x="0" y="60168"/>
                    <a:pt x="60168" y="0"/>
                    <a:pt x="13439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79" r="0" b="-27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728300" y="1315458"/>
            <a:ext cx="3045357" cy="93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3124" spc="121">
                <a:solidFill>
                  <a:srgbClr val="010000"/>
                </a:solidFill>
                <a:latin typeface="Arimo"/>
                <a:ea typeface="Arimo"/>
                <a:cs typeface="Arimo"/>
                <a:sym typeface="Arimo"/>
              </a:rPr>
              <a:t>presented by-</a:t>
            </a:r>
          </a:p>
          <a:p>
            <a:pPr algn="l">
              <a:lnSpc>
                <a:spcPts val="3624"/>
              </a:lnSpc>
            </a:pPr>
            <a:r>
              <a:rPr lang="en-US" sz="3124" spc="121">
                <a:solidFill>
                  <a:srgbClr val="010000"/>
                </a:solidFill>
                <a:latin typeface="Arimo"/>
                <a:ea typeface="Arimo"/>
                <a:cs typeface="Arimo"/>
                <a:sym typeface="Arimo"/>
              </a:rPr>
              <a:t>Mahima Nema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3794" y="3604540"/>
            <a:ext cx="8249626" cy="120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4"/>
              </a:lnSpc>
            </a:pPr>
            <a:r>
              <a:rPr lang="en-US" b="true" sz="7728" spc="278">
                <a:solidFill>
                  <a:srgbClr val="AE0610"/>
                </a:solidFill>
                <a:latin typeface="Arimo Bold"/>
                <a:ea typeface="Arimo Bold"/>
                <a:cs typeface="Arimo Bold"/>
                <a:sym typeface="Arimo Bold"/>
              </a:rPr>
              <a:t>NETFLIX MOVIE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1528" y="4399645"/>
            <a:ext cx="18384404" cy="179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66"/>
              </a:lnSpc>
            </a:pPr>
            <a:r>
              <a:rPr lang="en-US" b="true" sz="11472" spc="80">
                <a:solidFill>
                  <a:srgbClr val="010000"/>
                </a:solidFill>
                <a:latin typeface="Arimo Bold"/>
                <a:ea typeface="Arimo Bold"/>
                <a:cs typeface="Arimo Bold"/>
                <a:sym typeface="Arimo Bold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461620" y="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5826380" y="3411081"/>
                </a:moveTo>
                <a:lnTo>
                  <a:pt x="0" y="3411081"/>
                </a:lnTo>
                <a:lnTo>
                  <a:pt x="0" y="0"/>
                </a:lnTo>
                <a:lnTo>
                  <a:pt x="5826380" y="0"/>
                </a:lnTo>
                <a:lnTo>
                  <a:pt x="5826380" y="34110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1501" y="858146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0" y="0"/>
                </a:moveTo>
                <a:lnTo>
                  <a:pt x="5826380" y="0"/>
                </a:lnTo>
                <a:lnTo>
                  <a:pt x="5826380" y="3411080"/>
                </a:lnTo>
                <a:lnTo>
                  <a:pt x="0" y="341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115653"/>
            <a:ext cx="1324983" cy="132498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4390" y="0"/>
                  </a:moveTo>
                  <a:lnTo>
                    <a:pt x="678410" y="0"/>
                  </a:lnTo>
                  <a:cubicBezTo>
                    <a:pt x="752632" y="0"/>
                    <a:pt x="812800" y="60168"/>
                    <a:pt x="812800" y="134390"/>
                  </a:cubicBezTo>
                  <a:lnTo>
                    <a:pt x="812800" y="678410"/>
                  </a:lnTo>
                  <a:cubicBezTo>
                    <a:pt x="812800" y="752632"/>
                    <a:pt x="752632" y="812800"/>
                    <a:pt x="678410" y="812800"/>
                  </a:cubicBezTo>
                  <a:lnTo>
                    <a:pt x="134390" y="812800"/>
                  </a:lnTo>
                  <a:cubicBezTo>
                    <a:pt x="60168" y="812800"/>
                    <a:pt x="0" y="752632"/>
                    <a:pt x="0" y="678410"/>
                  </a:cubicBezTo>
                  <a:lnTo>
                    <a:pt x="0" y="134390"/>
                  </a:lnTo>
                  <a:cubicBezTo>
                    <a:pt x="0" y="60168"/>
                    <a:pt x="60168" y="0"/>
                    <a:pt x="13439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79" r="0" b="-279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461620" y="4031467"/>
            <a:ext cx="5246370" cy="4325676"/>
            <a:chOff x="0" y="0"/>
            <a:chExt cx="812800" cy="6701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670160"/>
            </a:xfrm>
            <a:custGeom>
              <a:avLst/>
              <a:gdLst/>
              <a:ahLst/>
              <a:cxnLst/>
              <a:rect r="r" b="b" t="t" l="l"/>
              <a:pathLst>
                <a:path h="67016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636220"/>
                  </a:lnTo>
                  <a:cubicBezTo>
                    <a:pt x="812800" y="654965"/>
                    <a:pt x="797604" y="670160"/>
                    <a:pt x="778860" y="670160"/>
                  </a:cubicBezTo>
                  <a:lnTo>
                    <a:pt x="33940" y="670160"/>
                  </a:lnTo>
                  <a:cubicBezTo>
                    <a:pt x="15196" y="670160"/>
                    <a:pt x="0" y="654965"/>
                    <a:pt x="0" y="63622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7"/>
              <a:stretch>
                <a:fillRect l="-16418" t="0" r="-16418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38319" y="5723541"/>
            <a:ext cx="11077063" cy="249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"This project demonstrated how si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mple data, when cleaned and visualized correctly, can tell powerful stories about audience preferences and content trends on a major platform like Netflix."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"It’s not just numbers — it’s about understanding what people watch, love, and respond to."</a:t>
            </a:r>
          </a:p>
          <a:p>
            <a:pPr algn="just">
              <a:lnSpc>
                <a:spcPts val="33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787543"/>
            <a:ext cx="10198478" cy="67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6"/>
              </a:lnSpc>
              <a:spcBef>
                <a:spcPct val="0"/>
              </a:spcBef>
            </a:pPr>
            <a:r>
              <a:rPr lang="en-US" b="true" sz="4305" spc="154">
                <a:solidFill>
                  <a:srgbClr val="2A2E3A"/>
                </a:solidFill>
                <a:latin typeface="Arimo Bold"/>
                <a:ea typeface="Arimo Bold"/>
                <a:cs typeface="Arimo Bold"/>
                <a:sym typeface="Arimo Bold"/>
              </a:rPr>
              <a:t>Final Thoughts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51689" y="3302623"/>
            <a:ext cx="2320936" cy="85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824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Netflix Movie Data Story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83438" y="3526959"/>
            <a:ext cx="6452243" cy="353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66"/>
              </a:lnSpc>
            </a:pPr>
            <a:r>
              <a:rPr lang="en-US" sz="11472" spc="8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Thank You!!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960823">
            <a:off x="8745959" y="3769881"/>
            <a:ext cx="14626818" cy="8111235"/>
          </a:xfrm>
          <a:custGeom>
            <a:avLst/>
            <a:gdLst/>
            <a:ahLst/>
            <a:cxnLst/>
            <a:rect r="r" b="b" t="t" l="l"/>
            <a:pathLst>
              <a:path h="8111235" w="14626818">
                <a:moveTo>
                  <a:pt x="0" y="0"/>
                </a:moveTo>
                <a:lnTo>
                  <a:pt x="14626818" y="0"/>
                </a:lnTo>
                <a:lnTo>
                  <a:pt x="14626818" y="8111236"/>
                </a:lnTo>
                <a:lnTo>
                  <a:pt x="0" y="8111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1501" y="858146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0" y="0"/>
                </a:moveTo>
                <a:lnTo>
                  <a:pt x="5826380" y="0"/>
                </a:lnTo>
                <a:lnTo>
                  <a:pt x="5826380" y="3411080"/>
                </a:lnTo>
                <a:lnTo>
                  <a:pt x="0" y="3411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461620" y="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5826380" y="3411081"/>
                </a:moveTo>
                <a:lnTo>
                  <a:pt x="0" y="3411081"/>
                </a:lnTo>
                <a:lnTo>
                  <a:pt x="0" y="0"/>
                </a:lnTo>
                <a:lnTo>
                  <a:pt x="5826380" y="0"/>
                </a:lnTo>
                <a:lnTo>
                  <a:pt x="5826380" y="341108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461620" y="3878375"/>
            <a:ext cx="5246370" cy="524637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6"/>
              <a:stretch>
                <a:fillRect l="-33888" t="0" r="-33888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970309" y="4567837"/>
            <a:ext cx="5483696" cy="54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8"/>
              </a:lnSpc>
            </a:pPr>
            <a:r>
              <a:rPr lang="en-US" sz="3524" spc="137">
                <a:solidFill>
                  <a:srgbClr val="08377C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24" spc="13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Netflix Movie Data 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90605"/>
            <a:ext cx="4247738" cy="67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6"/>
              </a:lnSpc>
              <a:spcBef>
                <a:spcPct val="0"/>
              </a:spcBef>
            </a:pPr>
            <a:r>
              <a:rPr lang="en-US" b="true" sz="4305" spc="154">
                <a:solidFill>
                  <a:srgbClr val="2A2E3A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057431"/>
            <a:ext cx="10967393" cy="2072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"Imagine you're browsing Netflix — so many titles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so many genres — but what kind of movies really dominate the platform? What do audi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ences love the most? And what are the trends behind Netflix’s massive movie library? That’s what I wanted to uncover in this project."</a:t>
            </a:r>
          </a:p>
          <a:p>
            <a:pPr algn="just">
              <a:lnSpc>
                <a:spcPts val="33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51689" y="3059111"/>
            <a:ext cx="2320936" cy="85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824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Netflix Movie Data Story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2828579"/>
            <a:ext cx="1324983" cy="132498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4390" y="0"/>
                  </a:moveTo>
                  <a:lnTo>
                    <a:pt x="678410" y="0"/>
                  </a:lnTo>
                  <a:cubicBezTo>
                    <a:pt x="752632" y="0"/>
                    <a:pt x="812800" y="60168"/>
                    <a:pt x="812800" y="134390"/>
                  </a:cubicBezTo>
                  <a:lnTo>
                    <a:pt x="812800" y="678410"/>
                  </a:lnTo>
                  <a:cubicBezTo>
                    <a:pt x="812800" y="752632"/>
                    <a:pt x="752632" y="812800"/>
                    <a:pt x="678410" y="812800"/>
                  </a:cubicBezTo>
                  <a:lnTo>
                    <a:pt x="134390" y="812800"/>
                  </a:lnTo>
                  <a:cubicBezTo>
                    <a:pt x="60168" y="812800"/>
                    <a:pt x="0" y="752632"/>
                    <a:pt x="0" y="678410"/>
                  </a:cubicBezTo>
                  <a:lnTo>
                    <a:pt x="0" y="134390"/>
                  </a:lnTo>
                  <a:cubicBezTo>
                    <a:pt x="0" y="60168"/>
                    <a:pt x="60168" y="0"/>
                    <a:pt x="13439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79" r="0" b="-279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24749" y="4279984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551689" y="3302623"/>
            <a:ext cx="2320936" cy="85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824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Netflix Movie Data Story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847707"/>
            <a:ext cx="10967393" cy="2072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"I worked with a dataset containing 9827 movie records with details like title, release date, genre, popularity, vote average, and vote count.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was clean — no missing or duplicate values — but it needed some organizing before diving into insights."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797123"/>
            <a:ext cx="9959538" cy="67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6"/>
              </a:lnSpc>
              <a:spcBef>
                <a:spcPct val="0"/>
              </a:spcBef>
            </a:pPr>
            <a:r>
              <a:rPr lang="en-US" b="true" sz="4305" spc="154">
                <a:solidFill>
                  <a:srgbClr val="2A2E3A"/>
                </a:solidFill>
                <a:latin typeface="Arimo Bold"/>
                <a:ea typeface="Arimo Bold"/>
                <a:cs typeface="Arimo Bold"/>
                <a:sym typeface="Arimo Bold"/>
              </a:rPr>
              <a:t>Our Dataset — What We’re Working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61501" y="858146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0" y="0"/>
                </a:moveTo>
                <a:lnTo>
                  <a:pt x="5826380" y="0"/>
                </a:lnTo>
                <a:lnTo>
                  <a:pt x="5826380" y="3411080"/>
                </a:lnTo>
                <a:lnTo>
                  <a:pt x="0" y="3411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2461620" y="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5826380" y="3411081"/>
                </a:moveTo>
                <a:lnTo>
                  <a:pt x="0" y="3411081"/>
                </a:lnTo>
                <a:lnTo>
                  <a:pt x="0" y="0"/>
                </a:lnTo>
                <a:lnTo>
                  <a:pt x="5826380" y="0"/>
                </a:lnTo>
                <a:lnTo>
                  <a:pt x="5826380" y="341108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3072090"/>
            <a:ext cx="1324983" cy="132498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4390" y="0"/>
                  </a:moveTo>
                  <a:lnTo>
                    <a:pt x="678410" y="0"/>
                  </a:lnTo>
                  <a:cubicBezTo>
                    <a:pt x="752632" y="0"/>
                    <a:pt x="812800" y="60168"/>
                    <a:pt x="812800" y="134390"/>
                  </a:cubicBezTo>
                  <a:lnTo>
                    <a:pt x="812800" y="678410"/>
                  </a:lnTo>
                  <a:cubicBezTo>
                    <a:pt x="812800" y="752632"/>
                    <a:pt x="752632" y="812800"/>
                    <a:pt x="678410" y="812800"/>
                  </a:cubicBezTo>
                  <a:lnTo>
                    <a:pt x="134390" y="812800"/>
                  </a:lnTo>
                  <a:cubicBezTo>
                    <a:pt x="60168" y="812800"/>
                    <a:pt x="0" y="752632"/>
                    <a:pt x="0" y="678410"/>
                  </a:cubicBezTo>
                  <a:lnTo>
                    <a:pt x="0" y="134390"/>
                  </a:lnTo>
                  <a:cubicBezTo>
                    <a:pt x="0" y="60168"/>
                    <a:pt x="60168" y="0"/>
                    <a:pt x="13439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79" r="0" b="-279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24957" y="4853950"/>
            <a:ext cx="4899707" cy="4612230"/>
            <a:chOff x="0" y="0"/>
            <a:chExt cx="86346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3461" cy="812800"/>
            </a:xfrm>
            <a:custGeom>
              <a:avLst/>
              <a:gdLst/>
              <a:ahLst/>
              <a:cxnLst/>
              <a:rect r="r" b="b" t="t" l="l"/>
              <a:pathLst>
                <a:path h="812800" w="863461">
                  <a:moveTo>
                    <a:pt x="36342" y="0"/>
                  </a:moveTo>
                  <a:lnTo>
                    <a:pt x="827119" y="0"/>
                  </a:lnTo>
                  <a:cubicBezTo>
                    <a:pt x="847190" y="0"/>
                    <a:pt x="863461" y="16271"/>
                    <a:pt x="863461" y="36342"/>
                  </a:cubicBezTo>
                  <a:lnTo>
                    <a:pt x="863461" y="776458"/>
                  </a:lnTo>
                  <a:cubicBezTo>
                    <a:pt x="863461" y="796529"/>
                    <a:pt x="847190" y="812800"/>
                    <a:pt x="827119" y="812800"/>
                  </a:cubicBezTo>
                  <a:lnTo>
                    <a:pt x="36342" y="812800"/>
                  </a:lnTo>
                  <a:cubicBezTo>
                    <a:pt x="16271" y="812800"/>
                    <a:pt x="0" y="796529"/>
                    <a:pt x="0" y="776458"/>
                  </a:cubicBezTo>
                  <a:lnTo>
                    <a:pt x="0" y="36342"/>
                  </a:lnTo>
                  <a:cubicBezTo>
                    <a:pt x="0" y="16271"/>
                    <a:pt x="16271" y="0"/>
                    <a:pt x="36342" y="0"/>
                  </a:cubicBezTo>
                  <a:close/>
                </a:path>
              </a:pathLst>
            </a:custGeom>
            <a:blipFill>
              <a:blip r:embed="rId2"/>
              <a:stretch>
                <a:fillRect l="-32688" t="0" r="-32688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36751" y="4953790"/>
            <a:ext cx="11077063" cy="416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turn raw data into usable information, I performed several cleaning steps:"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Converted the release date into just the year so we could track trends over time.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Dropped unnecessary columns like overview, original language, and poster URLs — these didn’t help in our analysis.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Categorized vote averages into four groups: Not Popular, Below Average, Average, and Popular, so we could analyze audience preferences better.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Split multiple genres into individual rows to handle movies with more than one genre — this gave a clearer picture when counting genres.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"T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 step was crucial — transforming data makes analysis meaningful."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6400" y="3855109"/>
            <a:ext cx="13878361" cy="67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6"/>
              </a:lnSpc>
              <a:spcBef>
                <a:spcPct val="0"/>
              </a:spcBef>
            </a:pPr>
            <a:r>
              <a:rPr lang="en-US" b="true" sz="4305" spc="154">
                <a:solidFill>
                  <a:srgbClr val="2A2E3A"/>
                </a:solidFill>
                <a:latin typeface="Arimo Bold"/>
                <a:ea typeface="Arimo Bold"/>
                <a:cs typeface="Arimo Bold"/>
                <a:sym typeface="Arimo Bold"/>
              </a:rPr>
              <a:t>Cleaning &amp; Preprocessing — Shaping the Data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61501" y="858146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0" y="0"/>
                </a:moveTo>
                <a:lnTo>
                  <a:pt x="5826380" y="0"/>
                </a:lnTo>
                <a:lnTo>
                  <a:pt x="5826380" y="3411080"/>
                </a:lnTo>
                <a:lnTo>
                  <a:pt x="0" y="3411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461620" y="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5826380" y="3411081"/>
                </a:moveTo>
                <a:lnTo>
                  <a:pt x="0" y="3411081"/>
                </a:lnTo>
                <a:lnTo>
                  <a:pt x="0" y="0"/>
                </a:lnTo>
                <a:lnTo>
                  <a:pt x="5826380" y="0"/>
                </a:lnTo>
                <a:lnTo>
                  <a:pt x="5826380" y="341108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76400" y="2206060"/>
            <a:ext cx="1324983" cy="132498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4390" y="0"/>
                  </a:moveTo>
                  <a:lnTo>
                    <a:pt x="678410" y="0"/>
                  </a:lnTo>
                  <a:cubicBezTo>
                    <a:pt x="752632" y="0"/>
                    <a:pt x="812800" y="60168"/>
                    <a:pt x="812800" y="134390"/>
                  </a:cubicBezTo>
                  <a:lnTo>
                    <a:pt x="812800" y="678410"/>
                  </a:lnTo>
                  <a:cubicBezTo>
                    <a:pt x="812800" y="752632"/>
                    <a:pt x="752632" y="812800"/>
                    <a:pt x="678410" y="812800"/>
                  </a:cubicBezTo>
                  <a:lnTo>
                    <a:pt x="134390" y="812800"/>
                  </a:lnTo>
                  <a:cubicBezTo>
                    <a:pt x="60168" y="812800"/>
                    <a:pt x="0" y="752632"/>
                    <a:pt x="0" y="678410"/>
                  </a:cubicBezTo>
                  <a:lnTo>
                    <a:pt x="0" y="134390"/>
                  </a:lnTo>
                  <a:cubicBezTo>
                    <a:pt x="0" y="60168"/>
                    <a:pt x="60168" y="0"/>
                    <a:pt x="13439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79" r="0" b="-279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884362" y="2436592"/>
            <a:ext cx="2320936" cy="85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824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Netflix Movie Data Story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8003" y="5242605"/>
            <a:ext cx="4018715" cy="3190095"/>
            <a:chOff x="0" y="0"/>
            <a:chExt cx="1058427" cy="8401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8427" cy="840190"/>
            </a:xfrm>
            <a:custGeom>
              <a:avLst/>
              <a:gdLst/>
              <a:ahLst/>
              <a:cxnLst/>
              <a:rect r="r" b="b" t="t" l="l"/>
              <a:pathLst>
                <a:path h="840190" w="1058427">
                  <a:moveTo>
                    <a:pt x="98250" y="0"/>
                  </a:moveTo>
                  <a:lnTo>
                    <a:pt x="960177" y="0"/>
                  </a:lnTo>
                  <a:cubicBezTo>
                    <a:pt x="1014439" y="0"/>
                    <a:pt x="1058427" y="43988"/>
                    <a:pt x="1058427" y="98250"/>
                  </a:cubicBezTo>
                  <a:lnTo>
                    <a:pt x="1058427" y="741940"/>
                  </a:lnTo>
                  <a:cubicBezTo>
                    <a:pt x="1058427" y="796202"/>
                    <a:pt x="1014439" y="840190"/>
                    <a:pt x="960177" y="840190"/>
                  </a:cubicBezTo>
                  <a:lnTo>
                    <a:pt x="98250" y="840190"/>
                  </a:lnTo>
                  <a:cubicBezTo>
                    <a:pt x="43988" y="840190"/>
                    <a:pt x="0" y="796202"/>
                    <a:pt x="0" y="741940"/>
                  </a:cubicBezTo>
                  <a:lnTo>
                    <a:pt x="0" y="98250"/>
                  </a:lnTo>
                  <a:cubicBezTo>
                    <a:pt x="0" y="43988"/>
                    <a:pt x="43988" y="0"/>
                    <a:pt x="98250" y="0"/>
                  </a:cubicBezTo>
                  <a:close/>
                </a:path>
              </a:pathLst>
            </a:custGeom>
            <a:solidFill>
              <a:srgbClr val="E0DE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8427" cy="878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4311" y="4618040"/>
            <a:ext cx="3086100" cy="1249131"/>
            <a:chOff x="0" y="0"/>
            <a:chExt cx="812800" cy="3289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28989"/>
            </a:xfrm>
            <a:custGeom>
              <a:avLst/>
              <a:gdLst/>
              <a:ahLst/>
              <a:cxnLst/>
              <a:rect r="r" b="b" t="t" l="l"/>
              <a:pathLst>
                <a:path h="328989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01048"/>
                  </a:lnTo>
                  <a:cubicBezTo>
                    <a:pt x="812800" y="234980"/>
                    <a:pt x="799321" y="267523"/>
                    <a:pt x="775327" y="291516"/>
                  </a:cubicBezTo>
                  <a:cubicBezTo>
                    <a:pt x="751333" y="315510"/>
                    <a:pt x="718791" y="328989"/>
                    <a:pt x="684859" y="328989"/>
                  </a:cubicBezTo>
                  <a:lnTo>
                    <a:pt x="127941" y="328989"/>
                  </a:lnTo>
                  <a:cubicBezTo>
                    <a:pt x="94009" y="328989"/>
                    <a:pt x="61467" y="315510"/>
                    <a:pt x="37473" y="291516"/>
                  </a:cubicBezTo>
                  <a:cubicBezTo>
                    <a:pt x="13479" y="267523"/>
                    <a:pt x="0" y="234980"/>
                    <a:pt x="0" y="20104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AE061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367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Question 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841129" y="2674430"/>
            <a:ext cx="6597657" cy="7426555"/>
          </a:xfrm>
          <a:custGeom>
            <a:avLst/>
            <a:gdLst/>
            <a:ahLst/>
            <a:cxnLst/>
            <a:rect r="r" b="b" t="t" l="l"/>
            <a:pathLst>
              <a:path h="7426555" w="6597657">
                <a:moveTo>
                  <a:pt x="0" y="0"/>
                </a:moveTo>
                <a:lnTo>
                  <a:pt x="6597657" y="0"/>
                </a:lnTo>
                <a:lnTo>
                  <a:pt x="6597657" y="7426556"/>
                </a:lnTo>
                <a:lnTo>
                  <a:pt x="0" y="7426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01" t="0" r="-6578" b="-238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53287" y="4500203"/>
            <a:ext cx="6362977" cy="43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824" spc="110">
                <a:solidFill>
                  <a:srgbClr val="08377C"/>
                </a:solidFill>
                <a:latin typeface="Arimo"/>
                <a:ea typeface="Arimo"/>
                <a:cs typeface="Arimo"/>
                <a:sym typeface="Arimo"/>
              </a:rPr>
              <a:t>Genres — What Dominates Netflix?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3882" y="5985019"/>
            <a:ext cx="2167395" cy="225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524" spc="98">
                <a:solidFill>
                  <a:srgbClr val="08377C"/>
                </a:solidFill>
                <a:latin typeface="Arimo"/>
                <a:ea typeface="Arimo"/>
                <a:cs typeface="Arimo"/>
                <a:sym typeface="Arimo"/>
              </a:rPr>
              <a:t> What is the most frequent genre of movies released on Netflix?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53287" y="5204505"/>
            <a:ext cx="6166469" cy="291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Genres — What Dominates Netflix?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"After splitting the genres, I asked — what’s the most common genre on Netflix? The answer was clear — Drama leads by a significant margin. "This shows how Netflix’s library leans heavily toward emotional, narrative-driven films."</a:t>
            </a:r>
          </a:p>
        </p:txBody>
      </p:sp>
      <p:sp>
        <p:nvSpPr>
          <p:cNvPr name="Freeform 12" id="12"/>
          <p:cNvSpPr/>
          <p:nvPr/>
        </p:nvSpPr>
        <p:spPr>
          <a:xfrm flipH="true" flipV="true" rot="0">
            <a:off x="12461620" y="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5826380" y="3411081"/>
                </a:moveTo>
                <a:lnTo>
                  <a:pt x="0" y="3411081"/>
                </a:lnTo>
                <a:lnTo>
                  <a:pt x="0" y="0"/>
                </a:lnTo>
                <a:lnTo>
                  <a:pt x="5826380" y="0"/>
                </a:lnTo>
                <a:lnTo>
                  <a:pt x="5826380" y="341108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61501" y="858146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0" y="0"/>
                </a:moveTo>
                <a:lnTo>
                  <a:pt x="5826380" y="0"/>
                </a:lnTo>
                <a:lnTo>
                  <a:pt x="5826380" y="3411080"/>
                </a:lnTo>
                <a:lnTo>
                  <a:pt x="0" y="3411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6400" y="2206060"/>
            <a:ext cx="1324983" cy="132498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4390" y="0"/>
                  </a:moveTo>
                  <a:lnTo>
                    <a:pt x="678410" y="0"/>
                  </a:lnTo>
                  <a:cubicBezTo>
                    <a:pt x="752632" y="0"/>
                    <a:pt x="812800" y="60168"/>
                    <a:pt x="812800" y="134390"/>
                  </a:cubicBezTo>
                  <a:lnTo>
                    <a:pt x="812800" y="678410"/>
                  </a:lnTo>
                  <a:cubicBezTo>
                    <a:pt x="812800" y="752632"/>
                    <a:pt x="752632" y="812800"/>
                    <a:pt x="678410" y="812800"/>
                  </a:cubicBezTo>
                  <a:lnTo>
                    <a:pt x="134390" y="812800"/>
                  </a:lnTo>
                  <a:cubicBezTo>
                    <a:pt x="60168" y="812800"/>
                    <a:pt x="0" y="752632"/>
                    <a:pt x="0" y="678410"/>
                  </a:cubicBezTo>
                  <a:lnTo>
                    <a:pt x="0" y="134390"/>
                  </a:lnTo>
                  <a:cubicBezTo>
                    <a:pt x="0" y="60168"/>
                    <a:pt x="60168" y="0"/>
                    <a:pt x="13439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79" r="0" b="-279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884362" y="2436592"/>
            <a:ext cx="2320936" cy="85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824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Netflix Movie Data Story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1" y="5274509"/>
            <a:ext cx="4018715" cy="3190095"/>
            <a:chOff x="0" y="0"/>
            <a:chExt cx="1058427" cy="8401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8427" cy="840190"/>
            </a:xfrm>
            <a:custGeom>
              <a:avLst/>
              <a:gdLst/>
              <a:ahLst/>
              <a:cxnLst/>
              <a:rect r="r" b="b" t="t" l="l"/>
              <a:pathLst>
                <a:path h="840190" w="1058427">
                  <a:moveTo>
                    <a:pt x="98250" y="0"/>
                  </a:moveTo>
                  <a:lnTo>
                    <a:pt x="960177" y="0"/>
                  </a:lnTo>
                  <a:cubicBezTo>
                    <a:pt x="1014439" y="0"/>
                    <a:pt x="1058427" y="43988"/>
                    <a:pt x="1058427" y="98250"/>
                  </a:cubicBezTo>
                  <a:lnTo>
                    <a:pt x="1058427" y="741940"/>
                  </a:lnTo>
                  <a:cubicBezTo>
                    <a:pt x="1058427" y="796202"/>
                    <a:pt x="1014439" y="840190"/>
                    <a:pt x="960177" y="840190"/>
                  </a:cubicBezTo>
                  <a:lnTo>
                    <a:pt x="98250" y="840190"/>
                  </a:lnTo>
                  <a:cubicBezTo>
                    <a:pt x="43988" y="840190"/>
                    <a:pt x="0" y="796202"/>
                    <a:pt x="0" y="741940"/>
                  </a:cubicBezTo>
                  <a:lnTo>
                    <a:pt x="0" y="98250"/>
                  </a:lnTo>
                  <a:cubicBezTo>
                    <a:pt x="0" y="43988"/>
                    <a:pt x="43988" y="0"/>
                    <a:pt x="98250" y="0"/>
                  </a:cubicBezTo>
                  <a:close/>
                </a:path>
              </a:pathLst>
            </a:custGeom>
            <a:solidFill>
              <a:srgbClr val="E0DE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8427" cy="878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7438" y="4649944"/>
            <a:ext cx="3086100" cy="1249131"/>
            <a:chOff x="0" y="0"/>
            <a:chExt cx="812800" cy="3289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28989"/>
            </a:xfrm>
            <a:custGeom>
              <a:avLst/>
              <a:gdLst/>
              <a:ahLst/>
              <a:cxnLst/>
              <a:rect r="r" b="b" t="t" l="l"/>
              <a:pathLst>
                <a:path h="328989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01048"/>
                  </a:lnTo>
                  <a:cubicBezTo>
                    <a:pt x="812800" y="234980"/>
                    <a:pt x="799321" y="267523"/>
                    <a:pt x="775327" y="291516"/>
                  </a:cubicBezTo>
                  <a:cubicBezTo>
                    <a:pt x="751333" y="315510"/>
                    <a:pt x="718791" y="328989"/>
                    <a:pt x="684859" y="328989"/>
                  </a:cubicBezTo>
                  <a:lnTo>
                    <a:pt x="127941" y="328989"/>
                  </a:lnTo>
                  <a:cubicBezTo>
                    <a:pt x="94009" y="328989"/>
                    <a:pt x="61467" y="315510"/>
                    <a:pt x="37473" y="291516"/>
                  </a:cubicBezTo>
                  <a:cubicBezTo>
                    <a:pt x="13479" y="267523"/>
                    <a:pt x="0" y="234980"/>
                    <a:pt x="0" y="20104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AE061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367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Question 1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426392" y="3310736"/>
            <a:ext cx="6226140" cy="6596462"/>
          </a:xfrm>
          <a:custGeom>
            <a:avLst/>
            <a:gdLst/>
            <a:ahLst/>
            <a:cxnLst/>
            <a:rect r="r" b="b" t="t" l="l"/>
            <a:pathLst>
              <a:path h="6596462" w="6226140">
                <a:moveTo>
                  <a:pt x="0" y="0"/>
                </a:moveTo>
                <a:lnTo>
                  <a:pt x="6226140" y="0"/>
                </a:lnTo>
                <a:lnTo>
                  <a:pt x="6226140" y="6596463"/>
                </a:lnTo>
                <a:lnTo>
                  <a:pt x="0" y="6596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79" t="-1010" r="-7890" b="-166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94923" y="5134368"/>
            <a:ext cx="6660019" cy="249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"Next, I explored how audiences rate these movies. 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ca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tegorizing the average votes, we saw that most movies are rated as ['Average']." "This suggests that while Netflix has a huge variety, many movies receive moderate ratings."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5527" y="6296351"/>
            <a:ext cx="3269923" cy="113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524" spc="98">
                <a:solidFill>
                  <a:srgbClr val="08377C"/>
                </a:solidFill>
                <a:latin typeface="Arimo"/>
                <a:ea typeface="Arimo"/>
                <a:cs typeface="Arimo"/>
                <a:sym typeface="Arimo"/>
              </a:rPr>
              <a:t>Which has highest votes in vote avg column? </a:t>
            </a:r>
          </a:p>
        </p:txBody>
      </p:sp>
      <p:sp>
        <p:nvSpPr>
          <p:cNvPr name="Freeform 11" id="11"/>
          <p:cNvSpPr/>
          <p:nvPr/>
        </p:nvSpPr>
        <p:spPr>
          <a:xfrm flipH="true" flipV="true" rot="0">
            <a:off x="12461620" y="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5826380" y="3411081"/>
                </a:moveTo>
                <a:lnTo>
                  <a:pt x="0" y="3411081"/>
                </a:lnTo>
                <a:lnTo>
                  <a:pt x="0" y="0"/>
                </a:lnTo>
                <a:lnTo>
                  <a:pt x="5826380" y="0"/>
                </a:lnTo>
                <a:lnTo>
                  <a:pt x="5826380" y="341108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61501" y="858146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0" y="0"/>
                </a:moveTo>
                <a:lnTo>
                  <a:pt x="5826380" y="0"/>
                </a:lnTo>
                <a:lnTo>
                  <a:pt x="5826380" y="3411080"/>
                </a:lnTo>
                <a:lnTo>
                  <a:pt x="0" y="3411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70451" y="2915386"/>
            <a:ext cx="1324983" cy="132498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4390" y="0"/>
                  </a:moveTo>
                  <a:lnTo>
                    <a:pt x="678410" y="0"/>
                  </a:lnTo>
                  <a:cubicBezTo>
                    <a:pt x="752632" y="0"/>
                    <a:pt x="812800" y="60168"/>
                    <a:pt x="812800" y="134390"/>
                  </a:cubicBezTo>
                  <a:lnTo>
                    <a:pt x="812800" y="678410"/>
                  </a:lnTo>
                  <a:cubicBezTo>
                    <a:pt x="812800" y="752632"/>
                    <a:pt x="752632" y="812800"/>
                    <a:pt x="678410" y="812800"/>
                  </a:cubicBezTo>
                  <a:lnTo>
                    <a:pt x="134390" y="812800"/>
                  </a:lnTo>
                  <a:cubicBezTo>
                    <a:pt x="60168" y="812800"/>
                    <a:pt x="0" y="752632"/>
                    <a:pt x="0" y="678410"/>
                  </a:cubicBezTo>
                  <a:lnTo>
                    <a:pt x="0" y="134390"/>
                  </a:lnTo>
                  <a:cubicBezTo>
                    <a:pt x="0" y="60168"/>
                    <a:pt x="60168" y="0"/>
                    <a:pt x="13439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79" r="0" b="-279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793070" y="3145918"/>
            <a:ext cx="2320936" cy="85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824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Netflix Movie Data Story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4581" y="4930157"/>
            <a:ext cx="4018715" cy="3190095"/>
            <a:chOff x="0" y="0"/>
            <a:chExt cx="1058427" cy="8401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8427" cy="840190"/>
            </a:xfrm>
            <a:custGeom>
              <a:avLst/>
              <a:gdLst/>
              <a:ahLst/>
              <a:cxnLst/>
              <a:rect r="r" b="b" t="t" l="l"/>
              <a:pathLst>
                <a:path h="840190" w="1058427">
                  <a:moveTo>
                    <a:pt x="98250" y="0"/>
                  </a:moveTo>
                  <a:lnTo>
                    <a:pt x="960177" y="0"/>
                  </a:lnTo>
                  <a:cubicBezTo>
                    <a:pt x="1014439" y="0"/>
                    <a:pt x="1058427" y="43988"/>
                    <a:pt x="1058427" y="98250"/>
                  </a:cubicBezTo>
                  <a:lnTo>
                    <a:pt x="1058427" y="741940"/>
                  </a:lnTo>
                  <a:cubicBezTo>
                    <a:pt x="1058427" y="796202"/>
                    <a:pt x="1014439" y="840190"/>
                    <a:pt x="960177" y="840190"/>
                  </a:cubicBezTo>
                  <a:lnTo>
                    <a:pt x="98250" y="840190"/>
                  </a:lnTo>
                  <a:cubicBezTo>
                    <a:pt x="43988" y="840190"/>
                    <a:pt x="0" y="796202"/>
                    <a:pt x="0" y="741940"/>
                  </a:cubicBezTo>
                  <a:lnTo>
                    <a:pt x="0" y="98250"/>
                  </a:lnTo>
                  <a:cubicBezTo>
                    <a:pt x="0" y="43988"/>
                    <a:pt x="43988" y="0"/>
                    <a:pt x="98250" y="0"/>
                  </a:cubicBezTo>
                  <a:close/>
                </a:path>
              </a:pathLst>
            </a:custGeom>
            <a:solidFill>
              <a:srgbClr val="E0DE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8427" cy="878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0888" y="4305592"/>
            <a:ext cx="3086100" cy="1249131"/>
            <a:chOff x="0" y="0"/>
            <a:chExt cx="812800" cy="3289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28989"/>
            </a:xfrm>
            <a:custGeom>
              <a:avLst/>
              <a:gdLst/>
              <a:ahLst/>
              <a:cxnLst/>
              <a:rect r="r" b="b" t="t" l="l"/>
              <a:pathLst>
                <a:path h="328989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01048"/>
                  </a:lnTo>
                  <a:cubicBezTo>
                    <a:pt x="812800" y="234980"/>
                    <a:pt x="799321" y="267523"/>
                    <a:pt x="775327" y="291516"/>
                  </a:cubicBezTo>
                  <a:cubicBezTo>
                    <a:pt x="751333" y="315510"/>
                    <a:pt x="718791" y="328989"/>
                    <a:pt x="684859" y="328989"/>
                  </a:cubicBezTo>
                  <a:lnTo>
                    <a:pt x="127941" y="328989"/>
                  </a:lnTo>
                  <a:cubicBezTo>
                    <a:pt x="94009" y="328989"/>
                    <a:pt x="61467" y="315510"/>
                    <a:pt x="37473" y="291516"/>
                  </a:cubicBezTo>
                  <a:cubicBezTo>
                    <a:pt x="13479" y="267523"/>
                    <a:pt x="0" y="234980"/>
                    <a:pt x="0" y="20104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AE061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367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Question 3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584185" y="4152636"/>
            <a:ext cx="8956684" cy="458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"Popularity can tell a different story than ratings.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So — what’s the most popular movie on Netflix?"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🎥 Spider-Man: No Way Home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Genres: Ac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tion, Adventure, Science Fiction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Popularity Score: 5083.954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"At the other end of the spectrum, the least popular titles included:"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United States vs. Billie Holiday (Music, Drama, History)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Threads (War, Drama, Science Fiction)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"It’s interesting how a blockbuster superhero movie dominates while niche films stay under the radar."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0">
            <a:off x="12461620" y="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5826380" y="3411081"/>
                </a:moveTo>
                <a:lnTo>
                  <a:pt x="0" y="3411081"/>
                </a:lnTo>
                <a:lnTo>
                  <a:pt x="0" y="0"/>
                </a:lnTo>
                <a:lnTo>
                  <a:pt x="5826380" y="0"/>
                </a:lnTo>
                <a:lnTo>
                  <a:pt x="5826380" y="34110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61501" y="858146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0" y="0"/>
                </a:moveTo>
                <a:lnTo>
                  <a:pt x="5826380" y="0"/>
                </a:lnTo>
                <a:lnTo>
                  <a:pt x="5826380" y="3411080"/>
                </a:lnTo>
                <a:lnTo>
                  <a:pt x="0" y="341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741845" y="4452142"/>
            <a:ext cx="4256150" cy="425615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1837" y="0"/>
                  </a:moveTo>
                  <a:lnTo>
                    <a:pt x="770963" y="0"/>
                  </a:lnTo>
                  <a:cubicBezTo>
                    <a:pt x="782059" y="0"/>
                    <a:pt x="792700" y="4408"/>
                    <a:pt x="800546" y="12254"/>
                  </a:cubicBezTo>
                  <a:cubicBezTo>
                    <a:pt x="808392" y="20100"/>
                    <a:pt x="812800" y="30741"/>
                    <a:pt x="812800" y="41837"/>
                  </a:cubicBezTo>
                  <a:lnTo>
                    <a:pt x="812800" y="770963"/>
                  </a:lnTo>
                  <a:cubicBezTo>
                    <a:pt x="812800" y="782059"/>
                    <a:pt x="808392" y="792700"/>
                    <a:pt x="800546" y="800546"/>
                  </a:cubicBezTo>
                  <a:cubicBezTo>
                    <a:pt x="792700" y="808392"/>
                    <a:pt x="782059" y="812800"/>
                    <a:pt x="770963" y="812800"/>
                  </a:cubicBezTo>
                  <a:lnTo>
                    <a:pt x="41837" y="812800"/>
                  </a:lnTo>
                  <a:cubicBezTo>
                    <a:pt x="30741" y="812800"/>
                    <a:pt x="20100" y="808392"/>
                    <a:pt x="12254" y="800546"/>
                  </a:cubicBezTo>
                  <a:cubicBezTo>
                    <a:pt x="4408" y="792700"/>
                    <a:pt x="0" y="782059"/>
                    <a:pt x="0" y="770963"/>
                  </a:cubicBezTo>
                  <a:lnTo>
                    <a:pt x="0" y="41837"/>
                  </a:lnTo>
                  <a:cubicBezTo>
                    <a:pt x="0" y="30741"/>
                    <a:pt x="4408" y="20100"/>
                    <a:pt x="12254" y="12254"/>
                  </a:cubicBezTo>
                  <a:cubicBezTo>
                    <a:pt x="20100" y="4408"/>
                    <a:pt x="30741" y="0"/>
                    <a:pt x="41837" y="0"/>
                  </a:cubicBezTo>
                  <a:close/>
                </a:path>
              </a:pathLst>
            </a:custGeom>
            <a:blipFill>
              <a:blip r:embed="rId6"/>
              <a:stretch>
                <a:fillRect l="-18888" t="0" r="-18888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41779" y="6239374"/>
            <a:ext cx="3644319" cy="76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524" spc="98">
                <a:solidFill>
                  <a:srgbClr val="08377C"/>
                </a:solidFill>
                <a:latin typeface="Arimo"/>
                <a:ea typeface="Arimo"/>
                <a:cs typeface="Arimo"/>
                <a:sym typeface="Arimo"/>
              </a:rPr>
              <a:t> highest popularity and lowest popularity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82912" y="2285283"/>
            <a:ext cx="1324983" cy="132498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4390" y="0"/>
                  </a:moveTo>
                  <a:lnTo>
                    <a:pt x="678410" y="0"/>
                  </a:lnTo>
                  <a:cubicBezTo>
                    <a:pt x="752632" y="0"/>
                    <a:pt x="812800" y="60168"/>
                    <a:pt x="812800" y="134390"/>
                  </a:cubicBezTo>
                  <a:lnTo>
                    <a:pt x="812800" y="678410"/>
                  </a:lnTo>
                  <a:cubicBezTo>
                    <a:pt x="812800" y="752632"/>
                    <a:pt x="752632" y="812800"/>
                    <a:pt x="678410" y="812800"/>
                  </a:cubicBezTo>
                  <a:lnTo>
                    <a:pt x="134390" y="812800"/>
                  </a:lnTo>
                  <a:cubicBezTo>
                    <a:pt x="60168" y="812800"/>
                    <a:pt x="0" y="752632"/>
                    <a:pt x="0" y="678410"/>
                  </a:cubicBezTo>
                  <a:lnTo>
                    <a:pt x="0" y="134390"/>
                  </a:lnTo>
                  <a:cubicBezTo>
                    <a:pt x="0" y="60168"/>
                    <a:pt x="60168" y="0"/>
                    <a:pt x="13439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79" r="0" b="-279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263249" y="2515816"/>
            <a:ext cx="2320936" cy="85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824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Netflix Movie Data Story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3562" y="4927407"/>
            <a:ext cx="4018715" cy="3190095"/>
            <a:chOff x="0" y="0"/>
            <a:chExt cx="1058427" cy="8401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8427" cy="840190"/>
            </a:xfrm>
            <a:custGeom>
              <a:avLst/>
              <a:gdLst/>
              <a:ahLst/>
              <a:cxnLst/>
              <a:rect r="r" b="b" t="t" l="l"/>
              <a:pathLst>
                <a:path h="840190" w="1058427">
                  <a:moveTo>
                    <a:pt x="98250" y="0"/>
                  </a:moveTo>
                  <a:lnTo>
                    <a:pt x="960177" y="0"/>
                  </a:lnTo>
                  <a:cubicBezTo>
                    <a:pt x="1014439" y="0"/>
                    <a:pt x="1058427" y="43988"/>
                    <a:pt x="1058427" y="98250"/>
                  </a:cubicBezTo>
                  <a:lnTo>
                    <a:pt x="1058427" y="741940"/>
                  </a:lnTo>
                  <a:cubicBezTo>
                    <a:pt x="1058427" y="796202"/>
                    <a:pt x="1014439" y="840190"/>
                    <a:pt x="960177" y="840190"/>
                  </a:cubicBezTo>
                  <a:lnTo>
                    <a:pt x="98250" y="840190"/>
                  </a:lnTo>
                  <a:cubicBezTo>
                    <a:pt x="43988" y="840190"/>
                    <a:pt x="0" y="796202"/>
                    <a:pt x="0" y="741940"/>
                  </a:cubicBezTo>
                  <a:lnTo>
                    <a:pt x="0" y="98250"/>
                  </a:lnTo>
                  <a:cubicBezTo>
                    <a:pt x="0" y="43988"/>
                    <a:pt x="43988" y="0"/>
                    <a:pt x="98250" y="0"/>
                  </a:cubicBezTo>
                  <a:close/>
                </a:path>
              </a:pathLst>
            </a:custGeom>
            <a:solidFill>
              <a:srgbClr val="E0DE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58427" cy="878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9870" y="4302842"/>
            <a:ext cx="3086100" cy="1249131"/>
            <a:chOff x="0" y="0"/>
            <a:chExt cx="812800" cy="3289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28989"/>
            </a:xfrm>
            <a:custGeom>
              <a:avLst/>
              <a:gdLst/>
              <a:ahLst/>
              <a:cxnLst/>
              <a:rect r="r" b="b" t="t" l="l"/>
              <a:pathLst>
                <a:path h="328989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01048"/>
                  </a:lnTo>
                  <a:cubicBezTo>
                    <a:pt x="812800" y="234980"/>
                    <a:pt x="799321" y="267523"/>
                    <a:pt x="775327" y="291516"/>
                  </a:cubicBezTo>
                  <a:cubicBezTo>
                    <a:pt x="751333" y="315510"/>
                    <a:pt x="718791" y="328989"/>
                    <a:pt x="684859" y="328989"/>
                  </a:cubicBezTo>
                  <a:lnTo>
                    <a:pt x="127941" y="328989"/>
                  </a:lnTo>
                  <a:cubicBezTo>
                    <a:pt x="94009" y="328989"/>
                    <a:pt x="61467" y="315510"/>
                    <a:pt x="37473" y="291516"/>
                  </a:cubicBezTo>
                  <a:cubicBezTo>
                    <a:pt x="13479" y="267523"/>
                    <a:pt x="0" y="234980"/>
                    <a:pt x="0" y="20104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AE061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367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Question 4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true" flipV="true" rot="0">
            <a:off x="12461620" y="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5826380" y="3411081"/>
                </a:moveTo>
                <a:lnTo>
                  <a:pt x="0" y="3411081"/>
                </a:lnTo>
                <a:lnTo>
                  <a:pt x="0" y="0"/>
                </a:lnTo>
                <a:lnTo>
                  <a:pt x="5826380" y="0"/>
                </a:lnTo>
                <a:lnTo>
                  <a:pt x="5826380" y="34110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61501" y="858146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0" y="0"/>
                </a:moveTo>
                <a:lnTo>
                  <a:pt x="5826380" y="0"/>
                </a:lnTo>
                <a:lnTo>
                  <a:pt x="5826380" y="3411080"/>
                </a:lnTo>
                <a:lnTo>
                  <a:pt x="0" y="341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89870" y="2511133"/>
            <a:ext cx="1324983" cy="132498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4390" y="0"/>
                  </a:moveTo>
                  <a:lnTo>
                    <a:pt x="678410" y="0"/>
                  </a:lnTo>
                  <a:cubicBezTo>
                    <a:pt x="752632" y="0"/>
                    <a:pt x="812800" y="60168"/>
                    <a:pt x="812800" y="134390"/>
                  </a:cubicBezTo>
                  <a:lnTo>
                    <a:pt x="812800" y="678410"/>
                  </a:lnTo>
                  <a:cubicBezTo>
                    <a:pt x="812800" y="752632"/>
                    <a:pt x="752632" y="812800"/>
                    <a:pt x="678410" y="812800"/>
                  </a:cubicBezTo>
                  <a:lnTo>
                    <a:pt x="134390" y="812800"/>
                  </a:lnTo>
                  <a:cubicBezTo>
                    <a:pt x="60168" y="812800"/>
                    <a:pt x="0" y="752632"/>
                    <a:pt x="0" y="678410"/>
                  </a:cubicBezTo>
                  <a:lnTo>
                    <a:pt x="0" y="134390"/>
                  </a:lnTo>
                  <a:cubicBezTo>
                    <a:pt x="0" y="60168"/>
                    <a:pt x="60168" y="0"/>
                    <a:pt x="13439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79" r="0" b="-279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1164818" y="3729593"/>
            <a:ext cx="6965851" cy="5359515"/>
          </a:xfrm>
          <a:custGeom>
            <a:avLst/>
            <a:gdLst/>
            <a:ahLst/>
            <a:cxnLst/>
            <a:rect r="r" b="b" t="t" l="l"/>
            <a:pathLst>
              <a:path h="5359515" w="6965851">
                <a:moveTo>
                  <a:pt x="0" y="0"/>
                </a:moveTo>
                <a:lnTo>
                  <a:pt x="6965851" y="0"/>
                </a:lnTo>
                <a:lnTo>
                  <a:pt x="6965851" y="5359514"/>
                </a:lnTo>
                <a:lnTo>
                  <a:pt x="0" y="5359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911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605688" y="4993521"/>
            <a:ext cx="6425975" cy="249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"I wanted to see which year Netflix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releas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 the most movies. After breaking down the release years, 2020 stood out with the highest number of releases." "This might reflect Netflix’s aggressive expansion in content production."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0760" y="6236624"/>
            <a:ext cx="3644319" cy="76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524" spc="98">
                <a:solidFill>
                  <a:srgbClr val="08377C"/>
                </a:solidFill>
                <a:latin typeface="Arimo"/>
                <a:ea typeface="Arimo"/>
                <a:cs typeface="Arimo"/>
                <a:sym typeface="Arimo"/>
              </a:rPr>
              <a:t>Which year has the most filmmed movies?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84752" y="2741666"/>
            <a:ext cx="2320936" cy="85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824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Netflix Movie Data Story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461620" y="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5826380" y="3411081"/>
                </a:moveTo>
                <a:lnTo>
                  <a:pt x="0" y="3411081"/>
                </a:lnTo>
                <a:lnTo>
                  <a:pt x="0" y="0"/>
                </a:lnTo>
                <a:lnTo>
                  <a:pt x="5826380" y="0"/>
                </a:lnTo>
                <a:lnTo>
                  <a:pt x="5826380" y="34110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1501" y="8581460"/>
            <a:ext cx="5826380" cy="3411081"/>
          </a:xfrm>
          <a:custGeom>
            <a:avLst/>
            <a:gdLst/>
            <a:ahLst/>
            <a:cxnLst/>
            <a:rect r="r" b="b" t="t" l="l"/>
            <a:pathLst>
              <a:path h="3411081" w="5826380">
                <a:moveTo>
                  <a:pt x="0" y="0"/>
                </a:moveTo>
                <a:lnTo>
                  <a:pt x="5826380" y="0"/>
                </a:lnTo>
                <a:lnTo>
                  <a:pt x="5826380" y="3411080"/>
                </a:lnTo>
                <a:lnTo>
                  <a:pt x="0" y="341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115653"/>
            <a:ext cx="1324983" cy="132498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4390" y="0"/>
                  </a:moveTo>
                  <a:lnTo>
                    <a:pt x="678410" y="0"/>
                  </a:lnTo>
                  <a:cubicBezTo>
                    <a:pt x="752632" y="0"/>
                    <a:pt x="812800" y="60168"/>
                    <a:pt x="812800" y="134390"/>
                  </a:cubicBezTo>
                  <a:lnTo>
                    <a:pt x="812800" y="678410"/>
                  </a:lnTo>
                  <a:cubicBezTo>
                    <a:pt x="812800" y="752632"/>
                    <a:pt x="752632" y="812800"/>
                    <a:pt x="678410" y="812800"/>
                  </a:cubicBezTo>
                  <a:lnTo>
                    <a:pt x="134390" y="812800"/>
                  </a:lnTo>
                  <a:cubicBezTo>
                    <a:pt x="60168" y="812800"/>
                    <a:pt x="0" y="752632"/>
                    <a:pt x="0" y="678410"/>
                  </a:cubicBezTo>
                  <a:lnTo>
                    <a:pt x="0" y="134390"/>
                  </a:lnTo>
                  <a:cubicBezTo>
                    <a:pt x="0" y="60168"/>
                    <a:pt x="60168" y="0"/>
                    <a:pt x="13439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79" r="0" b="-279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07454" y="4380980"/>
            <a:ext cx="5523156" cy="4059945"/>
            <a:chOff x="0" y="0"/>
            <a:chExt cx="11057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5734" cy="812800"/>
            </a:xfrm>
            <a:custGeom>
              <a:avLst/>
              <a:gdLst/>
              <a:ahLst/>
              <a:cxnLst/>
              <a:rect r="r" b="b" t="t" l="l"/>
              <a:pathLst>
                <a:path h="812800" w="1105734">
                  <a:moveTo>
                    <a:pt x="32240" y="0"/>
                  </a:moveTo>
                  <a:lnTo>
                    <a:pt x="1073495" y="0"/>
                  </a:lnTo>
                  <a:cubicBezTo>
                    <a:pt x="1082045" y="0"/>
                    <a:pt x="1090246" y="3397"/>
                    <a:pt x="1096292" y="9443"/>
                  </a:cubicBezTo>
                  <a:cubicBezTo>
                    <a:pt x="1102338" y="15489"/>
                    <a:pt x="1105734" y="23689"/>
                    <a:pt x="1105734" y="32240"/>
                  </a:cubicBezTo>
                  <a:lnTo>
                    <a:pt x="1105734" y="780560"/>
                  </a:lnTo>
                  <a:cubicBezTo>
                    <a:pt x="1105734" y="798366"/>
                    <a:pt x="1091300" y="812800"/>
                    <a:pt x="1073495" y="812800"/>
                  </a:cubicBezTo>
                  <a:lnTo>
                    <a:pt x="32240" y="812800"/>
                  </a:lnTo>
                  <a:cubicBezTo>
                    <a:pt x="23689" y="812800"/>
                    <a:pt x="15489" y="809403"/>
                    <a:pt x="9443" y="803357"/>
                  </a:cubicBezTo>
                  <a:cubicBezTo>
                    <a:pt x="3397" y="797311"/>
                    <a:pt x="0" y="789111"/>
                    <a:pt x="0" y="780560"/>
                  </a:cubicBezTo>
                  <a:lnTo>
                    <a:pt x="0" y="32240"/>
                  </a:lnTo>
                  <a:cubicBezTo>
                    <a:pt x="0" y="23689"/>
                    <a:pt x="3397" y="15489"/>
                    <a:pt x="9443" y="9443"/>
                  </a:cubicBezTo>
                  <a:cubicBezTo>
                    <a:pt x="15489" y="3397"/>
                    <a:pt x="23689" y="0"/>
                    <a:pt x="32240" y="0"/>
                  </a:cubicBezTo>
                  <a:close/>
                </a:path>
              </a:pathLst>
            </a:custGeom>
            <a:blipFill>
              <a:blip r:embed="rId7"/>
              <a:stretch>
                <a:fillRect l="-3088" t="0" r="-3088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38319" y="5948964"/>
            <a:ext cx="11077063" cy="249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Drama is the most frequent genre on Netflix.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 movies fall into the Average rating.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Spider-Man: No Way Home was the most popular movie in the dataset.</a:t>
            </a:r>
          </a:p>
          <a:p>
            <a:pPr algn="just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2020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had the highest number of movie releases.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"These insights can guide decisions in content curation, marketing focus, and audience targeting."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12967"/>
            <a:ext cx="10198478" cy="67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6"/>
              </a:lnSpc>
              <a:spcBef>
                <a:spcPct val="0"/>
              </a:spcBef>
            </a:pPr>
            <a:r>
              <a:rPr lang="en-US" b="true" sz="4305" spc="154">
                <a:solidFill>
                  <a:srgbClr val="2A2E3A"/>
                </a:solidFill>
                <a:latin typeface="Arimo Bold"/>
                <a:ea typeface="Arimo Bold"/>
                <a:cs typeface="Arimo Bold"/>
                <a:sym typeface="Arimo Bold"/>
              </a:rPr>
              <a:t>Key Takeaways — What We Learned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51689" y="3302623"/>
            <a:ext cx="2320936" cy="85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824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Netflix Movie Data 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DAGk0ZNmkpo</dc:identifier>
  <dcterms:modified xsi:type="dcterms:W3CDTF">2011-08-01T06:04:30Z</dcterms:modified>
  <cp:revision>1</cp:revision>
  <dc:title>Blue White Professional Modern Company Profile Presentation</dc:title>
</cp:coreProperties>
</file>