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9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64C77-9D78-44FE-9ADF-5B34B4EB5355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10CAA-9A92-4798-B76E-128164767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Through this chapter, we will expose you to all the above statements, however the majority emphasis will be placed on **SELECT**. This is because, as a data scientist, more often than not, you'll be reading/pulling data from tables to transform and work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10CAA-9A92-4798-B76E-1281647675D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8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10CAA-9A92-4798-B76E-1281647675D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31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to </a:t>
            </a:r>
            <a:r>
              <a:rPr lang="en-GB" dirty="0" err="1"/>
              <a:t>PGAdmin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10CAA-9A92-4798-B76E-1281647675D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13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BE28-9F03-4DEE-BAC2-6D42C72F0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ADFB2-6F5D-449F-AD18-58501855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6C6B-9550-4259-AF9F-8A009751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9D80-9AE3-41B4-80E5-F81809C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F3726-9BA0-453A-8DC1-BDA48798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04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989E-868F-443B-9E90-A34CA767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DF45D-60B5-4FDD-AE10-013F73A8F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3E806-28A6-4900-8F6B-661E3A5C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918F-7342-461C-BA03-0559EDB8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996ED-CCEE-4FD2-9D60-AF6BF91F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65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960EB-EAF7-45E4-A0DF-9F79CC5C3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71F75-5CE6-44F6-A4BE-DA65AB33D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24851-7B4D-4262-B4E3-D37033CE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C90CC-22A6-4A67-B0F9-F306806C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5B97-DE06-4ABC-B7AD-87212F7A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025B-0FD9-4207-A180-16174452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ECFD1-59D4-4466-8FD5-F1A94D11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93CA-E1F5-4DC9-86A9-25F6CA49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73D0E-7D8F-48D9-85C8-CA8C9DEF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83366-6EA5-434F-ACBD-B5605CC2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0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6795-239F-4F64-AE24-6A70CBE8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D6196-AEFD-4187-BFE3-0020AE524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2659A-E2FB-4EC3-AA1B-6CFDF40F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FB1C-292B-48C4-8481-1E7E3A86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6824-0761-4EEB-8038-711EFCA1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1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C80B-0833-4C40-B79D-C5D1B0A8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2ACC-4998-42DF-A27A-E7E30FB71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DB441-4364-4F83-B42A-59C676EA7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46E3D-AA6E-495B-AB6C-74E7AC3C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44AFD-38A5-4782-8CE5-88BBB6D0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410DD-E500-480B-AF57-FD2C6B80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DEB0-F6FE-4299-8106-7DBE4F16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375F0-AFB6-4DBF-B4BA-BCC4457E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E318E-138D-41EB-A9A5-F164EE1C6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E6D05-CF53-4BC7-B21B-C088A651E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2F8EF-2099-402F-A88A-8291799A0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04D39-1AD8-4194-9CB8-D5EBBFCA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A937D-81C9-45C0-82C2-A6C634CD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39150-FE45-4E9C-A9AB-8BE05060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2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EDC-D769-47A8-BC6F-76B4EC63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D5177-0D06-46B0-9779-ED871787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8FFCD-010E-4A8F-9580-D36557CB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089F6-9856-4B3E-B9F7-2B015C57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4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77EF9-956A-478F-910B-7ED2067F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83AE4-1F3C-4F51-A13B-9D03241F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71978-23A2-4AD9-896C-01394090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34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26AD-2F8F-47F0-BB31-110ED46B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B6C53-BD25-468A-BD55-9C07BC17A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7B126-9C96-4DE4-844C-CA7A4A791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221CB-C236-4343-8ADF-AB2BD31C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61C66-8195-4E4E-8D0A-8FACF6E9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59435-6609-4BDD-A397-4B0FBEB4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18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78A0-D620-4F1A-A9EE-7B91595C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27C63-AEFD-4AA0-BFAF-1FC7D7921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52DA1-3D50-4938-A4F4-89BECB7A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03682-2DA8-4013-A090-A4562849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8D38A-9B13-4EC8-A7E9-B4D0D907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E7019-5079-46E0-8BB9-37FEB534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9D623-C470-4A70-AF10-62F47FF0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81CC-CA9B-4144-A191-91306B8E6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F0983-E3F8-4E7B-887D-88D85F959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79546-4292-419A-B57D-BBC62FF6679C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B6BF4-D868-4657-815A-BA75ABC1F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C068A-F03B-4749-89AB-124B9776A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73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wildcards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rimgunduz/pagila" TargetMode="External"/><Relationship Id="rId2" Type="http://schemas.openxmlformats.org/officeDocument/2006/relationships/hyperlink" Target="https://www.enterprisedb.com/downloads/postgres-postgresql-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sakila/en/sakila-history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7660-EE54-4382-A553-2DF3C92B4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D2D80-C5DC-418C-A63B-03D18A838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2558734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03BE-D228-43BF-80EA-E19D3F8F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197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8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FROM payment;</a:t>
            </a:r>
            <a:endParaRPr lang="en-GB" sz="4800" dirty="0">
              <a:highlight>
                <a:srgbClr val="00FFFF"/>
              </a:highligh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C7ADC9-53BD-47C4-82E2-8CDDCBD4CF01}"/>
              </a:ext>
            </a:extLst>
          </p:cNvPr>
          <p:cNvCxnSpPr/>
          <p:nvPr/>
        </p:nvCxnSpPr>
        <p:spPr>
          <a:xfrm flipH="1">
            <a:off x="1756881" y="1489749"/>
            <a:ext cx="1037690" cy="965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5FED5D-1383-41D6-9753-0CD09AB2CAAA}"/>
              </a:ext>
            </a:extLst>
          </p:cNvPr>
          <p:cNvSpPr txBox="1"/>
          <p:nvPr/>
        </p:nvSpPr>
        <p:spPr>
          <a:xfrm>
            <a:off x="734602" y="2506891"/>
            <a:ext cx="2522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is our statement. This indicates to the database software that we want to select some </a:t>
            </a:r>
            <a:r>
              <a:rPr lang="en-GB" b="1" dirty="0"/>
              <a:t>columns</a:t>
            </a:r>
            <a:r>
              <a:rPr lang="en-GB" dirty="0"/>
              <a:t> from our database</a:t>
            </a:r>
          </a:p>
          <a:p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A235C-654E-400F-886B-03012C0DDA79}"/>
              </a:ext>
            </a:extLst>
          </p:cNvPr>
          <p:cNvCxnSpPr/>
          <p:nvPr/>
        </p:nvCxnSpPr>
        <p:spPr>
          <a:xfrm flipH="1">
            <a:off x="4813443" y="1489749"/>
            <a:ext cx="143838" cy="1212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18CC54-6E5C-4414-AB17-775955782689}"/>
              </a:ext>
            </a:extLst>
          </p:cNvPr>
          <p:cNvSpPr txBox="1"/>
          <p:nvPr/>
        </p:nvSpPr>
        <p:spPr>
          <a:xfrm>
            <a:off x="3369924" y="2701766"/>
            <a:ext cx="30308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argument for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are the </a:t>
            </a:r>
            <a:r>
              <a:rPr lang="en-GB" b="1" dirty="0"/>
              <a:t>columns</a:t>
            </a:r>
            <a:r>
              <a:rPr lang="en-GB" dirty="0"/>
              <a:t> we want to select. Can you guess what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/>
              <a:t> stands for? </a:t>
            </a:r>
          </a:p>
          <a:p>
            <a:r>
              <a:rPr lang="en-GB" dirty="0"/>
              <a:t>If we wanted to only select a subset of columns from a given table, we would comma separate the column names (e.g.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amount,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payment_data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9955C6-B984-4FED-8A21-05DA4D49AB5E}"/>
              </a:ext>
            </a:extLst>
          </p:cNvPr>
          <p:cNvCxnSpPr>
            <a:cxnSpLocks/>
          </p:cNvCxnSpPr>
          <p:nvPr/>
        </p:nvCxnSpPr>
        <p:spPr>
          <a:xfrm>
            <a:off x="6693613" y="1489749"/>
            <a:ext cx="1006868" cy="3262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EBD26E-C420-46E5-B697-50658A87B16B}"/>
              </a:ext>
            </a:extLst>
          </p:cNvPr>
          <p:cNvSpPr txBox="1"/>
          <p:nvPr/>
        </p:nvSpPr>
        <p:spPr>
          <a:xfrm>
            <a:off x="6765533" y="4815950"/>
            <a:ext cx="4119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is a keyword, which precedes the </a:t>
            </a:r>
            <a:r>
              <a:rPr lang="en-GB" b="1" dirty="0"/>
              <a:t>table</a:t>
            </a:r>
            <a:r>
              <a:rPr lang="en-GB" dirty="0"/>
              <a:t> name we are going to select our data columns from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A0EBAB-41E5-4C93-AE4A-7C146D2DF9E6}"/>
              </a:ext>
            </a:extLst>
          </p:cNvPr>
          <p:cNvCxnSpPr/>
          <p:nvPr/>
        </p:nvCxnSpPr>
        <p:spPr>
          <a:xfrm>
            <a:off x="8203915" y="1489749"/>
            <a:ext cx="775698" cy="868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2039B3-2AB3-49FB-A9DB-70C560906EEC}"/>
              </a:ext>
            </a:extLst>
          </p:cNvPr>
          <p:cNvSpPr txBox="1"/>
          <p:nvPr/>
        </p:nvSpPr>
        <p:spPr>
          <a:xfrm>
            <a:off x="7581475" y="2357915"/>
            <a:ext cx="3246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argument is the actual name of the table we want to select information from. In this case,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01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6EB4-849A-4F12-A63C-7D167177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D954-A3E8-4A60-98E0-B2EFB7F9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Statements terminate with a semi-colon</a:t>
            </a:r>
          </a:p>
          <a:p>
            <a:r>
              <a:rPr lang="en-GB" dirty="0"/>
              <a:t>By convention, we use </a:t>
            </a:r>
            <a:r>
              <a:rPr lang="en-GB" b="1" dirty="0"/>
              <a:t>CAPITALS to indicate SQL keywords</a:t>
            </a:r>
            <a:r>
              <a:rPr lang="en-GB" dirty="0"/>
              <a:t>, and lowercase to indicate specific data.</a:t>
            </a:r>
          </a:p>
          <a:p>
            <a:r>
              <a:rPr lang="en-GB" dirty="0"/>
              <a:t>SQL ignores whitespace</a:t>
            </a:r>
          </a:p>
        </p:txBody>
      </p:sp>
    </p:spTree>
    <p:extLst>
      <p:ext uri="{BB962C8B-B14F-4D97-AF65-F5344CB8AC3E}">
        <p14:creationId xmlns:p14="http://schemas.microsoft.com/office/powerpoint/2010/main" val="310026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0A77-685D-4374-91F9-78A48138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8FD2-21B4-4E55-A415-3B202AA0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By default,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returns all the records that our statement matches.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GB" dirty="0"/>
              <a:t> allows us to limit the number of records our statement returns.</a:t>
            </a:r>
          </a:p>
          <a:p>
            <a:r>
              <a:rPr lang="en-GB" dirty="0"/>
              <a:t>It is always the last part of the query</a:t>
            </a:r>
          </a:p>
          <a:p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113660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6094-575D-4538-A3F0-AB1132A3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6340-5D38-4BA2-AD5B-3AFDA2736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dirty="0"/>
              <a:t>allows us to specify which columns we want our returned data ordered by.</a:t>
            </a:r>
          </a:p>
          <a:p>
            <a:pPr lvl="1"/>
            <a:r>
              <a:rPr lang="en-GB" dirty="0"/>
              <a:t>Returns data in </a:t>
            </a:r>
            <a:r>
              <a:rPr lang="en-GB" b="1" dirty="0"/>
              <a:t>ascending </a:t>
            </a:r>
            <a:r>
              <a:rPr lang="en-GB" dirty="0"/>
              <a:t>order by default</a:t>
            </a:r>
          </a:p>
          <a:p>
            <a:pPr lvl="2"/>
            <a:r>
              <a:rPr lang="en-GB" dirty="0"/>
              <a:t>We can pass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GB" dirty="0"/>
              <a:t> keyword after specifying the column to return data in descending order</a:t>
            </a:r>
          </a:p>
          <a:p>
            <a:pPr lvl="1"/>
            <a:r>
              <a:rPr lang="en-GB" dirty="0"/>
              <a:t>We can order on almost any data type</a:t>
            </a:r>
          </a:p>
          <a:p>
            <a:pPr lvl="1"/>
            <a:endParaRPr lang="en-GB" dirty="0"/>
          </a:p>
          <a:p>
            <a:r>
              <a:rPr lang="en-GB" dirty="0"/>
              <a:t>Is placed after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and before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DESC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 25;</a:t>
            </a:r>
          </a:p>
        </p:txBody>
      </p:sp>
    </p:spTree>
    <p:extLst>
      <p:ext uri="{BB962C8B-B14F-4D97-AF65-F5344CB8AC3E}">
        <p14:creationId xmlns:p14="http://schemas.microsoft.com/office/powerpoint/2010/main" val="378205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FC32-5CF0-457E-80A1-EB9FF3C1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F867-009E-4C4A-BE8D-B80AD5B9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also sort by multiple columns</a:t>
            </a:r>
          </a:p>
          <a:p>
            <a:r>
              <a:rPr lang="en-GB" dirty="0"/>
              <a:t>In our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GB" dirty="0"/>
              <a:t> command, we can provide a list of columns to sort by, alongside whether we want each column to be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GB" dirty="0"/>
              <a:t>.</a:t>
            </a:r>
          </a:p>
          <a:p>
            <a:r>
              <a:rPr lang="en-GB" dirty="0"/>
              <a:t>The sorting occurs from the leftmost column to the right.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DESC, length DESC;</a:t>
            </a:r>
          </a:p>
        </p:txBody>
      </p:sp>
    </p:spTree>
    <p:extLst>
      <p:ext uri="{BB962C8B-B14F-4D97-AF65-F5344CB8AC3E}">
        <p14:creationId xmlns:p14="http://schemas.microsoft.com/office/powerpoint/2010/main" val="262025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88A9-DB87-4800-8807-A5F655C7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6F28-4AD7-4C15-90FC-ED836BB1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GB" dirty="0"/>
              <a:t>Return all the information on all the actors in the database</a:t>
            </a:r>
          </a:p>
          <a:p>
            <a:pPr marL="514350" indent="-514350">
              <a:buAutoNum type="arabicPeriod"/>
            </a:pPr>
            <a:r>
              <a:rPr lang="en-GB" dirty="0"/>
              <a:t>Return the titles, year of film release, description and length of all films in the database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all info of 30 customers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the first name, last name and email addresses of 30 customers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all information about the highest payments made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the first 10 payments the rental company has made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the names of the 15 shortest films</a:t>
            </a:r>
          </a:p>
          <a:p>
            <a:pPr marL="514350" indent="-514350">
              <a:buAutoNum type="arabicPeriod"/>
            </a:pPr>
            <a:r>
              <a:rPr lang="en-GB" dirty="0"/>
              <a:t>Write a query which:</a:t>
            </a:r>
          </a:p>
          <a:p>
            <a:pPr marL="971550" lvl="1" indent="-514350">
              <a:buAutoNum type="arabicPeriod"/>
            </a:pPr>
            <a:r>
              <a:rPr lang="en-GB" dirty="0"/>
              <a:t>Returns 100 films, ordered by title first, and rental rate (descending) second</a:t>
            </a:r>
          </a:p>
          <a:p>
            <a:pPr marL="971550" lvl="1" indent="-514350">
              <a:buAutoNum type="arabicPeriod"/>
            </a:pPr>
            <a:r>
              <a:rPr lang="en-GB" dirty="0"/>
              <a:t>Returns 100 films, ordered by rental rate (descending) first, and title second</a:t>
            </a:r>
          </a:p>
          <a:p>
            <a:pPr marL="971550" lvl="1" indent="-514350">
              <a:buAutoNum type="arabicPeriod"/>
            </a:pPr>
            <a:r>
              <a:rPr lang="en-GB" dirty="0"/>
              <a:t>What’s the difference in the results when comparing the two?</a:t>
            </a:r>
          </a:p>
          <a:p>
            <a:pPr marL="971550" lvl="1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57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ECD3-76D6-4CE3-8DC5-0CE3B295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0EFE3-E28E-47DE-99D0-01A9CD48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is a powerful statement – present in most queries you write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allows us to filter data based on some conditions</a:t>
            </a:r>
          </a:p>
          <a:p>
            <a:r>
              <a:rPr lang="en-GB" dirty="0"/>
              <a:t>Common condition symbols are: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GB" dirty="0"/>
              <a:t>	Greater than, greater than or equal to 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GB" dirty="0"/>
              <a:t>	Less than, less than or equal to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/>
              <a:t>		Equal to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GB" dirty="0"/>
              <a:t> 	Not equal to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72</a:t>
            </a:r>
          </a:p>
        </p:txBody>
      </p:sp>
    </p:spTree>
    <p:extLst>
      <p:ext uri="{BB962C8B-B14F-4D97-AF65-F5344CB8AC3E}">
        <p14:creationId xmlns:p14="http://schemas.microsoft.com/office/powerpoint/2010/main" val="250572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E094-EB51-497A-B365-AD8FA157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733F-1ABA-4D7A-AAFE-C35D048C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It’s possible to return a new column from a combination of existing columns</a:t>
            </a:r>
          </a:p>
          <a:p>
            <a:pPr lvl="1"/>
            <a:r>
              <a:rPr lang="en-GB" dirty="0"/>
              <a:t>For example, we can return the rental price per day for every movie</a:t>
            </a:r>
          </a:p>
          <a:p>
            <a:r>
              <a:rPr lang="en-GB" dirty="0"/>
              <a:t>We derive/compute this new column using mathematical operators!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GB" dirty="0"/>
              <a:t>Usually we </a:t>
            </a:r>
            <a:r>
              <a:rPr lang="en-GB" b="1" dirty="0"/>
              <a:t>alias</a:t>
            </a:r>
            <a:r>
              <a:rPr lang="en-GB" dirty="0"/>
              <a:t> the new column using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/>
              <a:t> keyword</a:t>
            </a:r>
          </a:p>
          <a:p>
            <a:endParaRPr lang="en-GB" dirty="0"/>
          </a:p>
          <a:p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title, (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rental_duration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rental_rate_per_day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4132610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9A90-5BFD-44EC-9482-E8BD0DFF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0D8-DD03-42B6-B3A1-463BBE64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Return 10 films who’s lengths are under 120 mins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10 longest films who’s rating are G</a:t>
            </a:r>
          </a:p>
          <a:p>
            <a:pPr lvl="1"/>
            <a:r>
              <a:rPr lang="en-GB" b="1" dirty="0"/>
              <a:t>Hint: to search by string we need to wrap our query in SINGLE quotes </a:t>
            </a:r>
            <a:r>
              <a:rPr lang="en-GB" dirty="0"/>
              <a:t>(e.g. ‘G’)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all transactions where payment has been above $10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(replacement) cost per minute of every movie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top 10 most expensive films to rent, based on the rental rate per hour of the movie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Hint: Work out the rental rate per movie minute, and then perform another arithmetic operation on it</a:t>
            </a:r>
          </a:p>
        </p:txBody>
      </p:sp>
    </p:spTree>
    <p:extLst>
      <p:ext uri="{BB962C8B-B14F-4D97-AF65-F5344CB8AC3E}">
        <p14:creationId xmlns:p14="http://schemas.microsoft.com/office/powerpoint/2010/main" val="1626515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402C-8A58-4D4E-84CF-C47A2846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Comparisons and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8953-BDAC-4530-A64A-6AF24602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SQL allows us access to operations that enhance our search queries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dirty="0"/>
              <a:t> – 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=</a:t>
            </a:r>
            <a:r>
              <a:rPr lang="en-GB" dirty="0"/>
              <a:t>, but in cases you’re not entirely sure what you’re searching for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/>
              <a:t> – 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=</a:t>
            </a:r>
            <a:r>
              <a:rPr lang="en-GB" dirty="0"/>
              <a:t>, but for more than one condition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dirty="0"/>
              <a:t> – Used to return opposite results from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/>
              <a:t> (e.g.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 LIKE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GB" dirty="0"/>
              <a:t>)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/>
              <a:t> &amp;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GB" dirty="0"/>
              <a:t> – Allows us to combine operations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/>
              <a:t> – Allows us to find data where one of the conditions we provide to the query is true</a:t>
            </a:r>
          </a:p>
        </p:txBody>
      </p:sp>
    </p:spTree>
    <p:extLst>
      <p:ext uri="{BB962C8B-B14F-4D97-AF65-F5344CB8AC3E}">
        <p14:creationId xmlns:p14="http://schemas.microsoft.com/office/powerpoint/2010/main" val="192028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2498-B0B5-4648-9419-E1B691E0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 the course of this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55EC-916F-480A-9FD5-F767ED61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start by learning the basics of SQL: The SELECT statement and a few other common operators that we’ll use</a:t>
            </a:r>
          </a:p>
          <a:p>
            <a:r>
              <a:rPr lang="en-GB" dirty="0"/>
              <a:t>We will then move to Joins – which is a way of joining two SQL tables together</a:t>
            </a:r>
          </a:p>
          <a:p>
            <a:r>
              <a:rPr lang="en-GB" dirty="0"/>
              <a:t>Subsequently, we will look at Aggregations. That is, we’ve obtained some data, but how can create higher level ‘statistics’ about them</a:t>
            </a:r>
          </a:p>
          <a:p>
            <a:r>
              <a:rPr lang="en-GB" dirty="0"/>
              <a:t>Finally, we will look at Subqueries – a technique which will allow us to queries within queries.</a:t>
            </a:r>
          </a:p>
        </p:txBody>
      </p:sp>
    </p:spTree>
    <p:extLst>
      <p:ext uri="{BB962C8B-B14F-4D97-AF65-F5344CB8AC3E}">
        <p14:creationId xmlns:p14="http://schemas.microsoft.com/office/powerpoint/2010/main" val="1351635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0A57-A376-4601-A62D-935C302E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15EB-D81C-485A-9418-3FE7E5F1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dirty="0"/>
              <a:t> is typically performed on string based columns</a:t>
            </a:r>
          </a:p>
          <a:p>
            <a:r>
              <a:rPr lang="en-GB" dirty="0"/>
              <a:t>Allows us to match strings using wildcards</a:t>
            </a:r>
          </a:p>
          <a:p>
            <a:pPr lvl="1"/>
            <a:r>
              <a:rPr lang="en-GB" dirty="0"/>
              <a:t>One wildcard character in SQL is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>
                <a:hlinkClick r:id="rId2"/>
              </a:rPr>
              <a:t>Represents zero or more characters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Case sensitive!</a:t>
            </a:r>
          </a:p>
          <a:p>
            <a:pPr lvl="1"/>
            <a:r>
              <a:rPr lang="en-GB" dirty="0"/>
              <a:t>Remember to use single quotes in the query!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description LIKE '%Drama%'</a:t>
            </a:r>
          </a:p>
        </p:txBody>
      </p:sp>
    </p:spTree>
    <p:extLst>
      <p:ext uri="{BB962C8B-B14F-4D97-AF65-F5344CB8AC3E}">
        <p14:creationId xmlns:p14="http://schemas.microsoft.com/office/powerpoint/2010/main" val="2020880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7F3F-58F8-437C-AC8C-41C5584E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D184-31EC-4C52-8677-4E34E066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/>
              <a:t> can be used with both string and numeric data types</a:t>
            </a:r>
          </a:p>
          <a:p>
            <a:r>
              <a:rPr lang="en-GB" dirty="0"/>
              <a:t>Essentially allows us to use an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/>
              <a:t>, but over more than one condition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language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name IN (‘English’, ‘Italian’)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language_id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(1, 2)</a:t>
            </a:r>
          </a:p>
        </p:txBody>
      </p:sp>
    </p:spTree>
    <p:extLst>
      <p:ext uri="{BB962C8B-B14F-4D97-AF65-F5344CB8AC3E}">
        <p14:creationId xmlns:p14="http://schemas.microsoft.com/office/powerpoint/2010/main" val="347147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35D4-9827-40F3-81CB-E2FD3A0E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D8BB-BC01-4CE0-B7C9-30CED106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dirty="0"/>
              <a:t> allows us to inverse the results of the previous queries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name NOT IN (‘Action’, ‘Animation’)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actor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NOT LIKE ‘%SON’</a:t>
            </a:r>
          </a:p>
        </p:txBody>
      </p:sp>
    </p:spTree>
    <p:extLst>
      <p:ext uri="{BB962C8B-B14F-4D97-AF65-F5344CB8AC3E}">
        <p14:creationId xmlns:p14="http://schemas.microsoft.com/office/powerpoint/2010/main" val="1261870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2E3-4C04-4928-8740-0C94CA1E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03CF-4E10-4404-8986-2F882454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We use </a:t>
            </a:r>
            <a:r>
              <a:rPr lang="en-GB" dirty="0">
                <a:highlight>
                  <a:srgbClr val="00FFFF"/>
                </a:highlight>
              </a:rPr>
              <a:t>AND</a:t>
            </a:r>
            <a:r>
              <a:rPr lang="en-GB" dirty="0"/>
              <a:t> when we want to run/check against multiple conditions</a:t>
            </a:r>
          </a:p>
          <a:p>
            <a:r>
              <a:rPr lang="en-GB" dirty="0"/>
              <a:t>We can link as many expressions as we want</a:t>
            </a:r>
          </a:p>
          <a:p>
            <a:pPr lvl="1"/>
            <a:r>
              <a:rPr lang="en-GB" dirty="0"/>
              <a:t>Of different types too… </a:t>
            </a:r>
            <a:r>
              <a:rPr lang="en-GB" dirty="0">
                <a:highlight>
                  <a:srgbClr val="00FFFF"/>
                </a:highlight>
              </a:rPr>
              <a:t>LIKE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</a:rPr>
              <a:t>IN</a:t>
            </a:r>
            <a:r>
              <a:rPr lang="en-GB" dirty="0"/>
              <a:t>, and </a:t>
            </a:r>
            <a:r>
              <a:rPr lang="en-GB" dirty="0">
                <a:highlight>
                  <a:srgbClr val="00FFFF"/>
                </a:highlight>
              </a:rPr>
              <a:t>NOT</a:t>
            </a:r>
            <a:r>
              <a:rPr lang="en-GB" dirty="0"/>
              <a:t> can all be linked by </a:t>
            </a:r>
            <a:r>
              <a:rPr lang="en-GB" dirty="0">
                <a:highlight>
                  <a:srgbClr val="00FFFF"/>
                </a:highlight>
              </a:rPr>
              <a:t>AND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'2017-01-25’ AND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'2017-01-29’</a:t>
            </a:r>
          </a:p>
          <a:p>
            <a:endParaRPr lang="en-GB" dirty="0">
              <a:highlight>
                <a:srgbClr val="00FFFF"/>
              </a:highlight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'2017-01-25' AND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staff_id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295217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8085-14CB-41A3-8960-75BD86B3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F098-DA09-4F36-A00A-EC425AED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want to specify a range between data on the same column (like we did in the previous slide), it is easier and cleaner to use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Works with dates, strings and numbers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BETWEEN '2017-01-25’ AND '2017-01-29’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709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E0C3-061B-4B83-A027-86B932BA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46A5C-6C8B-4957-BE27-98D00C8A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/>
              <a:t> combines multiple statements. However, with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/>
              <a:t>, only one of the conditions we specify needs to be true (instead of all cases as is the case with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rental_duration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5 OR length &gt; 120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220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F2FD-60A8-423E-883E-C8D72F2A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89FC-698B-4CC1-A9A9-0C95407B8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Find all the cities which begin with “al”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Find all the actors who’s first name doesn’t end in “EN”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Find all the actors who’s first name doesn’t end in “EN” and have an ID greater than 100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Find all the actors who’s first name doesn’t end in “EN”, have an ID greater than 100, and have a last name that ends in “D”. Order the results by the last name in descending order.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Return only the address of addresses in either the Alberta or QLD district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Find actors who’s first name begins with “mi” or last name ends with “</a:t>
            </a:r>
            <a:r>
              <a:rPr lang="en-GB" sz="2400" dirty="0" err="1"/>
              <a:t>ing</a:t>
            </a:r>
            <a:r>
              <a:rPr lang="en-GB" sz="2400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1800" dirty="0"/>
              <a:t>What’s the difference in results if you use an AND instead of an OR?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Return film titles and descriptions of films who’s lengths are between 80 and 100 minutes,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Return film titles and descriptions of films who’s lengths are between 80 and 100 minutes. Further filter these results by films which have a rental period between 5 and 7 days or have a replacement cost between $17 and $22</a:t>
            </a:r>
          </a:p>
          <a:p>
            <a:pPr marL="457200" lvl="1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5736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C0DE-3698-4B10-9D44-348A1550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E1BC-B43D-4437-8AF5-5463E0BB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Download and install Postgres (</a:t>
            </a:r>
            <a:r>
              <a:rPr lang="en-GB" dirty="0">
                <a:hlinkClick r:id="rId2"/>
              </a:rPr>
              <a:t>https://www.enterprisedb.com/downloads/postgres-postgresql-downloads</a:t>
            </a:r>
            <a:r>
              <a:rPr lang="en-GB" dirty="0"/>
              <a:t>). </a:t>
            </a:r>
          </a:p>
          <a:p>
            <a:pPr lvl="1"/>
            <a:r>
              <a:rPr lang="en-GB" dirty="0"/>
              <a:t>If you're on Linux and want our help to install, please let us know.</a:t>
            </a:r>
          </a:p>
          <a:p>
            <a:r>
              <a:rPr lang="en-GB" dirty="0"/>
              <a:t>Download the </a:t>
            </a:r>
            <a:r>
              <a:rPr lang="en-GB" dirty="0" err="1"/>
              <a:t>Pagila</a:t>
            </a:r>
            <a:r>
              <a:rPr lang="en-GB" dirty="0"/>
              <a:t> database: </a:t>
            </a:r>
            <a:r>
              <a:rPr lang="en-GB" dirty="0">
                <a:hlinkClick r:id="rId3"/>
              </a:rPr>
              <a:t>https://github.com/devrimgunduz/pagila</a:t>
            </a:r>
            <a:endParaRPr lang="en-GB" dirty="0"/>
          </a:p>
          <a:p>
            <a:endParaRPr lang="en-GB" dirty="0"/>
          </a:p>
          <a:p>
            <a:r>
              <a:rPr lang="en-GB" dirty="0"/>
              <a:t>Ensure that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&lt;INSTALL_DIRECTORY&gt;\PostgreSQL\12\bin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/>
              <a:t>is in your path!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37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1ED2-ED14-4C0D-A0CD-F5476D64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9B12-F007-45D7-9F9C-4BBD9642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SQL </a:t>
            </a:r>
            <a:r>
              <a:rPr lang="en-GB" dirty="0"/>
              <a:t>stands for Structured Query Language. </a:t>
            </a:r>
          </a:p>
          <a:p>
            <a:pPr lvl="1"/>
            <a:r>
              <a:rPr lang="en-GB" dirty="0"/>
              <a:t>Language that we use to query databases. </a:t>
            </a:r>
          </a:p>
          <a:p>
            <a:r>
              <a:rPr lang="en-GB" dirty="0"/>
              <a:t>Many different kinds of SQL databases out there: Postgres, MySQL, SQLite, MariaDB, etc. </a:t>
            </a:r>
          </a:p>
          <a:p>
            <a:r>
              <a:rPr lang="en-GB" dirty="0"/>
              <a:t>All these languages have slight variations in their implementations of SQL, but </a:t>
            </a:r>
            <a:r>
              <a:rPr lang="en-GB" i="1" dirty="0"/>
              <a:t>most </a:t>
            </a:r>
            <a:r>
              <a:rPr lang="en-GB" dirty="0"/>
              <a:t>of what you learn regarding one of these database software’s can be transferred across the others. </a:t>
            </a:r>
          </a:p>
          <a:p>
            <a:r>
              <a:rPr lang="en-GB" dirty="0"/>
              <a:t>Powerful that helps us answer questions that would otherwise be difficult to extract through more conventional means (e.g. spreadsheets). </a:t>
            </a:r>
          </a:p>
          <a:p>
            <a:pPr lvl="1"/>
            <a:r>
              <a:rPr lang="en-GB" dirty="0"/>
              <a:t>Example: "What was the total revenue across from comedy films that were rented for 5 to 10 days".</a:t>
            </a:r>
          </a:p>
        </p:txBody>
      </p:sp>
    </p:spTree>
    <p:extLst>
      <p:ext uri="{BB962C8B-B14F-4D97-AF65-F5344CB8AC3E}">
        <p14:creationId xmlns:p14="http://schemas.microsoft.com/office/powerpoint/2010/main" val="1664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FC95-4DB2-4918-967B-4149BF74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7476-9CE6-4D31-88EA-D84E74AF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We're going to be working with a database known as </a:t>
            </a:r>
            <a:r>
              <a:rPr lang="en-GB" b="1" dirty="0" err="1"/>
              <a:t>Pagila</a:t>
            </a:r>
            <a:endParaRPr lang="en-GB" b="1" dirty="0"/>
          </a:p>
          <a:p>
            <a:pPr lvl="1"/>
            <a:r>
              <a:rPr lang="en-GB" dirty="0"/>
              <a:t> Postgres port of an open-source sample database known as </a:t>
            </a:r>
            <a:r>
              <a:rPr lang="en-GB" b="1" dirty="0" err="1">
                <a:hlinkClick r:id="rId2"/>
              </a:rPr>
              <a:t>Sakila</a:t>
            </a:r>
            <a:endParaRPr lang="en-GB" dirty="0"/>
          </a:p>
          <a:p>
            <a:r>
              <a:rPr lang="en-GB" dirty="0" err="1"/>
              <a:t>Pagila</a:t>
            </a:r>
            <a:r>
              <a:rPr lang="en-GB" dirty="0"/>
              <a:t> is a database which models a DVD rental store. It features films, actors, film-actor relationships, and a central inventory table that connects films, stores, and rentals. </a:t>
            </a:r>
          </a:p>
          <a:p>
            <a:endParaRPr lang="en-GB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-c "CREATE DATABASE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pagila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;"</a:t>
            </a:r>
            <a:br>
              <a:rPr lang="en-GB" dirty="0"/>
            </a:b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pagila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pagila-schema.sql</a:t>
            </a:r>
            <a:r>
              <a:rPr lang="en-GB" dirty="0"/>
              <a:t> OR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pagila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pagila-data.sql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4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ceipt, text&#10;&#10;Description automatically generated">
            <a:extLst>
              <a:ext uri="{FF2B5EF4-FFF2-40B4-BE49-F238E27FC236}">
                <a16:creationId xmlns:a16="http://schemas.microsoft.com/office/drawing/2014/main" id="{6AE8FF6B-4B2A-4E7F-9440-C77E3546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0"/>
            <a:ext cx="10384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4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B408-4F1B-413C-8C9B-5C8B0537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BFF7-3C9B-4C3B-A290-30D9661E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Visually, databases are displayed through something known as an ERD (Entity Relationship Diagram)</a:t>
            </a:r>
          </a:p>
          <a:p>
            <a:r>
              <a:rPr lang="en-GB" dirty="0"/>
              <a:t>Boxes have headings and variable names within the box. </a:t>
            </a:r>
          </a:p>
          <a:p>
            <a:r>
              <a:rPr lang="en-GB" dirty="0"/>
              <a:t>Each box indicates a </a:t>
            </a:r>
            <a:r>
              <a:rPr lang="en-GB" b="1" dirty="0"/>
              <a:t>table </a:t>
            </a:r>
            <a:r>
              <a:rPr lang="en-GB" dirty="0"/>
              <a:t>in the database - a table being some collection of related data (e.g. address). </a:t>
            </a:r>
          </a:p>
          <a:p>
            <a:r>
              <a:rPr lang="en-GB" dirty="0"/>
              <a:t>There are lines connecting two boxes together. These lines are known as </a:t>
            </a:r>
            <a:r>
              <a:rPr lang="en-GB" b="1" dirty="0"/>
              <a:t>relationships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Won't dive too much into the technical breakdown of relationships</a:t>
            </a:r>
          </a:p>
          <a:p>
            <a:pPr lvl="1"/>
            <a:r>
              <a:rPr lang="en-GB" dirty="0"/>
              <a:t>Important to notice that when two tables have a relationship with each other, we can reference an </a:t>
            </a:r>
            <a:r>
              <a:rPr lang="en-GB" b="1" dirty="0"/>
              <a:t>entry</a:t>
            </a:r>
            <a:r>
              <a:rPr lang="en-GB" dirty="0"/>
              <a:t> in one table from the other. </a:t>
            </a:r>
          </a:p>
          <a:p>
            <a:pPr lvl="1"/>
            <a:r>
              <a:rPr lang="en-GB" dirty="0"/>
              <a:t>For example, we can reference a staff member from the Payment table. We'll formally introduce this later on.</a:t>
            </a:r>
          </a:p>
        </p:txBody>
      </p:sp>
    </p:spTree>
    <p:extLst>
      <p:ext uri="{BB962C8B-B14F-4D97-AF65-F5344CB8AC3E}">
        <p14:creationId xmlns:p14="http://schemas.microsoft.com/office/powerpoint/2010/main" val="256521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7B75-DCC9-4499-8D6E-37DBD250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24AF-D02C-41E8-915F-B93CC40E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63" y="1825625"/>
            <a:ext cx="10560978" cy="4351338"/>
          </a:xfrm>
        </p:spPr>
        <p:txBody>
          <a:bodyPr>
            <a:normAutofit/>
          </a:bodyPr>
          <a:lstStyle/>
          <a:p>
            <a:r>
              <a:rPr lang="en-GB" dirty="0"/>
              <a:t>Databases have four main statements, following the CRUD (Create, Read, Update, Delete) paradigm. Statements can </a:t>
            </a:r>
            <a:r>
              <a:rPr lang="en-GB" dirty="0" err="1"/>
              <a:t>essentailly</a:t>
            </a:r>
            <a:r>
              <a:rPr lang="en-GB" dirty="0"/>
              <a:t> be thought of as functions we want to perform over the database. Within a given database, relevant statements could include:</a:t>
            </a:r>
          </a:p>
          <a:p>
            <a:r>
              <a:rPr lang="en-GB" b="1" dirty="0"/>
              <a:t>CREATE TABLE</a:t>
            </a:r>
            <a:r>
              <a:rPr lang="en-GB" dirty="0"/>
              <a:t>: A statement which creates a new table in the database</a:t>
            </a:r>
          </a:p>
          <a:p>
            <a:r>
              <a:rPr lang="en-GB" b="1" dirty="0"/>
              <a:t>SELECT</a:t>
            </a:r>
            <a:r>
              <a:rPr lang="en-GB" dirty="0"/>
              <a:t>: Allows you to read and </a:t>
            </a:r>
            <a:r>
              <a:rPr lang="en-GB" i="1" dirty="0"/>
              <a:t>query</a:t>
            </a:r>
            <a:r>
              <a:rPr lang="en-GB" dirty="0"/>
              <a:t> the database to extract records you want</a:t>
            </a:r>
          </a:p>
          <a:p>
            <a:r>
              <a:rPr lang="en-GB" b="1" dirty="0"/>
              <a:t>UPDATE</a:t>
            </a:r>
            <a:r>
              <a:rPr lang="en-GB" dirty="0"/>
              <a:t>: Allows you to update records within a table</a:t>
            </a:r>
          </a:p>
          <a:p>
            <a:r>
              <a:rPr lang="en-GB" b="1" dirty="0"/>
              <a:t>DROP TABLE</a:t>
            </a:r>
            <a:r>
              <a:rPr lang="en-GB" dirty="0"/>
              <a:t>: Gives you the power to remove a table from a database</a:t>
            </a:r>
          </a:p>
        </p:txBody>
      </p:sp>
    </p:spTree>
    <p:extLst>
      <p:ext uri="{BB962C8B-B14F-4D97-AF65-F5344CB8AC3E}">
        <p14:creationId xmlns:p14="http://schemas.microsoft.com/office/powerpoint/2010/main" val="370018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12EF-F2FB-46F2-ADA4-7352D178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6D16-5C7D-45A6-BEFF-31A916AC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expose </a:t>
            </a:r>
            <a:r>
              <a:rPr lang="en-GB" dirty="0" err="1"/>
              <a:t>ourself</a:t>
            </a:r>
            <a:r>
              <a:rPr lang="en-GB" dirty="0"/>
              <a:t> to our first SQL statement! Let's run the query and see what we get returned back to us!</a:t>
            </a:r>
          </a:p>
          <a:p>
            <a:r>
              <a:rPr lang="en-GB" dirty="0"/>
              <a:t>First, we'll connect to the Postgres shell: </a:t>
            </a:r>
          </a:p>
          <a:p>
            <a:pPr lvl="1"/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-U &lt;USERNAME&gt; &lt;DATABASE_NAME&gt;</a:t>
            </a:r>
            <a:r>
              <a:rPr lang="en-GB" dirty="0">
                <a:highlight>
                  <a:srgbClr val="00FFFF"/>
                </a:highlight>
              </a:rPr>
              <a:t>. </a:t>
            </a:r>
          </a:p>
          <a:p>
            <a:pPr lvl="1"/>
            <a:r>
              <a:rPr lang="en-GB" dirty="0"/>
              <a:t>The default username is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GB" dirty="0"/>
              <a:t> and we called our database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pagila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Now we'll run the following query which returns all the information from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</a:t>
            </a:r>
            <a:r>
              <a:rPr lang="en-GB" dirty="0"/>
              <a:t> table: 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FROM payment;</a:t>
            </a:r>
            <a:endParaRPr lang="en-GB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882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6262</TotalTime>
  <Words>2056</Words>
  <Application>Microsoft Office PowerPoint</Application>
  <PresentationFormat>Widescreen</PresentationFormat>
  <Paragraphs>178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SQL</vt:lpstr>
      <vt:lpstr>Over the course of this module</vt:lpstr>
      <vt:lpstr>Pre-requisites</vt:lpstr>
      <vt:lpstr>What is SQL?</vt:lpstr>
      <vt:lpstr>The working example</vt:lpstr>
      <vt:lpstr>PowerPoint Presentation</vt:lpstr>
      <vt:lpstr>Entity Relationship Diagrams</vt:lpstr>
      <vt:lpstr>Statements</vt:lpstr>
      <vt:lpstr>The SELECT Statement</vt:lpstr>
      <vt:lpstr>PowerPoint Presentation</vt:lpstr>
      <vt:lpstr>The SELECT Statement</vt:lpstr>
      <vt:lpstr>LIMIT</vt:lpstr>
      <vt:lpstr>ORDER BY</vt:lpstr>
      <vt:lpstr>ORDER BY</vt:lpstr>
      <vt:lpstr>Challenges!</vt:lpstr>
      <vt:lpstr>WHERE</vt:lpstr>
      <vt:lpstr>Arithmetic Operators</vt:lpstr>
      <vt:lpstr>Challenges!</vt:lpstr>
      <vt:lpstr>Comparisons and Logical Operators</vt:lpstr>
      <vt:lpstr>LIKE</vt:lpstr>
      <vt:lpstr>IN</vt:lpstr>
      <vt:lpstr>NOT</vt:lpstr>
      <vt:lpstr>AND</vt:lpstr>
      <vt:lpstr>BETWEEN</vt:lpstr>
      <vt:lpstr>OR</vt:lpstr>
      <vt:lpstr>Challenges!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Nihir Vedd</dc:creator>
  <cp:lastModifiedBy>Nihir Vedd</cp:lastModifiedBy>
  <cp:revision>44</cp:revision>
  <dcterms:created xsi:type="dcterms:W3CDTF">2020-06-28T15:12:24Z</dcterms:created>
  <dcterms:modified xsi:type="dcterms:W3CDTF">2020-09-01T18:49:24Z</dcterms:modified>
</cp:coreProperties>
</file>