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0749" autoAdjust="0"/>
  </p:normalViewPr>
  <p:slideViewPr>
    <p:cSldViewPr snapToGrid="0">
      <p:cViewPr>
        <p:scale>
          <a:sx n="90" d="100"/>
          <a:sy n="90" d="100"/>
        </p:scale>
        <p:origin x="192" y="-153"/>
      </p:cViewPr>
      <p:guideLst/>
    </p:cSldViewPr>
  </p:slideViewPr>
  <p:outlineViewPr>
    <p:cViewPr>
      <p:scale>
        <a:sx n="33" d="100"/>
        <a:sy n="33" d="100"/>
      </p:scale>
      <p:origin x="0" y="-5313"/>
    </p:cViewPr>
  </p:outlineViewPr>
  <p:notesTextViewPr>
    <p:cViewPr>
      <p:scale>
        <a:sx n="1" d="1"/>
        <a:sy n="1" d="1"/>
      </p:scale>
      <p:origin x="0" y="-24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59E4F-CE09-470E-A053-1F75FE5590FD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D019B-EB48-4250-B786-70F23DD5A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18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Might have to use joins ;)</a:t>
            </a:r>
          </a:p>
          <a:p>
            <a:r>
              <a:rPr lang="en-GB" dirty="0"/>
              <a:t>Sometimes we can use aggregates, other’s SQL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SELECT AVG(</a:t>
            </a:r>
            <a:r>
              <a:rPr lang="en-GB" dirty="0" err="1"/>
              <a:t>p.amount</a:t>
            </a:r>
            <a:r>
              <a:rPr lang="en-GB" dirty="0"/>
              <a:t>), </a:t>
            </a:r>
            <a:r>
              <a:rPr lang="en-GB" dirty="0" err="1"/>
              <a:t>f.rating</a:t>
            </a:r>
            <a:endParaRPr lang="en-GB" dirty="0"/>
          </a:p>
          <a:p>
            <a:r>
              <a:rPr lang="en-GB" dirty="0"/>
              <a:t>FROM payment p</a:t>
            </a:r>
          </a:p>
          <a:p>
            <a:r>
              <a:rPr lang="en-GB" dirty="0"/>
              <a:t>JOIN rental r</a:t>
            </a:r>
          </a:p>
          <a:p>
            <a:r>
              <a:rPr lang="en-GB" dirty="0"/>
              <a:t>ON </a:t>
            </a:r>
            <a:r>
              <a:rPr lang="en-GB" dirty="0" err="1"/>
              <a:t>p.rental_id</a:t>
            </a:r>
            <a:r>
              <a:rPr lang="en-GB" dirty="0"/>
              <a:t> = </a:t>
            </a:r>
            <a:r>
              <a:rPr lang="en-GB" dirty="0" err="1"/>
              <a:t>r.rental_id</a:t>
            </a:r>
            <a:endParaRPr lang="en-GB" dirty="0"/>
          </a:p>
          <a:p>
            <a:r>
              <a:rPr lang="en-GB" dirty="0"/>
              <a:t>JOIN inventory </a:t>
            </a:r>
            <a:r>
              <a:rPr lang="en-GB" dirty="0" err="1"/>
              <a:t>i</a:t>
            </a:r>
            <a:endParaRPr lang="en-GB" dirty="0"/>
          </a:p>
          <a:p>
            <a:r>
              <a:rPr lang="en-GB" dirty="0"/>
              <a:t>ON </a:t>
            </a:r>
            <a:r>
              <a:rPr lang="en-GB" dirty="0" err="1"/>
              <a:t>r.inventory_id</a:t>
            </a:r>
            <a:r>
              <a:rPr lang="en-GB" dirty="0"/>
              <a:t> = </a:t>
            </a:r>
            <a:r>
              <a:rPr lang="en-GB" dirty="0" err="1"/>
              <a:t>i.inventory_id</a:t>
            </a:r>
            <a:endParaRPr lang="en-GB" dirty="0"/>
          </a:p>
          <a:p>
            <a:r>
              <a:rPr lang="en-GB" dirty="0"/>
              <a:t>JOIN film f</a:t>
            </a:r>
          </a:p>
          <a:p>
            <a:r>
              <a:rPr lang="en-GB" dirty="0"/>
              <a:t>ON </a:t>
            </a:r>
            <a:r>
              <a:rPr lang="en-GB" dirty="0" err="1"/>
              <a:t>i.film_id</a:t>
            </a:r>
            <a:r>
              <a:rPr lang="en-GB" dirty="0"/>
              <a:t> = </a:t>
            </a:r>
            <a:r>
              <a:rPr lang="en-GB" dirty="0" err="1"/>
              <a:t>f.film_id</a:t>
            </a:r>
            <a:endParaRPr lang="en-GB" dirty="0"/>
          </a:p>
          <a:p>
            <a:r>
              <a:rPr lang="en-GB" dirty="0"/>
              <a:t>GROUP BY </a:t>
            </a:r>
            <a:r>
              <a:rPr lang="en-GB" dirty="0" err="1"/>
              <a:t>f.rating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D019B-EB48-4250-B786-70F23DD5A6B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73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D019B-EB48-4250-B786-70F23DD5A6B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70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SELECT </a:t>
            </a:r>
            <a:r>
              <a:rPr lang="en-GB" dirty="0" err="1"/>
              <a:t>c.customer_id</a:t>
            </a:r>
            <a:r>
              <a:rPr lang="en-GB" dirty="0"/>
              <a:t>, SUM(</a:t>
            </a:r>
            <a:r>
              <a:rPr lang="en-GB" dirty="0" err="1"/>
              <a:t>p.amount</a:t>
            </a:r>
            <a:r>
              <a:rPr lang="en-GB" dirty="0"/>
              <a:t>) as </a:t>
            </a:r>
            <a:r>
              <a:rPr lang="en-GB" dirty="0" err="1"/>
              <a:t>total_spent</a:t>
            </a:r>
            <a:br>
              <a:rPr lang="en-GB" dirty="0"/>
            </a:br>
            <a:r>
              <a:rPr lang="en-GB" dirty="0"/>
              <a:t>FROM customer c</a:t>
            </a:r>
            <a:br>
              <a:rPr lang="en-GB" dirty="0"/>
            </a:br>
            <a:r>
              <a:rPr lang="en-GB" dirty="0"/>
              <a:t>JOIN payment p</a:t>
            </a:r>
            <a:br>
              <a:rPr lang="en-GB" dirty="0"/>
            </a:br>
            <a:r>
              <a:rPr lang="en-GB" dirty="0"/>
              <a:t>ON </a:t>
            </a:r>
            <a:r>
              <a:rPr lang="en-GB" dirty="0" err="1"/>
              <a:t>p.customer_id</a:t>
            </a:r>
            <a:r>
              <a:rPr lang="en-GB" dirty="0"/>
              <a:t> = </a:t>
            </a:r>
            <a:r>
              <a:rPr lang="en-GB" dirty="0" err="1"/>
              <a:t>c.customer_id</a:t>
            </a:r>
            <a:br>
              <a:rPr lang="en-GB" dirty="0"/>
            </a:br>
            <a:r>
              <a:rPr lang="en-GB" dirty="0"/>
              <a:t>GROUP BY </a:t>
            </a:r>
            <a:r>
              <a:rPr lang="en-GB" dirty="0" err="1"/>
              <a:t>c.customer_id</a:t>
            </a:r>
            <a:br>
              <a:rPr lang="en-GB" dirty="0"/>
            </a:br>
            <a:r>
              <a:rPr lang="en-GB" dirty="0"/>
              <a:t>HAVING SUM(</a:t>
            </a:r>
            <a:r>
              <a:rPr lang="en-GB" dirty="0" err="1"/>
              <a:t>p.amount</a:t>
            </a:r>
            <a:r>
              <a:rPr lang="en-GB" dirty="0"/>
              <a:t>) &gt; 100</a:t>
            </a:r>
            <a:br>
              <a:rPr lang="en-GB" dirty="0"/>
            </a:br>
            <a:r>
              <a:rPr lang="en-GB" dirty="0"/>
              <a:t>ORDER BY </a:t>
            </a:r>
            <a:r>
              <a:rPr lang="en-GB" dirty="0" err="1"/>
              <a:t>c.customer_id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SELECT </a:t>
            </a:r>
            <a:r>
              <a:rPr lang="en-GB" dirty="0" err="1"/>
              <a:t>city.city</a:t>
            </a:r>
            <a:r>
              <a:rPr lang="en-GB" dirty="0"/>
              <a:t>, SUM(</a:t>
            </a:r>
            <a:r>
              <a:rPr lang="en-GB" dirty="0" err="1"/>
              <a:t>p.amount</a:t>
            </a:r>
            <a:r>
              <a:rPr lang="en-GB" dirty="0"/>
              <a:t>) as </a:t>
            </a:r>
            <a:r>
              <a:rPr lang="en-GB" dirty="0" err="1"/>
              <a:t>total_spent</a:t>
            </a:r>
            <a:endParaRPr lang="en-GB" dirty="0"/>
          </a:p>
          <a:p>
            <a:r>
              <a:rPr lang="en-GB" dirty="0"/>
              <a:t>FROM address a</a:t>
            </a:r>
          </a:p>
          <a:p>
            <a:r>
              <a:rPr lang="en-GB" dirty="0"/>
              <a:t>JOIN customer c</a:t>
            </a:r>
          </a:p>
          <a:p>
            <a:r>
              <a:rPr lang="en-GB" dirty="0"/>
              <a:t>ON </a:t>
            </a:r>
            <a:r>
              <a:rPr lang="en-GB" dirty="0" err="1"/>
              <a:t>c.address_id</a:t>
            </a:r>
            <a:r>
              <a:rPr lang="en-GB" dirty="0"/>
              <a:t> = </a:t>
            </a:r>
            <a:r>
              <a:rPr lang="en-GB" dirty="0" err="1"/>
              <a:t>a.address_id</a:t>
            </a:r>
            <a:endParaRPr lang="en-GB" dirty="0"/>
          </a:p>
          <a:p>
            <a:r>
              <a:rPr lang="en-GB" dirty="0"/>
              <a:t>JOIN payment p</a:t>
            </a:r>
          </a:p>
          <a:p>
            <a:r>
              <a:rPr lang="en-GB" dirty="0"/>
              <a:t>ON </a:t>
            </a:r>
            <a:r>
              <a:rPr lang="en-GB" dirty="0" err="1"/>
              <a:t>p.customer_id</a:t>
            </a:r>
            <a:r>
              <a:rPr lang="en-GB" dirty="0"/>
              <a:t> = </a:t>
            </a:r>
            <a:r>
              <a:rPr lang="en-GB" dirty="0" err="1"/>
              <a:t>c.customer_id</a:t>
            </a:r>
            <a:endParaRPr lang="en-GB" dirty="0"/>
          </a:p>
          <a:p>
            <a:r>
              <a:rPr lang="en-GB" dirty="0"/>
              <a:t>JOIN city</a:t>
            </a:r>
          </a:p>
          <a:p>
            <a:r>
              <a:rPr lang="en-GB" dirty="0"/>
              <a:t>ON </a:t>
            </a:r>
            <a:r>
              <a:rPr lang="en-GB" dirty="0" err="1"/>
              <a:t>a.city_id</a:t>
            </a:r>
            <a:r>
              <a:rPr lang="en-GB" dirty="0"/>
              <a:t> = </a:t>
            </a:r>
            <a:r>
              <a:rPr lang="en-GB" dirty="0" err="1"/>
              <a:t>city.city_id</a:t>
            </a:r>
            <a:endParaRPr lang="en-GB" dirty="0"/>
          </a:p>
          <a:p>
            <a:r>
              <a:rPr lang="en-GB" dirty="0"/>
              <a:t>GROUP BY </a:t>
            </a:r>
            <a:r>
              <a:rPr lang="en-GB" dirty="0" err="1"/>
              <a:t>city.city</a:t>
            </a:r>
            <a:r>
              <a:rPr lang="en-GB" dirty="0"/>
              <a:t>, </a:t>
            </a:r>
            <a:r>
              <a:rPr lang="en-GB" dirty="0" err="1"/>
              <a:t>a.city_id</a:t>
            </a:r>
            <a:endParaRPr lang="en-GB" dirty="0"/>
          </a:p>
          <a:p>
            <a:r>
              <a:rPr lang="en-GB" dirty="0"/>
              <a:t>HAVING SUM(</a:t>
            </a:r>
            <a:r>
              <a:rPr lang="en-GB" dirty="0" err="1"/>
              <a:t>p.amount</a:t>
            </a:r>
            <a:r>
              <a:rPr lang="en-GB" dirty="0"/>
              <a:t>) &gt; 150</a:t>
            </a:r>
          </a:p>
          <a:p>
            <a:r>
              <a:rPr lang="en-GB" dirty="0"/>
              <a:t>ORDER BY </a:t>
            </a:r>
            <a:r>
              <a:rPr lang="en-GB" dirty="0" err="1"/>
              <a:t>a.city_id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D019B-EB48-4250-B786-70F23DD5A6B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77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</a:t>
            </a:r>
          </a:p>
          <a:p>
            <a:r>
              <a:rPr lang="en-GB" dirty="0"/>
              <a:t>CASE </a:t>
            </a:r>
          </a:p>
          <a:p>
            <a:r>
              <a:rPr lang="en-GB" dirty="0"/>
              <a:t>  WHEN </a:t>
            </a:r>
            <a:r>
              <a:rPr lang="en-GB" dirty="0" err="1"/>
              <a:t>p.amount</a:t>
            </a:r>
            <a:r>
              <a:rPr lang="en-GB" dirty="0"/>
              <a:t> &lt; 3 THEN '1. low'</a:t>
            </a:r>
          </a:p>
          <a:p>
            <a:r>
              <a:rPr lang="en-GB" dirty="0"/>
              <a:t>  WHEN </a:t>
            </a:r>
            <a:r>
              <a:rPr lang="en-GB" dirty="0" err="1"/>
              <a:t>p.amount</a:t>
            </a:r>
            <a:r>
              <a:rPr lang="en-GB" dirty="0"/>
              <a:t> &gt; 3 AND </a:t>
            </a:r>
            <a:r>
              <a:rPr lang="en-GB" dirty="0" err="1"/>
              <a:t>p.amount</a:t>
            </a:r>
            <a:r>
              <a:rPr lang="en-GB" dirty="0"/>
              <a:t> &lt; 7 THEN '2. medium'</a:t>
            </a:r>
          </a:p>
          <a:p>
            <a:r>
              <a:rPr lang="en-GB" dirty="0"/>
              <a:t>  ELSE '3. high'</a:t>
            </a:r>
          </a:p>
          <a:p>
            <a:r>
              <a:rPr lang="en-GB" dirty="0"/>
              <a:t>END,</a:t>
            </a:r>
          </a:p>
          <a:p>
            <a:r>
              <a:rPr lang="en-GB" dirty="0"/>
              <a:t>COUNT(</a:t>
            </a:r>
            <a:r>
              <a:rPr lang="en-GB" dirty="0" err="1"/>
              <a:t>p.customer_id</a:t>
            </a:r>
            <a:r>
              <a:rPr lang="en-GB" dirty="0"/>
              <a:t>)</a:t>
            </a:r>
          </a:p>
          <a:p>
            <a:r>
              <a:rPr lang="en-GB" dirty="0"/>
              <a:t>FROM payment p</a:t>
            </a:r>
          </a:p>
          <a:p>
            <a:r>
              <a:rPr lang="en-GB" dirty="0"/>
              <a:t>GROUP BY 1</a:t>
            </a:r>
          </a:p>
          <a:p>
            <a:r>
              <a:rPr lang="en-GB" dirty="0"/>
              <a:t>ORDER BY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D019B-EB48-4250-B786-70F23DD5A6B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82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53EB-27DE-4868-A8AE-EA5CD0EEC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3A30B-F548-4F9C-B080-3A08F7D2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97CE5-40D7-43D2-8EE3-69A170C0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2C2EE-E4FC-40D1-8AD3-37690414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4DDDA-EE0C-4680-AA9A-A591EBB2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42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F61A-B325-4511-8D04-F9A4E7F4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A802F-DD5D-46DB-ADAE-B44F0B856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9170-74E0-45B0-B84B-8A0067D3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3E700-1464-4AEA-A474-72DFE614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6F25E-B5BD-44C9-B641-A452420D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4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0272C-3828-4C18-8357-FEFAC5228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E6B97-CFD5-4D62-B8AE-E2FE695AD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BFAC5-A70C-47F5-870F-E235E887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7862-56C8-4812-AB77-25087692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18D20-D0E2-4940-A946-C7D82358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02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A427-9186-4680-B42A-B593401D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7055-D6DB-48BE-AE92-7552B4D3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6A284-596D-414D-BD04-AADB5862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93080-B14E-4448-AE94-51A0A18B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5886D-E18B-45C0-9AC1-9FCCF909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3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5EA9-D921-4610-889C-D5C85A1D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0B105-8450-4299-8062-053A003E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C1886-AAD1-4CA8-BE20-95EF521F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78F41-30DE-4E15-B97A-6A2A8CBC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F5802-F419-4CD5-BF9B-67474E64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14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EB0D-4246-45AD-BCA6-2AF6335C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3D0F-70C9-4743-80E7-E22D614F4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5A42D-A155-47FD-9A7D-764EAD867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A6DB8-D54B-4FEF-B606-92329C0C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B792A-6884-4DD7-B580-C29BADF7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F431D-B62B-4EF7-802E-D818CDD0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5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46AC-A0F5-45D4-B63B-64EAF0AB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D8816-CC72-440E-815E-2514C54D6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AB74F-2372-4D6F-AA37-A53817730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73DE-2944-45FE-9A10-A608595AA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ABE1D-5C00-4864-82E6-991297A94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5470A-DB72-4633-84C6-FEBB68A7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7C936-3C51-42F0-BD5C-94038380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D80F8-DB01-4BFE-950C-D3DF2A36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7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A21E-8635-4731-8601-8E7A9AE8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9E2E5-0EDE-4278-8693-2B25E6BB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C3408-4BF3-44DA-8E1C-58511135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620E5-9210-4001-AB57-358C9B47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42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98E94-6F02-476A-9070-AA112801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B6CE-B19A-49EC-A0AC-75EC79D5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FBBD7-B46B-4A13-BCF3-4FFD68A4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50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E0AD-4289-46CA-A183-56B5FD26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45CE-573C-4AB7-88C2-65EC3A43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8A798-3FE8-4359-A6C2-008A30D4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7FF76-D6BD-4A17-82DD-D801C769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BE1B7-A842-4FB7-9031-C29B9FF0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BA685-61C3-408C-B608-1075E6FA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18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48FD-B0C8-4BF5-8854-65E8D12B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D7482-5C92-4577-B50C-6B95777B6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12691-760F-41EB-A696-24D516362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C0D71-30B9-4E6D-9505-93CE7318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6F396-8E2C-44F8-9C0A-D8230689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BDB34-71CE-4E20-A592-010E09F3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23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9541B-94D9-4656-965C-9C8D053B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596E2-8536-49A1-9E0F-9FBD0368E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6E8C-A270-4AB7-A93C-92F818EA0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B17E-009F-48E4-A3F5-EB7575EAFD61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6A19A-AB1D-4CB3-853C-3247CAC25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734B3-3D8A-4094-AF3D-F881FC3F2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86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9.1/static/functions-datetim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86E8-4C96-4C65-8CAF-960344D6E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220C2-9BF1-4755-BB69-BE8D54890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Aggregations</a:t>
            </a:r>
          </a:p>
        </p:txBody>
      </p:sp>
    </p:spTree>
    <p:extLst>
      <p:ext uri="{BB962C8B-B14F-4D97-AF65-F5344CB8AC3E}">
        <p14:creationId xmlns:p14="http://schemas.microsoft.com/office/powerpoint/2010/main" val="155235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E360-59AB-4FAA-A58B-0E3E50C8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95404-AFB5-4F64-85BE-EF01EA9D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GB" dirty="0"/>
              <a:t> returns the unique instances of a variable over a column</a:t>
            </a:r>
          </a:p>
          <a:p>
            <a:r>
              <a:rPr lang="en-GB" dirty="0"/>
              <a:t>Used in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statement and returns distinct (unique) rows for all the specified columns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[rating]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142239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6051-F7C5-4F97-B652-DE7B5D48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71F6-89DA-4E60-A55A-89AFA9EA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Think of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GB" dirty="0"/>
              <a:t> as a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clause, but for aggregate statements</a:t>
            </a:r>
          </a:p>
          <a:p>
            <a:pPr lvl="1"/>
            <a:r>
              <a:rPr lang="en-GB" dirty="0"/>
              <a:t>Whenever you want to use a WHERE on an aggregate statement… you need to use HAVING</a:t>
            </a:r>
          </a:p>
          <a:p>
            <a:r>
              <a:rPr lang="en-GB" dirty="0"/>
              <a:t>Placed after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GB" dirty="0"/>
              <a:t> but before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rating, SUM(length)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 BY rating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HAVING sum(length) &gt; 23000</a:t>
            </a:r>
          </a:p>
        </p:txBody>
      </p:sp>
    </p:spTree>
    <p:extLst>
      <p:ext uri="{BB962C8B-B14F-4D97-AF65-F5344CB8AC3E}">
        <p14:creationId xmlns:p14="http://schemas.microsoft.com/office/powerpoint/2010/main" val="188878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CC9A-5114-4DA9-BFC4-D5091E8A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DATE_TRUNC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BB70-3ED7-4436-B0D8-73D06B5BA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We’ve seen that dates are stored as “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YYYY-MM-DD HH:MM:SS</a:t>
            </a:r>
            <a:r>
              <a:rPr lang="en-GB" dirty="0"/>
              <a:t>” in databases.</a:t>
            </a:r>
          </a:p>
          <a:p>
            <a:r>
              <a:rPr lang="en-GB" dirty="0"/>
              <a:t>Often we don’t want to group on second level data – probably more common to want day or month level data</a:t>
            </a:r>
          </a:p>
          <a:p>
            <a:r>
              <a:rPr lang="en-GB" dirty="0"/>
              <a:t>For example, what if we want total sales per day?</a:t>
            </a:r>
          </a:p>
          <a:p>
            <a:endParaRPr lang="en-GB" dirty="0">
              <a:highlight>
                <a:srgbClr val="00FFFF"/>
              </a:highlight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SUM(amount)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0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6771-0FC0-4303-B083-EB667863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DATE_TRUNC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A10C6-345B-4996-ACDE-3B3A33D6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So to group by day (or any other date ‘denomination’), we need to adjust all the smaller denominations to it’s ‘first’ value</a:t>
            </a:r>
          </a:p>
          <a:p>
            <a:pPr lvl="1"/>
            <a:r>
              <a:rPr lang="en-GB" dirty="0"/>
              <a:t>E.g. For grouping by day, we need to modify all times to be 00:00:00</a:t>
            </a:r>
          </a:p>
          <a:p>
            <a:pPr lvl="1"/>
            <a:r>
              <a:rPr lang="en-GB" dirty="0"/>
              <a:t>For grouping by month, we need to modify all days to be the 1</a:t>
            </a:r>
            <a:r>
              <a:rPr lang="en-GB" baseline="30000" dirty="0"/>
              <a:t>st</a:t>
            </a:r>
            <a:r>
              <a:rPr lang="en-GB" dirty="0"/>
              <a:t> of the month (and all times to be 00:00:00)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DATE_TRUNC</a:t>
            </a:r>
            <a:r>
              <a:rPr lang="en-GB" dirty="0"/>
              <a:t> allows us to truncate part of our data to a desired denomination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DATE_TRUNC('day',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as day, SUM(amount)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 BY 1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F74E7D-087A-4EE1-8D17-5955FB5BCBEF}"/>
              </a:ext>
            </a:extLst>
          </p:cNvPr>
          <p:cNvCxnSpPr/>
          <p:nvPr/>
        </p:nvCxnSpPr>
        <p:spPr>
          <a:xfrm flipV="1">
            <a:off x="3427486" y="5371343"/>
            <a:ext cx="1980191" cy="7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128123-586A-4EE7-AB80-CF4927643F7F}"/>
              </a:ext>
            </a:extLst>
          </p:cNvPr>
          <p:cNvSpPr txBox="1"/>
          <p:nvPr/>
        </p:nvSpPr>
        <p:spPr>
          <a:xfrm>
            <a:off x="5522734" y="4995894"/>
            <a:ext cx="4886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 BY/ORDER BY allow us to use 1-indexed numbers which refer to statements in SELECT. E.g. here, “1” refers to the DATE_TRUNC statement</a:t>
            </a:r>
          </a:p>
        </p:txBody>
      </p:sp>
    </p:spTree>
    <p:extLst>
      <p:ext uri="{BB962C8B-B14F-4D97-AF65-F5344CB8AC3E}">
        <p14:creationId xmlns:p14="http://schemas.microsoft.com/office/powerpoint/2010/main" val="145257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1F0C-6D60-42C6-AF14-AD972C46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DATE_PART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ED510-E355-4F32-8E17-5A017BC1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DATE_PART</a:t>
            </a:r>
            <a:r>
              <a:rPr lang="en-GB" dirty="0"/>
              <a:t> can be used to pull a specific component from a date</a:t>
            </a:r>
          </a:p>
          <a:p>
            <a:pPr lvl="1"/>
            <a:r>
              <a:rPr lang="en-GB" dirty="0"/>
              <a:t>E.g. (2001-01-01, 2001-03-02, 2003-02-04, 2005-10-01) would pull 01, 02, and 04.</a:t>
            </a:r>
          </a:p>
          <a:p>
            <a:pPr lvl="1"/>
            <a:r>
              <a:rPr lang="en-GB" dirty="0"/>
              <a:t>Notice that the components returned are agnostic of the other date components. It only cares about the value of the specific component.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DATE_PART('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dow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COUNT(*)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rental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 BY 1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1</a:t>
            </a:r>
            <a:endParaRPr lang="en-GB" dirty="0"/>
          </a:p>
          <a:p>
            <a:r>
              <a:rPr lang="en-GB" dirty="0"/>
              <a:t>There are lot more date utilities in SQL – but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DATE_TRUNC</a:t>
            </a:r>
            <a:r>
              <a:rPr lang="en-GB" dirty="0"/>
              <a:t> and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DATE_PART</a:t>
            </a:r>
            <a:r>
              <a:rPr lang="en-GB" dirty="0"/>
              <a:t> two common ones you may find yourself using. </a:t>
            </a:r>
            <a:r>
              <a:rPr lang="en-GB" dirty="0">
                <a:hlinkClick r:id="rId3"/>
              </a:rPr>
              <a:t>Refer to the documentation for a comprehensive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90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10B1-D18A-469F-8A0E-8257B3E4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647D-9CDD-495D-8708-C40E15091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Find the unique special features of films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Which 3 days of the week are most profitable for the business?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total sales per day, along with the number of movies rented for that day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Count the number of rentals each customer has done. Return those only who have the number of rentals greater than 30.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Hint: No joins needed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the id’s of all customers who have spent over $100 over the course of their membership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Advanced: Return the names of the cities, along with the total amount spent, where over $150 has been spent over the course of the resident’s membership. Order the results alphabetically on the city name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967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4E51-C24F-4691-8468-B75C4B17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7F2E1-5ECA-4363-AFCD-63B7B1AF8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dirty="0"/>
              <a:t> is SQL’s “if-then” statement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dirty="0"/>
              <a:t> must include: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dirty="0"/>
              <a:t> and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/>
              <a:t>.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/>
              <a:t> is an optional component which runs if non of the conditions are met</a:t>
            </a:r>
          </a:p>
          <a:p>
            <a:r>
              <a:rPr lang="en-GB" dirty="0"/>
              <a:t>Typically part of the SELECT  statement</a:t>
            </a:r>
          </a:p>
          <a:p>
            <a:r>
              <a:rPr lang="en-GB" dirty="0"/>
              <a:t>General syntax given by:</a:t>
            </a:r>
            <a:br>
              <a:rPr lang="en-GB" dirty="0"/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WHEN condition1 THEN result1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WHEN condition2 THEN result2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WHEN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conditionN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resultN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ELSE result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42275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422A-B33B-44C3-8CC1-EBE6D9CF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2B36E-6F3F-43ED-BCD2-EC9F8A676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 if we wanted to label films as discount, regular, or premium based on their price…</a:t>
            </a:r>
          </a:p>
          <a:p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title,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release_year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 0 AND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2.99 THEN 'discount'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2.99 AND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4.99 THEN 'regular'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ELSE 'premium'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 [AS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price_category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194769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8B13-4A31-4BFF-B76C-37B91B7F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8C00-76BA-4A49-A061-DE576B4B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Return a table which counts the number of customers making a low, medium, or high value transaction. A low payment is anything under $3, a medium anything between $3 and $7, and a high order anything above $7.</a:t>
            </a:r>
          </a:p>
        </p:txBody>
      </p:sp>
    </p:spTree>
    <p:extLst>
      <p:ext uri="{BB962C8B-B14F-4D97-AF65-F5344CB8AC3E}">
        <p14:creationId xmlns:p14="http://schemas.microsoft.com/office/powerpoint/2010/main" val="404733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737D-BC05-47FC-8180-B1C1BDB6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91FE-554B-4BE7-A5A5-BB29F0B4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 far we’ve looked at working with row-level information</a:t>
            </a:r>
          </a:p>
          <a:p>
            <a:pPr lvl="1"/>
            <a:r>
              <a:rPr lang="en-GB" dirty="0"/>
              <a:t>E.g. Looking at every customer who rented a film in a given time period</a:t>
            </a:r>
          </a:p>
          <a:p>
            <a:r>
              <a:rPr lang="en-GB" dirty="0"/>
              <a:t>Great for getting to grips with the dataset, but hard to analyse more ‘macro’ information</a:t>
            </a:r>
          </a:p>
          <a:p>
            <a:pPr lvl="1"/>
            <a:r>
              <a:rPr lang="en-GB" dirty="0"/>
              <a:t>E.g. Total value of sales per store in a given month</a:t>
            </a:r>
          </a:p>
          <a:p>
            <a:r>
              <a:rPr lang="en-GB" dirty="0"/>
              <a:t>Databases come with aggregation functions to facilitate these kinds of analysis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dirty="0"/>
              <a:t> – How many rows are in a particular column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GB" dirty="0"/>
              <a:t> – Add all values in a particular column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GB" dirty="0"/>
              <a:t>/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GB" dirty="0"/>
              <a:t> – Lowest and highest values in a particular column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GB" dirty="0"/>
              <a:t> – Average values in a particular column</a:t>
            </a:r>
          </a:p>
        </p:txBody>
      </p:sp>
    </p:spTree>
    <p:extLst>
      <p:ext uri="{BB962C8B-B14F-4D97-AF65-F5344CB8AC3E}">
        <p14:creationId xmlns:p14="http://schemas.microsoft.com/office/powerpoint/2010/main" val="291715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980-6417-4084-B716-8A32F2D1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7BA8-3085-48FE-97FB-A84D0215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dirty="0"/>
              <a:t> counts the number of non-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 values over a table or column</a:t>
            </a:r>
          </a:p>
          <a:p>
            <a:pPr lvl="1"/>
            <a:r>
              <a:rPr lang="en-GB" dirty="0"/>
              <a:t>If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dirty="0"/>
              <a:t> result of a specified column is less than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dirty="0"/>
              <a:t> over the whole table, the difference is the number of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s in the specified column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COUNT(*)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address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COUNT(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address_id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address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COUNT(address2)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address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29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EB80-2657-4412-8CEF-0B5F30D6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7E51B-8524-48D7-8B94-0651EFA0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works on numerical data (unlike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dirty="0"/>
              <a:t>, which works on any kind of data)</a:t>
            </a:r>
          </a:p>
          <a:p>
            <a:r>
              <a:rPr lang="en-GB" dirty="0"/>
              <a:t>Ignores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 values (treats them as 0)</a:t>
            </a:r>
          </a:p>
          <a:p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SUM(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replacement_cost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347228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1EC2-36B5-4445-81FE-B6E1F631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MIN/MAX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00560-CA3E-4DB1-8B41-1F8B8AF8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Syntax is similar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GB" dirty="0"/>
              <a:t> and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r>
              <a:rPr lang="en-GB" dirty="0"/>
              <a:t>Returns the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GB" dirty="0" err="1"/>
              <a:t>imum</a:t>
            </a:r>
            <a:r>
              <a:rPr lang="en-GB" dirty="0"/>
              <a:t> and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GB" dirty="0" err="1"/>
              <a:t>imum</a:t>
            </a:r>
            <a:r>
              <a:rPr lang="en-GB" dirty="0"/>
              <a:t> values for specified column</a:t>
            </a:r>
          </a:p>
          <a:p>
            <a:pPr lvl="1"/>
            <a:r>
              <a:rPr lang="en-GB" dirty="0"/>
              <a:t>Can also be used on non-numerical data</a:t>
            </a:r>
          </a:p>
          <a:p>
            <a:pPr lvl="1"/>
            <a:r>
              <a:rPr lang="en-GB" dirty="0"/>
              <a:t>For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GB" dirty="0"/>
              <a:t>, will return lowest number, earliest date, or earliest character from the alphabet</a:t>
            </a:r>
          </a:p>
          <a:p>
            <a:pPr lvl="1"/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MIN(</a:t>
            </a:r>
            <a:r>
              <a:rPr lang="en-GB" sz="2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replacement_cost</a:t>
            </a:r>
            <a:r>
              <a:rPr lang="en-GB" sz="2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MAX(</a:t>
            </a:r>
            <a:r>
              <a:rPr lang="en-GB" sz="2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replacement_cost</a:t>
            </a:r>
            <a:r>
              <a:rPr lang="en-GB" sz="2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2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139746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ACAF-25DB-4D5F-8F2F-083D8521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04E-1F55-4722-8EFD-D6443C40C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mean of all data in a specified column</a:t>
            </a:r>
          </a:p>
          <a:p>
            <a:pPr lvl="1"/>
            <a:r>
              <a:rPr lang="en-GB" dirty="0"/>
              <a:t>Ignores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s in the numerator and denominator</a:t>
            </a:r>
          </a:p>
          <a:p>
            <a:pPr lvl="1"/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AVG(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replacement_cost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173477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DBD3-3E8A-4715-82F0-EE937858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4AA8-666F-4867-BA58-F8C4A5F6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How many rented films do not have a return date?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total amount of payments that the business has received?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total amount of payments that the business has received between the dates 25/01/2017 and 29/01/2017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When was the earliest transaction made?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When was the last transaction over $10 made?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price of the highest value film the business has?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average length of films?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average length of films who’s rental cost is under $2.99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76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6C27-2AAE-451A-9D5A-936ADEA5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CBE5-F68D-49E9-A882-CC98FF485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When using aggregate functions, we might want to return results grouped on a certain column</a:t>
            </a:r>
          </a:p>
          <a:p>
            <a:pPr lvl="1"/>
            <a:r>
              <a:rPr lang="en-GB" dirty="0"/>
              <a:t>For example, we might want to return the average length of films based on the rating they have</a:t>
            </a:r>
          </a:p>
          <a:p>
            <a:r>
              <a:rPr lang="en-GB" dirty="0"/>
              <a:t>When using aggregates, any column in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which is not an aggregate must also be specified in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GB" dirty="0"/>
              <a:t> statement</a:t>
            </a:r>
          </a:p>
          <a:p>
            <a:r>
              <a:rPr lang="en-GB" dirty="0"/>
              <a:t>We can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GB" dirty="0"/>
              <a:t> on multiple columns!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rating, AVG(length), [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 BY rating, [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rating, [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03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A683-F1D1-44E2-9CBC-281DDAA3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8F66-24D5-4831-8FC6-1D025805F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List the last names of actors, as well as how many actors have that last name.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many customers are there per store? Return the number of customers and the store id.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When was the earliest order placed? Return the customer id(s) and the rental date(s).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Return the name(s)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was the largest order placed by a customer?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the average amount spent per film rating. Return the film rating and the amount.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many rented films have yet to be returned?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many copies of the film ‘HUNCHBACK IMPOSSIBLE’ exist in the inventory system? Return the film id and title.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Advanced: Find the total income per store. Return the income per store, the first line of the store’s address and the first and last name of the store manager.</a:t>
            </a:r>
          </a:p>
        </p:txBody>
      </p:sp>
    </p:spTree>
    <p:extLst>
      <p:ext uri="{BB962C8B-B14F-4D97-AF65-F5344CB8AC3E}">
        <p14:creationId xmlns:p14="http://schemas.microsoft.com/office/powerpoint/2010/main" val="113418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4250</TotalTime>
  <Words>1741</Words>
  <Application>Microsoft Office PowerPoint</Application>
  <PresentationFormat>Widescreen</PresentationFormat>
  <Paragraphs>152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SQL</vt:lpstr>
      <vt:lpstr>Aggregations</vt:lpstr>
      <vt:lpstr>COUNT</vt:lpstr>
      <vt:lpstr>SUM</vt:lpstr>
      <vt:lpstr>MIN/MAX</vt:lpstr>
      <vt:lpstr>AVG</vt:lpstr>
      <vt:lpstr>Challenges!</vt:lpstr>
      <vt:lpstr>GROUP BY</vt:lpstr>
      <vt:lpstr>Challenges!</vt:lpstr>
      <vt:lpstr>DISTINCT</vt:lpstr>
      <vt:lpstr>HAVING</vt:lpstr>
      <vt:lpstr>DATE_TRUNC (1)</vt:lpstr>
      <vt:lpstr>DATE_TRUNC (2)</vt:lpstr>
      <vt:lpstr>DATE_PART</vt:lpstr>
      <vt:lpstr>Challenges!</vt:lpstr>
      <vt:lpstr>CASE</vt:lpstr>
      <vt:lpstr>CASE (2)</vt:lpstr>
      <vt:lpstr>Challenge!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Nihir Vedd</dc:creator>
  <cp:lastModifiedBy>Nihir Vedd</cp:lastModifiedBy>
  <cp:revision>45</cp:revision>
  <dcterms:created xsi:type="dcterms:W3CDTF">2020-07-02T15:42:35Z</dcterms:created>
  <dcterms:modified xsi:type="dcterms:W3CDTF">2020-09-03T16:46:38Z</dcterms:modified>
</cp:coreProperties>
</file>