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9018" autoAdjust="0"/>
  </p:normalViewPr>
  <p:slideViewPr>
    <p:cSldViewPr snapToGrid="0">
      <p:cViewPr varScale="1">
        <p:scale>
          <a:sx n="93" d="100"/>
          <a:sy n="93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1DF6F-C741-46F1-9D4D-4E3BC0E90482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EA989-8EB4-42DE-98ED-7A3811CAB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01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</a:t>
            </a:r>
            <a:r>
              <a:rPr lang="en-GB" dirty="0" err="1"/>
              <a:t>film_id</a:t>
            </a:r>
            <a:r>
              <a:rPr lang="en-GB" dirty="0"/>
              <a:t>, title, </a:t>
            </a:r>
            <a:r>
              <a:rPr lang="en-GB" dirty="0" err="1"/>
              <a:t>release_year</a:t>
            </a:r>
            <a:endParaRPr lang="en-GB" dirty="0"/>
          </a:p>
          <a:p>
            <a:r>
              <a:rPr lang="en-GB" dirty="0"/>
              <a:t>from film</a:t>
            </a:r>
          </a:p>
          <a:p>
            <a:r>
              <a:rPr lang="en-GB" dirty="0"/>
              <a:t>where </a:t>
            </a:r>
            <a:r>
              <a:rPr lang="en-GB" dirty="0" err="1"/>
              <a:t>film_id</a:t>
            </a:r>
            <a:r>
              <a:rPr lang="en-GB" dirty="0"/>
              <a:t> in (</a:t>
            </a:r>
          </a:p>
          <a:p>
            <a:r>
              <a:rPr lang="en-GB" dirty="0"/>
              <a:t>	select </a:t>
            </a:r>
            <a:r>
              <a:rPr lang="en-GB" dirty="0" err="1"/>
              <a:t>film_id</a:t>
            </a:r>
            <a:endParaRPr lang="en-GB" dirty="0"/>
          </a:p>
          <a:p>
            <a:r>
              <a:rPr lang="en-GB" dirty="0"/>
              <a:t>	from </a:t>
            </a:r>
            <a:r>
              <a:rPr lang="en-GB" dirty="0" err="1"/>
              <a:t>film_category</a:t>
            </a:r>
            <a:endParaRPr lang="en-GB" dirty="0"/>
          </a:p>
          <a:p>
            <a:r>
              <a:rPr lang="en-GB" dirty="0"/>
              <a:t>	where </a:t>
            </a:r>
            <a:r>
              <a:rPr lang="en-GB" dirty="0" err="1"/>
              <a:t>category_id</a:t>
            </a:r>
            <a:r>
              <a:rPr lang="en-GB" dirty="0"/>
              <a:t> in (</a:t>
            </a:r>
          </a:p>
          <a:p>
            <a:r>
              <a:rPr lang="en-GB" dirty="0"/>
              <a:t>		select </a:t>
            </a:r>
            <a:r>
              <a:rPr lang="en-GB" dirty="0" err="1"/>
              <a:t>category_id</a:t>
            </a:r>
            <a:endParaRPr lang="en-GB" dirty="0"/>
          </a:p>
          <a:p>
            <a:r>
              <a:rPr lang="en-GB" dirty="0"/>
              <a:t>		from category</a:t>
            </a:r>
          </a:p>
          <a:p>
            <a:r>
              <a:rPr lang="en-GB" dirty="0"/>
              <a:t>		where name = 'Family'</a:t>
            </a:r>
          </a:p>
          <a:p>
            <a:r>
              <a:rPr lang="en-GB" dirty="0"/>
              <a:t>	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SELECT </a:t>
            </a:r>
            <a:r>
              <a:rPr lang="en-GB" dirty="0" err="1"/>
              <a:t>first_name</a:t>
            </a:r>
            <a:r>
              <a:rPr lang="en-GB" dirty="0"/>
              <a:t>, </a:t>
            </a:r>
            <a:r>
              <a:rPr lang="en-GB" dirty="0" err="1"/>
              <a:t>last_name</a:t>
            </a:r>
            <a:r>
              <a:rPr lang="en-GB" dirty="0"/>
              <a:t>, email</a:t>
            </a:r>
          </a:p>
          <a:p>
            <a:r>
              <a:rPr lang="en-GB" dirty="0"/>
              <a:t>FROM customer</a:t>
            </a:r>
          </a:p>
          <a:p>
            <a:r>
              <a:rPr lang="en-GB" dirty="0"/>
              <a:t>WHERE </a:t>
            </a:r>
            <a:r>
              <a:rPr lang="en-GB" dirty="0" err="1"/>
              <a:t>address_id</a:t>
            </a:r>
            <a:r>
              <a:rPr lang="en-GB" dirty="0"/>
              <a:t> IN</a:t>
            </a:r>
          </a:p>
          <a:p>
            <a:r>
              <a:rPr lang="en-GB" dirty="0"/>
              <a:t>    (SELECT </a:t>
            </a:r>
            <a:r>
              <a:rPr lang="en-GB" dirty="0" err="1"/>
              <a:t>address_id</a:t>
            </a:r>
            <a:r>
              <a:rPr lang="en-GB" dirty="0"/>
              <a:t> </a:t>
            </a:r>
          </a:p>
          <a:p>
            <a:r>
              <a:rPr lang="en-GB" dirty="0"/>
              <a:t>	 FROM address </a:t>
            </a:r>
          </a:p>
          <a:p>
            <a:r>
              <a:rPr lang="en-GB" dirty="0"/>
              <a:t>	 WHERE </a:t>
            </a:r>
            <a:r>
              <a:rPr lang="en-GB" dirty="0" err="1"/>
              <a:t>city_id</a:t>
            </a:r>
            <a:r>
              <a:rPr lang="en-GB" dirty="0"/>
              <a:t> IN</a:t>
            </a:r>
          </a:p>
          <a:p>
            <a:r>
              <a:rPr lang="en-GB" dirty="0"/>
              <a:t>	     (SELECT </a:t>
            </a:r>
            <a:r>
              <a:rPr lang="en-GB" dirty="0" err="1"/>
              <a:t>city_id</a:t>
            </a:r>
            <a:r>
              <a:rPr lang="en-GB" dirty="0"/>
              <a:t> </a:t>
            </a:r>
          </a:p>
          <a:p>
            <a:r>
              <a:rPr lang="en-GB" dirty="0"/>
              <a:t>		  FROM city</a:t>
            </a:r>
          </a:p>
          <a:p>
            <a:r>
              <a:rPr lang="en-GB" dirty="0"/>
              <a:t>		  WHERE </a:t>
            </a:r>
            <a:r>
              <a:rPr lang="en-GB" dirty="0" err="1"/>
              <a:t>country_id</a:t>
            </a:r>
            <a:r>
              <a:rPr lang="en-GB" dirty="0"/>
              <a:t> =</a:t>
            </a:r>
          </a:p>
          <a:p>
            <a:r>
              <a:rPr lang="en-GB" dirty="0"/>
              <a:t>		     (SELECT </a:t>
            </a:r>
            <a:r>
              <a:rPr lang="en-GB" dirty="0" err="1"/>
              <a:t>country_id</a:t>
            </a:r>
            <a:endParaRPr lang="en-GB" dirty="0"/>
          </a:p>
          <a:p>
            <a:r>
              <a:rPr lang="en-GB" dirty="0"/>
              <a:t>			 FROM country</a:t>
            </a:r>
          </a:p>
          <a:p>
            <a:r>
              <a:rPr lang="en-GB" dirty="0"/>
              <a:t>			 WHERE country='Canada’)))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select title</a:t>
            </a:r>
          </a:p>
          <a:p>
            <a:r>
              <a:rPr lang="en-GB" dirty="0"/>
              <a:t>from film </a:t>
            </a:r>
          </a:p>
          <a:p>
            <a:r>
              <a:rPr lang="en-GB" dirty="0"/>
              <a:t>where (title like 'A%' or title like 'I%')</a:t>
            </a:r>
          </a:p>
          <a:p>
            <a:r>
              <a:rPr lang="en-GB" dirty="0"/>
              <a:t>and </a:t>
            </a:r>
            <a:r>
              <a:rPr lang="en-GB" dirty="0" err="1"/>
              <a:t>language_id</a:t>
            </a:r>
            <a:r>
              <a:rPr lang="en-GB" dirty="0"/>
              <a:t> in (</a:t>
            </a:r>
          </a:p>
          <a:p>
            <a:r>
              <a:rPr lang="en-GB" dirty="0"/>
              <a:t>	select </a:t>
            </a:r>
            <a:r>
              <a:rPr lang="en-GB" dirty="0" err="1"/>
              <a:t>language_id</a:t>
            </a:r>
            <a:r>
              <a:rPr lang="en-GB" dirty="0"/>
              <a:t> </a:t>
            </a:r>
          </a:p>
          <a:p>
            <a:r>
              <a:rPr lang="en-GB" dirty="0"/>
              <a:t>	from language </a:t>
            </a:r>
          </a:p>
          <a:p>
            <a:r>
              <a:rPr lang="en-GB" dirty="0"/>
              <a:t>	where name NOT IN ('Italian', 'French', '</a:t>
            </a:r>
            <a:r>
              <a:rPr lang="en-GB" dirty="0" err="1"/>
              <a:t>Spainish</a:t>
            </a:r>
            <a:r>
              <a:rPr lang="en-GB" dirty="0"/>
              <a:t>')</a:t>
            </a:r>
          </a:p>
          <a:p>
            <a:r>
              <a:rPr lang="en-GB" dirty="0"/>
              <a:t>)</a:t>
            </a:r>
          </a:p>
          <a:p>
            <a:r>
              <a:rPr lang="en-GB" dirty="0"/>
              <a:t>order by title;</a:t>
            </a:r>
          </a:p>
          <a:p>
            <a:endParaRPr lang="en-GB" dirty="0"/>
          </a:p>
          <a:p>
            <a:r>
              <a:rPr lang="en-GB" dirty="0"/>
              <a:t>SELECT </a:t>
            </a:r>
            <a:r>
              <a:rPr lang="en-GB" dirty="0" err="1"/>
              <a:t>staff_id</a:t>
            </a:r>
            <a:r>
              <a:rPr lang="en-GB" dirty="0"/>
              <a:t>, AVG(</a:t>
            </a:r>
            <a:r>
              <a:rPr lang="en-GB" dirty="0" err="1"/>
              <a:t>num_sales</a:t>
            </a:r>
            <a:r>
              <a:rPr lang="en-GB" dirty="0"/>
              <a:t>)</a:t>
            </a:r>
          </a:p>
          <a:p>
            <a:r>
              <a:rPr lang="en-GB" dirty="0"/>
              <a:t>FROM (</a:t>
            </a:r>
          </a:p>
          <a:p>
            <a:r>
              <a:rPr lang="en-GB" dirty="0"/>
              <a:t>SELECT DATE_TRUNC('day', </a:t>
            </a:r>
            <a:r>
              <a:rPr lang="en-GB" dirty="0" err="1"/>
              <a:t>payment_date</a:t>
            </a:r>
            <a:r>
              <a:rPr lang="en-GB" dirty="0"/>
              <a:t>), </a:t>
            </a:r>
            <a:r>
              <a:rPr lang="en-GB" dirty="0" err="1"/>
              <a:t>staff_id</a:t>
            </a:r>
            <a:r>
              <a:rPr lang="en-GB" dirty="0"/>
              <a:t>, COUNT(*) as </a:t>
            </a:r>
            <a:r>
              <a:rPr lang="en-GB" dirty="0" err="1"/>
              <a:t>num_sales</a:t>
            </a:r>
            <a:endParaRPr lang="en-GB" dirty="0"/>
          </a:p>
          <a:p>
            <a:r>
              <a:rPr lang="en-GB" dirty="0"/>
              <a:t>FROM payment</a:t>
            </a:r>
          </a:p>
          <a:p>
            <a:r>
              <a:rPr lang="en-GB" dirty="0"/>
              <a:t>GROUP BY 1, 2</a:t>
            </a:r>
          </a:p>
          <a:p>
            <a:r>
              <a:rPr lang="en-GB" dirty="0"/>
              <a:t>ORDER BY 1) </a:t>
            </a:r>
            <a:r>
              <a:rPr lang="en-GB" dirty="0" err="1"/>
              <a:t>sales_per_day</a:t>
            </a:r>
            <a:endParaRPr lang="en-GB" dirty="0"/>
          </a:p>
          <a:p>
            <a:r>
              <a:rPr lang="en-GB" dirty="0"/>
              <a:t>GROUP BY 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EA989-8EB4-42DE-98ED-7A3811CABC7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3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COUNT(</a:t>
            </a:r>
            <a:r>
              <a:rPr lang="en-GB" dirty="0" err="1"/>
              <a:t>r.rental_id</a:t>
            </a:r>
            <a:r>
              <a:rPr lang="en-GB" dirty="0"/>
              <a:t>) </a:t>
            </a:r>
            <a:r>
              <a:rPr lang="en-GB" dirty="0" err="1"/>
              <a:t>rental_count</a:t>
            </a:r>
            <a:r>
              <a:rPr lang="en-GB" dirty="0"/>
              <a:t>,</a:t>
            </a:r>
          </a:p>
          <a:p>
            <a:r>
              <a:rPr lang="en-GB" dirty="0"/>
              <a:t>       </a:t>
            </a:r>
            <a:r>
              <a:rPr lang="en-GB" dirty="0" err="1"/>
              <a:t>f.title</a:t>
            </a:r>
            <a:r>
              <a:rPr lang="en-GB" dirty="0"/>
              <a:t> AS "Film"</a:t>
            </a:r>
          </a:p>
          <a:p>
            <a:r>
              <a:rPr lang="en-GB" dirty="0"/>
              <a:t>FROM film f</a:t>
            </a:r>
          </a:p>
          <a:p>
            <a:r>
              <a:rPr lang="en-GB" dirty="0"/>
              <a:t>JOIN inventory </a:t>
            </a:r>
            <a:r>
              <a:rPr lang="en-GB" dirty="0" err="1"/>
              <a:t>i</a:t>
            </a:r>
            <a:r>
              <a:rPr lang="en-GB" dirty="0"/>
              <a:t> ON </a:t>
            </a:r>
            <a:r>
              <a:rPr lang="en-GB" dirty="0" err="1"/>
              <a:t>f.film_id</a:t>
            </a:r>
            <a:r>
              <a:rPr lang="en-GB" dirty="0"/>
              <a:t> = </a:t>
            </a:r>
            <a:r>
              <a:rPr lang="en-GB" dirty="0" err="1"/>
              <a:t>i.film_id</a:t>
            </a:r>
            <a:endParaRPr lang="en-GB" dirty="0"/>
          </a:p>
          <a:p>
            <a:r>
              <a:rPr lang="en-GB" dirty="0"/>
              <a:t>JOIN rental r USING (</a:t>
            </a:r>
            <a:r>
              <a:rPr lang="en-GB" dirty="0" err="1"/>
              <a:t>inventory_id</a:t>
            </a:r>
            <a:r>
              <a:rPr lang="en-GB" dirty="0"/>
              <a:t>)</a:t>
            </a:r>
          </a:p>
          <a:p>
            <a:r>
              <a:rPr lang="en-GB" dirty="0"/>
              <a:t>GROUP BY </a:t>
            </a:r>
            <a:r>
              <a:rPr lang="en-GB" dirty="0" err="1"/>
              <a:t>f.title</a:t>
            </a:r>
            <a:endParaRPr lang="en-GB" dirty="0"/>
          </a:p>
          <a:p>
            <a:r>
              <a:rPr lang="en-GB" dirty="0"/>
              <a:t>ORDER BY </a:t>
            </a:r>
            <a:r>
              <a:rPr lang="en-GB" dirty="0" err="1"/>
              <a:t>rental_count</a:t>
            </a:r>
            <a:r>
              <a:rPr lang="en-GB" dirty="0"/>
              <a:t> DESC;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WITH table1 AS</a:t>
            </a:r>
          </a:p>
          <a:p>
            <a:r>
              <a:rPr lang="en-GB" dirty="0"/>
              <a:t>  (SELECT </a:t>
            </a:r>
            <a:r>
              <a:rPr lang="en-GB" dirty="0" err="1"/>
              <a:t>f.film_id</a:t>
            </a:r>
            <a:r>
              <a:rPr lang="en-GB" dirty="0"/>
              <a:t> ,</a:t>
            </a:r>
          </a:p>
          <a:p>
            <a:r>
              <a:rPr lang="en-GB" dirty="0"/>
              <a:t>          </a:t>
            </a:r>
            <a:r>
              <a:rPr lang="en-GB" dirty="0" err="1"/>
              <a:t>f.title</a:t>
            </a:r>
            <a:r>
              <a:rPr lang="en-GB" dirty="0"/>
              <a:t> AS "Film"</a:t>
            </a:r>
          </a:p>
          <a:p>
            <a:r>
              <a:rPr lang="en-GB" dirty="0"/>
              <a:t>   FROM film f),</a:t>
            </a:r>
          </a:p>
          <a:p>
            <a:r>
              <a:rPr lang="en-GB" dirty="0"/>
              <a:t>     table2 AS</a:t>
            </a:r>
          </a:p>
          <a:p>
            <a:r>
              <a:rPr lang="en-GB" dirty="0"/>
              <a:t>  (SELECT COUNT(</a:t>
            </a:r>
            <a:r>
              <a:rPr lang="en-GB" dirty="0" err="1"/>
              <a:t>r.rental_id</a:t>
            </a:r>
            <a:r>
              <a:rPr lang="en-GB" dirty="0"/>
              <a:t>) </a:t>
            </a:r>
            <a:r>
              <a:rPr lang="en-GB" dirty="0" err="1"/>
              <a:t>rental_count</a:t>
            </a:r>
            <a:r>
              <a:rPr lang="en-GB" dirty="0"/>
              <a:t> ,</a:t>
            </a:r>
          </a:p>
          <a:p>
            <a:r>
              <a:rPr lang="en-GB" dirty="0"/>
              <a:t>          </a:t>
            </a:r>
            <a:r>
              <a:rPr lang="en-GB" dirty="0" err="1"/>
              <a:t>i.film_id</a:t>
            </a:r>
            <a:endParaRPr lang="en-GB" dirty="0"/>
          </a:p>
          <a:p>
            <a:r>
              <a:rPr lang="en-GB" dirty="0"/>
              <a:t>   FROM inventory </a:t>
            </a:r>
            <a:r>
              <a:rPr lang="en-GB" dirty="0" err="1"/>
              <a:t>i</a:t>
            </a:r>
            <a:endParaRPr lang="en-GB" dirty="0"/>
          </a:p>
          <a:p>
            <a:r>
              <a:rPr lang="en-GB" dirty="0"/>
              <a:t>   JOIN rental r ON </a:t>
            </a:r>
            <a:r>
              <a:rPr lang="en-GB" dirty="0" err="1"/>
              <a:t>i.inventory_id</a:t>
            </a:r>
            <a:r>
              <a:rPr lang="en-GB" dirty="0"/>
              <a:t> = </a:t>
            </a:r>
            <a:r>
              <a:rPr lang="en-GB" dirty="0" err="1"/>
              <a:t>r.inventory</a:t>
            </a:r>
            <a:endParaRPr lang="en-GB" dirty="0"/>
          </a:p>
          <a:p>
            <a:r>
              <a:rPr lang="en-GB" dirty="0"/>
              <a:t>   GROUP BY </a:t>
            </a:r>
            <a:r>
              <a:rPr lang="en-GB" dirty="0" err="1"/>
              <a:t>i.film_id</a:t>
            </a:r>
            <a:r>
              <a:rPr lang="en-GB" dirty="0"/>
              <a:t>)</a:t>
            </a:r>
          </a:p>
          <a:p>
            <a:r>
              <a:rPr lang="en-GB" dirty="0"/>
              <a:t>SELECT table2.rental_count ,</a:t>
            </a:r>
          </a:p>
          <a:p>
            <a:r>
              <a:rPr lang="en-GB" dirty="0"/>
              <a:t>       table1.Film</a:t>
            </a:r>
          </a:p>
          <a:p>
            <a:r>
              <a:rPr lang="en-GB" dirty="0"/>
              <a:t>FROM table1</a:t>
            </a:r>
          </a:p>
          <a:p>
            <a:r>
              <a:rPr lang="en-GB" dirty="0"/>
              <a:t>JOIN table2 ON table1.film_id = table2.film_id</a:t>
            </a:r>
          </a:p>
          <a:p>
            <a:r>
              <a:rPr lang="en-GB" dirty="0"/>
              <a:t>ORDER BY </a:t>
            </a:r>
            <a:r>
              <a:rPr lang="en-GB" dirty="0" err="1"/>
              <a:t>rental_count</a:t>
            </a:r>
            <a:r>
              <a:rPr lang="en-GB" dirty="0"/>
              <a:t> DESC;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EA989-8EB4-42DE-98ED-7A3811CABC7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54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6732-F068-43A9-9F4A-4CE28B8E6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4AFE1-2A59-4256-A57D-B27EE925B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34B9-47B9-4676-AE8E-CEA38454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2340-4895-4F40-8E41-5A6803701F45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67B3-DDFB-438B-B675-ECB05C92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B708-5B6B-4A96-9851-D02CE49D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31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6AC7-5FF4-4810-8E20-407328F9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E888D-3950-4416-88D6-40D6A3CB1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59B92-0BD0-462E-9D3F-02804201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2340-4895-4F40-8E41-5A6803701F45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AFAE5-4C7B-4D39-92AF-409BE59C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3B0F9-18CC-4B9C-8DAF-544664F8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2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48E01-350A-4B14-A0E6-CFD734939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C6010-DA88-4F52-B139-661BD053B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FCD51-A6BB-4C7E-A575-90885E7B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2340-4895-4F40-8E41-5A6803701F45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B71C-F040-4AE8-A148-2A679131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A7EB7-2A82-4485-905A-C96AE97F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4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0967-A4D0-40AA-A1B3-A294B138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D9CF0-66DC-416E-9B96-CF0D29F6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02C02-EE8F-4062-B34F-0B09A0C5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2340-4895-4F40-8E41-5A6803701F45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6D690-987C-4E2E-8832-135DAC19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AAAAD-34A5-4B7F-92E6-38FA6DA1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19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B77B-9DF4-4844-A2BB-87891525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E9200-A725-4C68-9F41-C737D5DC1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4C77-3F69-4ABC-80A9-D78096B5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2340-4895-4F40-8E41-5A6803701F45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BB20-A19F-4FB3-980F-33205B6E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0962F-E6C1-4DE2-BFC9-A309DD6E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66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1775-C9BD-4F44-A6C0-75F0217A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5ED0-9A35-4A4A-B9EB-33083B86F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0052E-DDE0-4D91-8E03-233FE48BD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B81E6-65AE-41E2-BDF8-93B9BDDD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2340-4895-4F40-8E41-5A6803701F45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38288-8F64-4E06-A966-290506F0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CCCEF-8662-4D4E-9CDD-F898A327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1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2162-82FC-4BB0-BDD3-9CE8A3DB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A189B-76DE-4F57-9BFB-BEA9C87CD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689ED-35A2-4871-9F8D-84973C1E7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6F0B9-BB9D-4B33-AC21-29E49CC32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B4200-8E6D-4815-9F23-DCB322C15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16484-6462-4876-930F-50669D3D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2340-4895-4F40-8E41-5A6803701F45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E4C01-C270-415D-B317-3E0DA9B0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67708-13BE-427B-8DE5-FCF42447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410F-2D89-4144-9FF3-0A1C04C2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14508-D992-432D-AFB8-0DE3B44B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2340-4895-4F40-8E41-5A6803701F45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A021B-7A20-4C5B-8429-12DBBC9E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CF2C1-1CB3-4DB0-88CF-C61D00BE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24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32233-C3B3-4E96-914C-DBA143D4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2340-4895-4F40-8E41-5A6803701F45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433BE-FC44-4F39-A85D-CC71998C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C961-4231-4586-B6B5-CFD9BBB8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7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2BB9-D663-4576-B206-2ED8AF62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60C8-50D5-45F4-83A3-81ABF122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D641C-0CA2-4E03-BBC6-CA560E564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9A7B9-3514-424B-B29A-C974F80D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2340-4895-4F40-8E41-5A6803701F45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1720-F539-48B6-BD39-27FB750D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F246-4AB2-495B-80B8-5CAC76E3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19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6FF2-045E-43DD-A1EE-10BBBD97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251DB-A8AD-4DE9-AFE9-7CF46DFAF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AC5D8-6579-42B8-B3EB-4F4DAB15E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357E-70A4-4548-AFA5-B702F147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2340-4895-4F40-8E41-5A6803701F45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DC21B-C0E3-4D25-A312-9707C628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8E9D0-A546-4B04-9EEF-61FBE20E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0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E76B0-AB1D-459C-970F-072A8E66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9A76D-8FBE-484F-A6E7-91C3FA1A0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4A5CB-1AE1-4970-991C-013E08BCB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62340-4895-4F40-8E41-5A6803701F45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2BFF2-68A6-488F-92F7-43CF08094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5FF31-EC74-41B2-8FD0-52592C462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6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7F92-E2AE-49D7-B48C-55DA6EE39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SQL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6263F-B979-47F6-91B4-99D707A03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Subqueries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11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730D-14BE-4BAA-97E6-BBD72193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029"/>
            <a:ext cx="10515600" cy="1325563"/>
          </a:xfrm>
        </p:spPr>
        <p:txBody>
          <a:bodyPr/>
          <a:lstStyle/>
          <a:p>
            <a:r>
              <a:rPr lang="en-GB" dirty="0"/>
              <a:t>Downloading CSVs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062D-3577-407F-9F4E-1080A522D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 use our data in downstream tasks, we can download the results of our queries as CSVs!</a:t>
            </a:r>
          </a:p>
          <a:p>
            <a:r>
              <a:rPr lang="en-GB" dirty="0"/>
              <a:t>In </a:t>
            </a:r>
            <a:r>
              <a:rPr lang="en-GB" dirty="0" err="1"/>
              <a:t>PGAdmin</a:t>
            </a:r>
            <a:r>
              <a:rPr lang="en-GB" dirty="0"/>
              <a:t>, simply press F8 or this icon: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your job entails you to work with databases regularly, you may find it beneficial to use database/SQL drivers for a programming language (e.g. a PostgreSQL driver for Python)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2FEA2-78D5-4816-88A2-797EEC94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06" y="3140837"/>
            <a:ext cx="10348988" cy="16859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366AD1-645C-4398-9EFA-273E245C4464}"/>
              </a:ext>
            </a:extLst>
          </p:cNvPr>
          <p:cNvCxnSpPr>
            <a:cxnSpLocks/>
          </p:cNvCxnSpPr>
          <p:nvPr/>
        </p:nvCxnSpPr>
        <p:spPr>
          <a:xfrm>
            <a:off x="7155951" y="2958957"/>
            <a:ext cx="3765478" cy="87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2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032F-D549-48AE-AC91-CC808493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B2CA-0D9D-48BE-91CE-BE8D71EB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You’ve learnt all the basics of SQL!</a:t>
            </a:r>
          </a:p>
          <a:p>
            <a:pPr lvl="1"/>
            <a:r>
              <a:rPr lang="en-GB" dirty="0"/>
              <a:t>You understand the structure of databases</a:t>
            </a:r>
          </a:p>
          <a:p>
            <a:pPr lvl="1"/>
            <a:r>
              <a:rPr lang="en-GB" dirty="0"/>
              <a:t>Know how to use basic SQL to find and filter records</a:t>
            </a:r>
          </a:p>
          <a:p>
            <a:pPr lvl="1"/>
            <a:r>
              <a:rPr lang="en-GB" dirty="0"/>
              <a:t>Know how to JOIN tables together</a:t>
            </a:r>
          </a:p>
          <a:p>
            <a:pPr lvl="1"/>
            <a:r>
              <a:rPr lang="en-GB" dirty="0"/>
              <a:t>Know how to aggregate information</a:t>
            </a:r>
          </a:p>
          <a:p>
            <a:r>
              <a:rPr lang="en-GB" dirty="0"/>
              <a:t>Going to learn about subqueries (aka nested queries, inner queries)</a:t>
            </a:r>
          </a:p>
        </p:txBody>
      </p:sp>
    </p:spTree>
    <p:extLst>
      <p:ext uri="{BB962C8B-B14F-4D97-AF65-F5344CB8AC3E}">
        <p14:creationId xmlns:p14="http://schemas.microsoft.com/office/powerpoint/2010/main" val="323971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71E2-629C-4A7B-AC91-09CDDC54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78F1D-8083-4B0D-B21F-22EBFECA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 subquery is a query nested inside a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>
                <a:cs typeface="Courier New" panose="02070309020205020404" pitchFamily="49" charset="0"/>
              </a:rPr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GB" dirty="0">
                <a:cs typeface="Courier New" panose="02070309020205020404" pitchFamily="49" charset="0"/>
              </a:rPr>
              <a:t> statement</a:t>
            </a:r>
          </a:p>
          <a:p>
            <a:r>
              <a:rPr lang="en-GB" dirty="0"/>
              <a:t>The subquery executes </a:t>
            </a:r>
            <a:r>
              <a:rPr lang="en-GB" b="1" dirty="0"/>
              <a:t>first</a:t>
            </a:r>
            <a:r>
              <a:rPr lang="en-GB" dirty="0"/>
              <a:t>, then the rest of our statement operates on the results of the subquery</a:t>
            </a:r>
          </a:p>
          <a:p>
            <a:r>
              <a:rPr lang="en-GB" dirty="0"/>
              <a:t>Easiest to think about a subquery as returning a new table, and then our query runs against this new table</a:t>
            </a:r>
          </a:p>
          <a:p>
            <a:r>
              <a:rPr lang="en-GB" dirty="0"/>
              <a:t>Can occasionally be used where a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GB" dirty="0"/>
              <a:t> would be used</a:t>
            </a:r>
          </a:p>
          <a:p>
            <a:r>
              <a:rPr lang="en-GB" dirty="0"/>
              <a:t>Wrapped in parenthesis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actor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(SELECT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film_actor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film_id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B95770-3C55-4118-86F9-05951B8943F9}"/>
              </a:ext>
            </a:extLst>
          </p:cNvPr>
          <p:cNvCxnSpPr>
            <a:cxnSpLocks/>
          </p:cNvCxnSpPr>
          <p:nvPr/>
        </p:nvCxnSpPr>
        <p:spPr>
          <a:xfrm flipV="1">
            <a:off x="7387119" y="5419620"/>
            <a:ext cx="2039417" cy="8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ACB023-1BBD-4368-8ECA-2628A27A719A}"/>
              </a:ext>
            </a:extLst>
          </p:cNvPr>
          <p:cNvSpPr txBox="1"/>
          <p:nvPr/>
        </p:nvSpPr>
        <p:spPr>
          <a:xfrm>
            <a:off x="9493749" y="4819453"/>
            <a:ext cx="2054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subquery runs first, and then the outer query runs on the results set</a:t>
            </a:r>
          </a:p>
        </p:txBody>
      </p:sp>
    </p:spTree>
    <p:extLst>
      <p:ext uri="{BB962C8B-B14F-4D97-AF65-F5344CB8AC3E}">
        <p14:creationId xmlns:p14="http://schemas.microsoft.com/office/powerpoint/2010/main" val="272801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B231-00EA-4771-BB51-CDBA3ECE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8457-F5B8-4ABB-A297-FE5475FD9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We often want to query on things more expressive than an ID (e.g. a film title). </a:t>
            </a:r>
          </a:p>
          <a:p>
            <a:r>
              <a:rPr lang="en-GB" dirty="0"/>
              <a:t>We can (and often do) nest many times when using subqueries</a:t>
            </a:r>
          </a:p>
          <a:p>
            <a:r>
              <a:rPr lang="en-GB" dirty="0"/>
              <a:t>Be aware of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/>
              <a:t> vs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FROM actor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(SELECT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film_actor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film_id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(SELECT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film_id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FROM film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WHERE title = 'Ace Goldfinger’)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);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D0BA21-33A7-44DE-8488-6850557D4237}"/>
              </a:ext>
            </a:extLst>
          </p:cNvPr>
          <p:cNvCxnSpPr>
            <a:cxnSpLocks/>
          </p:cNvCxnSpPr>
          <p:nvPr/>
        </p:nvCxnSpPr>
        <p:spPr>
          <a:xfrm flipV="1">
            <a:off x="7993294" y="4654193"/>
            <a:ext cx="1212351" cy="33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3EDA92-B74C-4055-B146-5E19B7848BCA}"/>
              </a:ext>
            </a:extLst>
          </p:cNvPr>
          <p:cNvSpPr txBox="1"/>
          <p:nvPr/>
        </p:nvSpPr>
        <p:spPr>
          <a:xfrm>
            <a:off x="9339209" y="4448441"/>
            <a:ext cx="222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Evaluates to 2</a:t>
            </a:r>
          </a:p>
        </p:txBody>
      </p:sp>
    </p:spTree>
    <p:extLst>
      <p:ext uri="{BB962C8B-B14F-4D97-AF65-F5344CB8AC3E}">
        <p14:creationId xmlns:p14="http://schemas.microsoft.com/office/powerpoint/2010/main" val="142077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885E-2D17-49EE-9D2B-1B4B8D04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Derived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59FB-9E31-4811-A5C7-1A78B37C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returned by subqueries present in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(as opposed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GB" dirty="0"/>
              <a:t>) are known as </a:t>
            </a:r>
            <a:r>
              <a:rPr lang="en-GB" b="1" dirty="0"/>
              <a:t>derived tables</a:t>
            </a:r>
          </a:p>
          <a:p>
            <a:r>
              <a:rPr lang="en-GB" dirty="0"/>
              <a:t>These kinds of subqueries </a:t>
            </a:r>
            <a:r>
              <a:rPr lang="en-GB" b="1" dirty="0"/>
              <a:t>must </a:t>
            </a:r>
            <a:r>
              <a:rPr lang="en-GB" dirty="0"/>
              <a:t>alias their query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AVG(a) FROM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(SELECT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SUM(amount) a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GROUP BY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AS totals;</a:t>
            </a:r>
          </a:p>
        </p:txBody>
      </p:sp>
    </p:spTree>
    <p:extLst>
      <p:ext uri="{BB962C8B-B14F-4D97-AF65-F5344CB8AC3E}">
        <p14:creationId xmlns:p14="http://schemas.microsoft.com/office/powerpoint/2010/main" val="74045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B19F-2465-44A7-922E-BC9CB61F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 (Using subqueries)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3A5B-2440-492A-8895-F8AA17672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Return the ids, title and release year of all films which have the category ‘Animation’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first name, last name, and email of all customers in Canada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titles of films with movies starting with A or I and are not in the Italian, French or Spanish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average film length per rating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the average number of sales per day for each staff</a:t>
            </a:r>
          </a:p>
          <a:p>
            <a:pPr marL="457200" lvl="1" indent="0">
              <a:buNone/>
            </a:pPr>
            <a:r>
              <a:rPr lang="en-GB" dirty="0"/>
              <a:t>	Hint: First, find the number of sales for every day per staff</a:t>
            </a:r>
          </a:p>
        </p:txBody>
      </p:sp>
    </p:spTree>
    <p:extLst>
      <p:ext uri="{BB962C8B-B14F-4D97-AF65-F5344CB8AC3E}">
        <p14:creationId xmlns:p14="http://schemas.microsoft.com/office/powerpoint/2010/main" val="380673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05D7-9C77-4633-8BAC-0C311D63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Table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97E5-6B21-45B4-A65E-023A2726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Common Table Expressions (CTEs) manifest themselves using a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GB" dirty="0"/>
              <a:t> statement</a:t>
            </a:r>
          </a:p>
          <a:p>
            <a:r>
              <a:rPr lang="en-GB" dirty="0"/>
              <a:t>Simply, we are just assigning a name to a subquery and using this name to reference the subquery in our outer SQL instead of nesting it inside the SQL.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total_amounts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AS (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(SELECT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SUM(amount) a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GROUP BY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AVG(a)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total_amounts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1C5B-CF14-476D-8E00-9BBD9215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</a:t>
            </a:r>
            <a:r>
              <a:rPr lang="en-GB" dirty="0" err="1"/>
              <a:t>with</a:t>
            </a:r>
            <a:r>
              <a:rPr lang="en-GB" dirty="0"/>
              <a:t> more than 1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EAC5-0508-4497-A07F-035FCE97D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table1 AS (SELECT * FROM rental),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table2 AS (SELECT * FROM customer)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table1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table2 ON table1.customer_id = table2.customer_id;</a:t>
            </a:r>
          </a:p>
        </p:txBody>
      </p:sp>
    </p:spTree>
    <p:extLst>
      <p:ext uri="{BB962C8B-B14F-4D97-AF65-F5344CB8AC3E}">
        <p14:creationId xmlns:p14="http://schemas.microsoft.com/office/powerpoint/2010/main" val="131499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CD52-551A-4040-B960-AF9F5185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1613-DD17-49F0-A986-CBB2CB139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Using JOINs, find the number of times each film was rented. Order by descending.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Using CTEs:</a:t>
            </a:r>
          </a:p>
          <a:p>
            <a:pPr lvl="1"/>
            <a:r>
              <a:rPr lang="en-GB" dirty="0"/>
              <a:t>Define two tables (in the WITH): One which selects all films and film titles, the other which counts the amount of times each film was rented</a:t>
            </a:r>
          </a:p>
          <a:p>
            <a:pPr lvl="1"/>
            <a:r>
              <a:rPr lang="en-GB" dirty="0"/>
              <a:t>Join these two tables together to return the equivalent result of 1.</a:t>
            </a:r>
          </a:p>
        </p:txBody>
      </p:sp>
    </p:spTree>
    <p:extLst>
      <p:ext uri="{BB962C8B-B14F-4D97-AF65-F5344CB8AC3E}">
        <p14:creationId xmlns:p14="http://schemas.microsoft.com/office/powerpoint/2010/main" val="375096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1105</Words>
  <Application>Microsoft Office PowerPoint</Application>
  <PresentationFormat>Widescreen</PresentationFormat>
  <Paragraphs>124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SQL</vt:lpstr>
      <vt:lpstr>Now…</vt:lpstr>
      <vt:lpstr>Subqueries</vt:lpstr>
      <vt:lpstr>Nested Subqueries</vt:lpstr>
      <vt:lpstr>Derived Tables</vt:lpstr>
      <vt:lpstr>Challenges! (Using subqueries)</vt:lpstr>
      <vt:lpstr>Common Table Expressions</vt:lpstr>
      <vt:lpstr>WITH with more than 1 table</vt:lpstr>
      <vt:lpstr>Challenges!</vt:lpstr>
      <vt:lpstr>Downloading CSVs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Nihir Vedd</dc:creator>
  <cp:lastModifiedBy>Nihir Vedd</cp:lastModifiedBy>
  <cp:revision>15</cp:revision>
  <dcterms:created xsi:type="dcterms:W3CDTF">2020-07-05T14:00:47Z</dcterms:created>
  <dcterms:modified xsi:type="dcterms:W3CDTF">2020-08-29T09:03:15Z</dcterms:modified>
</cp:coreProperties>
</file>