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Raleway-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4d9e48696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4d9e48696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4d9e4869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4d9e4869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4d9e48696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4d9e48696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4d9e48696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4d9e48696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4d9e48696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4d9e48696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4d9e48696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4d9e48696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4d9e48696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4d9e48696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4d9e48696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4d9e48696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4d9e48696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4d9e48696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4d9e48696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4d9e48696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4d9e4869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4d9e4869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4d9e48696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a4d9e48696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4d9e48696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4d9e48696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4d9e4869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a4d9e4869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4d9e48696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a4d9e48696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4d9e4869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4d9e4869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4d9e4869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4d9e4869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4d9e4869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4d9e4869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4d9e48696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4d9e48696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4d9e48696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4d9e4869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4d9e48696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4d9e48696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4d9e48696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4d9e48696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6578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7852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13930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apache.mirrors.nublue.co.uk/hadoop/core/hadoop-3.1.3/hadoop-3.1.3.tar.gz"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localhost:9870/" TargetMode="Externa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www.gutenberg.org/files/5000/5000-8.txt" TargetMode="External"/><Relationship Id="rId4" Type="http://schemas.openxmlformats.org/officeDocument/2006/relationships/hyperlink" Target="http://www.gutenberg.org/files/4300/4300-0.tx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java.com/en/download/manual.js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youtube.com/watch?v=Atbl7D_yPu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Installing Hadoop</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It</a:t>
            </a:r>
            <a:r>
              <a:rPr i="1" lang="en"/>
              <a:t>’</a:t>
            </a:r>
            <a:r>
              <a:rPr i="1" lang="en"/>
              <a:t>s painful</a:t>
            </a:r>
            <a:endParaRPr i="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785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Download Hadoop</a:t>
            </a:r>
            <a:endParaRPr/>
          </a:p>
        </p:txBody>
      </p:sp>
      <p:sp>
        <p:nvSpPr>
          <p:cNvPr id="141" name="Google Shape;141;p22"/>
          <p:cNvSpPr txBox="1"/>
          <p:nvPr>
            <p:ph idx="1" type="body"/>
          </p:nvPr>
        </p:nvSpPr>
        <p:spPr>
          <a:xfrm>
            <a:off x="729450" y="13930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we’re going to download Hadoop. We’ll navigate to the /usr/local directory first and then download and install:</a:t>
            </a:r>
            <a:endParaRPr/>
          </a:p>
          <a:p>
            <a:pPr indent="-311150" lvl="0" marL="457200" rtl="0" algn="l">
              <a:spcBef>
                <a:spcPts val="1600"/>
              </a:spcBef>
              <a:spcAft>
                <a:spcPts val="0"/>
              </a:spcAft>
              <a:buSzPts val="1300"/>
              <a:buChar char="-"/>
            </a:pPr>
            <a:r>
              <a:rPr lang="en" u="sng"/>
              <a:t>c</a:t>
            </a:r>
            <a:r>
              <a:rPr lang="en" u="sng"/>
              <a:t>d /usr/local</a:t>
            </a:r>
            <a:endParaRPr/>
          </a:p>
          <a:p>
            <a:pPr indent="-311150" lvl="0" marL="457200" rtl="0" algn="l">
              <a:spcBef>
                <a:spcPts val="0"/>
              </a:spcBef>
              <a:spcAft>
                <a:spcPts val="0"/>
              </a:spcAft>
              <a:buSzPts val="1300"/>
              <a:buChar char="-"/>
            </a:pPr>
            <a:r>
              <a:rPr lang="en" u="sng"/>
              <a:t>s</a:t>
            </a:r>
            <a:r>
              <a:rPr lang="en" u="sng"/>
              <a:t>udo </a:t>
            </a:r>
            <a:r>
              <a:rPr lang="en" u="sng"/>
              <a:t>curl </a:t>
            </a:r>
            <a:r>
              <a:rPr lang="en" u="sng">
                <a:solidFill>
                  <a:schemeClr val="hlink"/>
                </a:solidFill>
                <a:hlinkClick r:id="rId3"/>
              </a:rPr>
              <a:t>https://apache.mirrors.nublue.co.uk/hadoop/core/hadoop-3.1.3/hadoop-3.1.3.tar.gz</a:t>
            </a:r>
            <a:r>
              <a:rPr lang="en" u="sng"/>
              <a:t> -o hadoop.tar.gz</a:t>
            </a:r>
            <a:r>
              <a:rPr lang="en"/>
              <a:t> (download hadoop binaries and save them to hadoop.tar.gz)</a:t>
            </a:r>
            <a:endParaRPr/>
          </a:p>
          <a:p>
            <a:pPr indent="-311150" lvl="0" marL="457200" rtl="0" algn="l">
              <a:spcBef>
                <a:spcPts val="0"/>
              </a:spcBef>
              <a:spcAft>
                <a:spcPts val="0"/>
              </a:spcAft>
              <a:buSzPts val="1300"/>
              <a:buChar char="-"/>
            </a:pPr>
            <a:r>
              <a:rPr lang="en" u="sng"/>
              <a:t>s</a:t>
            </a:r>
            <a:r>
              <a:rPr lang="en" u="sng"/>
              <a:t>udo tar xzf hadoop.tar.gz</a:t>
            </a:r>
            <a:r>
              <a:rPr lang="en"/>
              <a:t> (extract the downloaded file)</a:t>
            </a:r>
            <a:endParaRPr/>
          </a:p>
          <a:p>
            <a:pPr indent="-311150" lvl="0" marL="457200" rtl="0" algn="l">
              <a:spcBef>
                <a:spcPts val="0"/>
              </a:spcBef>
              <a:spcAft>
                <a:spcPts val="0"/>
              </a:spcAft>
              <a:buSzPts val="1300"/>
              <a:buChar char="-"/>
            </a:pPr>
            <a:r>
              <a:rPr lang="en" u="sng"/>
              <a:t>sudo mv hadoop-3.1.3. hadoop</a:t>
            </a:r>
            <a:r>
              <a:rPr lang="en"/>
              <a:t> (rename the extracted folder to hadoop)</a:t>
            </a:r>
            <a:endParaRPr/>
          </a:p>
          <a:p>
            <a:pPr indent="-311150" lvl="0" marL="457200" rtl="0" algn="l">
              <a:spcBef>
                <a:spcPts val="0"/>
              </a:spcBef>
              <a:spcAft>
                <a:spcPts val="0"/>
              </a:spcAft>
              <a:buSzPts val="1300"/>
              <a:buChar char="-"/>
            </a:pPr>
            <a:r>
              <a:rPr lang="en" u="sng"/>
              <a:t>sudo chown -R [username] hadoop</a:t>
            </a:r>
            <a:r>
              <a:rPr lang="en"/>
              <a:t> (Give yourself ownership of the hadoop files. Replace [username] with your username)</a:t>
            </a:r>
            <a:endParaRPr/>
          </a:p>
          <a:p>
            <a:pPr indent="0" lvl="0" marL="0" rtl="0" algn="l">
              <a:spcBef>
                <a:spcPts val="1600"/>
              </a:spcBef>
              <a:spcAft>
                <a:spcPts val="1600"/>
              </a:spcAft>
              <a:buNone/>
            </a:pPr>
            <a:r>
              <a:t/>
            </a:r>
            <a:endParaRPr u="sng"/>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785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Updating .bashrc (Linux) or .bash_profile (Mac)</a:t>
            </a:r>
            <a:endParaRPr/>
          </a:p>
        </p:txBody>
      </p:sp>
      <p:sp>
        <p:nvSpPr>
          <p:cNvPr id="147" name="Google Shape;147;p23"/>
          <p:cNvSpPr txBox="1"/>
          <p:nvPr>
            <p:ph idx="1" type="body"/>
          </p:nvPr>
        </p:nvSpPr>
        <p:spPr>
          <a:xfrm>
            <a:off x="729450" y="13930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need to first find our JAVA_HOME path: </a:t>
            </a:r>
            <a:r>
              <a:rPr lang="en" u="sng"/>
              <a:t>java -XshowSettings:properties -version 2&gt;&amp;1 &gt; /dev/null | grep 'java.home'</a:t>
            </a:r>
            <a:r>
              <a:rPr lang="en"/>
              <a:t>. We’ll need the output of this in a second (e.g. /usr/lib/jvm…) so copy it and stick it in a text editor somewhere.</a:t>
            </a:r>
            <a:endParaRPr/>
          </a:p>
          <a:p>
            <a:pPr indent="0" lvl="0" marL="0" rtl="0" algn="l">
              <a:spcBef>
                <a:spcPts val="1600"/>
              </a:spcBef>
              <a:spcAft>
                <a:spcPts val="0"/>
              </a:spcAft>
              <a:buNone/>
            </a:pPr>
            <a:r>
              <a:rPr lang="en"/>
              <a:t>If you’re on Linux, run: </a:t>
            </a:r>
            <a:r>
              <a:rPr lang="en" u="sng"/>
              <a:t>nano ~/.bashrc</a:t>
            </a:r>
            <a:r>
              <a:rPr lang="en"/>
              <a:t>. If you’re on Mac, run: </a:t>
            </a:r>
            <a:r>
              <a:rPr lang="en" u="sng"/>
              <a:t>nano </a:t>
            </a:r>
            <a:r>
              <a:rPr lang="en" u="sng"/>
              <a:t>~/.bash_profile</a:t>
            </a:r>
            <a:endParaRPr u="sng"/>
          </a:p>
          <a:p>
            <a:pPr indent="0" lvl="0" marL="0" rtl="0" algn="l">
              <a:spcBef>
                <a:spcPts val="1600"/>
              </a:spcBef>
              <a:spcAft>
                <a:spcPts val="0"/>
              </a:spcAft>
              <a:buNone/>
            </a:pPr>
            <a:r>
              <a:rPr lang="en"/>
              <a:t>Navigate to the bottom of the file and paste in the contents on the next slide. Note the second line (in the slide below) exports the JAVA_HOME path with a placeholder. Replace the placeholder with the JAVA_HOME file path you obtained above.</a:t>
            </a:r>
            <a:endParaRPr/>
          </a:p>
          <a:p>
            <a:pPr indent="0" lvl="0" marL="0" rtl="0" algn="l">
              <a:spcBef>
                <a:spcPts val="1600"/>
              </a:spcBef>
              <a:spcAft>
                <a:spcPts val="1600"/>
              </a:spcAft>
              <a:buNone/>
            </a:pP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785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Into your bash this goes...</a:t>
            </a:r>
            <a:endParaRPr/>
          </a:p>
        </p:txBody>
      </p:sp>
      <p:sp>
        <p:nvSpPr>
          <p:cNvPr id="153" name="Google Shape;153;p24"/>
          <p:cNvSpPr txBox="1"/>
          <p:nvPr>
            <p:ph idx="1" type="body"/>
          </p:nvPr>
        </p:nvSpPr>
        <p:spPr>
          <a:xfrm>
            <a:off x="729450" y="13930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export HADOOP_HOME=/usr/local/hadoop</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export JAVA_HOME=[JAVA_HOME]</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unalias fs &amp;&gt; /dev/null</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alias fs="hadoop fs"</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unalias hls &amp;&gt; /dev/null</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alias hls="fs -ls"</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lzohead ()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hadoop fs -cat $1 | lzop -dc | head -1000 | less</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export PATH=$PATH:$HADOOP_HOME/bin</a:t>
            </a:r>
            <a:endParaRPr>
              <a:latin typeface="Courier New"/>
              <a:ea typeface="Courier New"/>
              <a:cs typeface="Courier New"/>
              <a:sym typeface="Courier New"/>
            </a:endParaRPr>
          </a:p>
          <a:p>
            <a:pPr indent="0" lvl="0" marL="0" rtl="0" algn="l">
              <a:spcBef>
                <a:spcPts val="0"/>
              </a:spcBef>
              <a:spcAft>
                <a:spcPts val="1600"/>
              </a:spcAft>
              <a:buNone/>
            </a:pPr>
            <a:r>
              <a:t/>
            </a:r>
            <a:endParaRPr>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785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Configuring Hadoop</a:t>
            </a:r>
            <a:endParaRPr/>
          </a:p>
        </p:txBody>
      </p:sp>
      <p:sp>
        <p:nvSpPr>
          <p:cNvPr id="159" name="Google Shape;159;p25"/>
          <p:cNvSpPr txBox="1"/>
          <p:nvPr>
            <p:ph idx="1" type="body"/>
          </p:nvPr>
        </p:nvSpPr>
        <p:spPr>
          <a:xfrm>
            <a:off x="729450" y="1393075"/>
            <a:ext cx="4365600" cy="33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Assuming you’re in /usr/local still, let’s navigate to the hadoop directory: </a:t>
            </a:r>
            <a:r>
              <a:rPr lang="en" u="sng"/>
              <a:t>cd hadoop/</a:t>
            </a:r>
            <a:r>
              <a:rPr lang="en"/>
              <a:t>. From here, we want to edit Hadoop’s environment variables. To do this, run the following command: </a:t>
            </a:r>
            <a:r>
              <a:rPr lang="en" u="sng"/>
              <a:t>nano etc/hadoop/hadoop-env.sh</a:t>
            </a:r>
            <a:r>
              <a:rPr lang="en"/>
              <a:t>.</a:t>
            </a:r>
            <a:endParaRPr/>
          </a:p>
          <a:p>
            <a:pPr indent="0" lvl="0" marL="0" rtl="0" algn="l">
              <a:spcBef>
                <a:spcPts val="1600"/>
              </a:spcBef>
              <a:spcAft>
                <a:spcPts val="1600"/>
              </a:spcAft>
              <a:buNone/>
            </a:pPr>
            <a:r>
              <a:rPr lang="en"/>
              <a:t>On the right you’ll see a screenshot of my file. You will have to uncomment the “export JAVA_HOME” file, and set it to the file path you obtained from two slides ago</a:t>
            </a:r>
            <a:endParaRPr/>
          </a:p>
        </p:txBody>
      </p:sp>
      <p:pic>
        <p:nvPicPr>
          <p:cNvPr id="160" name="Google Shape;160;p25"/>
          <p:cNvPicPr preferRelativeResize="0"/>
          <p:nvPr/>
        </p:nvPicPr>
        <p:blipFill>
          <a:blip r:embed="rId3">
            <a:alphaModFix/>
          </a:blip>
          <a:stretch>
            <a:fillRect/>
          </a:stretch>
        </p:blipFill>
        <p:spPr>
          <a:xfrm>
            <a:off x="5592804" y="0"/>
            <a:ext cx="3551193" cy="5143502"/>
          </a:xfrm>
          <a:prstGeom prst="rect">
            <a:avLst/>
          </a:prstGeom>
          <a:noFill/>
          <a:ln>
            <a:noFill/>
          </a:ln>
        </p:spPr>
      </p:pic>
      <p:cxnSp>
        <p:nvCxnSpPr>
          <p:cNvPr id="161" name="Google Shape;161;p25"/>
          <p:cNvCxnSpPr/>
          <p:nvPr/>
        </p:nvCxnSpPr>
        <p:spPr>
          <a:xfrm>
            <a:off x="4551075" y="3421150"/>
            <a:ext cx="972900" cy="1035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729450" y="785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configuration...</a:t>
            </a:r>
            <a:endParaRPr/>
          </a:p>
        </p:txBody>
      </p:sp>
      <p:sp>
        <p:nvSpPr>
          <p:cNvPr id="167" name="Google Shape;167;p26"/>
          <p:cNvSpPr txBox="1"/>
          <p:nvPr>
            <p:ph idx="1" type="body"/>
          </p:nvPr>
        </p:nvSpPr>
        <p:spPr>
          <a:xfrm>
            <a:off x="729450" y="13930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have to configure a couple of files here. Let’s </a:t>
            </a:r>
            <a:r>
              <a:rPr lang="en" u="sng"/>
              <a:t>cd etc/hadoop</a:t>
            </a:r>
            <a:r>
              <a:rPr lang="en"/>
              <a:t> because all the files to edit for our </a:t>
            </a:r>
            <a:r>
              <a:rPr lang="en"/>
              <a:t>configuration</a:t>
            </a:r>
            <a:r>
              <a:rPr lang="en"/>
              <a:t> are in here. First up is core-site.xml: </a:t>
            </a:r>
            <a:r>
              <a:rPr lang="en" u="sng"/>
              <a:t>nano core-site.xml</a:t>
            </a:r>
            <a:r>
              <a:rPr lang="en"/>
              <a:t>. Between the open and closing </a:t>
            </a:r>
            <a:r>
              <a:rPr lang="en">
                <a:latin typeface="Courier New"/>
                <a:ea typeface="Courier New"/>
                <a:cs typeface="Courier New"/>
                <a:sym typeface="Courier New"/>
              </a:rPr>
              <a:t>&lt;configuration&gt;...&lt;/configuration&gt;</a:t>
            </a:r>
            <a:r>
              <a:rPr lang="en"/>
              <a:t> tags, paste the following:</a:t>
            </a:r>
            <a:endParaRPr/>
          </a:p>
          <a:p>
            <a:pPr indent="0" lvl="0" marL="0" rtl="0" algn="l">
              <a:spcBef>
                <a:spcPts val="1600"/>
              </a:spcBef>
              <a:spcAft>
                <a:spcPts val="0"/>
              </a:spcAft>
              <a:buNone/>
            </a:pPr>
            <a:r>
              <a:rPr lang="en">
                <a:latin typeface="Courier New"/>
                <a:ea typeface="Courier New"/>
                <a:cs typeface="Courier New"/>
                <a:sym typeface="Courier New"/>
              </a:rPr>
              <a:t>&lt;property&gt;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&lt;name&gt;fs.default.name&lt;/name&gt;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&lt;value&gt;hdfs://localhost:54310&lt;/value&gt;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&lt;/property&gt;</a:t>
            </a:r>
            <a:endParaRPr>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729450" y="785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Almost there...</a:t>
            </a:r>
            <a:endParaRPr/>
          </a:p>
        </p:txBody>
      </p:sp>
      <p:sp>
        <p:nvSpPr>
          <p:cNvPr id="173" name="Google Shape;173;p27"/>
          <p:cNvSpPr txBox="1"/>
          <p:nvPr>
            <p:ph idx="1" type="body"/>
          </p:nvPr>
        </p:nvSpPr>
        <p:spPr>
          <a:xfrm>
            <a:off x="729450" y="13930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In-between</a:t>
            </a:r>
            <a:r>
              <a:rPr lang="en"/>
              <a:t> the configuration tags of mapred-site.xml (</a:t>
            </a:r>
            <a:r>
              <a:rPr lang="en" u="sng"/>
              <a:t>nano mapred-site.xml</a:t>
            </a:r>
            <a:r>
              <a:rPr lang="en"/>
              <a:t>), paste and save the following:</a:t>
            </a:r>
            <a:endParaRPr/>
          </a:p>
          <a:p>
            <a:pPr indent="0" lvl="0" marL="0" rtl="0" algn="l">
              <a:spcBef>
                <a:spcPts val="1600"/>
              </a:spcBef>
              <a:spcAft>
                <a:spcPts val="0"/>
              </a:spcAft>
              <a:buNone/>
            </a:pPr>
            <a:r>
              <a:rPr lang="en">
                <a:latin typeface="Courier New"/>
                <a:ea typeface="Courier New"/>
                <a:cs typeface="Courier New"/>
                <a:sym typeface="Courier New"/>
              </a:rPr>
              <a:t>&lt;property&gt;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&lt;name&gt;mapred.job.tracker&lt;/name&gt;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&lt;value&gt;localhost:54311&lt;/value&gt;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&lt;/property&gt;</a:t>
            </a:r>
            <a:endParaRPr>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729450" y="785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(but not least)</a:t>
            </a:r>
            <a:endParaRPr/>
          </a:p>
        </p:txBody>
      </p:sp>
      <p:sp>
        <p:nvSpPr>
          <p:cNvPr id="179" name="Google Shape;179;p28"/>
          <p:cNvSpPr txBox="1"/>
          <p:nvPr>
            <p:ph idx="1" type="body"/>
          </p:nvPr>
        </p:nvSpPr>
        <p:spPr>
          <a:xfrm>
            <a:off x="729450" y="13930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similarly for hdfs-site.xml:</a:t>
            </a:r>
            <a:endParaRPr/>
          </a:p>
          <a:p>
            <a:pPr indent="0" lvl="0" marL="0" rtl="0" algn="l">
              <a:spcBef>
                <a:spcPts val="1600"/>
              </a:spcBef>
              <a:spcAft>
                <a:spcPts val="0"/>
              </a:spcAft>
              <a:buNone/>
            </a:pPr>
            <a:r>
              <a:rPr lang="en">
                <a:latin typeface="Courier New"/>
                <a:ea typeface="Courier New"/>
                <a:cs typeface="Courier New"/>
                <a:sym typeface="Courier New"/>
              </a:rPr>
              <a:t>&lt;property&gt;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&lt;name&gt;dfs.replication&lt;/name&gt;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&lt;value&gt;1&lt;/value&gt;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&lt;/property&gt;</a:t>
            </a:r>
            <a:endParaRPr>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729450" y="785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Initialising</a:t>
            </a:r>
            <a:r>
              <a:rPr lang="en"/>
              <a:t> Hadoop</a:t>
            </a:r>
            <a:endParaRPr/>
          </a:p>
        </p:txBody>
      </p:sp>
      <p:sp>
        <p:nvSpPr>
          <p:cNvPr id="185" name="Google Shape;185;p29"/>
          <p:cNvSpPr txBox="1"/>
          <p:nvPr>
            <p:ph idx="1" type="body"/>
          </p:nvPr>
        </p:nvSpPr>
        <p:spPr>
          <a:xfrm>
            <a:off x="729450" y="13930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use our Hadoop cluster for the first time, we need to format it. Navigate a couple directories up to the root hadoop dir (</a:t>
            </a:r>
            <a:r>
              <a:rPr lang="en" u="sng"/>
              <a:t>cd ../../</a:t>
            </a:r>
            <a:r>
              <a:rPr lang="en"/>
              <a:t>). Validate the path/directory that you’re in is </a:t>
            </a:r>
            <a:r>
              <a:rPr b="1" lang="en"/>
              <a:t>/usr/local/hadoop</a:t>
            </a:r>
            <a:r>
              <a:rPr lang="en"/>
              <a:t>. If/when that’s the case, run the following: </a:t>
            </a:r>
            <a:r>
              <a:rPr lang="en" u="sng"/>
              <a:t>bin/hadoop namenode -format</a:t>
            </a:r>
            <a:r>
              <a:rPr lang="en"/>
              <a:t>. You’ll see a lot of lines in the output, but you’re looking for the following two lines (which will be near the end of the output). If you DON’T see lines similar to this, then let me know.</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86" name="Google Shape;186;p29"/>
          <p:cNvPicPr preferRelativeResize="0"/>
          <p:nvPr/>
        </p:nvPicPr>
        <p:blipFill>
          <a:blip r:embed="rId3">
            <a:alphaModFix/>
          </a:blip>
          <a:stretch>
            <a:fillRect/>
          </a:stretch>
        </p:blipFill>
        <p:spPr>
          <a:xfrm>
            <a:off x="935838" y="2764025"/>
            <a:ext cx="7275922" cy="2143950"/>
          </a:xfrm>
          <a:prstGeom prst="rect">
            <a:avLst/>
          </a:prstGeom>
          <a:noFill/>
          <a:ln>
            <a:noFill/>
          </a:ln>
        </p:spPr>
      </p:pic>
      <p:sp>
        <p:nvSpPr>
          <p:cNvPr id="187" name="Google Shape;187;p29"/>
          <p:cNvSpPr/>
          <p:nvPr/>
        </p:nvSpPr>
        <p:spPr>
          <a:xfrm>
            <a:off x="1619250" y="4234100"/>
            <a:ext cx="3805500" cy="240300"/>
          </a:xfrm>
          <a:prstGeom prst="ellipse">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729450" y="785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We’re almost done...</a:t>
            </a:r>
            <a:endParaRPr/>
          </a:p>
        </p:txBody>
      </p:sp>
      <p:sp>
        <p:nvSpPr>
          <p:cNvPr id="193" name="Google Shape;193;p30"/>
          <p:cNvSpPr txBox="1"/>
          <p:nvPr>
            <p:ph idx="1" type="body"/>
          </p:nvPr>
        </p:nvSpPr>
        <p:spPr>
          <a:xfrm>
            <a:off x="729450" y="13930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start our first Hadoop cluster: </a:t>
            </a:r>
            <a:r>
              <a:rPr lang="en" u="sng"/>
              <a:t>sbin/start-all.sh</a:t>
            </a:r>
            <a:r>
              <a:rPr lang="en"/>
              <a:t>. We can verify whether the cluster has started by visiting the following page in our browser: </a:t>
            </a:r>
            <a:r>
              <a:rPr lang="en" u="sng">
                <a:solidFill>
                  <a:schemeClr val="hlink"/>
                </a:solidFill>
                <a:hlinkClick r:id="rId3"/>
              </a:rPr>
              <a:t>http://localhost:9870/</a:t>
            </a:r>
            <a:r>
              <a:rPr lang="en"/>
              <a:t>. If you something like the following, that’s a good sign:</a:t>
            </a:r>
            <a:endParaRPr/>
          </a:p>
          <a:p>
            <a:pPr indent="0" lvl="0" marL="0" rtl="0" algn="l">
              <a:spcBef>
                <a:spcPts val="1600"/>
              </a:spcBef>
              <a:spcAft>
                <a:spcPts val="1600"/>
              </a:spcAft>
              <a:buNone/>
            </a:pPr>
            <a:r>
              <a:rPr lang="en"/>
              <a:t> </a:t>
            </a:r>
            <a:endParaRPr/>
          </a:p>
        </p:txBody>
      </p:sp>
      <p:pic>
        <p:nvPicPr>
          <p:cNvPr id="194" name="Google Shape;194;p30"/>
          <p:cNvPicPr preferRelativeResize="0"/>
          <p:nvPr/>
        </p:nvPicPr>
        <p:blipFill>
          <a:blip r:embed="rId4">
            <a:alphaModFix/>
          </a:blip>
          <a:stretch>
            <a:fillRect/>
          </a:stretch>
        </p:blipFill>
        <p:spPr>
          <a:xfrm>
            <a:off x="1800" y="2188316"/>
            <a:ext cx="9144000" cy="294436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785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our installation works (preparation)</a:t>
            </a:r>
            <a:endParaRPr/>
          </a:p>
        </p:txBody>
      </p:sp>
      <p:sp>
        <p:nvSpPr>
          <p:cNvPr id="200" name="Google Shape;200;p31"/>
          <p:cNvSpPr txBox="1"/>
          <p:nvPr>
            <p:ph idx="1" type="body"/>
          </p:nvPr>
        </p:nvSpPr>
        <p:spPr>
          <a:xfrm>
            <a:off x="729450" y="13930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start by making some required directories:</a:t>
            </a:r>
            <a:endParaRPr/>
          </a:p>
          <a:p>
            <a:pPr indent="-311150" lvl="0" marL="457200" rtl="0" algn="l">
              <a:spcBef>
                <a:spcPts val="1600"/>
              </a:spcBef>
              <a:spcAft>
                <a:spcPts val="0"/>
              </a:spcAft>
              <a:buSzPts val="1300"/>
              <a:buChar char="-"/>
            </a:pPr>
            <a:r>
              <a:rPr lang="en" u="sng"/>
              <a:t>hdfs dfs -mkdir /user</a:t>
            </a:r>
            <a:endParaRPr u="sng"/>
          </a:p>
          <a:p>
            <a:pPr indent="-311150" lvl="0" marL="457200" rtl="0" algn="l">
              <a:spcBef>
                <a:spcPts val="0"/>
              </a:spcBef>
              <a:spcAft>
                <a:spcPts val="0"/>
              </a:spcAft>
              <a:buSzPts val="1300"/>
              <a:buChar char="-"/>
            </a:pPr>
            <a:r>
              <a:rPr lang="en" u="sng"/>
              <a:t>hdfs dfs -mkdir /user/[username]</a:t>
            </a:r>
            <a:r>
              <a:rPr lang="en"/>
              <a:t> (Obviously replace [username] with your username)</a:t>
            </a:r>
            <a:endParaRPr/>
          </a:p>
          <a:p>
            <a:pPr indent="0" lvl="0" marL="0" rtl="0" algn="l">
              <a:spcBef>
                <a:spcPts val="1600"/>
              </a:spcBef>
              <a:spcAft>
                <a:spcPts val="0"/>
              </a:spcAft>
              <a:buNone/>
            </a:pPr>
            <a:r>
              <a:rPr lang="en"/>
              <a:t>And we also need to download some files to test our installation. We’ll be running a wordcount MapReduce over some Gutenberg books (we’ll cover all of what this means in the lesson - this is just testing our installation!):</a:t>
            </a:r>
            <a:endParaRPr u="sng"/>
          </a:p>
          <a:p>
            <a:pPr indent="-311150" lvl="0" marL="457200" rtl="0" algn="l">
              <a:spcBef>
                <a:spcPts val="1600"/>
              </a:spcBef>
              <a:spcAft>
                <a:spcPts val="0"/>
              </a:spcAft>
              <a:buSzPts val="1300"/>
              <a:buChar char="-"/>
            </a:pPr>
            <a:r>
              <a:rPr lang="en" u="sng"/>
              <a:t>m</a:t>
            </a:r>
            <a:r>
              <a:rPr lang="en" u="sng"/>
              <a:t>kdir</a:t>
            </a:r>
            <a:r>
              <a:rPr lang="en" u="sng"/>
              <a:t> ~/gutenberg </a:t>
            </a:r>
            <a:endParaRPr u="sng"/>
          </a:p>
          <a:p>
            <a:pPr indent="-311150" lvl="0" marL="457200" rtl="0" algn="l">
              <a:spcBef>
                <a:spcPts val="0"/>
              </a:spcBef>
              <a:spcAft>
                <a:spcPts val="0"/>
              </a:spcAft>
              <a:buSzPts val="1300"/>
              <a:buChar char="-"/>
            </a:pPr>
            <a:r>
              <a:rPr lang="en" u="sng"/>
              <a:t>sudo </a:t>
            </a:r>
            <a:r>
              <a:rPr lang="en" u="sng"/>
              <a:t>curl http://www.gutenberg.org/cache/epub/20417/pg20417.txt -o ~/gutenberg/20417.txt</a:t>
            </a:r>
            <a:endParaRPr u="sng"/>
          </a:p>
          <a:p>
            <a:pPr indent="-311150" lvl="0" marL="457200" rtl="0" algn="l">
              <a:spcBef>
                <a:spcPts val="0"/>
              </a:spcBef>
              <a:spcAft>
                <a:spcPts val="0"/>
              </a:spcAft>
              <a:buSzPts val="1300"/>
              <a:buChar char="-"/>
            </a:pPr>
            <a:r>
              <a:rPr lang="en" u="sng"/>
              <a:t>s</a:t>
            </a:r>
            <a:r>
              <a:rPr lang="en" u="sng"/>
              <a:t>udo </a:t>
            </a:r>
            <a:r>
              <a:rPr lang="en" u="sng"/>
              <a:t>c</a:t>
            </a:r>
            <a:r>
              <a:rPr lang="en" u="sng"/>
              <a:t>url </a:t>
            </a:r>
            <a:r>
              <a:rPr lang="en" u="sng">
                <a:solidFill>
                  <a:schemeClr val="hlink"/>
                </a:solidFill>
                <a:hlinkClick r:id="rId3"/>
              </a:rPr>
              <a:t>http://www.gutenberg.org/files/5000/5000-8.txt</a:t>
            </a:r>
            <a:r>
              <a:rPr lang="en" u="sng"/>
              <a:t> -o ~/gutenberg/5000-8.txt</a:t>
            </a:r>
            <a:endParaRPr u="sng"/>
          </a:p>
          <a:p>
            <a:pPr indent="-311150" lvl="0" marL="457200" rtl="0" algn="l">
              <a:spcBef>
                <a:spcPts val="0"/>
              </a:spcBef>
              <a:spcAft>
                <a:spcPts val="0"/>
              </a:spcAft>
              <a:buSzPts val="1300"/>
              <a:buChar char="-"/>
            </a:pPr>
            <a:r>
              <a:rPr lang="en" u="sng"/>
              <a:t>s</a:t>
            </a:r>
            <a:r>
              <a:rPr lang="en" u="sng"/>
              <a:t>udo </a:t>
            </a:r>
            <a:r>
              <a:rPr lang="en" u="sng"/>
              <a:t>c</a:t>
            </a:r>
            <a:r>
              <a:rPr lang="en" u="sng"/>
              <a:t>url  </a:t>
            </a:r>
            <a:r>
              <a:rPr lang="en" u="sng">
                <a:solidFill>
                  <a:schemeClr val="hlink"/>
                </a:solidFill>
                <a:hlinkClick r:id="rId4"/>
              </a:rPr>
              <a:t>http://www.gutenberg.org/files/4300/4300-0.txt</a:t>
            </a:r>
            <a:r>
              <a:rPr lang="en" u="sng"/>
              <a:t> -o ~/gutenberg/4300-0.txt</a:t>
            </a:r>
            <a:endParaRPr u="sng"/>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785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Instructions</a:t>
            </a:r>
            <a:endParaRPr/>
          </a:p>
        </p:txBody>
      </p:sp>
      <p:sp>
        <p:nvSpPr>
          <p:cNvPr id="93" name="Google Shape;93;p14"/>
          <p:cNvSpPr txBox="1"/>
          <p:nvPr>
            <p:ph idx="1" type="body"/>
          </p:nvPr>
        </p:nvSpPr>
        <p:spPr>
          <a:xfrm>
            <a:off x="729450" y="13930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you’re on Windows, then continue following these instructions</a:t>
            </a:r>
            <a:endParaRPr/>
          </a:p>
          <a:p>
            <a:pPr indent="0" lvl="0" marL="0" rtl="0" algn="l">
              <a:spcBef>
                <a:spcPts val="1600"/>
              </a:spcBef>
              <a:spcAft>
                <a:spcPts val="0"/>
              </a:spcAft>
              <a:buNone/>
            </a:pPr>
            <a:r>
              <a:rPr lang="en"/>
              <a:t>If you’re on Linux/Mac, then follow the instructions from slide 7.</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b="1" lang="en"/>
              <a:t>READ EVERYTHING IN THIS PRESENTATION</a:t>
            </a:r>
            <a:r>
              <a:rPr lang="en"/>
              <a:t> (related to your OS). We will be getting our hands dirty and these command line skills are </a:t>
            </a:r>
            <a:r>
              <a:rPr b="1" lang="en"/>
              <a:t>CRUCIAL </a:t>
            </a:r>
            <a:r>
              <a:rPr lang="en"/>
              <a:t>for any developer. </a:t>
            </a:r>
            <a:r>
              <a:rPr lang="en" u="sng"/>
              <a:t>Underlined commands</a:t>
            </a:r>
            <a:r>
              <a:rPr lang="en"/>
              <a:t> are things you will need to run in the terminal. Apologies that URLs look similar to these commands…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785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our installation works (last bit of prep!)</a:t>
            </a:r>
            <a:endParaRPr/>
          </a:p>
          <a:p>
            <a:pPr indent="0" lvl="0" marL="0" rtl="0" algn="l">
              <a:spcBef>
                <a:spcPts val="0"/>
              </a:spcBef>
              <a:spcAft>
                <a:spcPts val="0"/>
              </a:spcAft>
              <a:buNone/>
            </a:pPr>
            <a:r>
              <a:t/>
            </a:r>
            <a:endParaRPr/>
          </a:p>
        </p:txBody>
      </p:sp>
      <p:sp>
        <p:nvSpPr>
          <p:cNvPr id="206" name="Google Shape;206;p32"/>
          <p:cNvSpPr txBox="1"/>
          <p:nvPr>
            <p:ph idx="1" type="body"/>
          </p:nvPr>
        </p:nvSpPr>
        <p:spPr>
          <a:xfrm>
            <a:off x="729450" y="13930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run the command to test our installation, we need to copy the files over to the Hadoop file-system: </a:t>
            </a:r>
            <a:r>
              <a:rPr lang="en" u="sng"/>
              <a:t>hdfs dfs -put ~/gutenberg/ gutenberg</a:t>
            </a:r>
            <a:r>
              <a:rPr lang="en"/>
              <a:t>. This will create an gutenberg/ folder in the user we created in the last step. We can validate this is the case by using the file directory in the web interface (in that localhost page, click on Utilities → “Browse the file system”). On the far right column of the table you see, click on “user” under “name”, and then your username. You should see a folder there called “</a:t>
            </a:r>
            <a:r>
              <a:rPr lang="en"/>
              <a:t>gutenberg”.</a:t>
            </a:r>
            <a:endParaRPr/>
          </a:p>
          <a:p>
            <a:pPr indent="0" lvl="0" marL="0" rtl="0" algn="l">
              <a:spcBef>
                <a:spcPts val="1600"/>
              </a:spcBef>
              <a:spcAft>
                <a:spcPts val="1600"/>
              </a:spcAft>
              <a:buNone/>
            </a:pPr>
            <a:r>
              <a:t/>
            </a:r>
            <a:endParaRPr/>
          </a:p>
        </p:txBody>
      </p:sp>
      <p:pic>
        <p:nvPicPr>
          <p:cNvPr id="207" name="Google Shape;207;p32"/>
          <p:cNvPicPr preferRelativeResize="0"/>
          <p:nvPr/>
        </p:nvPicPr>
        <p:blipFill>
          <a:blip r:embed="rId3">
            <a:alphaModFix/>
          </a:blip>
          <a:stretch>
            <a:fillRect/>
          </a:stretch>
        </p:blipFill>
        <p:spPr>
          <a:xfrm>
            <a:off x="1113788" y="2889072"/>
            <a:ext cx="6916426" cy="21588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729450" y="785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our installation works (actually!!)</a:t>
            </a:r>
            <a:endParaRPr/>
          </a:p>
        </p:txBody>
      </p:sp>
      <p:sp>
        <p:nvSpPr>
          <p:cNvPr id="213" name="Google Shape;213;p33"/>
          <p:cNvSpPr txBox="1"/>
          <p:nvPr>
            <p:ph idx="1" type="body"/>
          </p:nvPr>
        </p:nvSpPr>
        <p:spPr>
          <a:xfrm>
            <a:off x="729450" y="13930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all we gotta do is run the wordcount example. Ensuring you’re in the hadoop directory (/usr/local/hadoop), run:</a:t>
            </a:r>
            <a:br>
              <a:rPr lang="en"/>
            </a:br>
            <a:r>
              <a:rPr lang="en" u="sng"/>
              <a:t>hadoop jar share/hadoop/mapreduce/hadoop-mapreduce-examples-3.1.3.jar wordcount /user/[username]/gutenberg /user/[username]/gutenberg-output</a:t>
            </a:r>
            <a:r>
              <a:rPr lang="en"/>
              <a:t> (Make sure you replace [username]!)</a:t>
            </a:r>
            <a:endParaRPr/>
          </a:p>
          <a:p>
            <a:pPr indent="0" lvl="0" marL="0" rtl="0" algn="l">
              <a:spcBef>
                <a:spcPts val="1600"/>
              </a:spcBef>
              <a:spcAft>
                <a:spcPts val="0"/>
              </a:spcAft>
              <a:buNone/>
            </a:pPr>
            <a:r>
              <a:rPr lang="en"/>
              <a:t>Running this will create a large output which should finish with something like in the screenshot below:</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br>
              <a:rPr lang="en"/>
            </a:br>
            <a:r>
              <a:rPr lang="en"/>
              <a:t>Let’s validate that this task ran successfully: </a:t>
            </a:r>
            <a:r>
              <a:rPr lang="en" u="sng"/>
              <a:t>hdfs dfs -ls /user/[username]</a:t>
            </a:r>
            <a:r>
              <a:rPr lang="en"/>
              <a:t>. You should see two folders there (gutenberg and gutenberg-output)!</a:t>
            </a:r>
            <a:endParaRPr/>
          </a:p>
          <a:p>
            <a:pPr indent="0" lvl="0" marL="0" rtl="0" algn="l">
              <a:spcBef>
                <a:spcPts val="1600"/>
              </a:spcBef>
              <a:spcAft>
                <a:spcPts val="1600"/>
              </a:spcAft>
              <a:buNone/>
            </a:pPr>
            <a:r>
              <a:t/>
            </a:r>
            <a:endParaRPr/>
          </a:p>
        </p:txBody>
      </p:sp>
      <p:pic>
        <p:nvPicPr>
          <p:cNvPr id="214" name="Google Shape;214;p33"/>
          <p:cNvPicPr preferRelativeResize="0"/>
          <p:nvPr/>
        </p:nvPicPr>
        <p:blipFill rotWithShape="1">
          <a:blip r:embed="rId3">
            <a:alphaModFix/>
          </a:blip>
          <a:srcRect b="0" l="9354" r="0" t="0"/>
          <a:stretch/>
        </p:blipFill>
        <p:spPr>
          <a:xfrm>
            <a:off x="833625" y="2896725"/>
            <a:ext cx="2344424" cy="1130950"/>
          </a:xfrm>
          <a:prstGeom prst="rect">
            <a:avLst/>
          </a:prstGeom>
          <a:noFill/>
          <a:ln>
            <a:noFill/>
          </a:ln>
        </p:spPr>
      </p:pic>
      <p:pic>
        <p:nvPicPr>
          <p:cNvPr id="215" name="Google Shape;215;p33"/>
          <p:cNvPicPr preferRelativeResize="0"/>
          <p:nvPr/>
        </p:nvPicPr>
        <p:blipFill>
          <a:blip r:embed="rId4">
            <a:alphaModFix/>
          </a:blip>
          <a:stretch>
            <a:fillRect/>
          </a:stretch>
        </p:blipFill>
        <p:spPr>
          <a:xfrm>
            <a:off x="4443195" y="4433350"/>
            <a:ext cx="3866380" cy="535200"/>
          </a:xfrm>
          <a:prstGeom prst="rect">
            <a:avLst/>
          </a:prstGeom>
          <a:noFill/>
          <a:ln>
            <a:noFill/>
          </a:ln>
        </p:spPr>
      </p:pic>
      <p:sp>
        <p:nvSpPr>
          <p:cNvPr id="216" name="Google Shape;216;p33"/>
          <p:cNvSpPr/>
          <p:nvPr/>
        </p:nvSpPr>
        <p:spPr>
          <a:xfrm>
            <a:off x="6292375" y="4504800"/>
            <a:ext cx="2017200" cy="638700"/>
          </a:xfrm>
          <a:prstGeom prst="ellipse">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729450" y="785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Inspecting the output (Last slide I promise!)</a:t>
            </a:r>
            <a:endParaRPr/>
          </a:p>
        </p:txBody>
      </p:sp>
      <p:sp>
        <p:nvSpPr>
          <p:cNvPr id="222" name="Google Shape;222;p34"/>
          <p:cNvSpPr txBox="1"/>
          <p:nvPr>
            <p:ph idx="1" type="body"/>
          </p:nvPr>
        </p:nvSpPr>
        <p:spPr>
          <a:xfrm>
            <a:off x="729450" y="1393075"/>
            <a:ext cx="2763600" cy="360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just ran a task which took in a bunch of books, and counted the frequency of words in each of the books. In the lesson, we’ll dive into </a:t>
            </a:r>
            <a:r>
              <a:rPr i="1" lang="en"/>
              <a:t>how</a:t>
            </a:r>
            <a:r>
              <a:rPr lang="en"/>
              <a:t> Hadoop does this, but to view the output, simply run what’s following. You might want to press CTRL+C to stop the execution after a second otherwise you’ll be staring at your terminal for a long while ;).</a:t>
            </a:r>
            <a:endParaRPr/>
          </a:p>
          <a:p>
            <a:pPr indent="0" lvl="0" marL="0" rtl="0" algn="l">
              <a:spcBef>
                <a:spcPts val="1600"/>
              </a:spcBef>
              <a:spcAft>
                <a:spcPts val="1600"/>
              </a:spcAft>
              <a:buNone/>
            </a:pPr>
            <a:r>
              <a:rPr lang="en" u="sng"/>
              <a:t>hadoop dfs -cat /user/[username]/gutenberg-output/part-r-00000</a:t>
            </a:r>
            <a:r>
              <a:rPr lang="en"/>
              <a:t> (I hope I don’t need to warn you about [username] anymore)</a:t>
            </a:r>
            <a:endParaRPr/>
          </a:p>
        </p:txBody>
      </p:sp>
      <p:pic>
        <p:nvPicPr>
          <p:cNvPr id="223" name="Google Shape;223;p34"/>
          <p:cNvPicPr preferRelativeResize="0"/>
          <p:nvPr/>
        </p:nvPicPr>
        <p:blipFill>
          <a:blip r:embed="rId3">
            <a:alphaModFix/>
          </a:blip>
          <a:stretch>
            <a:fillRect/>
          </a:stretch>
        </p:blipFill>
        <p:spPr>
          <a:xfrm>
            <a:off x="3768699" y="1393075"/>
            <a:ext cx="5375301" cy="3750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729450" y="785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Done!</a:t>
            </a:r>
            <a:endParaRPr/>
          </a:p>
        </p:txBody>
      </p:sp>
      <p:sp>
        <p:nvSpPr>
          <p:cNvPr id="229" name="Google Shape;229;p35"/>
          <p:cNvSpPr txBox="1"/>
          <p:nvPr>
            <p:ph idx="1" type="body"/>
          </p:nvPr>
        </p:nvSpPr>
        <p:spPr>
          <a:xfrm>
            <a:off x="729450" y="13930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Congratulations! It may be hard to believe, but you’re finally done! Finished!</a:t>
            </a:r>
            <a:endParaRPr/>
          </a:p>
        </p:txBody>
      </p:sp>
      <p:pic>
        <p:nvPicPr>
          <p:cNvPr id="230" name="Google Shape;230;p35"/>
          <p:cNvPicPr preferRelativeResize="0"/>
          <p:nvPr/>
        </p:nvPicPr>
        <p:blipFill>
          <a:blip r:embed="rId3">
            <a:alphaModFix/>
          </a:blip>
          <a:stretch>
            <a:fillRect/>
          </a:stretch>
        </p:blipFill>
        <p:spPr>
          <a:xfrm>
            <a:off x="2287800" y="1958850"/>
            <a:ext cx="4572000" cy="2571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785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WINDOWS</a:t>
            </a:r>
            <a:endParaRPr/>
          </a:p>
        </p:txBody>
      </p:sp>
      <p:sp>
        <p:nvSpPr>
          <p:cNvPr id="99" name="Google Shape;99;p15"/>
          <p:cNvSpPr txBox="1"/>
          <p:nvPr>
            <p:ph idx="1" type="body"/>
          </p:nvPr>
        </p:nvSpPr>
        <p:spPr>
          <a:xfrm>
            <a:off x="729450" y="13930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tried to install natively on Windows but kept running into issues. This is an apt time to introduce you to a powerful new feature of Windows: </a:t>
            </a:r>
            <a:r>
              <a:rPr b="1" lang="en"/>
              <a:t>WSL</a:t>
            </a:r>
            <a:r>
              <a:rPr lang="en"/>
              <a:t>.</a:t>
            </a:r>
            <a:endParaRPr/>
          </a:p>
          <a:p>
            <a:pPr indent="0" lvl="0" marL="0" rtl="0" algn="l">
              <a:spcBef>
                <a:spcPts val="1600"/>
              </a:spcBef>
              <a:spcAft>
                <a:spcPts val="0"/>
              </a:spcAft>
              <a:buNone/>
            </a:pPr>
            <a:r>
              <a:rPr lang="en"/>
              <a:t>WSL = Windows Subsystem for Linux. It allows us to natively run Linux inside of Windows.</a:t>
            </a:r>
            <a:endParaRPr/>
          </a:p>
          <a:p>
            <a:pPr indent="0" lvl="0" marL="0" rtl="0" algn="l">
              <a:spcBef>
                <a:spcPts val="1600"/>
              </a:spcBef>
              <a:spcAft>
                <a:spcPts val="0"/>
              </a:spcAft>
              <a:buNone/>
            </a:pPr>
            <a:r>
              <a:rPr lang="en"/>
              <a:t>Installation is relatively straight forward:</a:t>
            </a:r>
            <a:endParaRPr/>
          </a:p>
          <a:p>
            <a:pPr indent="-311150" lvl="0" marL="457200" rtl="0" algn="l">
              <a:spcBef>
                <a:spcPts val="1600"/>
              </a:spcBef>
              <a:spcAft>
                <a:spcPts val="0"/>
              </a:spcAft>
              <a:buSzPts val="1300"/>
              <a:buChar char="-"/>
            </a:pPr>
            <a:r>
              <a:rPr lang="en"/>
              <a:t>Visit the Microsoft Store (Start → Microsoft Store)</a:t>
            </a:r>
            <a:endParaRPr/>
          </a:p>
          <a:p>
            <a:pPr indent="-311150" lvl="0" marL="457200" rtl="0" algn="l">
              <a:spcBef>
                <a:spcPts val="0"/>
              </a:spcBef>
              <a:spcAft>
                <a:spcPts val="0"/>
              </a:spcAft>
              <a:buSzPts val="1300"/>
              <a:buChar char="-"/>
            </a:pPr>
            <a:r>
              <a:rPr lang="en"/>
              <a:t>Search and install “Ubuntu 20.04 LTS”</a:t>
            </a:r>
            <a:endParaRPr/>
          </a:p>
          <a:p>
            <a:pPr indent="-311150" lvl="0" marL="457200" rtl="0" algn="l">
              <a:spcBef>
                <a:spcPts val="0"/>
              </a:spcBef>
              <a:spcAft>
                <a:spcPts val="0"/>
              </a:spcAft>
              <a:buSzPts val="1300"/>
              <a:buChar char="-"/>
            </a:pPr>
            <a:r>
              <a:rPr lang="en"/>
              <a:t>READ THE DESCRIPTION AND FOLLOW THE INSTRUCTIONS IN THERE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785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WINDOWS</a:t>
            </a:r>
            <a:endParaRPr/>
          </a:p>
        </p:txBody>
      </p:sp>
      <p:sp>
        <p:nvSpPr>
          <p:cNvPr id="105" name="Google Shape;105;p16"/>
          <p:cNvSpPr txBox="1"/>
          <p:nvPr>
            <p:ph idx="1" type="body"/>
          </p:nvPr>
        </p:nvSpPr>
        <p:spPr>
          <a:xfrm>
            <a:off x="729450" y="13930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Ok, you’ve got WSL installed now </a:t>
            </a:r>
            <a:r>
              <a:rPr lang="en"/>
              <a:t>👍 and have restarted your computer (because you read the Description). If you haven’t yet restarted your computer, you haven’t followed the instructions in the description… go back and try again </a:t>
            </a:r>
            <a:endParaRPr/>
          </a:p>
          <a:p>
            <a:pPr indent="0" lvl="0" marL="0" rtl="0" algn="l">
              <a:spcBef>
                <a:spcPts val="1600"/>
              </a:spcBef>
              <a:spcAft>
                <a:spcPts val="0"/>
              </a:spcAft>
              <a:buNone/>
            </a:pPr>
            <a:r>
              <a:rPr lang="en"/>
              <a:t>Run the Ubuntu app (Start → “Ubuntu”). It will take you through a user setup. Create a user. You’ll then be logged in as the user in the shell/bash/terminal.</a:t>
            </a:r>
            <a:endParaRPr/>
          </a:p>
          <a:p>
            <a:pPr indent="0" lvl="0" marL="0" rtl="0" algn="l">
              <a:spcBef>
                <a:spcPts val="1600"/>
              </a:spcBef>
              <a:spcAft>
                <a:spcPts val="0"/>
              </a:spcAft>
              <a:buNone/>
            </a:pPr>
            <a:r>
              <a:rPr lang="en"/>
              <a:t>In the Ubuntu bash, run the following: </a:t>
            </a:r>
            <a:endParaRPr u="sng"/>
          </a:p>
          <a:p>
            <a:pPr indent="-311150" lvl="0" marL="457200" rtl="0" algn="l">
              <a:spcBef>
                <a:spcPts val="1600"/>
              </a:spcBef>
              <a:spcAft>
                <a:spcPts val="0"/>
              </a:spcAft>
              <a:buSzPts val="1300"/>
              <a:buChar char="-"/>
            </a:pPr>
            <a:r>
              <a:rPr lang="en" u="sng"/>
              <a:t>s</a:t>
            </a:r>
            <a:r>
              <a:rPr lang="en" u="sng"/>
              <a:t>udo apt-get update</a:t>
            </a:r>
            <a:endParaRPr u="sng"/>
          </a:p>
          <a:p>
            <a:pPr indent="-311150" lvl="0" marL="457200" rtl="0" algn="l">
              <a:spcBef>
                <a:spcPts val="0"/>
              </a:spcBef>
              <a:spcAft>
                <a:spcPts val="0"/>
              </a:spcAft>
              <a:buSzPts val="1300"/>
              <a:buChar char="-"/>
            </a:pPr>
            <a:r>
              <a:rPr lang="en" u="sng"/>
              <a:t>sudo apt-get install openjdk-8-jre </a:t>
            </a:r>
            <a:endParaRPr u="sng"/>
          </a:p>
          <a:p>
            <a:pPr indent="0" lvl="0" marL="0" rtl="0" algn="l">
              <a:spcBef>
                <a:spcPts val="1600"/>
              </a:spcBef>
              <a:spcAft>
                <a:spcPts val="1600"/>
              </a:spcAft>
              <a:buNone/>
            </a:pPr>
            <a:r>
              <a:rPr lang="en"/>
              <a:t>From now on, I will refer to you guys as Linux/Ubuntu users.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785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Copy and pasting on terminal</a:t>
            </a:r>
            <a:endParaRPr/>
          </a:p>
        </p:txBody>
      </p:sp>
      <p:sp>
        <p:nvSpPr>
          <p:cNvPr id="111" name="Google Shape;111;p17"/>
          <p:cNvSpPr txBox="1"/>
          <p:nvPr>
            <p:ph idx="1" type="body"/>
          </p:nvPr>
        </p:nvSpPr>
        <p:spPr>
          <a:xfrm>
            <a:off x="729450" y="13930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CTRL-C, CTRL-V does not work as expected on terminal </a:t>
            </a:r>
            <a:endParaRPr/>
          </a:p>
          <a:p>
            <a:pPr indent="0" lvl="0" marL="0" rtl="0" algn="l">
              <a:spcBef>
                <a:spcPts val="1600"/>
              </a:spcBef>
              <a:spcAft>
                <a:spcPts val="0"/>
              </a:spcAft>
              <a:buNone/>
            </a:pPr>
            <a:r>
              <a:rPr lang="en"/>
              <a:t>It’s easy to copy and paste though!</a:t>
            </a:r>
            <a:endParaRPr/>
          </a:p>
          <a:p>
            <a:pPr indent="0" lvl="0" marL="0" rtl="0" algn="l">
              <a:spcBef>
                <a:spcPts val="1600"/>
              </a:spcBef>
              <a:spcAft>
                <a:spcPts val="0"/>
              </a:spcAft>
              <a:buNone/>
            </a:pPr>
            <a:r>
              <a:rPr b="1" lang="en"/>
              <a:t>Copying:</a:t>
            </a:r>
            <a:br>
              <a:rPr b="1" lang="en"/>
            </a:br>
            <a:r>
              <a:rPr b="1" lang="en"/>
              <a:t>- </a:t>
            </a:r>
            <a:r>
              <a:rPr lang="en"/>
              <a:t>To copy something FROM terminal, simply highlight it!</a:t>
            </a:r>
            <a:endParaRPr/>
          </a:p>
          <a:p>
            <a:pPr indent="0" lvl="0" marL="0" rtl="0" algn="l">
              <a:spcBef>
                <a:spcPts val="1600"/>
              </a:spcBef>
              <a:spcAft>
                <a:spcPts val="0"/>
              </a:spcAft>
              <a:buNone/>
            </a:pPr>
            <a:r>
              <a:rPr b="1" lang="en"/>
              <a:t>Pasting:</a:t>
            </a:r>
            <a:br>
              <a:rPr b="1" lang="en"/>
            </a:br>
            <a:r>
              <a:rPr lang="en"/>
              <a:t>- To paste something INTO terminal, simply right click!</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sz="800"/>
              <a:t>This is the s</a:t>
            </a:r>
            <a:r>
              <a:rPr lang="en" sz="800"/>
              <a:t>ame logic as copy and pasting on Git Bash and Powershell</a:t>
            </a:r>
            <a:endParaRPr sz="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785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Nano</a:t>
            </a:r>
            <a:endParaRPr/>
          </a:p>
        </p:txBody>
      </p:sp>
      <p:sp>
        <p:nvSpPr>
          <p:cNvPr id="117" name="Google Shape;117;p18"/>
          <p:cNvSpPr txBox="1"/>
          <p:nvPr>
            <p:ph idx="1" type="body"/>
          </p:nvPr>
        </p:nvSpPr>
        <p:spPr>
          <a:xfrm>
            <a:off x="729450" y="13930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Linux/Windows users will be using </a:t>
            </a:r>
            <a:r>
              <a:rPr b="1" lang="en"/>
              <a:t>nano </a:t>
            </a:r>
            <a:r>
              <a:rPr lang="en"/>
              <a:t>to edit their files. Nano is a command line text editor which provides some basic functionality for editing files. If you were to run </a:t>
            </a:r>
            <a:r>
              <a:rPr lang="en" u="sng"/>
              <a:t>nano</a:t>
            </a:r>
            <a:r>
              <a:rPr lang="en"/>
              <a:t> from the terminal, you’d see about 90% of your screen as black with some commands at the bottom of the screen. The </a:t>
            </a:r>
            <a:r>
              <a:rPr lang="en"/>
              <a:t>caret</a:t>
            </a:r>
            <a:r>
              <a:rPr lang="en"/>
              <a:t> symbol (^) refers to the CTRL (CMD if Mac) button on your keyboard, and the letter following the caret symbol is the letter you need to press to execute the action. This means that to exit nano, you need to use ^X (CTRL-X).</a:t>
            </a:r>
            <a:endParaRPr/>
          </a:p>
          <a:p>
            <a:pPr indent="0" lvl="0" marL="0" rtl="0" algn="l">
              <a:spcBef>
                <a:spcPts val="1600"/>
              </a:spcBef>
              <a:spcAft>
                <a:spcPts val="1600"/>
              </a:spcAft>
              <a:buNone/>
            </a:pPr>
            <a:r>
              <a:rPr lang="en"/>
              <a:t>Exit nano now. Afterwards, let’s create a dummy file: </a:t>
            </a:r>
            <a:r>
              <a:rPr lang="en" u="sng"/>
              <a:t>nano deleteme.txt</a:t>
            </a:r>
            <a:r>
              <a:rPr lang="en"/>
              <a:t>. Add “hello world!” to it, and try to exit. You’ll see the bottom change view and ask if you want to “Save modified buffer”. Press “Y” and enter, and you should have exited back to your terminal! Running </a:t>
            </a:r>
            <a:r>
              <a:rPr lang="en" u="sng"/>
              <a:t>ls</a:t>
            </a:r>
            <a:r>
              <a:rPr lang="en"/>
              <a:t> will reveal a file called deleteme.txt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785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a:t>
            </a:r>
            <a:endParaRPr/>
          </a:p>
        </p:txBody>
      </p:sp>
      <p:sp>
        <p:nvSpPr>
          <p:cNvPr id="123" name="Google Shape;123;p19"/>
          <p:cNvSpPr txBox="1"/>
          <p:nvPr>
            <p:ph idx="1" type="body"/>
          </p:nvPr>
        </p:nvSpPr>
        <p:spPr>
          <a:xfrm>
            <a:off x="729450" y="13930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you’re on Mac, you need to download and install Java: </a:t>
            </a:r>
            <a:r>
              <a:rPr lang="en" u="sng">
                <a:solidFill>
                  <a:schemeClr val="hlink"/>
                </a:solidFill>
                <a:hlinkClick r:id="rId3"/>
              </a:rPr>
              <a:t>https://www.java.com/en/download/manual.jsp</a:t>
            </a:r>
            <a:endParaRPr/>
          </a:p>
          <a:p>
            <a:pPr indent="0" lvl="0" marL="0" rtl="0" algn="l">
              <a:spcBef>
                <a:spcPts val="1600"/>
              </a:spcBef>
              <a:spcAft>
                <a:spcPts val="1600"/>
              </a:spcAft>
              <a:buNone/>
            </a:pPr>
            <a:r>
              <a:rPr lang="en"/>
              <a:t>Installation should be straightforward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785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OS</a:t>
            </a:r>
            <a:endParaRPr/>
          </a:p>
        </p:txBody>
      </p:sp>
      <p:sp>
        <p:nvSpPr>
          <p:cNvPr id="129" name="Google Shape;129;p20"/>
          <p:cNvSpPr txBox="1"/>
          <p:nvPr>
            <p:ph idx="1" type="body"/>
          </p:nvPr>
        </p:nvSpPr>
        <p:spPr>
          <a:xfrm>
            <a:off x="729450" y="13930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Verify you’ve installed Java correctly by running: </a:t>
            </a:r>
            <a:r>
              <a:rPr lang="en" u="sng"/>
              <a:t>java -version</a:t>
            </a:r>
            <a:r>
              <a:rPr lang="en"/>
              <a:t>. If you’re on Ubuntu, you should see something like the following:</a:t>
            </a:r>
            <a:endParaRPr>
              <a:latin typeface="Courier New"/>
              <a:ea typeface="Courier New"/>
              <a:cs typeface="Courier New"/>
              <a:sym typeface="Courier New"/>
            </a:endParaRPr>
          </a:p>
          <a:p>
            <a:pPr indent="0" lvl="0" marL="0" rtl="0" algn="l">
              <a:spcBef>
                <a:spcPts val="1600"/>
              </a:spcBef>
              <a:spcAft>
                <a:spcPts val="0"/>
              </a:spcAft>
              <a:buNone/>
            </a:pPr>
            <a:r>
              <a:rPr lang="en">
                <a:latin typeface="Courier New"/>
                <a:ea typeface="Courier New"/>
                <a:cs typeface="Courier New"/>
                <a:sym typeface="Courier New"/>
              </a:rPr>
              <a:t>openjdk version "1.8.0_265"</a:t>
            </a:r>
            <a:br>
              <a:rPr lang="en">
                <a:latin typeface="Courier New"/>
                <a:ea typeface="Courier New"/>
                <a:cs typeface="Courier New"/>
                <a:sym typeface="Courier New"/>
              </a:rPr>
            </a:br>
            <a:r>
              <a:rPr lang="en">
                <a:latin typeface="Courier New"/>
                <a:ea typeface="Courier New"/>
                <a:cs typeface="Courier New"/>
                <a:sym typeface="Courier New"/>
              </a:rPr>
              <a:t>OpenJDK Runtime Environment (build 1.8.0_265-8u265-b01-0ubuntu2~20.04-b01)</a:t>
            </a:r>
            <a:br>
              <a:rPr lang="en">
                <a:latin typeface="Courier New"/>
                <a:ea typeface="Courier New"/>
                <a:cs typeface="Courier New"/>
                <a:sym typeface="Courier New"/>
              </a:rPr>
            </a:br>
            <a:r>
              <a:rPr lang="en">
                <a:latin typeface="Courier New"/>
                <a:ea typeface="Courier New"/>
                <a:cs typeface="Courier New"/>
                <a:sym typeface="Courier New"/>
              </a:rPr>
              <a:t>OpenJDK 64-Bit Server VM (build 25.265-b01, mixed mode)</a:t>
            </a:r>
            <a:endParaRPr>
              <a:latin typeface="Courier New"/>
              <a:ea typeface="Courier New"/>
              <a:cs typeface="Courier New"/>
              <a:sym typeface="Courier New"/>
            </a:endParaRPr>
          </a:p>
          <a:p>
            <a:pPr indent="0" lvl="0" marL="0" rtl="0" algn="l">
              <a:spcBef>
                <a:spcPts val="1600"/>
              </a:spcBef>
              <a:spcAft>
                <a:spcPts val="0"/>
              </a:spcAft>
              <a:buNone/>
            </a:pPr>
            <a:r>
              <a:rPr lang="en"/>
              <a:t>And on Mac:</a:t>
            </a:r>
            <a:endParaRPr/>
          </a:p>
          <a:p>
            <a:pPr indent="0" lvl="0" marL="0" rtl="0" algn="l">
              <a:spcBef>
                <a:spcPts val="1600"/>
              </a:spcBef>
              <a:spcAft>
                <a:spcPts val="0"/>
              </a:spcAft>
              <a:buNone/>
            </a:pPr>
            <a:r>
              <a:rPr lang="en">
                <a:latin typeface="Courier New"/>
                <a:ea typeface="Courier New"/>
                <a:cs typeface="Courier New"/>
                <a:sym typeface="Courier New"/>
              </a:rPr>
              <a:t>java version “1.8.0_271”</a:t>
            </a:r>
            <a:br>
              <a:rPr lang="en">
                <a:latin typeface="Courier New"/>
                <a:ea typeface="Courier New"/>
                <a:cs typeface="Courier New"/>
                <a:sym typeface="Courier New"/>
              </a:rPr>
            </a:br>
            <a:r>
              <a:rPr lang="en">
                <a:latin typeface="Courier New"/>
                <a:ea typeface="Courier New"/>
                <a:cs typeface="Courier New"/>
                <a:sym typeface="Courier New"/>
              </a:rPr>
              <a:t>Java(TM) SE Runtime Environment (build 1.8.0_271-b09)</a:t>
            </a:r>
            <a:br>
              <a:rPr lang="en">
                <a:latin typeface="Courier New"/>
                <a:ea typeface="Courier New"/>
                <a:cs typeface="Courier New"/>
                <a:sym typeface="Courier New"/>
              </a:rPr>
            </a:br>
            <a:r>
              <a:rPr lang="en">
                <a:latin typeface="Courier New"/>
                <a:ea typeface="Courier New"/>
                <a:cs typeface="Courier New"/>
                <a:sym typeface="Courier New"/>
              </a:rPr>
              <a:t>Java HotSpot(TM) 64-Bit Server VM (build 25.271-b09, mixed mode)</a:t>
            </a:r>
            <a:endParaRPr>
              <a:latin typeface="Courier New"/>
              <a:ea typeface="Courier New"/>
              <a:cs typeface="Courier New"/>
              <a:sym typeface="Courier New"/>
            </a:endParaRPr>
          </a:p>
          <a:p>
            <a:pPr indent="0" lvl="0" marL="0" rtl="0" algn="l">
              <a:spcBef>
                <a:spcPts val="1600"/>
              </a:spcBef>
              <a:spcAft>
                <a:spcPts val="0"/>
              </a:spcAft>
              <a:buNone/>
            </a:pPr>
            <a:r>
              <a:rPr lang="en"/>
              <a:t>If you’re on Mac and you see something which has “13+33” in there, the instructions following will fail. LET ME KNOW and we can resolve it together.</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u="sng"/>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785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Configuring SSH</a:t>
            </a:r>
            <a:endParaRPr/>
          </a:p>
        </p:txBody>
      </p:sp>
      <p:sp>
        <p:nvSpPr>
          <p:cNvPr id="135" name="Google Shape;135;p21"/>
          <p:cNvSpPr txBox="1"/>
          <p:nvPr>
            <p:ph idx="1" type="body"/>
          </p:nvPr>
        </p:nvSpPr>
        <p:spPr>
          <a:xfrm>
            <a:off x="729450" y="13930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Hadoop requires </a:t>
            </a:r>
            <a:r>
              <a:rPr lang="en" u="sng">
                <a:solidFill>
                  <a:schemeClr val="hlink"/>
                </a:solidFill>
                <a:hlinkClick r:id="rId3"/>
              </a:rPr>
              <a:t>SSH</a:t>
            </a:r>
            <a:r>
              <a:rPr lang="en"/>
              <a:t> </a:t>
            </a:r>
            <a:r>
              <a:rPr lang="en"/>
              <a:t>(if you don’t know what this is, click the link). Then, we need to make sure it is configured before continuing. Let’s generate a keypair to do so: </a:t>
            </a:r>
            <a:r>
              <a:rPr lang="en" u="sng"/>
              <a:t>ssh-keygen -t rsa -P ""</a:t>
            </a:r>
            <a:endParaRPr u="sng"/>
          </a:p>
          <a:p>
            <a:pPr indent="0" lvl="0" marL="0" rtl="0" algn="l">
              <a:spcBef>
                <a:spcPts val="1600"/>
              </a:spcBef>
              <a:spcAft>
                <a:spcPts val="0"/>
              </a:spcAft>
              <a:buNone/>
            </a:pPr>
            <a:r>
              <a:rPr lang="en"/>
              <a:t>Now we have to enable access to the machine with the new ssh key: </a:t>
            </a:r>
            <a:r>
              <a:rPr lang="en" u="sng"/>
              <a:t>cat $HOME/.ssh/id_rsa.pub &gt;&gt; $HOME/.ssh/authorized_keys</a:t>
            </a:r>
            <a:endParaRPr u="sng"/>
          </a:p>
          <a:p>
            <a:pPr indent="0" lvl="0" marL="0" rtl="0" algn="l">
              <a:spcBef>
                <a:spcPts val="1600"/>
              </a:spcBef>
              <a:spcAft>
                <a:spcPts val="0"/>
              </a:spcAft>
              <a:buNone/>
            </a:pPr>
            <a:r>
              <a:rPr lang="en"/>
              <a:t>Mac users: </a:t>
            </a:r>
            <a:endParaRPr/>
          </a:p>
          <a:p>
            <a:pPr indent="-311150" lvl="0" marL="457200" rtl="0" algn="l">
              <a:spcBef>
                <a:spcPts val="0"/>
              </a:spcBef>
              <a:spcAft>
                <a:spcPts val="0"/>
              </a:spcAft>
              <a:buSzPts val="1300"/>
              <a:buChar char="-"/>
            </a:pPr>
            <a:r>
              <a:rPr lang="en"/>
              <a:t>go to System Preferences =&gt; Sharing. Then click on Remote Login to enable SSH</a:t>
            </a:r>
            <a:endParaRPr/>
          </a:p>
          <a:p>
            <a:pPr indent="0" lvl="0" marL="0" rtl="0" algn="l">
              <a:spcBef>
                <a:spcPts val="1600"/>
              </a:spcBef>
              <a:spcAft>
                <a:spcPts val="0"/>
              </a:spcAft>
              <a:buNone/>
            </a:pPr>
            <a:r>
              <a:rPr lang="en"/>
              <a:t>Linux users:</a:t>
            </a:r>
            <a:endParaRPr/>
          </a:p>
          <a:p>
            <a:pPr indent="-311150" lvl="0" marL="457200" rtl="0" algn="l">
              <a:spcBef>
                <a:spcPts val="0"/>
              </a:spcBef>
              <a:spcAft>
                <a:spcPts val="0"/>
              </a:spcAft>
              <a:buSzPts val="1300"/>
              <a:buChar char="-"/>
            </a:pPr>
            <a:r>
              <a:rPr lang="en"/>
              <a:t>Run the SSH service: </a:t>
            </a:r>
            <a:r>
              <a:rPr lang="en" u="sng"/>
              <a:t>sudo service ssh start</a:t>
            </a:r>
            <a:endParaRPr u="sng"/>
          </a:p>
          <a:p>
            <a:pPr indent="-311150" lvl="0" marL="457200" rtl="0" algn="l">
              <a:spcBef>
                <a:spcPts val="0"/>
              </a:spcBef>
              <a:spcAft>
                <a:spcPts val="0"/>
              </a:spcAft>
              <a:buSzPts val="1300"/>
              <a:buChar char="-"/>
            </a:pPr>
            <a:r>
              <a:rPr lang="en"/>
              <a:t>And test the service is working: </a:t>
            </a:r>
            <a:r>
              <a:rPr lang="en" u="sng"/>
              <a:t>ssh localhost</a:t>
            </a:r>
            <a:r>
              <a:rPr lang="en"/>
              <a:t>. You may get a message starting with “The authenticity of host…” and ending with a prompt as to whether you want to continue to connect. Go with yes!</a:t>
            </a:r>
            <a:endParaRPr/>
          </a:p>
          <a:p>
            <a:pPr indent="-311150" lvl="0" marL="457200" rtl="0" algn="l">
              <a:spcBef>
                <a:spcPts val="0"/>
              </a:spcBef>
              <a:spcAft>
                <a:spcPts val="0"/>
              </a:spcAft>
              <a:buSzPts val="1300"/>
              <a:buChar char="-"/>
            </a:pPr>
            <a:r>
              <a:rPr lang="en"/>
              <a:t>If you have issues with running ssh, run: </a:t>
            </a:r>
            <a:r>
              <a:rPr lang="en" u="sng"/>
              <a:t>ssh -vvv localhost</a:t>
            </a:r>
            <a:r>
              <a:rPr lang="en"/>
              <a:t> and start debugging from there</a:t>
            </a:r>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