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81" d="100"/>
          <a:sy n="81" d="100"/>
        </p:scale>
        <p:origin x="531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C5957-65DA-4DE7-815E-CC5DAC637D2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1BC223-949A-41B7-A5D0-527A5C1E50F2}">
      <dgm:prSet phldrT="[Text]"/>
      <dgm:spPr/>
      <dgm:t>
        <a:bodyPr/>
        <a:lstStyle/>
        <a:p>
          <a:r>
            <a:rPr lang="en-GB" dirty="0"/>
            <a:t>Software as a Service (SaaS)</a:t>
          </a:r>
        </a:p>
      </dgm:t>
    </dgm:pt>
    <dgm:pt modelId="{EAB67DE9-07AE-4631-B209-E4FDF42FAAC9}" type="parTrans" cxnId="{0EEC1699-B46D-4B1E-9C5C-DDB79B7092EC}">
      <dgm:prSet/>
      <dgm:spPr/>
      <dgm:t>
        <a:bodyPr/>
        <a:lstStyle/>
        <a:p>
          <a:endParaRPr lang="en-GB"/>
        </a:p>
      </dgm:t>
    </dgm:pt>
    <dgm:pt modelId="{747113A8-52E7-42EF-93BA-EF390199B99B}" type="sibTrans" cxnId="{0EEC1699-B46D-4B1E-9C5C-DDB79B7092EC}">
      <dgm:prSet/>
      <dgm:spPr/>
      <dgm:t>
        <a:bodyPr/>
        <a:lstStyle/>
        <a:p>
          <a:endParaRPr lang="en-GB"/>
        </a:p>
      </dgm:t>
    </dgm:pt>
    <dgm:pt modelId="{591373EF-C0FF-46B2-96AD-71EAD4BA907A}">
      <dgm:prSet phldrT="[Text]"/>
      <dgm:spPr/>
      <dgm:t>
        <a:bodyPr/>
        <a:lstStyle/>
        <a:p>
          <a:r>
            <a:rPr lang="en-GB" dirty="0"/>
            <a:t>“Out of the box” software which requires no maintenance from us</a:t>
          </a:r>
        </a:p>
      </dgm:t>
    </dgm:pt>
    <dgm:pt modelId="{D8012EAD-CBA3-4D5F-8199-28D7066EE835}" type="parTrans" cxnId="{94ADDA44-3A8F-4166-865C-69007D191659}">
      <dgm:prSet/>
      <dgm:spPr/>
      <dgm:t>
        <a:bodyPr/>
        <a:lstStyle/>
        <a:p>
          <a:endParaRPr lang="en-GB"/>
        </a:p>
      </dgm:t>
    </dgm:pt>
    <dgm:pt modelId="{C37506A3-CD89-4EAC-9037-F85DE409BFED}" type="sibTrans" cxnId="{94ADDA44-3A8F-4166-865C-69007D191659}">
      <dgm:prSet/>
      <dgm:spPr/>
      <dgm:t>
        <a:bodyPr/>
        <a:lstStyle/>
        <a:p>
          <a:endParaRPr lang="en-GB"/>
        </a:p>
      </dgm:t>
    </dgm:pt>
    <dgm:pt modelId="{30C2BA94-8E1D-441D-A246-F3C9D3A71535}">
      <dgm:prSet phldrT="[Text]"/>
      <dgm:spPr/>
      <dgm:t>
        <a:bodyPr/>
        <a:lstStyle/>
        <a:p>
          <a:r>
            <a:rPr lang="en-GB" dirty="0"/>
            <a:t>Platform as a Service (PaaS)</a:t>
          </a:r>
        </a:p>
      </dgm:t>
    </dgm:pt>
    <dgm:pt modelId="{9AF2AEE1-718D-4F5F-B421-7EF0EDCD035D}" type="parTrans" cxnId="{B9DF9A08-4150-434C-8337-39755C3D3EE2}">
      <dgm:prSet/>
      <dgm:spPr/>
      <dgm:t>
        <a:bodyPr/>
        <a:lstStyle/>
        <a:p>
          <a:endParaRPr lang="en-GB"/>
        </a:p>
      </dgm:t>
    </dgm:pt>
    <dgm:pt modelId="{92E11433-2E52-45AE-8CDB-65F4D1EB016C}" type="sibTrans" cxnId="{B9DF9A08-4150-434C-8337-39755C3D3EE2}">
      <dgm:prSet/>
      <dgm:spPr/>
      <dgm:t>
        <a:bodyPr/>
        <a:lstStyle/>
        <a:p>
          <a:endParaRPr lang="en-GB"/>
        </a:p>
      </dgm:t>
    </dgm:pt>
    <dgm:pt modelId="{DC21B0A4-20A6-47D5-8C0B-C944F5820427}">
      <dgm:prSet phldrT="[Text]"/>
      <dgm:spPr/>
      <dgm:t>
        <a:bodyPr/>
        <a:lstStyle/>
        <a:p>
          <a:r>
            <a:rPr lang="en-GB" dirty="0"/>
            <a:t>Provides a runtime environment for developers to build applications (e.g. no need for developers to manage and provision servers)</a:t>
          </a:r>
        </a:p>
      </dgm:t>
    </dgm:pt>
    <dgm:pt modelId="{A1A4E455-CF80-44DD-BC02-652B382F73F8}" type="parTrans" cxnId="{73E8D208-ABB1-40D3-9057-1615AA28BF1D}">
      <dgm:prSet/>
      <dgm:spPr/>
      <dgm:t>
        <a:bodyPr/>
        <a:lstStyle/>
        <a:p>
          <a:endParaRPr lang="en-GB"/>
        </a:p>
      </dgm:t>
    </dgm:pt>
    <dgm:pt modelId="{B1103847-3F5E-4C16-A5CD-5188F3BB7C17}" type="sibTrans" cxnId="{73E8D208-ABB1-40D3-9057-1615AA28BF1D}">
      <dgm:prSet/>
      <dgm:spPr/>
      <dgm:t>
        <a:bodyPr/>
        <a:lstStyle/>
        <a:p>
          <a:endParaRPr lang="en-GB"/>
        </a:p>
      </dgm:t>
    </dgm:pt>
    <dgm:pt modelId="{CD52BBF5-86E0-4AE2-8DAE-BDD70A46A9D7}">
      <dgm:prSet phldrT="[Text]"/>
      <dgm:spPr/>
      <dgm:t>
        <a:bodyPr/>
        <a:lstStyle/>
        <a:p>
          <a:r>
            <a:rPr lang="en-GB" dirty="0"/>
            <a:t>Infrastructure as a Service (IaaS)</a:t>
          </a:r>
        </a:p>
      </dgm:t>
    </dgm:pt>
    <dgm:pt modelId="{B2665061-26CE-44BB-A59F-94B173A78AC8}" type="parTrans" cxnId="{1B94DD34-318D-458D-819A-5366ED4B913B}">
      <dgm:prSet/>
      <dgm:spPr/>
      <dgm:t>
        <a:bodyPr/>
        <a:lstStyle/>
        <a:p>
          <a:endParaRPr lang="en-GB"/>
        </a:p>
      </dgm:t>
    </dgm:pt>
    <dgm:pt modelId="{3104F781-79E9-415D-90C5-953B70883D83}" type="sibTrans" cxnId="{1B94DD34-318D-458D-819A-5366ED4B913B}">
      <dgm:prSet/>
      <dgm:spPr/>
      <dgm:t>
        <a:bodyPr/>
        <a:lstStyle/>
        <a:p>
          <a:endParaRPr lang="en-GB"/>
        </a:p>
      </dgm:t>
    </dgm:pt>
    <dgm:pt modelId="{DE1E022C-B17F-45ED-ADF8-105D9F71D5DF}">
      <dgm:prSet phldrT="[Text]"/>
      <dgm:spPr/>
      <dgm:t>
        <a:bodyPr/>
        <a:lstStyle/>
        <a:p>
          <a:r>
            <a:rPr lang="en-GB" dirty="0"/>
            <a:t>Provides barebone resources (CPU, RAM, disk) as resources</a:t>
          </a:r>
        </a:p>
      </dgm:t>
    </dgm:pt>
    <dgm:pt modelId="{64FF573B-E673-499F-8720-CE359A1AF7BB}" type="parTrans" cxnId="{28D8AF85-94B2-492C-8C54-964898AAA743}">
      <dgm:prSet/>
      <dgm:spPr/>
      <dgm:t>
        <a:bodyPr/>
        <a:lstStyle/>
        <a:p>
          <a:endParaRPr lang="en-GB"/>
        </a:p>
      </dgm:t>
    </dgm:pt>
    <dgm:pt modelId="{62EC2A8A-95F9-41C2-9CD1-39798C5288AE}" type="sibTrans" cxnId="{28D8AF85-94B2-492C-8C54-964898AAA743}">
      <dgm:prSet/>
      <dgm:spPr/>
      <dgm:t>
        <a:bodyPr/>
        <a:lstStyle/>
        <a:p>
          <a:endParaRPr lang="en-GB"/>
        </a:p>
      </dgm:t>
    </dgm:pt>
    <dgm:pt modelId="{164FEE84-1D3D-4CDE-A7AA-EFD4BFBEFBFD}">
      <dgm:prSet/>
      <dgm:spPr/>
      <dgm:t>
        <a:bodyPr/>
        <a:lstStyle/>
        <a:p>
          <a:r>
            <a:rPr lang="en-GB"/>
            <a:t>SalesForce, Google Apps, Office 365, Slack etc</a:t>
          </a:r>
          <a:endParaRPr lang="en-GB" dirty="0"/>
        </a:p>
      </dgm:t>
    </dgm:pt>
    <dgm:pt modelId="{ECBA6EDE-C8A9-4B39-83B1-B7394D649D60}" type="parTrans" cxnId="{CD67D8A3-563C-4DA1-BB3D-9C808633643D}">
      <dgm:prSet/>
      <dgm:spPr/>
      <dgm:t>
        <a:bodyPr/>
        <a:lstStyle/>
        <a:p>
          <a:endParaRPr lang="en-GB"/>
        </a:p>
      </dgm:t>
    </dgm:pt>
    <dgm:pt modelId="{C58CB9B2-7D95-487E-8635-D576AA516911}" type="sibTrans" cxnId="{CD67D8A3-563C-4DA1-BB3D-9C808633643D}">
      <dgm:prSet/>
      <dgm:spPr/>
      <dgm:t>
        <a:bodyPr/>
        <a:lstStyle/>
        <a:p>
          <a:endParaRPr lang="en-GB"/>
        </a:p>
      </dgm:t>
    </dgm:pt>
    <dgm:pt modelId="{F6A8B1E7-DE7B-4255-A656-57F6E4528174}">
      <dgm:prSet/>
      <dgm:spPr/>
      <dgm:t>
        <a:bodyPr/>
        <a:lstStyle/>
        <a:p>
          <a:r>
            <a:rPr lang="en-GB"/>
            <a:t>Google AppEngine, Heroku, Azure, AWS Elastic Beanstalk, Hadoop ;)</a:t>
          </a:r>
          <a:endParaRPr lang="en-GB" dirty="0"/>
        </a:p>
      </dgm:t>
    </dgm:pt>
    <dgm:pt modelId="{CFF05A49-1099-4184-B8DF-1CD538A59E43}" type="parTrans" cxnId="{C0CC44EA-8A4D-4EE9-AB73-B3DA58CE800E}">
      <dgm:prSet/>
      <dgm:spPr/>
      <dgm:t>
        <a:bodyPr/>
        <a:lstStyle/>
        <a:p>
          <a:endParaRPr lang="en-GB"/>
        </a:p>
      </dgm:t>
    </dgm:pt>
    <dgm:pt modelId="{3C227BD0-CDAC-4403-B036-B3CCD9EC4CEC}" type="sibTrans" cxnId="{C0CC44EA-8A4D-4EE9-AB73-B3DA58CE800E}">
      <dgm:prSet/>
      <dgm:spPr/>
      <dgm:t>
        <a:bodyPr/>
        <a:lstStyle/>
        <a:p>
          <a:endParaRPr lang="en-GB"/>
        </a:p>
      </dgm:t>
    </dgm:pt>
    <dgm:pt modelId="{B22D2CD8-1045-4A62-88F1-E9C3BB13552D}">
      <dgm:prSet/>
      <dgm:spPr/>
      <dgm:t>
        <a:bodyPr/>
        <a:lstStyle/>
        <a:p>
          <a:r>
            <a:rPr lang="en-GB" dirty="0"/>
            <a:t>Amazon EC2, Google </a:t>
          </a:r>
          <a:r>
            <a:rPr lang="en-GB" dirty="0" err="1"/>
            <a:t>ComputeEngine</a:t>
          </a:r>
          <a:r>
            <a:rPr lang="en-GB" dirty="0"/>
            <a:t>, AWS</a:t>
          </a:r>
        </a:p>
      </dgm:t>
    </dgm:pt>
    <dgm:pt modelId="{9EAA6B71-3199-4B57-B0B7-9E1BD311B620}" type="parTrans" cxnId="{833A2C43-D2BB-4191-AE34-33ACCE71F610}">
      <dgm:prSet/>
      <dgm:spPr/>
      <dgm:t>
        <a:bodyPr/>
        <a:lstStyle/>
        <a:p>
          <a:endParaRPr lang="en-GB"/>
        </a:p>
      </dgm:t>
    </dgm:pt>
    <dgm:pt modelId="{3AD4D87E-9014-49C7-AD18-D4410B3A9BE7}" type="sibTrans" cxnId="{833A2C43-D2BB-4191-AE34-33ACCE71F610}">
      <dgm:prSet/>
      <dgm:spPr/>
      <dgm:t>
        <a:bodyPr/>
        <a:lstStyle/>
        <a:p>
          <a:endParaRPr lang="en-GB"/>
        </a:p>
      </dgm:t>
    </dgm:pt>
    <dgm:pt modelId="{FADB9283-A643-431E-B55C-60BE403621A4}" type="pres">
      <dgm:prSet presAssocID="{F8DC5957-65DA-4DE7-815E-CC5DAC637D2F}" presName="Name0" presStyleCnt="0">
        <dgm:presLayoutVars>
          <dgm:dir/>
          <dgm:animLvl val="lvl"/>
          <dgm:resizeHandles val="exact"/>
        </dgm:presLayoutVars>
      </dgm:prSet>
      <dgm:spPr/>
    </dgm:pt>
    <dgm:pt modelId="{43FE51BB-C7D9-452E-951F-8953D284EB8D}" type="pres">
      <dgm:prSet presAssocID="{881BC223-949A-41B7-A5D0-527A5C1E50F2}" presName="composite" presStyleCnt="0"/>
      <dgm:spPr/>
    </dgm:pt>
    <dgm:pt modelId="{A4AC3BB3-6704-4756-B071-A1E1B22F0437}" type="pres">
      <dgm:prSet presAssocID="{881BC223-949A-41B7-A5D0-527A5C1E50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410BE4-8BEA-4B1E-ACCF-09DDCAF0CFC8}" type="pres">
      <dgm:prSet presAssocID="{881BC223-949A-41B7-A5D0-527A5C1E50F2}" presName="desTx" presStyleLbl="alignAccFollowNode1" presStyleIdx="0" presStyleCnt="3">
        <dgm:presLayoutVars>
          <dgm:bulletEnabled val="1"/>
        </dgm:presLayoutVars>
      </dgm:prSet>
      <dgm:spPr/>
    </dgm:pt>
    <dgm:pt modelId="{2BD2A5D2-B634-4115-A53C-8C1B187EDFD0}" type="pres">
      <dgm:prSet presAssocID="{747113A8-52E7-42EF-93BA-EF390199B99B}" presName="space" presStyleCnt="0"/>
      <dgm:spPr/>
    </dgm:pt>
    <dgm:pt modelId="{25E23870-CE79-4315-BB30-BC6982F222FF}" type="pres">
      <dgm:prSet presAssocID="{30C2BA94-8E1D-441D-A246-F3C9D3A71535}" presName="composite" presStyleCnt="0"/>
      <dgm:spPr/>
    </dgm:pt>
    <dgm:pt modelId="{60077DD8-6213-4559-86E7-81C541748EB8}" type="pres">
      <dgm:prSet presAssocID="{30C2BA94-8E1D-441D-A246-F3C9D3A7153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A98EA60-54F9-456D-A4F7-709D4C9EB284}" type="pres">
      <dgm:prSet presAssocID="{30C2BA94-8E1D-441D-A246-F3C9D3A71535}" presName="desTx" presStyleLbl="alignAccFollowNode1" presStyleIdx="1" presStyleCnt="3">
        <dgm:presLayoutVars>
          <dgm:bulletEnabled val="1"/>
        </dgm:presLayoutVars>
      </dgm:prSet>
      <dgm:spPr/>
    </dgm:pt>
    <dgm:pt modelId="{50C3172F-D952-408B-BB70-0F23F350861A}" type="pres">
      <dgm:prSet presAssocID="{92E11433-2E52-45AE-8CDB-65F4D1EB016C}" presName="space" presStyleCnt="0"/>
      <dgm:spPr/>
    </dgm:pt>
    <dgm:pt modelId="{D5125280-1F8C-4B2B-8FF9-C8591B58C455}" type="pres">
      <dgm:prSet presAssocID="{CD52BBF5-86E0-4AE2-8DAE-BDD70A46A9D7}" presName="composite" presStyleCnt="0"/>
      <dgm:spPr/>
    </dgm:pt>
    <dgm:pt modelId="{392A2C47-2BDD-48E7-847E-0ED259865FF6}" type="pres">
      <dgm:prSet presAssocID="{CD52BBF5-86E0-4AE2-8DAE-BDD70A46A9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C7F4C22-2423-49B9-B010-CBF6885522B9}" type="pres">
      <dgm:prSet presAssocID="{CD52BBF5-86E0-4AE2-8DAE-BDD70A46A9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9DF9A08-4150-434C-8337-39755C3D3EE2}" srcId="{F8DC5957-65DA-4DE7-815E-CC5DAC637D2F}" destId="{30C2BA94-8E1D-441D-A246-F3C9D3A71535}" srcOrd="1" destOrd="0" parTransId="{9AF2AEE1-718D-4F5F-B421-7EF0EDCD035D}" sibTransId="{92E11433-2E52-45AE-8CDB-65F4D1EB016C}"/>
    <dgm:cxn modelId="{73E8D208-ABB1-40D3-9057-1615AA28BF1D}" srcId="{30C2BA94-8E1D-441D-A246-F3C9D3A71535}" destId="{DC21B0A4-20A6-47D5-8C0B-C944F5820427}" srcOrd="0" destOrd="0" parTransId="{A1A4E455-CF80-44DD-BC02-652B382F73F8}" sibTransId="{B1103847-3F5E-4C16-A5CD-5188F3BB7C17}"/>
    <dgm:cxn modelId="{06115C16-52E3-465F-B722-464A98EF488E}" type="presOf" srcId="{B22D2CD8-1045-4A62-88F1-E9C3BB13552D}" destId="{4C7F4C22-2423-49B9-B010-CBF6885522B9}" srcOrd="0" destOrd="1" presId="urn:microsoft.com/office/officeart/2005/8/layout/hList1"/>
    <dgm:cxn modelId="{1B94DD34-318D-458D-819A-5366ED4B913B}" srcId="{F8DC5957-65DA-4DE7-815E-CC5DAC637D2F}" destId="{CD52BBF5-86E0-4AE2-8DAE-BDD70A46A9D7}" srcOrd="2" destOrd="0" parTransId="{B2665061-26CE-44BB-A59F-94B173A78AC8}" sibTransId="{3104F781-79E9-415D-90C5-953B70883D83}"/>
    <dgm:cxn modelId="{7438D961-5278-4041-AA58-91884E6C9669}" type="presOf" srcId="{591373EF-C0FF-46B2-96AD-71EAD4BA907A}" destId="{57410BE4-8BEA-4B1E-ACCF-09DDCAF0CFC8}" srcOrd="0" destOrd="0" presId="urn:microsoft.com/office/officeart/2005/8/layout/hList1"/>
    <dgm:cxn modelId="{833A2C43-D2BB-4191-AE34-33ACCE71F610}" srcId="{CD52BBF5-86E0-4AE2-8DAE-BDD70A46A9D7}" destId="{B22D2CD8-1045-4A62-88F1-E9C3BB13552D}" srcOrd="1" destOrd="0" parTransId="{9EAA6B71-3199-4B57-B0B7-9E1BD311B620}" sibTransId="{3AD4D87E-9014-49C7-AD18-D4410B3A9BE7}"/>
    <dgm:cxn modelId="{F3233F64-AC1C-44C5-9FEC-BCE55D1E8F5A}" type="presOf" srcId="{164FEE84-1D3D-4CDE-A7AA-EFD4BFBEFBFD}" destId="{57410BE4-8BEA-4B1E-ACCF-09DDCAF0CFC8}" srcOrd="0" destOrd="1" presId="urn:microsoft.com/office/officeart/2005/8/layout/hList1"/>
    <dgm:cxn modelId="{94ADDA44-3A8F-4166-865C-69007D191659}" srcId="{881BC223-949A-41B7-A5D0-527A5C1E50F2}" destId="{591373EF-C0FF-46B2-96AD-71EAD4BA907A}" srcOrd="0" destOrd="0" parTransId="{D8012EAD-CBA3-4D5F-8199-28D7066EE835}" sibTransId="{C37506A3-CD89-4EAC-9037-F85DE409BFED}"/>
    <dgm:cxn modelId="{B5CC8546-891E-460F-A6EE-4543DA838344}" type="presOf" srcId="{881BC223-949A-41B7-A5D0-527A5C1E50F2}" destId="{A4AC3BB3-6704-4756-B071-A1E1B22F0437}" srcOrd="0" destOrd="0" presId="urn:microsoft.com/office/officeart/2005/8/layout/hList1"/>
    <dgm:cxn modelId="{28D8AF85-94B2-492C-8C54-964898AAA743}" srcId="{CD52BBF5-86E0-4AE2-8DAE-BDD70A46A9D7}" destId="{DE1E022C-B17F-45ED-ADF8-105D9F71D5DF}" srcOrd="0" destOrd="0" parTransId="{64FF573B-E673-499F-8720-CE359A1AF7BB}" sibTransId="{62EC2A8A-95F9-41C2-9CD1-39798C5288AE}"/>
    <dgm:cxn modelId="{01453086-6965-4CFC-B795-FCC7FE062348}" type="presOf" srcId="{F8DC5957-65DA-4DE7-815E-CC5DAC637D2F}" destId="{FADB9283-A643-431E-B55C-60BE403621A4}" srcOrd="0" destOrd="0" presId="urn:microsoft.com/office/officeart/2005/8/layout/hList1"/>
    <dgm:cxn modelId="{0EEC1699-B46D-4B1E-9C5C-DDB79B7092EC}" srcId="{F8DC5957-65DA-4DE7-815E-CC5DAC637D2F}" destId="{881BC223-949A-41B7-A5D0-527A5C1E50F2}" srcOrd="0" destOrd="0" parTransId="{EAB67DE9-07AE-4631-B209-E4FDF42FAAC9}" sibTransId="{747113A8-52E7-42EF-93BA-EF390199B99B}"/>
    <dgm:cxn modelId="{CD67D8A3-563C-4DA1-BB3D-9C808633643D}" srcId="{881BC223-949A-41B7-A5D0-527A5C1E50F2}" destId="{164FEE84-1D3D-4CDE-A7AA-EFD4BFBEFBFD}" srcOrd="1" destOrd="0" parTransId="{ECBA6EDE-C8A9-4B39-83B1-B7394D649D60}" sibTransId="{C58CB9B2-7D95-487E-8635-D576AA516911}"/>
    <dgm:cxn modelId="{4C1A28AA-A1E7-49AF-A559-EF1643178A13}" type="presOf" srcId="{F6A8B1E7-DE7B-4255-A656-57F6E4528174}" destId="{1A98EA60-54F9-456D-A4F7-709D4C9EB284}" srcOrd="0" destOrd="1" presId="urn:microsoft.com/office/officeart/2005/8/layout/hList1"/>
    <dgm:cxn modelId="{3AC258BB-4A17-4EEA-8646-BE6829A6544D}" type="presOf" srcId="{DC21B0A4-20A6-47D5-8C0B-C944F5820427}" destId="{1A98EA60-54F9-456D-A4F7-709D4C9EB284}" srcOrd="0" destOrd="0" presId="urn:microsoft.com/office/officeart/2005/8/layout/hList1"/>
    <dgm:cxn modelId="{A123FED2-3572-49E3-A9A5-8844BC5C769C}" type="presOf" srcId="{CD52BBF5-86E0-4AE2-8DAE-BDD70A46A9D7}" destId="{392A2C47-2BDD-48E7-847E-0ED259865FF6}" srcOrd="0" destOrd="0" presId="urn:microsoft.com/office/officeart/2005/8/layout/hList1"/>
    <dgm:cxn modelId="{C0CC44EA-8A4D-4EE9-AB73-B3DA58CE800E}" srcId="{30C2BA94-8E1D-441D-A246-F3C9D3A71535}" destId="{F6A8B1E7-DE7B-4255-A656-57F6E4528174}" srcOrd="1" destOrd="0" parTransId="{CFF05A49-1099-4184-B8DF-1CD538A59E43}" sibTransId="{3C227BD0-CDAC-4403-B036-B3CCD9EC4CEC}"/>
    <dgm:cxn modelId="{1EC216EE-5E39-4BB3-A34F-6AB116E9F8A4}" type="presOf" srcId="{30C2BA94-8E1D-441D-A246-F3C9D3A71535}" destId="{60077DD8-6213-4559-86E7-81C541748EB8}" srcOrd="0" destOrd="0" presId="urn:microsoft.com/office/officeart/2005/8/layout/hList1"/>
    <dgm:cxn modelId="{67BA0DF4-83FC-40DC-BCE6-A0888CCC3828}" type="presOf" srcId="{DE1E022C-B17F-45ED-ADF8-105D9F71D5DF}" destId="{4C7F4C22-2423-49B9-B010-CBF6885522B9}" srcOrd="0" destOrd="0" presId="urn:microsoft.com/office/officeart/2005/8/layout/hList1"/>
    <dgm:cxn modelId="{EB0C11EB-FC08-47FB-A75F-5BE7E2A68DC4}" type="presParOf" srcId="{FADB9283-A643-431E-B55C-60BE403621A4}" destId="{43FE51BB-C7D9-452E-951F-8953D284EB8D}" srcOrd="0" destOrd="0" presId="urn:microsoft.com/office/officeart/2005/8/layout/hList1"/>
    <dgm:cxn modelId="{628063C2-D8BC-4318-8B45-2D75A8457C64}" type="presParOf" srcId="{43FE51BB-C7D9-452E-951F-8953D284EB8D}" destId="{A4AC3BB3-6704-4756-B071-A1E1B22F0437}" srcOrd="0" destOrd="0" presId="urn:microsoft.com/office/officeart/2005/8/layout/hList1"/>
    <dgm:cxn modelId="{D7E795DC-2262-4E8E-A8E3-5B81DAAE1FED}" type="presParOf" srcId="{43FE51BB-C7D9-452E-951F-8953D284EB8D}" destId="{57410BE4-8BEA-4B1E-ACCF-09DDCAF0CFC8}" srcOrd="1" destOrd="0" presId="urn:microsoft.com/office/officeart/2005/8/layout/hList1"/>
    <dgm:cxn modelId="{AD39B006-29FD-48A9-84C2-D8DDC140B604}" type="presParOf" srcId="{FADB9283-A643-431E-B55C-60BE403621A4}" destId="{2BD2A5D2-B634-4115-A53C-8C1B187EDFD0}" srcOrd="1" destOrd="0" presId="urn:microsoft.com/office/officeart/2005/8/layout/hList1"/>
    <dgm:cxn modelId="{FC6A8521-16C3-4C1A-AACA-95EF72804CB2}" type="presParOf" srcId="{FADB9283-A643-431E-B55C-60BE403621A4}" destId="{25E23870-CE79-4315-BB30-BC6982F222FF}" srcOrd="2" destOrd="0" presId="urn:microsoft.com/office/officeart/2005/8/layout/hList1"/>
    <dgm:cxn modelId="{C8E736EB-516C-402F-842D-5CA8A1049F80}" type="presParOf" srcId="{25E23870-CE79-4315-BB30-BC6982F222FF}" destId="{60077DD8-6213-4559-86E7-81C541748EB8}" srcOrd="0" destOrd="0" presId="urn:microsoft.com/office/officeart/2005/8/layout/hList1"/>
    <dgm:cxn modelId="{603651F4-9624-4DD9-A15D-F20BD0F2F496}" type="presParOf" srcId="{25E23870-CE79-4315-BB30-BC6982F222FF}" destId="{1A98EA60-54F9-456D-A4F7-709D4C9EB284}" srcOrd="1" destOrd="0" presId="urn:microsoft.com/office/officeart/2005/8/layout/hList1"/>
    <dgm:cxn modelId="{5F9D528D-A67D-41B4-B615-BB924F595AE8}" type="presParOf" srcId="{FADB9283-A643-431E-B55C-60BE403621A4}" destId="{50C3172F-D952-408B-BB70-0F23F350861A}" srcOrd="3" destOrd="0" presId="urn:microsoft.com/office/officeart/2005/8/layout/hList1"/>
    <dgm:cxn modelId="{6B0E1450-A549-477B-BA41-C5F29C74E8D2}" type="presParOf" srcId="{FADB9283-A643-431E-B55C-60BE403621A4}" destId="{D5125280-1F8C-4B2B-8FF9-C8591B58C455}" srcOrd="4" destOrd="0" presId="urn:microsoft.com/office/officeart/2005/8/layout/hList1"/>
    <dgm:cxn modelId="{9F44F32C-6DF6-43AD-AE18-D174B3E87B32}" type="presParOf" srcId="{D5125280-1F8C-4B2B-8FF9-C8591B58C455}" destId="{392A2C47-2BDD-48E7-847E-0ED259865FF6}" srcOrd="0" destOrd="0" presId="urn:microsoft.com/office/officeart/2005/8/layout/hList1"/>
    <dgm:cxn modelId="{1D328ECA-C855-4CC5-96F0-B446C788D685}" type="presParOf" srcId="{D5125280-1F8C-4B2B-8FF9-C8591B58C455}" destId="{4C7F4C22-2423-49B9-B010-CBF6885522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C3BB3-6704-4756-B071-A1E1B22F0437}">
      <dsp:nvSpPr>
        <dsp:cNvPr id="0" name=""/>
        <dsp:cNvSpPr/>
      </dsp:nvSpPr>
      <dsp:spPr>
        <a:xfrm>
          <a:off x="2714" y="174522"/>
          <a:ext cx="264684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Software as a Service (SaaS)</a:t>
          </a:r>
        </a:p>
      </dsp:txBody>
      <dsp:txXfrm>
        <a:off x="2714" y="174522"/>
        <a:ext cx="2646846" cy="403200"/>
      </dsp:txXfrm>
    </dsp:sp>
    <dsp:sp modelId="{57410BE4-8BEA-4B1E-ACCF-09DDCAF0CFC8}">
      <dsp:nvSpPr>
        <dsp:cNvPr id="0" name=""/>
        <dsp:cNvSpPr/>
      </dsp:nvSpPr>
      <dsp:spPr>
        <a:xfrm>
          <a:off x="2714" y="577722"/>
          <a:ext cx="2646846" cy="18158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“Out of the box” software which requires no maintenance from us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SalesForce, Google Apps, Office 365, Slack etc</a:t>
          </a:r>
          <a:endParaRPr lang="en-GB" sz="1400" kern="1200" dirty="0"/>
        </a:p>
      </dsp:txBody>
      <dsp:txXfrm>
        <a:off x="2714" y="577722"/>
        <a:ext cx="2646846" cy="1815817"/>
      </dsp:txXfrm>
    </dsp:sp>
    <dsp:sp modelId="{60077DD8-6213-4559-86E7-81C541748EB8}">
      <dsp:nvSpPr>
        <dsp:cNvPr id="0" name=""/>
        <dsp:cNvSpPr/>
      </dsp:nvSpPr>
      <dsp:spPr>
        <a:xfrm>
          <a:off x="3020119" y="174522"/>
          <a:ext cx="264684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Platform as a Service (PaaS)</a:t>
          </a:r>
        </a:p>
      </dsp:txBody>
      <dsp:txXfrm>
        <a:off x="3020119" y="174522"/>
        <a:ext cx="2646846" cy="403200"/>
      </dsp:txXfrm>
    </dsp:sp>
    <dsp:sp modelId="{1A98EA60-54F9-456D-A4F7-709D4C9EB284}">
      <dsp:nvSpPr>
        <dsp:cNvPr id="0" name=""/>
        <dsp:cNvSpPr/>
      </dsp:nvSpPr>
      <dsp:spPr>
        <a:xfrm>
          <a:off x="3020119" y="577722"/>
          <a:ext cx="2646846" cy="18158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Provides a runtime environment for developers to build applications (e.g. no need for developers to manage and provision servers)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Google AppEngine, Heroku, Azure, AWS Elastic Beanstalk, Hadoop ;)</a:t>
          </a:r>
          <a:endParaRPr lang="en-GB" sz="1400" kern="1200" dirty="0"/>
        </a:p>
      </dsp:txBody>
      <dsp:txXfrm>
        <a:off x="3020119" y="577722"/>
        <a:ext cx="2646846" cy="1815817"/>
      </dsp:txXfrm>
    </dsp:sp>
    <dsp:sp modelId="{392A2C47-2BDD-48E7-847E-0ED259865FF6}">
      <dsp:nvSpPr>
        <dsp:cNvPr id="0" name=""/>
        <dsp:cNvSpPr/>
      </dsp:nvSpPr>
      <dsp:spPr>
        <a:xfrm>
          <a:off x="6037524" y="174522"/>
          <a:ext cx="264684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Infrastructure as a Service (IaaS)</a:t>
          </a:r>
        </a:p>
      </dsp:txBody>
      <dsp:txXfrm>
        <a:off x="6037524" y="174522"/>
        <a:ext cx="2646846" cy="403200"/>
      </dsp:txXfrm>
    </dsp:sp>
    <dsp:sp modelId="{4C7F4C22-2423-49B9-B010-CBF6885522B9}">
      <dsp:nvSpPr>
        <dsp:cNvPr id="0" name=""/>
        <dsp:cNvSpPr/>
      </dsp:nvSpPr>
      <dsp:spPr>
        <a:xfrm>
          <a:off x="6037524" y="577722"/>
          <a:ext cx="2646846" cy="18158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Provides barebone resources (CPU, RAM, disk) as resources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Amazon EC2, Google </a:t>
          </a:r>
          <a:r>
            <a:rPr lang="en-GB" sz="1400" kern="1200" dirty="0" err="1"/>
            <a:t>ComputeEngine</a:t>
          </a:r>
          <a:r>
            <a:rPr lang="en-GB" sz="1400" kern="1200" dirty="0"/>
            <a:t>, AWS</a:t>
          </a:r>
        </a:p>
      </dsp:txBody>
      <dsp:txXfrm>
        <a:off x="6037524" y="577722"/>
        <a:ext cx="2646846" cy="1815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6B02-3999-49F1-8177-231F16D23C4D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0E7C4-B615-45F7-AF1C-7B68C1C19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9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Paas</a:t>
            </a:r>
            <a:r>
              <a:rPr lang="en-GB" dirty="0"/>
              <a:t>: (think of it as hiring a venue to put on a show vs building a venue. The venue stays the same across different shows, but what is created in the space is unique)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0E7C4-B615-45F7-AF1C-7B68C1C19C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7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18FA-1991-47C1-A478-BFF8BCA4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1AF7-EBC8-4606-B9E3-78A7F62FF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B934-2612-47F0-ABCF-EC30C094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673E-0D29-4B23-B0A5-8C43E555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8D81-9A1E-4AB1-83AF-631DDB6B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01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FD16-E7B2-4505-AA38-A57E422B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00A78-6E9D-4C62-97FE-47D8C626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A5C5-723B-4779-B648-8763AD37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5B18-7462-4506-BBEE-8A3A2202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A872-30C6-4419-814A-8277EEA8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1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9520F-9F7C-4992-815D-B065614BE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D89D2-A267-4BEC-BD91-564879AE5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E836-A240-4112-BA4B-3831DDC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A53E-AC5B-459A-A836-4304B92F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88A9-37C7-4919-87B5-F41300B8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7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DEDB-89FC-43AD-87CE-2145B2E3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7C89-0D43-484A-A40A-0306F521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6D07-868A-45B1-BED6-0F027984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1AD3-F5A2-4F57-9CFB-39F6AFC4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4478-8759-4190-9D1A-1A51D54A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4F1E-8480-4637-81CE-F88BCD1E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5882-5505-4FE1-A53A-A4AEDBF5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8F6E-D0E8-47C1-A70F-916115F0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90F4-5C10-4445-9A7A-ECD5442F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7551E-DFF5-4C38-9AEB-565D2653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47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B742-3DA8-49A8-A7EF-5D57ABDB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7F71-98B3-410B-9CBD-2274F4702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7D94-AE8B-48C6-848B-6BC109EE0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E4CA4-1A1E-42AC-9DE7-D438BA72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12D83-05F0-4AAB-8E87-449C9999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D72B-B670-47FB-BF05-E85C6A08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3F06-CDE2-4B83-BE68-83E74A95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2FAE6-C62E-46B9-AA6F-94775476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C8321-A02B-415F-8C5F-AEF74832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EB50F-7DFA-4BE8-BD47-2776D8CC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6EEE1-129F-4816-B9AE-47414EEAE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E0DF9-BC25-46F6-81EA-4DF2B313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70CBA-037B-47D9-A0D5-B0E83FDB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6877A-0722-46A8-8946-4317F35A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7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C431-256B-43A4-A983-F8DD38E5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7F890-24B4-467F-BA35-1E40F4EE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9F7EF-2127-460A-8B83-7B2726CA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D45C0-44CF-4E31-B651-68BB2D2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40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E2556-BF66-4819-96C4-9F75ABFB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F5205-3D51-4ADF-9C65-CD697FB3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B8659-60FE-40E7-AAB3-5C8E88E2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A897-AE06-457F-8FF1-6B53D6C4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412D-A6BC-4A69-AD61-5BB2361C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AFDB-073E-49D5-8EA8-730D2740A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298F0-C81C-4946-9F08-90000BA8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7CB58-539E-4696-A065-59A27685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C54F-DFF3-4A77-A54F-C9B5B275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3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B2EC-FA43-48EE-9D11-5088445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82330-636E-4B5A-B1FE-607B9DC65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93301-CB91-4D00-8FED-3E96C95DE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294DA-59CC-4DFE-9967-F43E8FB7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DF864-D498-4ACD-AD55-51B4A6E7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F4B3-4AA2-4114-B172-C21A48FE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6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1B624-D8AC-498F-BFD8-8D5146F7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7FD1-010F-4B7D-9EED-CAF60909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9FE6-D416-4FDF-98CE-E9E3B1858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DDF8-03A0-49E9-AA2F-FCCE884EC874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C304-0C83-4A52-8876-BDC2965BA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67A91-4863-4C2A-94DA-6787DA6F2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CAF3-2E17-499D-817A-FA5931C7B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3.nd.edu/~pbui/teaching/cse.30331.fa16/challenge1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ifying-the-mapreduce-framework-20915f13ebd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mo.com/learn/data-never-sleeps-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pache_Hado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9482-A7A6-4A0E-B65E-25F1EEE57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B0F93-27C9-42C2-94D4-10480BAF2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There’s a big data problem…</a:t>
            </a:r>
          </a:p>
        </p:txBody>
      </p:sp>
    </p:spTree>
    <p:extLst>
      <p:ext uri="{BB962C8B-B14F-4D97-AF65-F5344CB8AC3E}">
        <p14:creationId xmlns:p14="http://schemas.microsoft.com/office/powerpoint/2010/main" val="11441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F1BB-42C1-43B1-961B-6504EE04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AD60-0453-4768-B98A-2DE8938E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MR has three key phases… you can probably guess two of them</a:t>
            </a:r>
          </a:p>
          <a:p>
            <a:pPr lvl="1"/>
            <a:r>
              <a:rPr lang="en-GB" b="1" dirty="0"/>
              <a:t>Map </a:t>
            </a:r>
            <a:r>
              <a:rPr lang="en-GB" dirty="0"/>
              <a:t>is a </a:t>
            </a:r>
            <a:r>
              <a:rPr lang="en-GB" i="1" dirty="0"/>
              <a:t>function</a:t>
            </a:r>
            <a:r>
              <a:rPr lang="en-GB" dirty="0"/>
              <a:t>. Each worker/mapper node applies the map function on local data. Output data is written as &lt;</a:t>
            </a:r>
            <a:r>
              <a:rPr lang="en-GB" dirty="0" err="1"/>
              <a:t>key,value</a:t>
            </a:r>
            <a:r>
              <a:rPr lang="en-GB" dirty="0"/>
              <a:t>&gt; pairs to temporary storage.</a:t>
            </a:r>
          </a:p>
          <a:p>
            <a:pPr lvl="1"/>
            <a:r>
              <a:rPr lang="en-GB" b="1" dirty="0"/>
              <a:t>Shuffle and sort: </a:t>
            </a:r>
            <a:r>
              <a:rPr lang="en-GB" dirty="0"/>
              <a:t>Based on the keys output by mappers, worker nodes sort and redistribute data such that data for a distinct key across all the data are now on one worker/reducer node</a:t>
            </a:r>
          </a:p>
          <a:p>
            <a:pPr lvl="1"/>
            <a:r>
              <a:rPr lang="en-GB" b="1" dirty="0"/>
              <a:t>Reduce: </a:t>
            </a:r>
            <a:r>
              <a:rPr lang="en-GB" dirty="0"/>
              <a:t>Worker/reducer nodes process each</a:t>
            </a:r>
            <a:br>
              <a:rPr lang="en-GB" dirty="0"/>
            </a:br>
            <a:r>
              <a:rPr lang="en-GB" dirty="0"/>
              <a:t>group of data</a:t>
            </a:r>
            <a:endParaRPr lang="en-GB" b="1" dirty="0"/>
          </a:p>
          <a:p>
            <a:pPr lvl="1"/>
            <a:endParaRPr lang="en-GB" b="1" dirty="0"/>
          </a:p>
        </p:txBody>
      </p:sp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B40EF41-6C85-45AF-8F4C-8B512EF69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55" y="3937500"/>
            <a:ext cx="3885344" cy="21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FE8871-DDDD-45BC-9BD4-160A17630EE8}"/>
              </a:ext>
            </a:extLst>
          </p:cNvPr>
          <p:cNvSpPr txBox="1"/>
          <p:nvPr/>
        </p:nvSpPr>
        <p:spPr>
          <a:xfrm>
            <a:off x="838200" y="6127233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Source</a:t>
            </a:r>
            <a:endParaRPr lang="en-GB" dirty="0"/>
          </a:p>
        </p:txBody>
      </p:sp>
      <p:pic>
        <p:nvPicPr>
          <p:cNvPr id="17" name="Content Placeholder 16" descr="A close up of a sign&#10;&#10;Description automatically generated">
            <a:extLst>
              <a:ext uri="{FF2B5EF4-FFF2-40B4-BE49-F238E27FC236}">
                <a16:creationId xmlns:a16="http://schemas.microsoft.com/office/drawing/2014/main" id="{C05927CD-4D3C-4486-B464-02A475430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543050"/>
            <a:ext cx="9086850" cy="3771900"/>
          </a:xfrm>
        </p:spPr>
      </p:pic>
    </p:spTree>
    <p:extLst>
      <p:ext uri="{BB962C8B-B14F-4D97-AF65-F5344CB8AC3E}">
        <p14:creationId xmlns:p14="http://schemas.microsoft.com/office/powerpoint/2010/main" val="188127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09F5EFE5-6B14-465C-B019-EF09BA41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101"/>
            <a:ext cx="12163588" cy="41404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1601C-AA83-4C99-8710-B17080BEB194}"/>
              </a:ext>
            </a:extLst>
          </p:cNvPr>
          <p:cNvSpPr txBox="1"/>
          <p:nvPr/>
        </p:nvSpPr>
        <p:spPr>
          <a:xfrm>
            <a:off x="838626" y="6126963"/>
            <a:ext cx="109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43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74E1-4BFE-4346-A44A-E90C0460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5D36-7C1F-4E60-A877-19B97EB7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Most MR implementations will follow these 5 steps:</a:t>
            </a:r>
          </a:p>
          <a:p>
            <a:pPr lvl="1"/>
            <a:r>
              <a:rPr lang="en-GB" b="1" dirty="0"/>
              <a:t>Prepare the MR input. </a:t>
            </a:r>
            <a:r>
              <a:rPr lang="en-GB" dirty="0"/>
              <a:t>The MR system assigns mapper worker nodes, splits the file(s) into blocks and assigns a data block to each worker</a:t>
            </a:r>
            <a:endParaRPr lang="en-GB" b="1" dirty="0"/>
          </a:p>
          <a:p>
            <a:pPr lvl="1"/>
            <a:r>
              <a:rPr lang="en-GB" b="1" dirty="0"/>
              <a:t>Run the map function. </a:t>
            </a:r>
            <a:r>
              <a:rPr lang="en-GB" dirty="0"/>
              <a:t>Available workers map their input data to a set of &lt;K,V&gt; pairs in a parallelised fashion.</a:t>
            </a:r>
          </a:p>
          <a:p>
            <a:pPr lvl="1"/>
            <a:r>
              <a:rPr lang="en-GB" b="1" dirty="0"/>
              <a:t>Shuffle map output to reducers. </a:t>
            </a:r>
            <a:r>
              <a:rPr lang="en-GB" dirty="0"/>
              <a:t>MR system receives map output and groups data by key. MR system then assigns reducer worker nodes, each of which assigned. This key will indicate with which map generated data that a given node will be operating with.</a:t>
            </a:r>
          </a:p>
          <a:p>
            <a:pPr lvl="1"/>
            <a:r>
              <a:rPr lang="en-GB" b="1" dirty="0"/>
              <a:t>Run the reduce function. </a:t>
            </a:r>
            <a:r>
              <a:rPr lang="en-GB" dirty="0"/>
              <a:t>Reducers run the reduce function for data associated with the key provided.</a:t>
            </a:r>
          </a:p>
          <a:p>
            <a:pPr lvl="1"/>
            <a:r>
              <a:rPr lang="en-GB" b="1" dirty="0"/>
              <a:t>Collate final output. </a:t>
            </a:r>
            <a:r>
              <a:rPr lang="en-GB" dirty="0"/>
              <a:t>MR system collects all reducer outputs, and then sorts and combines the data.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0312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C37D-F5C0-4BB5-9093-A2275362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3A56-3B1B-4959-8842-48803DED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be implementing the following three things:</a:t>
            </a:r>
          </a:p>
          <a:p>
            <a:pPr lvl="1"/>
            <a:r>
              <a:rPr lang="en-GB" dirty="0"/>
              <a:t>A basic ‘in python’ word counter problem</a:t>
            </a:r>
          </a:p>
          <a:p>
            <a:pPr lvl="1"/>
            <a:r>
              <a:rPr lang="en-GB" dirty="0"/>
              <a:t>A word counter in Hadoop</a:t>
            </a:r>
          </a:p>
        </p:txBody>
      </p:sp>
    </p:spTree>
    <p:extLst>
      <p:ext uri="{BB962C8B-B14F-4D97-AF65-F5344CB8AC3E}">
        <p14:creationId xmlns:p14="http://schemas.microsoft.com/office/powerpoint/2010/main" val="96072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8C69-75DD-4EDF-B3E0-AA47040C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word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EFAB-0543-4F3D-B507-818753C4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We’re given some documents and want to count the frequency of each unique word across all documents</a:t>
            </a:r>
          </a:p>
          <a:p>
            <a:pPr lvl="1"/>
            <a:r>
              <a:rPr lang="en-GB" dirty="0"/>
              <a:t>We won’t be mimicking the distributed nature of MR in this challenge</a:t>
            </a:r>
          </a:p>
          <a:p>
            <a:r>
              <a:rPr lang="en-GB" dirty="0"/>
              <a:t>You will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Join all the documents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Define a map function. This map function will take a string as an argument, and output a </a:t>
            </a:r>
            <a:r>
              <a:rPr lang="en-GB" b="1" dirty="0"/>
              <a:t>list of tuples.</a:t>
            </a:r>
            <a:r>
              <a:rPr lang="en-GB" dirty="0"/>
              <a:t> Each tuple will be a (K,V) pair where K is a word, and V is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Sort and Shuffle! Sort the list on K, and then shuffle the list. In the shuffle step, I want a </a:t>
            </a:r>
            <a:r>
              <a:rPr lang="en-GB" b="1" dirty="0"/>
              <a:t>dictionary </a:t>
            </a:r>
            <a:r>
              <a:rPr lang="en-GB" dirty="0"/>
              <a:t>as output. The dictionary will contain {K, V[]} pairs. Again, K is a word, but V[] is a list of values. This list should be filled with as many 1s as there are instances of the K in the sorted list.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Define and run a reduce function. The reduce function will receive a dictionary of {K, V[]} pairs and reduce the output to (K, V), where K is the word/key, and V is the sum (count would also work in this case) of the V[] elements</a:t>
            </a:r>
          </a:p>
        </p:txBody>
      </p:sp>
    </p:spTree>
    <p:extLst>
      <p:ext uri="{BB962C8B-B14F-4D97-AF65-F5344CB8AC3E}">
        <p14:creationId xmlns:p14="http://schemas.microsoft.com/office/powerpoint/2010/main" val="300343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0DB4-ED93-4F1E-A0BA-B2D42A48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counter in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84A7-E19B-4E68-A3D0-C3981F82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Underlying implementation for this is similar to what we just coded</a:t>
            </a:r>
          </a:p>
          <a:p>
            <a:pPr lvl="1"/>
            <a:r>
              <a:rPr lang="en-GB" dirty="0"/>
              <a:t>Some differences though</a:t>
            </a:r>
          </a:p>
          <a:p>
            <a:r>
              <a:rPr lang="en-GB" dirty="0"/>
              <a:t>We’ll be working with a pseudo-distributed single-node cluster using the Hadoop Streaming API</a:t>
            </a:r>
          </a:p>
          <a:p>
            <a:pPr lvl="1"/>
            <a:r>
              <a:rPr lang="en-GB" dirty="0"/>
              <a:t>Allows us to use Hadoop without knowledge of Java</a:t>
            </a:r>
          </a:p>
          <a:p>
            <a:pPr lvl="1"/>
            <a:r>
              <a:rPr lang="en-GB" dirty="0"/>
              <a:t>Hadoop itself will shuffle + sort for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4B460-C159-46C4-9BFD-D5CF569AF291}"/>
              </a:ext>
            </a:extLst>
          </p:cNvPr>
          <p:cNvSpPr/>
          <p:nvPr/>
        </p:nvSpPr>
        <p:spPr>
          <a:xfrm>
            <a:off x="1226047" y="4438200"/>
            <a:ext cx="1340777" cy="45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CADD0-D76A-4368-A9E9-146A7478F504}"/>
              </a:ext>
            </a:extLst>
          </p:cNvPr>
          <p:cNvSpPr/>
          <p:nvPr/>
        </p:nvSpPr>
        <p:spPr>
          <a:xfrm>
            <a:off x="3701259" y="5317589"/>
            <a:ext cx="1114746" cy="100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9B7B0-EEB0-4DBB-A450-6C18968D8990}"/>
              </a:ext>
            </a:extLst>
          </p:cNvPr>
          <p:cNvSpPr/>
          <p:nvPr/>
        </p:nvSpPr>
        <p:spPr>
          <a:xfrm>
            <a:off x="3777459" y="5243770"/>
            <a:ext cx="1114746" cy="100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9833C-B5A9-4C4B-9905-4AE45492D61D}"/>
              </a:ext>
            </a:extLst>
          </p:cNvPr>
          <p:cNvSpPr/>
          <p:nvPr/>
        </p:nvSpPr>
        <p:spPr>
          <a:xfrm>
            <a:off x="3853659" y="5169951"/>
            <a:ext cx="1114746" cy="100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95FEC-2EC1-4EB7-BC5D-460500A72B4C}"/>
              </a:ext>
            </a:extLst>
          </p:cNvPr>
          <p:cNvSpPr/>
          <p:nvPr/>
        </p:nvSpPr>
        <p:spPr>
          <a:xfrm>
            <a:off x="3164433" y="5089403"/>
            <a:ext cx="434084" cy="131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err="1"/>
              <a:t>StdIn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05DE3F-B86D-4FD7-94B1-9F513F195C82}"/>
              </a:ext>
            </a:extLst>
          </p:cNvPr>
          <p:cNvSpPr/>
          <p:nvPr/>
        </p:nvSpPr>
        <p:spPr>
          <a:xfrm>
            <a:off x="5071147" y="5089403"/>
            <a:ext cx="434084" cy="131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E16488-23F3-49C3-BDDB-688659BDCFE1}"/>
              </a:ext>
            </a:extLst>
          </p:cNvPr>
          <p:cNvSpPr/>
          <p:nvPr/>
        </p:nvSpPr>
        <p:spPr>
          <a:xfrm>
            <a:off x="1226047" y="5184325"/>
            <a:ext cx="1340777" cy="112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MR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44EAB6-BA00-4ED4-846D-22252EDDADB6}"/>
              </a:ext>
            </a:extLst>
          </p:cNvPr>
          <p:cNvSpPr/>
          <p:nvPr/>
        </p:nvSpPr>
        <p:spPr>
          <a:xfrm>
            <a:off x="7358859" y="5317589"/>
            <a:ext cx="1114746" cy="100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C596A-71A6-432B-BFD0-18E731349A5B}"/>
              </a:ext>
            </a:extLst>
          </p:cNvPr>
          <p:cNvSpPr/>
          <p:nvPr/>
        </p:nvSpPr>
        <p:spPr>
          <a:xfrm>
            <a:off x="7435059" y="5243770"/>
            <a:ext cx="1114746" cy="100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8068A9-D533-45BD-965E-9A7270919071}"/>
              </a:ext>
            </a:extLst>
          </p:cNvPr>
          <p:cNvSpPr/>
          <p:nvPr/>
        </p:nvSpPr>
        <p:spPr>
          <a:xfrm>
            <a:off x="7511259" y="5169951"/>
            <a:ext cx="1114746" cy="100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Reducer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37808-A210-4C93-8EF9-13C8887E3CEB}"/>
              </a:ext>
            </a:extLst>
          </p:cNvPr>
          <p:cNvSpPr/>
          <p:nvPr/>
        </p:nvSpPr>
        <p:spPr>
          <a:xfrm>
            <a:off x="6822033" y="5089403"/>
            <a:ext cx="434084" cy="131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err="1"/>
              <a:t>StdIn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7F91ED-6088-45A6-BBC2-AB56EE4AC24E}"/>
              </a:ext>
            </a:extLst>
          </p:cNvPr>
          <p:cNvSpPr/>
          <p:nvPr/>
        </p:nvSpPr>
        <p:spPr>
          <a:xfrm>
            <a:off x="8728747" y="5089403"/>
            <a:ext cx="434084" cy="131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498E82-FD78-4D19-9FB1-EB9E0D087A43}"/>
              </a:ext>
            </a:extLst>
          </p:cNvPr>
          <p:cNvSpPr/>
          <p:nvPr/>
        </p:nvSpPr>
        <p:spPr>
          <a:xfrm>
            <a:off x="9756592" y="5184325"/>
            <a:ext cx="1340777" cy="112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B9C79B-DDBF-47C3-9AB4-93B7D698DC01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896436" y="4890638"/>
            <a:ext cx="0" cy="29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C68D79-AFEA-4150-89C0-049069121A40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2566824" y="5748113"/>
            <a:ext cx="597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7AEBC2-BCE7-4D93-A275-1A41DBF3B95F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5505231" y="5748113"/>
            <a:ext cx="131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A3E48A-814E-4F1B-BECD-F17B14102DD5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162831" y="5748113"/>
            <a:ext cx="59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A74918-3D28-4B0D-B418-1D0EA03416C4}"/>
              </a:ext>
            </a:extLst>
          </p:cNvPr>
          <p:cNvSpPr txBox="1"/>
          <p:nvPr/>
        </p:nvSpPr>
        <p:spPr>
          <a:xfrm>
            <a:off x="5693076" y="5422686"/>
            <a:ext cx="92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&lt;K, V[]&gt;</a:t>
            </a:r>
          </a:p>
        </p:txBody>
      </p:sp>
    </p:spTree>
    <p:extLst>
      <p:ext uri="{BB962C8B-B14F-4D97-AF65-F5344CB8AC3E}">
        <p14:creationId xmlns:p14="http://schemas.microsoft.com/office/powerpoint/2010/main" val="18155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7F2E-2305-4246-AADF-1B8DBCAD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counter in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F1B3-BA98-41C2-9C3F-C6614D56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We’re going to need two files: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mapper.py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reducer.py</a:t>
            </a:r>
            <a:r>
              <a:rPr lang="en-GB" dirty="0"/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mapper.py</a:t>
            </a:r>
            <a:r>
              <a:rPr lang="en-GB" dirty="0">
                <a:cs typeface="Courier New" panose="02070309020205020404" pitchFamily="49" charset="0"/>
              </a:rPr>
              <a:t> will: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Read string data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Split the string data into words and perform any transformations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Output each word and “1” directly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reducer.py</a:t>
            </a:r>
            <a:r>
              <a:rPr lang="en-GB" dirty="0">
                <a:cs typeface="Courier New" panose="02070309020205020404" pitchFamily="49" charset="0"/>
              </a:rPr>
              <a:t> will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Read the output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mapper.py</a:t>
            </a:r>
            <a:r>
              <a:rPr lang="en-GB" dirty="0">
                <a:cs typeface="Courier New" panose="02070309020205020404" pitchFamily="49" charset="0"/>
              </a:rPr>
              <a:t>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Sum the occurrences of each word to a final value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Output results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Let’s implement this!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Ignore shuffle/sorting for now</a:t>
            </a:r>
          </a:p>
        </p:txBody>
      </p:sp>
    </p:spTree>
    <p:extLst>
      <p:ext uri="{BB962C8B-B14F-4D97-AF65-F5344CB8AC3E}">
        <p14:creationId xmlns:p14="http://schemas.microsoft.com/office/powerpoint/2010/main" val="69874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F1E6-7962-4D21-9A6C-500D477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5DC1-7701-46C6-BB45-76D3589E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Before we test in Hadoop, let’s run the mapper and reducer as we’ve finished writing them.</a:t>
            </a:r>
          </a:p>
          <a:p>
            <a:r>
              <a:rPr lang="en-GB" dirty="0"/>
              <a:t>If you’re on Windows, let’s use Ubuntu to work with this. </a:t>
            </a:r>
          </a:p>
          <a:p>
            <a:pPr lvl="1"/>
            <a:r>
              <a:rPr lang="en-GB" dirty="0"/>
              <a:t>In file explorer,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/>
              <a:t> as the path and you’ll open up the subsystem directory. You can copy your files into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/home/[username]</a:t>
            </a:r>
          </a:p>
          <a:p>
            <a:r>
              <a:rPr lang="en-GB" dirty="0"/>
              <a:t>To run mapper: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“This is a test input. this is a random input string” | python3 mapper.py</a:t>
            </a:r>
          </a:p>
          <a:p>
            <a:r>
              <a:rPr lang="en-GB" dirty="0"/>
              <a:t>To run mapper and reducer: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“This is a test input. this is a random input string” | python3 mapper.py | sort -k1,1 | python3 reducer.py</a:t>
            </a:r>
          </a:p>
        </p:txBody>
      </p:sp>
    </p:spTree>
    <p:extLst>
      <p:ext uri="{BB962C8B-B14F-4D97-AF65-F5344CB8AC3E}">
        <p14:creationId xmlns:p14="http://schemas.microsoft.com/office/powerpoint/2010/main" val="426166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4BF5-0486-49A9-885B-F98D78DE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704B-6DAD-4F7D-8B7F-4C95B106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Before we run the MR job, we need to copy our local Gutenberg files HDFS (actually this was done in the setup… but lets do it again 😈)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copyFromLocal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gutenberg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/user/[username]/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gutenberg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-ls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-ls /user/[username]/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gutenberg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Let’s run Hadoop MapReduce!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streaming \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-input /user/[username]/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gutenberg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-output /user/[username]/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gutenberg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-output \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-file mapper.py \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-mapper /home/[username]/mapper.py \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-reducer /home/[username]/reducer.py</a:t>
            </a:r>
          </a:p>
        </p:txBody>
      </p:sp>
    </p:spTree>
    <p:extLst>
      <p:ext uri="{BB962C8B-B14F-4D97-AF65-F5344CB8AC3E}">
        <p14:creationId xmlns:p14="http://schemas.microsoft.com/office/powerpoint/2010/main" val="214534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50A4-0642-47CB-87D4-91202328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10CA-CA59-4403-A0AF-8E71AF02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Big Data and Cloud?</a:t>
            </a:r>
          </a:p>
          <a:p>
            <a:r>
              <a:rPr lang="en-GB" dirty="0"/>
              <a:t>An effective strategy to process data on a large scale</a:t>
            </a:r>
          </a:p>
          <a:p>
            <a:r>
              <a:rPr lang="en-GB" dirty="0"/>
              <a:t>Local wordcount example using MapReduce</a:t>
            </a:r>
          </a:p>
          <a:p>
            <a:r>
              <a:rPr lang="en-GB" dirty="0"/>
              <a:t>Pseudo-distributed single cluster wordcount implementation using Python on Hadoop</a:t>
            </a:r>
          </a:p>
          <a:p>
            <a:r>
              <a:rPr lang="en-GB" dirty="0"/>
              <a:t>Pseudo-distributed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114696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8BD1-AF6C-496E-8D0B-1AA91DE2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1CB5-B264-4429-9B9F-F30ABE18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Hadoop automatically sorts by the key for us.</a:t>
            </a:r>
          </a:p>
          <a:p>
            <a:pPr lvl="1"/>
            <a:r>
              <a:rPr lang="en-GB" dirty="0"/>
              <a:t>We can explicitly specify a secondary sort key if we want control</a:t>
            </a:r>
          </a:p>
          <a:p>
            <a:r>
              <a:rPr lang="en-GB" dirty="0"/>
              <a:t>Let’s check if our reduce task has created outputs successfully: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-ls /user/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gutenberg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-output</a:t>
            </a:r>
          </a:p>
          <a:p>
            <a:r>
              <a:rPr lang="en-GB" dirty="0">
                <a:cs typeface="Courier New" panose="02070309020205020404" pitchFamily="49" charset="0"/>
              </a:rPr>
              <a:t>And we can inspect the output: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-cat /user/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gutenberg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-output/part-00000</a:t>
            </a:r>
          </a:p>
        </p:txBody>
      </p:sp>
    </p:spTree>
    <p:extLst>
      <p:ext uri="{BB962C8B-B14F-4D97-AF65-F5344CB8AC3E}">
        <p14:creationId xmlns:p14="http://schemas.microsoft.com/office/powerpoint/2010/main" val="126360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D5CC-903F-42FD-906D-EBCE6831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Data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00C68F0-6727-4D70-834A-19A907F65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9" b="6093"/>
          <a:stretch/>
        </p:blipFill>
        <p:spPr>
          <a:xfrm>
            <a:off x="5966062" y="496082"/>
            <a:ext cx="5794138" cy="5865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F4FCC-2144-40E8-8B2F-405FF7DD0C33}"/>
              </a:ext>
            </a:extLst>
          </p:cNvPr>
          <p:cNvSpPr txBox="1"/>
          <p:nvPr/>
        </p:nvSpPr>
        <p:spPr>
          <a:xfrm>
            <a:off x="5966062" y="6361918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Source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A08AD-AEE3-4B53-8F81-08FF5DEE3091}"/>
              </a:ext>
            </a:extLst>
          </p:cNvPr>
          <p:cNvSpPr txBox="1"/>
          <p:nvPr/>
        </p:nvSpPr>
        <p:spPr>
          <a:xfrm>
            <a:off x="838200" y="1474342"/>
            <a:ext cx="4721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Yes, it’s a bit of a buzz word,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Amount of data is growing at a RAPID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a variety of different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can we perform analysis on the data when it’s so big that companies use multiple data warehouses to store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Big data has always been there, but has ‘recently’ been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Cloud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Distributed Computation Frameworks</a:t>
            </a:r>
          </a:p>
        </p:txBody>
      </p:sp>
    </p:spTree>
    <p:extLst>
      <p:ext uri="{BB962C8B-B14F-4D97-AF65-F5344CB8AC3E}">
        <p14:creationId xmlns:p14="http://schemas.microsoft.com/office/powerpoint/2010/main" val="110115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209D-6BC9-4963-9796-A688CF58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did Big Data become prevalent?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E07-621B-41A1-B534-B7550DAF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big data and data science have always been relevant</a:t>
            </a:r>
          </a:p>
          <a:p>
            <a:pPr lvl="1"/>
            <a:r>
              <a:rPr lang="en-GB" dirty="0"/>
              <a:t>Although their value is shining more now than ever before</a:t>
            </a:r>
          </a:p>
          <a:p>
            <a:r>
              <a:rPr lang="en-GB" dirty="0"/>
              <a:t>Because we have technological advancements enabling us to collect, analyse and present data in better ways.</a:t>
            </a:r>
          </a:p>
          <a:p>
            <a:r>
              <a:rPr lang="en-GB" dirty="0"/>
              <a:t>Collecting data: Easy to access users (web surveys, social network graph dynamics, IoT devices etc)</a:t>
            </a:r>
          </a:p>
          <a:p>
            <a:r>
              <a:rPr lang="en-GB" dirty="0"/>
              <a:t>Analysing data: Advancements in big data tools (Elastic computing, distributed data frameworks)</a:t>
            </a:r>
          </a:p>
          <a:p>
            <a:r>
              <a:rPr lang="en-GB" dirty="0"/>
              <a:t>Presenting data: Advancements in web technologies and data science leading to interactive plots and reports</a:t>
            </a:r>
          </a:p>
        </p:txBody>
      </p:sp>
    </p:spTree>
    <p:extLst>
      <p:ext uri="{BB962C8B-B14F-4D97-AF65-F5344CB8AC3E}">
        <p14:creationId xmlns:p14="http://schemas.microsoft.com/office/powerpoint/2010/main" val="6596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9738-6268-4951-9172-2DE25EE3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E1FA-46AB-4FAB-8AA4-C8A9C11D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I’m sure you have some implicit understand as to what cloud computing is</a:t>
            </a:r>
          </a:p>
          <a:p>
            <a:r>
              <a:rPr lang="en-GB" dirty="0"/>
              <a:t>“Cloud computing is a model for enabling ubiquitous, </a:t>
            </a:r>
            <a:r>
              <a:rPr lang="en-GB" b="1" dirty="0"/>
              <a:t>convenient, on-demand </a:t>
            </a:r>
            <a:r>
              <a:rPr lang="en-GB" dirty="0"/>
              <a:t>network access to a shared pool of </a:t>
            </a:r>
            <a:r>
              <a:rPr lang="en-GB" b="1" dirty="0"/>
              <a:t>configurable </a:t>
            </a:r>
            <a:r>
              <a:rPr lang="en-GB" dirty="0"/>
              <a:t>computing resources (e.g., networks, servers, storage, applications, and services) that can be rapidly provisioned and released with </a:t>
            </a:r>
            <a:r>
              <a:rPr lang="en-GB" b="1" dirty="0"/>
              <a:t>minimal management </a:t>
            </a:r>
            <a:r>
              <a:rPr lang="en-GB" dirty="0"/>
              <a:t>effort or service provider interaction.”</a:t>
            </a:r>
          </a:p>
          <a:p>
            <a:pPr lvl="1"/>
            <a:r>
              <a:rPr lang="en-GB" sz="1200" dirty="0">
                <a:effectLst/>
                <a:latin typeface="Arial" panose="020B0604020202020204" pitchFamily="34" charset="0"/>
              </a:rPr>
              <a:t>Mell and </a:t>
            </a:r>
            <a:r>
              <a:rPr lang="en-GB" sz="1200" dirty="0" err="1">
                <a:effectLst/>
                <a:latin typeface="Arial" panose="020B0604020202020204" pitchFamily="34" charset="0"/>
              </a:rPr>
              <a:t>Grance</a:t>
            </a:r>
            <a:r>
              <a:rPr lang="en-GB" sz="1200" dirty="0">
                <a:effectLst/>
                <a:latin typeface="Arial" panose="020B0604020202020204" pitchFamily="34" charset="0"/>
              </a:rPr>
              <a:t>. “The NIST Definition of Cloud Computing”. NIST Special Publication 800-14. September 2011. National Institute of Standards and Technology, U.S. Department of Commerce.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057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A22D-C10C-41BB-AAF4-69F569C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Taxonomy of Cloud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93F8-F82B-429F-B952-133BFE1B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applications popularised an “as a service” model. Some examples are SaaS (Software), PaaS (Platform), IaaS (Infrastructure)</a:t>
            </a:r>
          </a:p>
          <a:p>
            <a:pPr lvl="1"/>
            <a:r>
              <a:rPr lang="en-GB" dirty="0"/>
              <a:t>Others exist - generally acronymised as </a:t>
            </a:r>
            <a:r>
              <a:rPr lang="en-GB" dirty="0" err="1"/>
              <a:t>XaaS</a:t>
            </a:r>
            <a:endParaRPr lang="en-GB" dirty="0"/>
          </a:p>
          <a:p>
            <a:pPr lvl="1"/>
            <a:r>
              <a:rPr lang="en-GB" dirty="0"/>
              <a:t>Aforementioned three are most popular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6494C1-598E-4DA7-B0B9-9503D1895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047447"/>
              </p:ext>
            </p:extLst>
          </p:nvPr>
        </p:nvGraphicFramePr>
        <p:xfrm>
          <a:off x="1752457" y="3429000"/>
          <a:ext cx="8687085" cy="256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56EA57-3CD7-4D01-B6F6-88DC8C7C7223}"/>
              </a:ext>
            </a:extLst>
          </p:cNvPr>
          <p:cNvSpPr txBox="1"/>
          <p:nvPr/>
        </p:nvSpPr>
        <p:spPr>
          <a:xfrm>
            <a:off x="1659989" y="5948514"/>
            <a:ext cx="581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Many more exist: Not a comprehensive list of examples</a:t>
            </a:r>
          </a:p>
        </p:txBody>
      </p:sp>
    </p:spTree>
    <p:extLst>
      <p:ext uri="{BB962C8B-B14F-4D97-AF65-F5344CB8AC3E}">
        <p14:creationId xmlns:p14="http://schemas.microsoft.com/office/powerpoint/2010/main" val="206166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284D-EF7F-4F1C-AEBC-EF534916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Uhhh</a:t>
            </a:r>
            <a:r>
              <a:rPr lang="en-GB" dirty="0"/>
              <a:t>… So what??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AF97-68CB-4031-8409-1E2B2CB0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Less reliance on stand alone applications</a:t>
            </a:r>
          </a:p>
          <a:p>
            <a:r>
              <a:rPr lang="en-GB" dirty="0"/>
              <a:t>Impossible applications now possible (scale)</a:t>
            </a:r>
          </a:p>
          <a:p>
            <a:r>
              <a:rPr lang="en-GB" dirty="0"/>
              <a:t>Resources on demand (budget not a key obstacle anymore)</a:t>
            </a:r>
          </a:p>
          <a:p>
            <a:r>
              <a:rPr lang="en-GB" dirty="0"/>
              <a:t>Abstracts complexity away from users</a:t>
            </a:r>
          </a:p>
          <a:p>
            <a:r>
              <a:rPr lang="en-GB" dirty="0"/>
              <a:t>Security (via distributed backups)</a:t>
            </a:r>
          </a:p>
          <a:p>
            <a:endParaRPr lang="en-GB" dirty="0"/>
          </a:p>
          <a:p>
            <a:r>
              <a:rPr lang="en-GB" b="1" dirty="0"/>
              <a:t>Allows us to create value from data</a:t>
            </a:r>
            <a:r>
              <a:rPr lang="en-GB" dirty="0"/>
              <a:t>. (Sitting on data creates no value)</a:t>
            </a:r>
          </a:p>
        </p:txBody>
      </p:sp>
    </p:spTree>
    <p:extLst>
      <p:ext uri="{BB962C8B-B14F-4D97-AF65-F5344CB8AC3E}">
        <p14:creationId xmlns:p14="http://schemas.microsoft.com/office/powerpoint/2010/main" val="40970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3F91-2770-4814-AFD3-F056C182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594D-50A5-45DB-86D1-904CA9A0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MapReduce is a </a:t>
            </a:r>
            <a:r>
              <a:rPr lang="en-GB" b="1" dirty="0"/>
              <a:t>master/slave</a:t>
            </a:r>
            <a:r>
              <a:rPr lang="en-GB" dirty="0"/>
              <a:t> programming model which simplifies the distribution of large processing jobs (e.g. terabytes/petabytes)</a:t>
            </a:r>
          </a:p>
          <a:p>
            <a:r>
              <a:rPr lang="en-GB" dirty="0"/>
              <a:t>Designed with the understanding that: hardware fails, networks are slow, and machines are different.</a:t>
            </a:r>
          </a:p>
          <a:p>
            <a:r>
              <a:rPr lang="en-GB" dirty="0"/>
              <a:t>MR concept introduced in 2004 by Google</a:t>
            </a:r>
          </a:p>
          <a:p>
            <a:r>
              <a:rPr lang="en-GB" dirty="0"/>
              <a:t>Reverse engineered by </a:t>
            </a:r>
            <a:r>
              <a:rPr lang="en-GB" dirty="0">
                <a:hlinkClick r:id="rId2"/>
              </a:rPr>
              <a:t>2 </a:t>
            </a:r>
            <a:r>
              <a:rPr lang="en-GB" dirty="0" err="1">
                <a:hlinkClick r:id="rId2"/>
              </a:rPr>
              <a:t>devs</a:t>
            </a:r>
            <a:r>
              <a:rPr lang="en-GB" dirty="0"/>
              <a:t> who founded </a:t>
            </a:r>
            <a:r>
              <a:rPr lang="en-GB" b="1" dirty="0"/>
              <a:t>Apache Hadoop </a:t>
            </a:r>
            <a:r>
              <a:rPr lang="en-GB" dirty="0"/>
              <a:t>in 2006</a:t>
            </a:r>
          </a:p>
          <a:p>
            <a:pPr lvl="1"/>
            <a:r>
              <a:rPr lang="en-GB" dirty="0"/>
              <a:t>Hadoop ecosystem has been expanding since then (HDFS, </a:t>
            </a:r>
            <a:r>
              <a:rPr lang="en-GB" dirty="0" err="1"/>
              <a:t>Hbase</a:t>
            </a:r>
            <a:r>
              <a:rPr lang="en-GB" dirty="0"/>
              <a:t>, Hive etc)</a:t>
            </a:r>
          </a:p>
          <a:p>
            <a:r>
              <a:rPr lang="en-GB" dirty="0"/>
              <a:t>Despite Google not using it anymore, MR principles underpins most major big data frameworks</a:t>
            </a:r>
          </a:p>
        </p:txBody>
      </p:sp>
    </p:spTree>
    <p:extLst>
      <p:ext uri="{BB962C8B-B14F-4D97-AF65-F5344CB8AC3E}">
        <p14:creationId xmlns:p14="http://schemas.microsoft.com/office/powerpoint/2010/main" val="407937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F1DC-58E7-4454-BE07-1DD5FDC6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AB81-0574-4761-8C77-B0D403A0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Processes parallelizable operations of large datasets across multiple worker </a:t>
            </a:r>
            <a:r>
              <a:rPr lang="en-GB" i="1" dirty="0"/>
              <a:t>nodes </a:t>
            </a:r>
            <a:r>
              <a:rPr lang="en-GB" dirty="0"/>
              <a:t>(computers). </a:t>
            </a:r>
          </a:p>
          <a:p>
            <a:r>
              <a:rPr lang="en-GB" dirty="0"/>
              <a:t>A collection of nodes is usually referred to as a </a:t>
            </a:r>
            <a:r>
              <a:rPr lang="en-GB" i="1" dirty="0"/>
              <a:t>cluster.</a:t>
            </a:r>
          </a:p>
          <a:p>
            <a:r>
              <a:rPr lang="en-GB" dirty="0"/>
              <a:t>Processing can occur on data stored in a filesystem or a database</a:t>
            </a:r>
          </a:p>
          <a:p>
            <a:r>
              <a:rPr lang="en-GB" dirty="0"/>
              <a:t>Hadoop contains something known as DFS, which stands for: </a:t>
            </a:r>
            <a:r>
              <a:rPr lang="en-GB" b="1" dirty="0"/>
              <a:t>Distributed File System. </a:t>
            </a:r>
            <a:r>
              <a:rPr lang="en-GB" dirty="0"/>
              <a:t>Hadoop’s implementation of this is HDFS.</a:t>
            </a:r>
          </a:p>
          <a:p>
            <a:r>
              <a:rPr lang="en-GB" dirty="0"/>
              <a:t>Intuitively, a DFS is when data stored on a server can be accessed and processed as if it was stored on a local client machine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10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1710</Words>
  <Application>Microsoft Office PowerPoint</Application>
  <PresentationFormat>Widescreen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MapReduce</vt:lpstr>
      <vt:lpstr>Lesson Objectives</vt:lpstr>
      <vt:lpstr>Big Data</vt:lpstr>
      <vt:lpstr>Why did Big Data become prevalent?</vt:lpstr>
      <vt:lpstr>About Cloud</vt:lpstr>
      <vt:lpstr>Taxonomy of Cloud Applications</vt:lpstr>
      <vt:lpstr>Uhhh… So what??</vt:lpstr>
      <vt:lpstr>MapReduce</vt:lpstr>
      <vt:lpstr>MapReduce</vt:lpstr>
      <vt:lpstr>MapReduce</vt:lpstr>
      <vt:lpstr>PowerPoint Presentation</vt:lpstr>
      <vt:lpstr>PowerPoint Presentation</vt:lpstr>
      <vt:lpstr>MapReduce</vt:lpstr>
      <vt:lpstr>Implementations</vt:lpstr>
      <vt:lpstr>Basic word counter</vt:lpstr>
      <vt:lpstr>Word counter in Hadoop</vt:lpstr>
      <vt:lpstr>Word counter in Hadoop</vt:lpstr>
      <vt:lpstr>Command line time!</vt:lpstr>
      <vt:lpstr>Hadoop time!</vt:lpstr>
      <vt:lpstr>Inspect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Nihir Vedd</dc:creator>
  <cp:lastModifiedBy>Nihir Vedd</cp:lastModifiedBy>
  <cp:revision>36</cp:revision>
  <dcterms:created xsi:type="dcterms:W3CDTF">2020-10-25T13:09:37Z</dcterms:created>
  <dcterms:modified xsi:type="dcterms:W3CDTF">2020-10-28T21:16:05Z</dcterms:modified>
</cp:coreProperties>
</file>