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DA610B-77CF-44F3-97B8-A8B1D2FF1110}" type="datetimeFigureOut">
              <a:rPr lang="en-IN" smtClean="0"/>
              <a:t>15-02-2019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371CA8-BEFF-438C-8131-5FBE8D5BF5AE}" type="slidenum">
              <a:rPr lang="en-IN" smtClean="0"/>
              <a:t>‹#›</a:t>
            </a:fld>
            <a:endParaRPr lang="en-IN"/>
          </a:p>
        </p:txBody>
      </p:sp>
    </p:spTree>
    <p:extLst>
      <p:ext uri="{BB962C8B-B14F-4D97-AF65-F5344CB8AC3E}">
        <p14:creationId xmlns:p14="http://schemas.microsoft.com/office/powerpoint/2010/main" val="3364253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6371CA8-BEFF-438C-8131-5FBE8D5BF5AE}" type="slidenum">
              <a:rPr lang="en-IN" smtClean="0"/>
              <a:t>7</a:t>
            </a:fld>
            <a:endParaRPr lang="en-IN"/>
          </a:p>
        </p:txBody>
      </p:sp>
    </p:spTree>
    <p:extLst>
      <p:ext uri="{BB962C8B-B14F-4D97-AF65-F5344CB8AC3E}">
        <p14:creationId xmlns:p14="http://schemas.microsoft.com/office/powerpoint/2010/main" val="9711724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FF82FB1-CCC4-454D-874C-BDDB2E65B76F}" type="datetimeFigureOut">
              <a:rPr lang="en-IN" smtClean="0"/>
              <a:t>15-02-2019</a:t>
            </a:fld>
            <a:endParaRPr lang="en-IN"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5764156-9385-4A65-A1A6-2BECD44E1CFB}"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FF82FB1-CCC4-454D-874C-BDDB2E65B76F}" type="datetimeFigureOut">
              <a:rPr lang="en-IN" smtClean="0"/>
              <a:t>15-02-2019</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95764156-9385-4A65-A1A6-2BECD44E1CFB}"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FF82FB1-CCC4-454D-874C-BDDB2E65B76F}" type="datetimeFigureOut">
              <a:rPr lang="en-IN" smtClean="0"/>
              <a:t>15-02-2019</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95764156-9385-4A65-A1A6-2BECD44E1CFB}"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FF82FB1-CCC4-454D-874C-BDDB2E65B76F}" type="datetimeFigureOut">
              <a:rPr lang="en-IN" smtClean="0"/>
              <a:t>15-02-2019</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95764156-9385-4A65-A1A6-2BECD44E1CFB}" type="slidenum">
              <a:rPr lang="en-IN" smtClean="0"/>
              <a:t>‹#›</a:t>
            </a:fld>
            <a:endParaRPr lang="en-IN"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FF82FB1-CCC4-454D-874C-BDDB2E65B76F}" type="datetimeFigureOut">
              <a:rPr lang="en-IN" smtClean="0"/>
              <a:t>15-02-2019</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95764156-9385-4A65-A1A6-2BECD44E1CFB}" type="slidenum">
              <a:rPr lang="en-IN" smtClean="0"/>
              <a:t>‹#›</a:t>
            </a:fld>
            <a:endParaRPr lang="en-IN"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FF82FB1-CCC4-454D-874C-BDDB2E65B76F}" type="datetimeFigureOut">
              <a:rPr lang="en-IN" smtClean="0"/>
              <a:t>15-02-2019</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95764156-9385-4A65-A1A6-2BECD44E1CFB}" type="slidenum">
              <a:rPr lang="en-IN" smtClean="0"/>
              <a:t>‹#›</a:t>
            </a:fld>
            <a:endParaRPr lang="en-IN"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FF82FB1-CCC4-454D-874C-BDDB2E65B76F}" type="datetimeFigureOut">
              <a:rPr lang="en-IN" smtClean="0"/>
              <a:t>15-02-2019</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95764156-9385-4A65-A1A6-2BECD44E1CFB}"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FF82FB1-CCC4-454D-874C-BDDB2E65B76F}" type="datetimeFigureOut">
              <a:rPr lang="en-IN" smtClean="0"/>
              <a:t>15-02-2019</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95764156-9385-4A65-A1A6-2BECD44E1CFB}" type="slidenum">
              <a:rPr lang="en-IN" smtClean="0"/>
              <a:t>‹#›</a:t>
            </a:fld>
            <a:endParaRPr lang="en-IN"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FF82FB1-CCC4-454D-874C-BDDB2E65B76F}" type="datetimeFigureOut">
              <a:rPr lang="en-IN" smtClean="0"/>
              <a:t>15-02-2019</a:t>
            </a:fld>
            <a:endParaRPr lang="en-IN" dirty="0"/>
          </a:p>
        </p:txBody>
      </p:sp>
      <p:sp>
        <p:nvSpPr>
          <p:cNvPr id="3" name="Footer Placeholder 2"/>
          <p:cNvSpPr>
            <a:spLocks noGrp="1"/>
          </p:cNvSpPr>
          <p:nvPr>
            <p:ph type="ftr" sz="quarter" idx="11"/>
          </p:nvPr>
        </p:nvSpPr>
        <p:spPr/>
        <p:txBody>
          <a:bodyPr/>
          <a:lstStyle>
            <a:extLst/>
          </a:lstStyle>
          <a:p>
            <a:endParaRPr lang="en-IN" dirty="0"/>
          </a:p>
        </p:txBody>
      </p:sp>
      <p:sp>
        <p:nvSpPr>
          <p:cNvPr id="4" name="Slide Number Placeholder 3"/>
          <p:cNvSpPr>
            <a:spLocks noGrp="1"/>
          </p:cNvSpPr>
          <p:nvPr>
            <p:ph type="sldNum" sz="quarter" idx="12"/>
          </p:nvPr>
        </p:nvSpPr>
        <p:spPr/>
        <p:txBody>
          <a:bodyPr/>
          <a:lstStyle>
            <a:extLst/>
          </a:lstStyle>
          <a:p>
            <a:fld id="{95764156-9385-4A65-A1A6-2BECD44E1CFB}"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FF82FB1-CCC4-454D-874C-BDDB2E65B76F}" type="datetimeFigureOut">
              <a:rPr lang="en-IN" smtClean="0"/>
              <a:t>15-02-2019</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95764156-9385-4A65-A1A6-2BECD44E1CFB}"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FF82FB1-CCC4-454D-874C-BDDB2E65B76F}" type="datetimeFigureOut">
              <a:rPr lang="en-IN" smtClean="0"/>
              <a:t>15-02-2019</a:t>
            </a:fld>
            <a:endParaRPr lang="en-IN"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5764156-9385-4A65-A1A6-2BECD44E1CFB}" type="slidenum">
              <a:rPr lang="en-IN" smtClean="0"/>
              <a:t>‹#›</a:t>
            </a:fld>
            <a:endParaRPr lang="en-IN"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FF82FB1-CCC4-454D-874C-BDDB2E65B76F}" type="datetimeFigureOut">
              <a:rPr lang="en-IN" smtClean="0"/>
              <a:t>15-02-2019</a:t>
            </a:fld>
            <a:endParaRPr lang="en-IN"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5764156-9385-4A65-A1A6-2BECD44E1CFB}"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7"/>
            <a:ext cx="7772400" cy="1728191"/>
          </a:xfrm>
        </p:spPr>
        <p:txBody>
          <a:bodyPr>
            <a:normAutofit/>
          </a:bodyPr>
          <a:lstStyle/>
          <a:p>
            <a:pPr algn="ctr"/>
            <a:r>
              <a:rPr lang="en-IN" sz="8800" dirty="0" smtClean="0">
                <a:latin typeface="Times New Roman" pitchFamily="18" charset="0"/>
                <a:cs typeface="Times New Roman" pitchFamily="18" charset="0"/>
              </a:rPr>
              <a:t>QR CODE</a:t>
            </a:r>
            <a:endParaRPr lang="en-IN" sz="8800" dirty="0">
              <a:latin typeface="Times New Roman" pitchFamily="18" charset="0"/>
              <a:cs typeface="Times New Roman" pitchFamily="18" charset="0"/>
            </a:endParaRPr>
          </a:p>
        </p:txBody>
      </p:sp>
      <p:sp>
        <p:nvSpPr>
          <p:cNvPr id="3" name="Subtitle 2"/>
          <p:cNvSpPr>
            <a:spLocks noGrp="1"/>
          </p:cNvSpPr>
          <p:nvPr>
            <p:ph type="subTitle" idx="1"/>
          </p:nvPr>
        </p:nvSpPr>
        <p:spPr>
          <a:xfrm>
            <a:off x="685800" y="2060848"/>
            <a:ext cx="7772400" cy="3528392"/>
          </a:xfrm>
        </p:spPr>
        <p:txBody>
          <a:bodyPr>
            <a:normAutofit/>
          </a:bodyPr>
          <a:lstStyle/>
          <a:p>
            <a:r>
              <a:rPr lang="en-IN" sz="2400" b="1" dirty="0" smtClean="0">
                <a:latin typeface="Times New Roman" pitchFamily="18" charset="0"/>
                <a:cs typeface="Times New Roman" pitchFamily="18" charset="0"/>
              </a:rPr>
              <a:t>SUBMITTED BY:</a:t>
            </a:r>
          </a:p>
          <a:p>
            <a:r>
              <a:rPr lang="en-IN" sz="2000" dirty="0" smtClean="0">
                <a:latin typeface="Times New Roman" pitchFamily="18" charset="0"/>
                <a:cs typeface="Times New Roman" pitchFamily="18" charset="0"/>
              </a:rPr>
              <a:t>DEEPIKA RANI. A</a:t>
            </a:r>
          </a:p>
          <a:p>
            <a:r>
              <a:rPr lang="en-IN" sz="2000" dirty="0" smtClean="0">
                <a:latin typeface="Times New Roman" pitchFamily="18" charset="0"/>
                <a:cs typeface="Times New Roman" pitchFamily="18" charset="0"/>
              </a:rPr>
              <a:t>MAHIMA CHOWDARY. K</a:t>
            </a:r>
          </a:p>
          <a:p>
            <a:r>
              <a:rPr lang="en-IN" sz="2000" dirty="0" smtClean="0">
                <a:latin typeface="Times New Roman" pitchFamily="18" charset="0"/>
                <a:cs typeface="Times New Roman" pitchFamily="18" charset="0"/>
              </a:rPr>
              <a:t>NANDINI. B</a:t>
            </a:r>
          </a:p>
          <a:p>
            <a:r>
              <a:rPr lang="en-IN" sz="2000" dirty="0" smtClean="0">
                <a:latin typeface="Times New Roman" pitchFamily="18" charset="0"/>
                <a:cs typeface="Times New Roman" pitchFamily="18" charset="0"/>
              </a:rPr>
              <a:t>SWATHI. A</a:t>
            </a:r>
          </a:p>
          <a:p>
            <a:pPr algn="l"/>
            <a:r>
              <a:rPr lang="en-IN" sz="2400" b="1" dirty="0" smtClean="0">
                <a:latin typeface="Times New Roman" pitchFamily="18" charset="0"/>
                <a:cs typeface="Times New Roman" pitchFamily="18" charset="0"/>
              </a:rPr>
              <a:t>SUBMITTED TO:</a:t>
            </a:r>
          </a:p>
          <a:p>
            <a:pPr algn="l"/>
            <a:r>
              <a:rPr lang="en-IN" sz="2000" dirty="0" smtClean="0">
                <a:latin typeface="Times New Roman" pitchFamily="18" charset="0"/>
                <a:cs typeface="Times New Roman" pitchFamily="18" charset="0"/>
              </a:rPr>
              <a:t>DURGA DEVI. K</a:t>
            </a:r>
          </a:p>
          <a:p>
            <a:pPr algn="l"/>
            <a:r>
              <a:rPr lang="en-IN" sz="2000" dirty="0" smtClean="0">
                <a:latin typeface="Times New Roman" pitchFamily="18" charset="0"/>
                <a:cs typeface="Times New Roman" pitchFamily="18" charset="0"/>
              </a:rPr>
              <a:t>ASST PROFESSIOR</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684135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184576"/>
          </a:xfrm>
        </p:spPr>
        <p:txBody>
          <a:bodyPr numCol="1">
            <a:noAutofit/>
          </a:bodyPr>
          <a:lstStyle/>
          <a:p>
            <a:pPr marL="0" indent="0" algn="just">
              <a:buNone/>
            </a:pPr>
            <a:r>
              <a:rPr lang="en-US" sz="2000" dirty="0" smtClean="0">
                <a:latin typeface="Times New Roman" pitchFamily="18" charset="0"/>
                <a:cs typeface="Times New Roman" pitchFamily="18" charset="0"/>
              </a:rPr>
              <a:t>		Educational institution in developing countries is a vast sector and it is expanding rapidly. With the rapid growth of technologies, educational institutions are still lagging behind. For identification of students they still lie on manual handwritten ID card and files. If proper ID card system is introduced then it would be much easier to identify a student and can track his/her progress.</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QR(Quick Response )Code is a two dimensional bar code readable by QR scanners.</a:t>
            </a:r>
            <a:r>
              <a:rPr lang="en-IN" sz="2000" dirty="0" smtClean="0">
                <a:latin typeface="Times New Roman" pitchFamily="18" charset="0"/>
                <a:cs typeface="Times New Roman" pitchFamily="18" charset="0"/>
              </a:rPr>
              <a:t>QR code is a capable of storing several hundred times more information than a barcode. QR code system is used in combination with a QR code printer and QR code scanner.</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Automated </a:t>
            </a:r>
            <a:r>
              <a:rPr lang="en-US" sz="2000" dirty="0">
                <a:latin typeface="Times New Roman" pitchFamily="18" charset="0"/>
                <a:cs typeface="Times New Roman" pitchFamily="18" charset="0"/>
              </a:rPr>
              <a:t>student ID had image capturing facility and requirements of an ID and there is no need of hand written ID </a:t>
            </a:r>
            <a:r>
              <a:rPr lang="en-US" sz="2000" dirty="0" smtClean="0">
                <a:latin typeface="Times New Roman" pitchFamily="18" charset="0"/>
                <a:cs typeface="Times New Roman" pitchFamily="18" charset="0"/>
              </a:rPr>
              <a:t>card and printed card. QR code </a:t>
            </a:r>
            <a:r>
              <a:rPr lang="en-US" sz="2000" dirty="0">
                <a:latin typeface="Times New Roman" pitchFamily="18" charset="0"/>
                <a:cs typeface="Times New Roman" pitchFamily="18" charset="0"/>
              </a:rPr>
              <a:t>is attached into ID card and student personal details can be found by scanning the QR code with smart phones (downloaded &amp; installed QR reader software). QR code is said to be the next generation of bar code and using QR code with ID card brought positive outcomes. </a:t>
            </a:r>
            <a:endParaRPr lang="en-IN" sz="2000" dirty="0">
              <a:latin typeface="Times New Roman" pitchFamily="18" charset="0"/>
              <a:cs typeface="Times New Roman" pitchFamily="18" charset="0"/>
            </a:endParaRPr>
          </a:p>
        </p:txBody>
      </p:sp>
      <p:sp>
        <p:nvSpPr>
          <p:cNvPr id="2" name="Title 1"/>
          <p:cNvSpPr>
            <a:spLocks noGrp="1"/>
          </p:cNvSpPr>
          <p:nvPr>
            <p:ph type="title"/>
          </p:nvPr>
        </p:nvSpPr>
        <p:spPr>
          <a:xfrm>
            <a:off x="457200" y="274638"/>
            <a:ext cx="8229600" cy="850106"/>
          </a:xfrm>
        </p:spPr>
        <p:txBody>
          <a:bodyPr>
            <a:normAutofit/>
          </a:bodyPr>
          <a:lstStyle/>
          <a:p>
            <a:pPr algn="ctr"/>
            <a:r>
              <a:rPr lang="en-IN" sz="2800" b="1" dirty="0" smtClean="0">
                <a:latin typeface="Times New Roman" pitchFamily="18" charset="0"/>
                <a:cs typeface="Times New Roman" pitchFamily="18" charset="0"/>
              </a:rPr>
              <a:t>ABSTRACT</a:t>
            </a:r>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517936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Wingdings" pitchFamily="2" charset="2"/>
              <a:buChar char="Ø"/>
            </a:pPr>
            <a:r>
              <a:rPr lang="en-US" sz="2000" dirty="0" smtClean="0">
                <a:latin typeface="Times New Roman" pitchFamily="18" charset="0"/>
                <a:cs typeface="Times New Roman" pitchFamily="18" charset="0"/>
              </a:rPr>
              <a:t>A QR Code is a two-dimensional barcode that is readable by smartphones. It allows to encode over 4000 characters in a two dimensional barcode. QR code is a block of smaller black and white squares is read by a smart phone's image sensor, then interpreted by the system processor.</a:t>
            </a:r>
          </a:p>
          <a:p>
            <a:pPr algn="just">
              <a:buFont typeface="Wingdings" pitchFamily="2" charset="2"/>
              <a:buChar char="Ø"/>
            </a:pPr>
            <a:r>
              <a:rPr lang="en-US" sz="2000" dirty="0" smtClean="0">
                <a:latin typeface="Times New Roman" pitchFamily="18" charset="0"/>
                <a:cs typeface="Times New Roman" pitchFamily="18" charset="0"/>
              </a:rPr>
              <a:t> The three large squares act as alignment targets, while the smaller square in the remaining corner acts to normalize the size and angle of the shot. As you can see from the image on the left, the blue strips near the alignment squares contain formatting information.</a:t>
            </a:r>
          </a:p>
          <a:p>
            <a:pPr algn="just">
              <a:buFont typeface="Wingdings" pitchFamily="2" charset="2"/>
              <a:buChar char="Ø"/>
            </a:pPr>
            <a:r>
              <a:rPr lang="en-US" sz="2000" dirty="0" smtClean="0">
                <a:latin typeface="Times New Roman" pitchFamily="18" charset="0"/>
                <a:cs typeface="Times New Roman" pitchFamily="18" charset="0"/>
              </a:rPr>
              <a:t> The remaining yellow area is the actual data that's converted into binary code and checked for errors before being displayed. The encoded data can be interpreted as one of four primary modes—numeric, alphanumeric, byte/binary. Other forms of data can also be displayed with the appropriate extensions.</a:t>
            </a:r>
            <a:endParaRPr lang="en-IN"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en-IN" sz="2800" dirty="0" smtClean="0">
                <a:effectLst/>
                <a:latin typeface="Times New Roman" pitchFamily="18" charset="0"/>
                <a:cs typeface="Times New Roman" pitchFamily="18" charset="0"/>
              </a:rPr>
              <a:t>BASE STUDY</a:t>
            </a:r>
            <a:endParaRPr lang="en-IN" sz="2800"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1723828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2800" dirty="0" smtClean="0">
                <a:effectLst/>
                <a:latin typeface="Times New Roman" pitchFamily="18" charset="0"/>
                <a:cs typeface="Times New Roman" pitchFamily="18" charset="0"/>
              </a:rPr>
              <a:t>Sample QR </a:t>
            </a:r>
            <a:r>
              <a:rPr lang="en-IN" sz="3600" dirty="0" smtClean="0">
                <a:effectLst/>
                <a:latin typeface="Times New Roman" pitchFamily="18" charset="0"/>
                <a:cs typeface="Times New Roman" pitchFamily="18" charset="0"/>
              </a:rPr>
              <a:t>code</a:t>
            </a:r>
            <a:endParaRPr lang="en-IN" sz="2800" dirty="0">
              <a:effectLst/>
              <a:latin typeface="Times New Roman" pitchFamily="18" charset="0"/>
              <a:cs typeface="Times New Roman" pitchFamily="18" charset="0"/>
            </a:endParaRPr>
          </a:p>
        </p:txBody>
      </p:sp>
      <p:pic>
        <p:nvPicPr>
          <p:cNvPr id="2050" name="Picture 2" descr="F:\Screenshots\Screenshot (119).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3728" y="1556792"/>
            <a:ext cx="4896544" cy="4752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373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620688"/>
            <a:ext cx="8064896" cy="5816977"/>
          </a:xfrm>
          <a:prstGeom prst="rect">
            <a:avLst/>
          </a:prstGeom>
        </p:spPr>
        <p:txBody>
          <a:bodyPr wrap="square">
            <a:spAutoFit/>
          </a:bodyPr>
          <a:lstStyle/>
          <a:p>
            <a:pPr marL="342900" indent="-342900" algn="just">
              <a:buFont typeface="Wingdings" pitchFamily="2" charset="2"/>
              <a:buChar char="Ø"/>
            </a:pPr>
            <a:r>
              <a:rPr lang="en-US" sz="2000" b="1" dirty="0" smtClean="0">
                <a:latin typeface="Times New Roman" pitchFamily="18" charset="0"/>
                <a:cs typeface="Times New Roman" pitchFamily="18" charset="0"/>
              </a:rPr>
              <a:t>QR codes</a:t>
            </a:r>
            <a:r>
              <a:rPr lang="en-US" sz="2000" dirty="0" smtClean="0">
                <a:latin typeface="Times New Roman" pitchFamily="18" charset="0"/>
                <a:cs typeface="Times New Roman" pitchFamily="18" charset="0"/>
              </a:rPr>
              <a:t> are often square-shaped, displaying their data vertically</a:t>
            </a:r>
            <a:r>
              <a:rPr lang="en-US" sz="2000" i="1" dirty="0" smtClean="0">
                <a:latin typeface="Times New Roman" pitchFamily="18" charset="0"/>
                <a:cs typeface="Times New Roman" pitchFamily="18" charset="0"/>
              </a:rPr>
              <a:t> or </a:t>
            </a:r>
            <a:r>
              <a:rPr lang="en-US" sz="2000" dirty="0" smtClean="0">
                <a:latin typeface="Times New Roman" pitchFamily="18" charset="0"/>
                <a:cs typeface="Times New Roman" pitchFamily="18" charset="0"/>
              </a:rPr>
              <a:t>horizontally. QR codes can hold hundreds of times more encrypted characters than a barcode.</a:t>
            </a:r>
          </a:p>
          <a:p>
            <a:pPr marL="342900" indent="-342900" algn="just" fontAlgn="base">
              <a:buFont typeface="Wingdings" pitchFamily="2" charset="2"/>
              <a:buChar char="Ø"/>
            </a:pPr>
            <a:r>
              <a:rPr lang="en-US" sz="2000" dirty="0" smtClean="0">
                <a:latin typeface="Times New Roman" pitchFamily="18" charset="0"/>
                <a:cs typeface="Times New Roman" pitchFamily="18" charset="0"/>
              </a:rPr>
              <a:t> If a person sees a QR code somewhere, they can take out their mobile device, download a free QR code scanning app, and "scan" the QR code to get a details of particular person.</a:t>
            </a:r>
          </a:p>
          <a:p>
            <a:pPr algn="just" fontAlgn="base"/>
            <a:endParaRPr lang="en-US" dirty="0">
              <a:latin typeface="Times New Roman" pitchFamily="18" charset="0"/>
              <a:cs typeface="Times New Roman" pitchFamily="18" charset="0"/>
            </a:endParaRPr>
          </a:p>
          <a:p>
            <a:pPr algn="just" fontAlgn="base"/>
            <a:endParaRPr lang="en-US" dirty="0" smtClean="0">
              <a:latin typeface="Times New Roman" pitchFamily="18" charset="0"/>
              <a:cs typeface="Times New Roman" pitchFamily="18" charset="0"/>
            </a:endParaRPr>
          </a:p>
          <a:p>
            <a:pPr fontAlgn="base"/>
            <a:endParaRPr lang="en-US" dirty="0">
              <a:latin typeface="Times New Roman" pitchFamily="18" charset="0"/>
              <a:cs typeface="Times New Roman" pitchFamily="18" charset="0"/>
            </a:endParaRPr>
          </a:p>
          <a:p>
            <a:pPr fontAlgn="base"/>
            <a:endParaRPr lang="en-US" dirty="0" smtClean="0">
              <a:latin typeface="Times New Roman" pitchFamily="18" charset="0"/>
              <a:cs typeface="Times New Roman" pitchFamily="18" charset="0"/>
            </a:endParaRPr>
          </a:p>
          <a:p>
            <a:pPr fontAlgn="base"/>
            <a:endParaRPr lang="en-US" dirty="0">
              <a:latin typeface="Times New Roman" pitchFamily="18" charset="0"/>
              <a:cs typeface="Times New Roman" pitchFamily="18" charset="0"/>
            </a:endParaRPr>
          </a:p>
          <a:p>
            <a:pPr fontAlgn="base"/>
            <a:endParaRPr lang="en-US" dirty="0" smtClean="0">
              <a:latin typeface="Times New Roman" pitchFamily="18" charset="0"/>
              <a:cs typeface="Times New Roman" pitchFamily="18" charset="0"/>
            </a:endParaRPr>
          </a:p>
          <a:p>
            <a:pPr fontAlgn="base"/>
            <a:endParaRPr lang="en-US" dirty="0">
              <a:latin typeface="Times New Roman" pitchFamily="18" charset="0"/>
              <a:cs typeface="Times New Roman" pitchFamily="18" charset="0"/>
            </a:endParaRPr>
          </a:p>
          <a:p>
            <a:pPr fontAlgn="base"/>
            <a:endParaRPr lang="en-US" dirty="0" smtClean="0">
              <a:latin typeface="Times New Roman" pitchFamily="18" charset="0"/>
              <a:cs typeface="Times New Roman" pitchFamily="18" charset="0"/>
            </a:endParaRPr>
          </a:p>
          <a:p>
            <a:pPr fontAlgn="base"/>
            <a:endParaRPr lang="en-US" dirty="0">
              <a:latin typeface="Times New Roman" pitchFamily="18" charset="0"/>
              <a:cs typeface="Times New Roman" pitchFamily="18" charset="0"/>
            </a:endParaRPr>
          </a:p>
          <a:p>
            <a:pPr fontAlgn="base"/>
            <a:endParaRPr lang="en-US" dirty="0" smtClean="0">
              <a:latin typeface="Times New Roman" pitchFamily="18" charset="0"/>
              <a:cs typeface="Times New Roman" pitchFamily="18" charset="0"/>
            </a:endParaRPr>
          </a:p>
          <a:p>
            <a:pPr fontAlgn="base"/>
            <a:endParaRPr lang="en-US" dirty="0" smtClean="0">
              <a:latin typeface="Times New Roman" pitchFamily="18" charset="0"/>
              <a:cs typeface="Times New Roman" pitchFamily="18" charset="0"/>
            </a:endParaRPr>
          </a:p>
          <a:p>
            <a:pPr fontAlgn="base"/>
            <a:endParaRPr lang="en-US" dirty="0" smtClean="0">
              <a:latin typeface="Times New Roman" pitchFamily="18" charset="0"/>
              <a:cs typeface="Times New Roman" pitchFamily="18" charset="0"/>
            </a:endParaRPr>
          </a:p>
          <a:p>
            <a:pPr marL="109728" indent="0">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2852936"/>
            <a:ext cx="3810000"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1039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Ø"/>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ID is also known </a:t>
            </a:r>
            <a:r>
              <a:rPr lang="en-US" sz="2000" dirty="0" smtClean="0">
                <a:latin typeface="Times New Roman" pitchFamily="18" charset="0"/>
                <a:cs typeface="Times New Roman" pitchFamily="18" charset="0"/>
              </a:rPr>
              <a:t>as </a:t>
            </a:r>
            <a:r>
              <a:rPr lang="en-US" sz="2000" dirty="0">
                <a:latin typeface="Times New Roman" pitchFamily="18" charset="0"/>
                <a:cs typeface="Times New Roman" pitchFamily="18" charset="0"/>
              </a:rPr>
              <a:t>the </a:t>
            </a:r>
            <a:r>
              <a:rPr lang="en-US" sz="2000" dirty="0" smtClean="0">
                <a:latin typeface="Times New Roman" pitchFamily="18" charset="0"/>
                <a:cs typeface="Times New Roman" pitchFamily="18" charset="0"/>
              </a:rPr>
              <a:t>portion </a:t>
            </a:r>
            <a:r>
              <a:rPr lang="en-US" sz="2000" dirty="0">
                <a:latin typeface="Times New Roman" pitchFamily="18" charset="0"/>
                <a:cs typeface="Times New Roman" pitchFamily="18" charset="0"/>
              </a:rPr>
              <a:t>of identification or the paper </a:t>
            </a:r>
            <a:r>
              <a:rPr lang="en-US" sz="2000" dirty="0" smtClean="0">
                <a:latin typeface="Times New Roman" pitchFamily="18" charset="0"/>
                <a:cs typeface="Times New Roman" pitchFamily="18" charset="0"/>
              </a:rPr>
              <a:t>of any </a:t>
            </a:r>
            <a:r>
              <a:rPr lang="en-US" sz="2000" dirty="0">
                <a:latin typeface="Times New Roman" pitchFamily="18" charset="0"/>
                <a:cs typeface="Times New Roman" pitchFamily="18" charset="0"/>
              </a:rPr>
              <a:t>person. It is a </a:t>
            </a:r>
            <a:r>
              <a:rPr lang="en-US" sz="2000" dirty="0" smtClean="0">
                <a:latin typeface="Times New Roman" pitchFamily="18" charset="0"/>
                <a:cs typeface="Times New Roman" pitchFamily="18" charset="0"/>
              </a:rPr>
              <a:t>small </a:t>
            </a:r>
            <a:r>
              <a:rPr lang="en-US" sz="2000" dirty="0">
                <a:latin typeface="Times New Roman" pitchFamily="18" charset="0"/>
                <a:cs typeface="Times New Roman" pitchFamily="18" charset="0"/>
              </a:rPr>
              <a:t>standard size card and usually called the identity card </a:t>
            </a:r>
            <a:r>
              <a:rPr lang="en-US" sz="2000" dirty="0" smtClean="0">
                <a:latin typeface="Times New Roman" pitchFamily="18" charset="0"/>
                <a:cs typeface="Times New Roman" pitchFamily="18" charset="0"/>
              </a:rPr>
              <a:t> that </a:t>
            </a:r>
            <a:r>
              <a:rPr lang="en-US" sz="2000" dirty="0">
                <a:latin typeface="Times New Roman" pitchFamily="18" charset="0"/>
                <a:cs typeface="Times New Roman" pitchFamily="18" charset="0"/>
              </a:rPr>
              <a:t>can be easily kept in </a:t>
            </a:r>
            <a:r>
              <a:rPr lang="en-US" sz="2000" dirty="0" smtClean="0">
                <a:latin typeface="Times New Roman" pitchFamily="18" charset="0"/>
                <a:cs typeface="Times New Roman" pitchFamily="18" charset="0"/>
              </a:rPr>
              <a:t>a pocket </a:t>
            </a:r>
            <a:r>
              <a:rPr lang="en-US" sz="2000" dirty="0">
                <a:latin typeface="Times New Roman" pitchFamily="18" charset="0"/>
                <a:cs typeface="Times New Roman" pitchFamily="18" charset="0"/>
              </a:rPr>
              <a:t>or inside </a:t>
            </a:r>
            <a:r>
              <a:rPr lang="en-US" sz="2000" dirty="0" smtClean="0">
                <a:latin typeface="Times New Roman" pitchFamily="18" charset="0"/>
                <a:cs typeface="Times New Roman" pitchFamily="18" charset="0"/>
              </a:rPr>
              <a:t>wallet.</a:t>
            </a:r>
          </a:p>
          <a:p>
            <a:pPr algn="just">
              <a:buFont typeface="Wingdings" pitchFamily="2" charset="2"/>
              <a:buChar char="Ø"/>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card </a:t>
            </a:r>
            <a:r>
              <a:rPr lang="en-US" sz="2000" dirty="0" smtClean="0">
                <a:latin typeface="Times New Roman" pitchFamily="18" charset="0"/>
                <a:cs typeface="Times New Roman" pitchFamily="18" charset="0"/>
              </a:rPr>
              <a:t>can </a:t>
            </a:r>
            <a:r>
              <a:rPr lang="en-US" sz="2000" dirty="0">
                <a:latin typeface="Times New Roman" pitchFamily="18" charset="0"/>
                <a:cs typeface="Times New Roman" pitchFamily="18" charset="0"/>
              </a:rPr>
              <a:t>show data of the identification about any person </a:t>
            </a:r>
            <a:r>
              <a:rPr lang="en-US" sz="2000" dirty="0" smtClean="0">
                <a:latin typeface="Times New Roman" pitchFamily="18" charset="0"/>
                <a:cs typeface="Times New Roman" pitchFamily="18" charset="0"/>
              </a:rPr>
              <a:t>including </a:t>
            </a:r>
            <a:r>
              <a:rPr lang="en-US" sz="2000" dirty="0">
                <a:latin typeface="Times New Roman" pitchFamily="18" charset="0"/>
                <a:cs typeface="Times New Roman" pitchFamily="18" charset="0"/>
              </a:rPr>
              <a:t>names </a:t>
            </a:r>
            <a:r>
              <a:rPr lang="en-US" sz="2000" dirty="0" smtClean="0">
                <a:latin typeface="Times New Roman" pitchFamily="18" charset="0"/>
                <a:cs typeface="Times New Roman" pitchFamily="18" charset="0"/>
              </a:rPr>
              <a:t>(first name, </a:t>
            </a:r>
            <a:r>
              <a:rPr lang="en-US" sz="2000" dirty="0" smtClean="0">
                <a:latin typeface="Times New Roman" pitchFamily="18" charset="0"/>
                <a:cs typeface="Times New Roman" pitchFamily="18" charset="0"/>
              </a:rPr>
              <a:t>sur</a:t>
            </a:r>
            <a:r>
              <a:rPr lang="en-US" sz="2000" dirty="0" smtClean="0">
                <a:latin typeface="Times New Roman" pitchFamily="18" charset="0"/>
                <a:cs typeface="Times New Roman" pitchFamily="18" charset="0"/>
              </a:rPr>
              <a:t>name</a:t>
            </a:r>
            <a:r>
              <a:rPr lang="en-US" sz="2000" dirty="0">
                <a:latin typeface="Times New Roman" pitchFamily="18" charset="0"/>
                <a:cs typeface="Times New Roman" pitchFamily="18" charset="0"/>
              </a:rPr>
              <a:t>, last name), age, </a:t>
            </a:r>
            <a:r>
              <a:rPr lang="en-US" sz="2000" dirty="0" smtClean="0">
                <a:latin typeface="Times New Roman" pitchFamily="18" charset="0"/>
                <a:cs typeface="Times New Roman" pitchFamily="18" charset="0"/>
              </a:rPr>
              <a:t>address.These </a:t>
            </a:r>
            <a:r>
              <a:rPr lang="en-US" sz="2000" dirty="0">
                <a:latin typeface="Times New Roman" pitchFamily="18" charset="0"/>
                <a:cs typeface="Times New Roman" pitchFamily="18" charset="0"/>
              </a:rPr>
              <a:t>types identification are used commonly in </a:t>
            </a:r>
            <a:r>
              <a:rPr lang="en-US" sz="2000" dirty="0" smtClean="0">
                <a:latin typeface="Times New Roman" pitchFamily="18" charset="0"/>
                <a:cs typeface="Times New Roman" pitchFamily="18" charset="0"/>
              </a:rPr>
              <a:t>place </a:t>
            </a:r>
            <a:r>
              <a:rPr lang="en-US" sz="2000" dirty="0">
                <a:latin typeface="Times New Roman" pitchFamily="18" charset="0"/>
                <a:cs typeface="Times New Roman" pitchFamily="18" charset="0"/>
              </a:rPr>
              <a:t>of </a:t>
            </a:r>
            <a:r>
              <a:rPr lang="en-US" sz="2000" dirty="0" smtClean="0">
                <a:latin typeface="Times New Roman" pitchFamily="18" charset="0"/>
                <a:cs typeface="Times New Roman" pitchFamily="18" charset="0"/>
              </a:rPr>
              <a:t>school or collage </a:t>
            </a:r>
            <a:r>
              <a:rPr lang="en-US" sz="2000" dirty="0">
                <a:latin typeface="Times New Roman" pitchFamily="18" charset="0"/>
                <a:cs typeface="Times New Roman" pitchFamily="18" charset="0"/>
              </a:rPr>
              <a:t>for the student, companies for the </a:t>
            </a:r>
            <a:r>
              <a:rPr lang="en-US" sz="2000" dirty="0" smtClean="0">
                <a:latin typeface="Times New Roman" pitchFamily="18" charset="0"/>
                <a:cs typeface="Times New Roman" pitchFamily="18" charset="0"/>
              </a:rPr>
              <a:t>employees</a:t>
            </a:r>
            <a:r>
              <a:rPr lang="en-US" sz="2000" dirty="0">
                <a:latin typeface="Times New Roman" pitchFamily="18" charset="0"/>
                <a:cs typeface="Times New Roman" pitchFamily="18" charset="0"/>
              </a:rPr>
              <a:t>. Therefore it can be said that student ID card is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card of identification which is used for holding specific </a:t>
            </a:r>
            <a:r>
              <a:rPr lang="en-US" sz="2000" dirty="0" smtClean="0">
                <a:latin typeface="Times New Roman" pitchFamily="18" charset="0"/>
                <a:cs typeface="Times New Roman" pitchFamily="18" charset="0"/>
              </a:rPr>
              <a:t>characteristic </a:t>
            </a:r>
            <a:r>
              <a:rPr lang="en-US" sz="2000" dirty="0">
                <a:latin typeface="Times New Roman" pitchFamily="18" charset="0"/>
                <a:cs typeface="Times New Roman" pitchFamily="18" charset="0"/>
              </a:rPr>
              <a:t>of students</a:t>
            </a:r>
            <a:r>
              <a:rPr lang="en-US" sz="2000" dirty="0" smtClean="0">
                <a:latin typeface="Times New Roman" pitchFamily="18" charset="0"/>
                <a:cs typeface="Times New Roman" pitchFamily="18" charset="0"/>
              </a:rPr>
              <a:t>.</a:t>
            </a:r>
          </a:p>
          <a:p>
            <a:pPr marL="109728" indent="0">
              <a:buNone/>
            </a:pPr>
            <a:endParaRPr lang="en-IN" sz="2000" dirty="0"/>
          </a:p>
        </p:txBody>
      </p:sp>
      <p:sp>
        <p:nvSpPr>
          <p:cNvPr id="3" name="Title 2"/>
          <p:cNvSpPr>
            <a:spLocks noGrp="1"/>
          </p:cNvSpPr>
          <p:nvPr>
            <p:ph type="title"/>
          </p:nvPr>
        </p:nvSpPr>
        <p:spPr/>
        <p:txBody>
          <a:bodyPr/>
          <a:lstStyle/>
          <a:p>
            <a:pPr algn="ctr"/>
            <a:r>
              <a:rPr lang="en-IN" dirty="0" smtClean="0">
                <a:effectLst/>
              </a:rPr>
              <a:t>EXISTING</a:t>
            </a:r>
            <a:r>
              <a:rPr lang="en-IN" dirty="0" smtClean="0"/>
              <a:t> SYSTEM</a:t>
            </a:r>
            <a:endParaRPr lang="en-IN" dirty="0"/>
          </a:p>
        </p:txBody>
      </p:sp>
    </p:spTree>
    <p:extLst>
      <p:ext uri="{BB962C8B-B14F-4D97-AF65-F5344CB8AC3E}">
        <p14:creationId xmlns:p14="http://schemas.microsoft.com/office/powerpoint/2010/main" val="1074232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Wingdings" pitchFamily="2" charset="2"/>
              <a:buChar char="Ø"/>
            </a:pPr>
            <a:r>
              <a:rPr lang="en-US" sz="2000" dirty="0">
                <a:latin typeface="Times New Roman" pitchFamily="18" charset="0"/>
                <a:cs typeface="Times New Roman" pitchFamily="18" charset="0"/>
              </a:rPr>
              <a:t>A student ID card generally deals with the </a:t>
            </a:r>
            <a:r>
              <a:rPr lang="en-US" sz="2000" dirty="0" smtClean="0">
                <a:latin typeface="Times New Roman" pitchFamily="18" charset="0"/>
                <a:cs typeface="Times New Roman" pitchFamily="18" charset="0"/>
              </a:rPr>
              <a:t>fields:</a:t>
            </a:r>
          </a:p>
          <a:p>
            <a:pPr marL="109728"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Students </a:t>
            </a:r>
            <a:r>
              <a:rPr lang="en-US" sz="2000" dirty="0">
                <a:latin typeface="Times New Roman" pitchFamily="18" charset="0"/>
                <a:cs typeface="Times New Roman" pitchFamily="18" charset="0"/>
              </a:rPr>
              <a:t>Name, Class Roll Number, Registration, Number, </a:t>
            </a:r>
            <a:r>
              <a:rPr lang="en-US" sz="2000" dirty="0" smtClean="0">
                <a:latin typeface="Times New Roman" pitchFamily="18" charset="0"/>
                <a:cs typeface="Times New Roman" pitchFamily="18" charset="0"/>
              </a:rPr>
              <a:t>Session</a:t>
            </a:r>
            <a:r>
              <a:rPr lang="en-US" sz="2000" dirty="0">
                <a:latin typeface="Times New Roman" pitchFamily="18" charset="0"/>
                <a:cs typeface="Times New Roman" pitchFamily="18" charset="0"/>
              </a:rPr>
              <a:t>, Name of the department, </a:t>
            </a:r>
            <a:r>
              <a:rPr lang="en-US" sz="2000" dirty="0" smtClean="0">
                <a:latin typeface="Times New Roman" pitchFamily="18" charset="0"/>
                <a:cs typeface="Times New Roman" pitchFamily="18" charset="0"/>
              </a:rPr>
              <a:t>Hall name.</a:t>
            </a:r>
          </a:p>
          <a:p>
            <a:pPr algn="just">
              <a:buFont typeface="Wingdings" pitchFamily="2" charset="2"/>
              <a:buChar char="Ø"/>
            </a:pPr>
            <a:r>
              <a:rPr lang="en-US" sz="2000" dirty="0" smtClean="0">
                <a:latin typeface="Times New Roman" pitchFamily="18" charset="0"/>
                <a:cs typeface="Times New Roman" pitchFamily="18" charset="0"/>
              </a:rPr>
              <a:t> To demonstrate </a:t>
            </a:r>
            <a:r>
              <a:rPr lang="en-US" sz="2000" dirty="0">
                <a:latin typeface="Times New Roman" pitchFamily="18" charset="0"/>
                <a:cs typeface="Times New Roman" pitchFamily="18" charset="0"/>
              </a:rPr>
              <a:t>the administrative requirements we need to </a:t>
            </a:r>
            <a:r>
              <a:rPr lang="en-US" sz="2000" dirty="0" smtClean="0">
                <a:latin typeface="Times New Roman" pitchFamily="18" charset="0"/>
                <a:cs typeface="Times New Roman" pitchFamily="18" charset="0"/>
              </a:rPr>
              <a:t>meet </a:t>
            </a:r>
            <a:r>
              <a:rPr lang="en-US" sz="2000" dirty="0">
                <a:latin typeface="Times New Roman" pitchFamily="18" charset="0"/>
                <a:cs typeface="Times New Roman" pitchFamily="18" charset="0"/>
              </a:rPr>
              <a:t>the administration the following parameters: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p>
          <a:p>
            <a:pPr marL="109728"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Basic student information, The </a:t>
            </a:r>
            <a:r>
              <a:rPr lang="en-US" sz="2000" dirty="0">
                <a:latin typeface="Times New Roman" pitchFamily="18" charset="0"/>
                <a:cs typeface="Times New Roman" pitchFamily="18" charset="0"/>
              </a:rPr>
              <a:t>feature, Add / remove </a:t>
            </a:r>
            <a:r>
              <a:rPr lang="en-US" sz="2000" dirty="0" smtClean="0">
                <a:latin typeface="Times New Roman" pitchFamily="18" charset="0"/>
                <a:cs typeface="Times New Roman" pitchFamily="18" charset="0"/>
              </a:rPr>
              <a:t>department name and hall name, Find student </a:t>
            </a:r>
            <a:r>
              <a:rPr lang="en-US" sz="2000" dirty="0">
                <a:latin typeface="Times New Roman" pitchFamily="18" charset="0"/>
                <a:cs typeface="Times New Roman" pitchFamily="18" charset="0"/>
              </a:rPr>
              <a:t>information using unique ID </a:t>
            </a:r>
            <a:r>
              <a:rPr lang="en-US" sz="2000" dirty="0" smtClean="0">
                <a:latin typeface="Times New Roman" pitchFamily="18" charset="0"/>
                <a:cs typeface="Times New Roman" pitchFamily="18" charset="0"/>
              </a:rPr>
              <a:t>number.</a:t>
            </a:r>
          </a:p>
          <a:p>
            <a:pPr algn="just">
              <a:buFont typeface="Wingdings" pitchFamily="2" charset="2"/>
              <a:buChar char="Ø"/>
            </a:pPr>
            <a:r>
              <a:rPr lang="en-US" sz="2000" dirty="0">
                <a:latin typeface="Times New Roman" pitchFamily="18" charset="0"/>
                <a:cs typeface="Times New Roman" pitchFamily="18" charset="0"/>
              </a:rPr>
              <a:t>As we can compare traditional ID of any developing country then it will only contain all the details with hand written, printed card and anyone can make the fake ID card easily. When  administrator make ID card with his or her hand writing then it can be filled of error and mistake. Sometimes they made the mistake of writing wrong name with spelling and </a:t>
            </a:r>
          </a:p>
          <a:p>
            <a:pPr marL="109728" indent="0" algn="just">
              <a:buNone/>
            </a:pPr>
            <a:r>
              <a:rPr lang="en-US" sz="2000" dirty="0">
                <a:latin typeface="Times New Roman" pitchFamily="18" charset="0"/>
                <a:cs typeface="Times New Roman" pitchFamily="18" charset="0"/>
              </a:rPr>
              <a:t>    so on</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109728" indent="0" algn="just">
              <a:buNone/>
            </a:pPr>
            <a:endParaRPr lang="en-US" sz="2000" dirty="0">
              <a:latin typeface="Times New Roman" pitchFamily="18" charset="0"/>
              <a:cs typeface="Times New Roman" pitchFamily="18" charset="0"/>
            </a:endParaRPr>
          </a:p>
          <a:p>
            <a:pPr marL="109728" indent="0" algn="just">
              <a:buNone/>
            </a:pPr>
            <a:endParaRPr lang="en-IN"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pPr algn="ctr"/>
            <a:r>
              <a:rPr lang="en-IN" dirty="0" smtClean="0"/>
              <a:t/>
            </a:r>
            <a:br>
              <a:rPr lang="en-IN" dirty="0" smtClean="0"/>
            </a:br>
            <a:r>
              <a:rPr lang="en-IN" sz="4400" dirty="0" smtClean="0"/>
              <a:t>PROPOSED SYSTEM</a:t>
            </a:r>
            <a:endParaRPr lang="en-IN" sz="4400" dirty="0"/>
          </a:p>
        </p:txBody>
      </p:sp>
    </p:spTree>
    <p:extLst>
      <p:ext uri="{BB962C8B-B14F-4D97-AF65-F5344CB8AC3E}">
        <p14:creationId xmlns:p14="http://schemas.microsoft.com/office/powerpoint/2010/main" val="345629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3649" y="2204864"/>
            <a:ext cx="5904656" cy="5047536"/>
          </a:xfrm>
          <a:prstGeom prst="rect">
            <a:avLst/>
          </a:prstGeom>
        </p:spPr>
        <p:txBody>
          <a:bodyPr wrap="square">
            <a:spAutoFit/>
          </a:bodyPr>
          <a:lstStyle/>
          <a:p>
            <a:pPr algn="ctr"/>
            <a:r>
              <a:rPr lang="en-US" dirty="0">
                <a:latin typeface="Times New Roman" pitchFamily="18" charset="0"/>
                <a:cs typeface="Times New Roman" pitchFamily="18" charset="0"/>
              </a:rPr>
              <a:t> </a:t>
            </a:r>
            <a:r>
              <a:rPr lang="en-US" sz="8000" b="1" i="1" dirty="0">
                <a:latin typeface="Times New Roman" pitchFamily="18" charset="0"/>
                <a:cs typeface="Times New Roman" pitchFamily="18" charset="0"/>
              </a:rPr>
              <a:t>THANK </a:t>
            </a:r>
            <a:r>
              <a:rPr lang="en-US" sz="8000" b="1" i="1" dirty="0" smtClean="0">
                <a:latin typeface="Times New Roman" pitchFamily="18" charset="0"/>
                <a:cs typeface="Times New Roman" pitchFamily="18" charset="0"/>
              </a:rPr>
              <a:t>YOU</a:t>
            </a: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615629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186</TotalTime>
  <Words>357</Words>
  <Application>Microsoft Office PowerPoint</Application>
  <PresentationFormat>On-screen Show (4:3)</PresentationFormat>
  <Paragraphs>52</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QR CODE</vt:lpstr>
      <vt:lpstr>ABSTRACT</vt:lpstr>
      <vt:lpstr>BASE STUDY</vt:lpstr>
      <vt:lpstr>Sample QR code</vt:lpstr>
      <vt:lpstr>PowerPoint Presentation</vt:lpstr>
      <vt:lpstr>EXISTING SYSTEM</vt:lpstr>
      <vt:lpstr> PROPOSED SYSTEM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22</cp:revision>
  <dcterms:created xsi:type="dcterms:W3CDTF">2019-02-15T04:37:58Z</dcterms:created>
  <dcterms:modified xsi:type="dcterms:W3CDTF">2019-02-15T08:47:37Z</dcterms:modified>
</cp:coreProperties>
</file>