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Source Sans Pr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SourceSansPro-bold.fntdata"/><Relationship Id="rId12" Type="http://schemas.openxmlformats.org/officeDocument/2006/relationships/slide" Target="slides/slide7.xml"/><Relationship Id="rId34" Type="http://schemas.openxmlformats.org/officeDocument/2006/relationships/font" Target="fonts/SourceSansPro-regular.fntdata"/><Relationship Id="rId15" Type="http://schemas.openxmlformats.org/officeDocument/2006/relationships/slide" Target="slides/slide10.xml"/><Relationship Id="rId37" Type="http://schemas.openxmlformats.org/officeDocument/2006/relationships/font" Target="fonts/SourceSansPro-boldItalic.fntdata"/><Relationship Id="rId14" Type="http://schemas.openxmlformats.org/officeDocument/2006/relationships/slide" Target="slides/slide9.xml"/><Relationship Id="rId36" Type="http://schemas.openxmlformats.org/officeDocument/2006/relationships/font" Target="fonts/SourceSansPr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400550"/>
            <a:ext cx="5486400" cy="3600600"/>
          </a:xfrm>
          <a:prstGeom prst="rect">
            <a:avLst/>
          </a:prstGeom>
          <a:noFill/>
          <a:ln>
            <a:noFill/>
          </a:ln>
        </p:spPr>
        <p:txBody>
          <a:bodyPr anchorCtr="0" anchor="ctr" bIns="91425" lIns="91425" rIns="91425" wrap="square" tIns="91425">
            <a:noAutofit/>
          </a:bodyPr>
          <a:lstStyle/>
          <a:p>
            <a:pPr indent="-69850" lvl="0" marL="0" rtl="0">
              <a:spcBef>
                <a:spcPts val="0"/>
              </a:spcBef>
              <a:buClr>
                <a:schemeClr val="dk1"/>
              </a:buClr>
              <a:buFont typeface="Arial"/>
              <a:buNone/>
            </a:pPr>
            <a:r>
              <a:t/>
            </a:r>
            <a:endParaRPr>
              <a:solidFill>
                <a:srgbClr val="000000"/>
              </a:solidFill>
            </a:endParaRPr>
          </a:p>
        </p:txBody>
      </p:sp>
      <p:sp>
        <p:nvSpPr>
          <p:cNvPr id="126" name="Shape 12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56" name="Shape 56"/>
        <p:cNvGrpSpPr/>
        <p:nvPr/>
      </p:nvGrpSpPr>
      <p:grpSpPr>
        <a:xfrm>
          <a:off x="0" y="0"/>
          <a:ext cx="0" cy="0"/>
          <a:chOff x="0" y="0"/>
          <a:chExt cx="0" cy="0"/>
        </a:xfrm>
      </p:grpSpPr>
      <p:sp>
        <p:nvSpPr>
          <p:cNvPr id="57" name="Shape 57"/>
          <p:cNvSpPr txBox="1"/>
          <p:nvPr>
            <p:ph type="title"/>
          </p:nvPr>
        </p:nvSpPr>
        <p:spPr>
          <a:xfrm>
            <a:off x="628650" y="273844"/>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58" name="Shape 58"/>
          <p:cNvSpPr txBox="1"/>
          <p:nvPr>
            <p:ph idx="1" type="body"/>
          </p:nvPr>
        </p:nvSpPr>
        <p:spPr>
          <a:xfrm>
            <a:off x="628650" y="1369219"/>
            <a:ext cx="7886700" cy="32634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628650" y="4767263"/>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028950" y="4767263"/>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457950" y="4767263"/>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b="0" i="0" lang="en-GB"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62" name="Shape 62"/>
        <p:cNvGrpSpPr/>
        <p:nvPr/>
      </p:nvGrpSpPr>
      <p:grpSpPr>
        <a:xfrm>
          <a:off x="0" y="0"/>
          <a:ext cx="0" cy="0"/>
          <a:chOff x="0" y="0"/>
          <a:chExt cx="0" cy="0"/>
        </a:xfrm>
      </p:grpSpPr>
      <p:sp>
        <p:nvSpPr>
          <p:cNvPr id="63" name="Shape 63"/>
          <p:cNvSpPr txBox="1"/>
          <p:nvPr>
            <p:ph type="ctrTitle"/>
          </p:nvPr>
        </p:nvSpPr>
        <p:spPr>
          <a:xfrm>
            <a:off x="1143000" y="841772"/>
            <a:ext cx="6858000" cy="1790700"/>
          </a:xfrm>
          <a:prstGeom prst="rect">
            <a:avLst/>
          </a:prstGeom>
          <a:noFill/>
          <a:ln>
            <a:noFill/>
          </a:ln>
        </p:spPr>
        <p:txBody>
          <a:bodyPr anchorCtr="0" anchor="b" bIns="68575" lIns="68575" rIns="68575" wrap="square" tIns="68575"/>
          <a:lstStyle>
            <a:lvl1pPr indent="0" lvl="0" marL="0" marR="0" rtl="0" algn="ctr">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64" name="Shape 64"/>
          <p:cNvSpPr txBox="1"/>
          <p:nvPr>
            <p:ph idx="1" type="subTitle"/>
          </p:nvPr>
        </p:nvSpPr>
        <p:spPr>
          <a:xfrm>
            <a:off x="1143000" y="2701528"/>
            <a:ext cx="6858000" cy="1241700"/>
          </a:xfrm>
          <a:prstGeom prst="rect">
            <a:avLst/>
          </a:prstGeom>
          <a:noFill/>
          <a:ln>
            <a:noFill/>
          </a:ln>
        </p:spPr>
        <p:txBody>
          <a:bodyPr anchorCtr="0" anchor="t" bIns="68575" lIns="68575" rIns="68575" wrap="square" tIns="68575"/>
          <a:lstStyle>
            <a:lvl1pPr indent="0" lvl="0" marL="0" marR="0" rtl="0" algn="ctr">
              <a:lnSpc>
                <a:spcPct val="90000"/>
              </a:lnSpc>
              <a:spcBef>
                <a:spcPts val="800"/>
              </a:spcBef>
              <a:buClr>
                <a:schemeClr val="dk1"/>
              </a:buClr>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400"/>
              </a:spcBef>
              <a:buClr>
                <a:schemeClr val="dk1"/>
              </a:buClr>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buClr>
                <a:schemeClr val="dk1"/>
              </a:buClr>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628650" y="4767263"/>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028950" y="4767263"/>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457950" y="4767263"/>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b="0" i="0" lang="en-GB"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68" name="Shape 68"/>
        <p:cNvGrpSpPr/>
        <p:nvPr/>
      </p:nvGrpSpPr>
      <p:grpSpPr>
        <a:xfrm>
          <a:off x="0" y="0"/>
          <a:ext cx="0" cy="0"/>
          <a:chOff x="0" y="0"/>
          <a:chExt cx="0" cy="0"/>
        </a:xfrm>
      </p:grpSpPr>
      <p:sp>
        <p:nvSpPr>
          <p:cNvPr id="69" name="Shape 69"/>
          <p:cNvSpPr txBox="1"/>
          <p:nvPr>
            <p:ph type="title"/>
          </p:nvPr>
        </p:nvSpPr>
        <p:spPr>
          <a:xfrm>
            <a:off x="623888" y="1282304"/>
            <a:ext cx="7886700" cy="2139600"/>
          </a:xfrm>
          <a:prstGeom prst="rect">
            <a:avLst/>
          </a:prstGeom>
          <a:noFill/>
          <a:ln>
            <a:noFill/>
          </a:ln>
        </p:spPr>
        <p:txBody>
          <a:bodyPr anchorCtr="0" anchor="b" bIns="68575" lIns="68575" rIns="68575" wrap="square" tIns="68575"/>
          <a:lstStyle>
            <a:lvl1pPr indent="0" lvl="0" marL="0" marR="0" rtl="0" algn="l">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70" name="Shape 70"/>
          <p:cNvSpPr txBox="1"/>
          <p:nvPr>
            <p:ph idx="1" type="body"/>
          </p:nvPr>
        </p:nvSpPr>
        <p:spPr>
          <a:xfrm>
            <a:off x="623888" y="3442097"/>
            <a:ext cx="7886700" cy="1125300"/>
          </a:xfrm>
          <a:prstGeom prst="rect">
            <a:avLst/>
          </a:prstGeom>
          <a:noFill/>
          <a:ln>
            <a:noFill/>
          </a:ln>
        </p:spPr>
        <p:txBody>
          <a:bodyPr anchorCtr="0" anchor="t" bIns="68575" lIns="68575" rIns="68575" wrap="square" tIns="68575"/>
          <a:lstStyle>
            <a:lvl1pPr indent="0" lvl="0" marL="0" marR="0" rtl="0" algn="l">
              <a:lnSpc>
                <a:spcPct val="90000"/>
              </a:lnSpc>
              <a:spcBef>
                <a:spcPts val="800"/>
              </a:spcBef>
              <a:buClr>
                <a:srgbClr val="888888"/>
              </a:buClr>
              <a:buFont typeface="Arial"/>
              <a:buNone/>
              <a:defRPr b="0" i="0" sz="1800" u="none" cap="none" strike="noStrike">
                <a:solidFill>
                  <a:srgbClr val="888888"/>
                </a:solidFill>
                <a:latin typeface="Calibri"/>
                <a:ea typeface="Calibri"/>
                <a:cs typeface="Calibri"/>
                <a:sym typeface="Calibri"/>
              </a:defRPr>
            </a:lvl1pPr>
            <a:lvl2pPr indent="0" lvl="1" marL="342900" marR="0" rtl="0" algn="l">
              <a:lnSpc>
                <a:spcPct val="90000"/>
              </a:lnSpc>
              <a:spcBef>
                <a:spcPts val="4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0" lvl="2" marL="685800" marR="0" rtl="0" algn="l">
              <a:lnSpc>
                <a:spcPct val="90000"/>
              </a:lnSpc>
              <a:spcBef>
                <a:spcPts val="400"/>
              </a:spcBef>
              <a:buClr>
                <a:srgbClr val="888888"/>
              </a:buClr>
              <a:buFont typeface="Arial"/>
              <a:buNone/>
              <a:defRPr b="0" i="0" sz="1400" u="none" cap="none" strike="noStrike">
                <a:solidFill>
                  <a:srgbClr val="888888"/>
                </a:solidFill>
                <a:latin typeface="Calibri"/>
                <a:ea typeface="Calibri"/>
                <a:cs typeface="Calibri"/>
                <a:sym typeface="Calibri"/>
              </a:defRPr>
            </a:lvl3pPr>
            <a:lvl4pPr indent="0" lvl="3" marL="10287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4pPr>
            <a:lvl5pPr indent="0" lvl="4" marL="13716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5pPr>
            <a:lvl6pPr indent="0" lvl="5" marL="17145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6pPr>
            <a:lvl7pPr indent="0" lvl="6" marL="20574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7pPr>
            <a:lvl8pPr indent="0" lvl="7" marL="24003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8pPr>
            <a:lvl9pPr indent="0" lvl="8" marL="27432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628650" y="4767263"/>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028950" y="4767263"/>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457950" y="4767263"/>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b="0" i="0" lang="en-GB"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628650" y="273844"/>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76" name="Shape 76"/>
          <p:cNvSpPr txBox="1"/>
          <p:nvPr>
            <p:ph idx="1" type="body"/>
          </p:nvPr>
        </p:nvSpPr>
        <p:spPr>
          <a:xfrm>
            <a:off x="628650" y="1369219"/>
            <a:ext cx="3886200" cy="32634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4629150" y="1369219"/>
            <a:ext cx="3886200" cy="32634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628650" y="4767263"/>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028950" y="4767263"/>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457950" y="4767263"/>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b="0" i="0" lang="en-GB"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81" name="Shape 81"/>
        <p:cNvGrpSpPr/>
        <p:nvPr/>
      </p:nvGrpSpPr>
      <p:grpSpPr>
        <a:xfrm>
          <a:off x="0" y="0"/>
          <a:ext cx="0" cy="0"/>
          <a:chOff x="0" y="0"/>
          <a:chExt cx="0" cy="0"/>
        </a:xfrm>
      </p:grpSpPr>
      <p:sp>
        <p:nvSpPr>
          <p:cNvPr id="82" name="Shape 82"/>
          <p:cNvSpPr txBox="1"/>
          <p:nvPr>
            <p:ph type="title"/>
          </p:nvPr>
        </p:nvSpPr>
        <p:spPr>
          <a:xfrm>
            <a:off x="629841" y="273844"/>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83" name="Shape 83"/>
          <p:cNvSpPr txBox="1"/>
          <p:nvPr>
            <p:ph idx="1" type="body"/>
          </p:nvPr>
        </p:nvSpPr>
        <p:spPr>
          <a:xfrm>
            <a:off x="629841" y="1260872"/>
            <a:ext cx="3868500" cy="618000"/>
          </a:xfrm>
          <a:prstGeom prst="rect">
            <a:avLst/>
          </a:prstGeom>
          <a:noFill/>
          <a:ln>
            <a:noFill/>
          </a:ln>
        </p:spPr>
        <p:txBody>
          <a:bodyPr anchorCtr="0" anchor="b" bIns="68575" lIns="68575" rIns="68575" wrap="square" tIns="68575"/>
          <a:lstStyle>
            <a:lvl1pPr indent="0" lvl="0" marL="0" marR="0" rtl="0" algn="l">
              <a:lnSpc>
                <a:spcPct val="90000"/>
              </a:lnSpc>
              <a:spcBef>
                <a:spcPts val="80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1" i="0" sz="14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84" name="Shape 84"/>
          <p:cNvSpPr txBox="1"/>
          <p:nvPr>
            <p:ph idx="2" type="body"/>
          </p:nvPr>
        </p:nvSpPr>
        <p:spPr>
          <a:xfrm>
            <a:off x="629841" y="1878806"/>
            <a:ext cx="3868500" cy="27633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Shape 85"/>
          <p:cNvSpPr txBox="1"/>
          <p:nvPr>
            <p:ph idx="3" type="body"/>
          </p:nvPr>
        </p:nvSpPr>
        <p:spPr>
          <a:xfrm>
            <a:off x="4629150" y="1260872"/>
            <a:ext cx="3887400" cy="618000"/>
          </a:xfrm>
          <a:prstGeom prst="rect">
            <a:avLst/>
          </a:prstGeom>
          <a:noFill/>
          <a:ln>
            <a:noFill/>
          </a:ln>
        </p:spPr>
        <p:txBody>
          <a:bodyPr anchorCtr="0" anchor="b" bIns="68575" lIns="68575" rIns="68575" wrap="square" tIns="68575"/>
          <a:lstStyle>
            <a:lvl1pPr indent="0" lvl="0" marL="0" marR="0" rtl="0" algn="l">
              <a:lnSpc>
                <a:spcPct val="90000"/>
              </a:lnSpc>
              <a:spcBef>
                <a:spcPts val="80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1" i="0" sz="14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86" name="Shape 86"/>
          <p:cNvSpPr txBox="1"/>
          <p:nvPr>
            <p:ph idx="4" type="body"/>
          </p:nvPr>
        </p:nvSpPr>
        <p:spPr>
          <a:xfrm>
            <a:off x="4629150" y="1878806"/>
            <a:ext cx="3887400" cy="27633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628650" y="4767263"/>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028950" y="4767263"/>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457950" y="4767263"/>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b="0" i="0" lang="en-GB"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0" name="Shape 90"/>
        <p:cNvGrpSpPr/>
        <p:nvPr/>
      </p:nvGrpSpPr>
      <p:grpSpPr>
        <a:xfrm>
          <a:off x="0" y="0"/>
          <a:ext cx="0" cy="0"/>
          <a:chOff x="0" y="0"/>
          <a:chExt cx="0" cy="0"/>
        </a:xfrm>
      </p:grpSpPr>
      <p:sp>
        <p:nvSpPr>
          <p:cNvPr id="91" name="Shape 91"/>
          <p:cNvSpPr txBox="1"/>
          <p:nvPr>
            <p:ph type="title"/>
          </p:nvPr>
        </p:nvSpPr>
        <p:spPr>
          <a:xfrm>
            <a:off x="628650" y="273844"/>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92" name="Shape 92"/>
          <p:cNvSpPr txBox="1"/>
          <p:nvPr>
            <p:ph idx="10" type="dt"/>
          </p:nvPr>
        </p:nvSpPr>
        <p:spPr>
          <a:xfrm>
            <a:off x="628650" y="4767263"/>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3" name="Shape 93"/>
          <p:cNvSpPr txBox="1"/>
          <p:nvPr>
            <p:ph idx="12" type="sldNum"/>
          </p:nvPr>
        </p:nvSpPr>
        <p:spPr>
          <a:xfrm>
            <a:off x="6457950" y="4767263"/>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b="0" i="0" lang="en-GB"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4" name="Shape 94"/>
        <p:cNvGrpSpPr/>
        <p:nvPr/>
      </p:nvGrpSpPr>
      <p:grpSpPr>
        <a:xfrm>
          <a:off x="0" y="0"/>
          <a:ext cx="0" cy="0"/>
          <a:chOff x="0" y="0"/>
          <a:chExt cx="0" cy="0"/>
        </a:xfrm>
      </p:grpSpPr>
      <p:sp>
        <p:nvSpPr>
          <p:cNvPr id="95" name="Shape 95"/>
          <p:cNvSpPr txBox="1"/>
          <p:nvPr>
            <p:ph idx="10" type="dt"/>
          </p:nvPr>
        </p:nvSpPr>
        <p:spPr>
          <a:xfrm>
            <a:off x="628650" y="4767263"/>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6" name="Shape 96"/>
          <p:cNvSpPr txBox="1"/>
          <p:nvPr>
            <p:ph idx="11" type="ftr"/>
          </p:nvPr>
        </p:nvSpPr>
        <p:spPr>
          <a:xfrm>
            <a:off x="3028950" y="4767263"/>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6457950" y="4767263"/>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b="0" i="0" lang="en-GB"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8" name="Shape 98"/>
        <p:cNvGrpSpPr/>
        <p:nvPr/>
      </p:nvGrpSpPr>
      <p:grpSpPr>
        <a:xfrm>
          <a:off x="0" y="0"/>
          <a:ext cx="0" cy="0"/>
          <a:chOff x="0" y="0"/>
          <a:chExt cx="0" cy="0"/>
        </a:xfrm>
      </p:grpSpPr>
      <p:sp>
        <p:nvSpPr>
          <p:cNvPr id="99" name="Shape 99"/>
          <p:cNvSpPr txBox="1"/>
          <p:nvPr>
            <p:ph type="title"/>
          </p:nvPr>
        </p:nvSpPr>
        <p:spPr>
          <a:xfrm>
            <a:off x="629841" y="342900"/>
            <a:ext cx="2949000" cy="1200300"/>
          </a:xfrm>
          <a:prstGeom prst="rect">
            <a:avLst/>
          </a:prstGeom>
          <a:noFill/>
          <a:ln>
            <a:noFill/>
          </a:ln>
        </p:spPr>
        <p:txBody>
          <a:bodyPr anchorCtr="0" anchor="b" bIns="68575" lIns="68575" rIns="68575" wrap="square" tIns="6857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00" name="Shape 100"/>
          <p:cNvSpPr txBox="1"/>
          <p:nvPr>
            <p:ph idx="1" type="body"/>
          </p:nvPr>
        </p:nvSpPr>
        <p:spPr>
          <a:xfrm>
            <a:off x="3887391" y="740569"/>
            <a:ext cx="4629300" cy="3655200"/>
          </a:xfrm>
          <a:prstGeom prst="rect">
            <a:avLst/>
          </a:prstGeom>
          <a:noFill/>
          <a:ln>
            <a:noFill/>
          </a:ln>
        </p:spPr>
        <p:txBody>
          <a:bodyPr anchorCtr="0" anchor="t" bIns="68575" lIns="68575" rIns="68575" wrap="square" tIns="68575"/>
          <a:lstStyle>
            <a:lvl1pPr indent="-25400" lvl="0" marL="177800" marR="0" rtl="0" algn="l">
              <a:lnSpc>
                <a:spcPct val="90000"/>
              </a:lnSpc>
              <a:spcBef>
                <a:spcPts val="8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8100" lvl="1" marL="520700" marR="0" rtl="0" algn="l">
              <a:lnSpc>
                <a:spcPct val="90000"/>
              </a:lnSpc>
              <a:spcBef>
                <a:spcPts val="4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2pPr>
            <a:lvl3pPr indent="-63500" lvl="2" marL="8636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76200" lvl="3" marL="12065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76200" lvl="4" marL="15494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76200" lvl="5" marL="18923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76200" lvl="6" marL="22352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76200" lvl="7" marL="25781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76200" lvl="8" marL="29210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01" name="Shape 101"/>
          <p:cNvSpPr txBox="1"/>
          <p:nvPr>
            <p:ph idx="2" type="body"/>
          </p:nvPr>
        </p:nvSpPr>
        <p:spPr>
          <a:xfrm>
            <a:off x="629841" y="1543050"/>
            <a:ext cx="2949000" cy="2858700"/>
          </a:xfrm>
          <a:prstGeom prst="rect">
            <a:avLst/>
          </a:prstGeom>
          <a:noFill/>
          <a:ln>
            <a:noFill/>
          </a:ln>
        </p:spPr>
        <p:txBody>
          <a:bodyPr anchorCtr="0" anchor="t" bIns="68575" lIns="68575" rIns="68575" wrap="square" tIns="68575"/>
          <a:lstStyle>
            <a:lvl1pPr indent="0" lvl="0" marL="0" marR="0" rtl="0" algn="l">
              <a:lnSpc>
                <a:spcPct val="90000"/>
              </a:lnSpc>
              <a:spcBef>
                <a:spcPts val="80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0" i="0" sz="1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9pPr>
          </a:lstStyle>
          <a:p/>
        </p:txBody>
      </p:sp>
      <p:sp>
        <p:nvSpPr>
          <p:cNvPr id="102" name="Shape 102"/>
          <p:cNvSpPr txBox="1"/>
          <p:nvPr>
            <p:ph idx="10" type="dt"/>
          </p:nvPr>
        </p:nvSpPr>
        <p:spPr>
          <a:xfrm>
            <a:off x="628650" y="4767263"/>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03" name="Shape 103"/>
          <p:cNvSpPr txBox="1"/>
          <p:nvPr>
            <p:ph idx="11" type="ftr"/>
          </p:nvPr>
        </p:nvSpPr>
        <p:spPr>
          <a:xfrm>
            <a:off x="3028950" y="4767263"/>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04" name="Shape 104"/>
          <p:cNvSpPr txBox="1"/>
          <p:nvPr>
            <p:ph idx="12" type="sldNum"/>
          </p:nvPr>
        </p:nvSpPr>
        <p:spPr>
          <a:xfrm>
            <a:off x="6457950" y="4767263"/>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b="0" i="0" lang="en-GB"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5" name="Shape 105"/>
        <p:cNvGrpSpPr/>
        <p:nvPr/>
      </p:nvGrpSpPr>
      <p:grpSpPr>
        <a:xfrm>
          <a:off x="0" y="0"/>
          <a:ext cx="0" cy="0"/>
          <a:chOff x="0" y="0"/>
          <a:chExt cx="0" cy="0"/>
        </a:xfrm>
      </p:grpSpPr>
      <p:sp>
        <p:nvSpPr>
          <p:cNvPr id="106" name="Shape 106"/>
          <p:cNvSpPr txBox="1"/>
          <p:nvPr>
            <p:ph type="title"/>
          </p:nvPr>
        </p:nvSpPr>
        <p:spPr>
          <a:xfrm>
            <a:off x="629841" y="342900"/>
            <a:ext cx="2949000" cy="1200300"/>
          </a:xfrm>
          <a:prstGeom prst="rect">
            <a:avLst/>
          </a:prstGeom>
          <a:noFill/>
          <a:ln>
            <a:noFill/>
          </a:ln>
        </p:spPr>
        <p:txBody>
          <a:bodyPr anchorCtr="0" anchor="b" bIns="68575" lIns="68575" rIns="68575" wrap="square" tIns="6857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07" name="Shape 107"/>
          <p:cNvSpPr/>
          <p:nvPr>
            <p:ph idx="2" type="pic"/>
          </p:nvPr>
        </p:nvSpPr>
        <p:spPr>
          <a:xfrm>
            <a:off x="3887391" y="740569"/>
            <a:ext cx="4629300" cy="3655200"/>
          </a:xfrm>
          <a:prstGeom prst="rect">
            <a:avLst/>
          </a:prstGeom>
          <a:noFill/>
          <a:ln>
            <a:noFill/>
          </a:ln>
        </p:spPr>
        <p:txBody>
          <a:bodyPr anchorCtr="0" anchor="t" bIns="68575" lIns="68575" rIns="68575" wrap="square" tIns="68575"/>
          <a:lstStyle>
            <a:lvl1pPr indent="0" lvl="0" marL="0" marR="0" rtl="0" algn="l">
              <a:lnSpc>
                <a:spcPct val="90000"/>
              </a:lnSpc>
              <a:spcBef>
                <a:spcPts val="800"/>
              </a:spcBef>
              <a:buClr>
                <a:schemeClr val="dk1"/>
              </a:buClr>
              <a:buSzPct val="45833"/>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SzPct val="5238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SzPct val="61111"/>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9pPr>
          </a:lstStyle>
          <a:p/>
        </p:txBody>
      </p:sp>
      <p:sp>
        <p:nvSpPr>
          <p:cNvPr id="108" name="Shape 108"/>
          <p:cNvSpPr txBox="1"/>
          <p:nvPr>
            <p:ph idx="1" type="body"/>
          </p:nvPr>
        </p:nvSpPr>
        <p:spPr>
          <a:xfrm>
            <a:off x="629841" y="1543050"/>
            <a:ext cx="2949000" cy="2858700"/>
          </a:xfrm>
          <a:prstGeom prst="rect">
            <a:avLst/>
          </a:prstGeom>
          <a:noFill/>
          <a:ln>
            <a:noFill/>
          </a:ln>
        </p:spPr>
        <p:txBody>
          <a:bodyPr anchorCtr="0" anchor="t" bIns="68575" lIns="68575" rIns="68575" wrap="square" tIns="68575"/>
          <a:lstStyle>
            <a:lvl1pPr indent="0" lvl="0" marL="0" marR="0" rtl="0" algn="l">
              <a:lnSpc>
                <a:spcPct val="90000"/>
              </a:lnSpc>
              <a:spcBef>
                <a:spcPts val="80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0" i="0" sz="1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9pPr>
          </a:lstStyle>
          <a:p/>
        </p:txBody>
      </p:sp>
      <p:sp>
        <p:nvSpPr>
          <p:cNvPr id="109" name="Shape 109"/>
          <p:cNvSpPr txBox="1"/>
          <p:nvPr>
            <p:ph idx="10" type="dt"/>
          </p:nvPr>
        </p:nvSpPr>
        <p:spPr>
          <a:xfrm>
            <a:off x="628650" y="4767263"/>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0" name="Shape 110"/>
          <p:cNvSpPr txBox="1"/>
          <p:nvPr>
            <p:ph idx="11" type="ftr"/>
          </p:nvPr>
        </p:nvSpPr>
        <p:spPr>
          <a:xfrm>
            <a:off x="3028950" y="4767263"/>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1" name="Shape 111"/>
          <p:cNvSpPr txBox="1"/>
          <p:nvPr>
            <p:ph idx="12" type="sldNum"/>
          </p:nvPr>
        </p:nvSpPr>
        <p:spPr>
          <a:xfrm>
            <a:off x="6457950" y="4767263"/>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b="0" i="0" lang="en-GB"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12" name="Shape 112"/>
        <p:cNvGrpSpPr/>
        <p:nvPr/>
      </p:nvGrpSpPr>
      <p:grpSpPr>
        <a:xfrm>
          <a:off x="0" y="0"/>
          <a:ext cx="0" cy="0"/>
          <a:chOff x="0" y="0"/>
          <a:chExt cx="0" cy="0"/>
        </a:xfrm>
      </p:grpSpPr>
      <p:sp>
        <p:nvSpPr>
          <p:cNvPr id="113" name="Shape 113"/>
          <p:cNvSpPr txBox="1"/>
          <p:nvPr>
            <p:ph type="title"/>
          </p:nvPr>
        </p:nvSpPr>
        <p:spPr>
          <a:xfrm>
            <a:off x="628650" y="273844"/>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14" name="Shape 114"/>
          <p:cNvSpPr txBox="1"/>
          <p:nvPr>
            <p:ph idx="1" type="body"/>
          </p:nvPr>
        </p:nvSpPr>
        <p:spPr>
          <a:xfrm rot="5400000">
            <a:off x="2940300" y="-942431"/>
            <a:ext cx="3263400" cy="78867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15" name="Shape 115"/>
          <p:cNvSpPr txBox="1"/>
          <p:nvPr>
            <p:ph idx="10" type="dt"/>
          </p:nvPr>
        </p:nvSpPr>
        <p:spPr>
          <a:xfrm>
            <a:off x="628650" y="4767263"/>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6" name="Shape 116"/>
          <p:cNvSpPr txBox="1"/>
          <p:nvPr>
            <p:ph idx="11" type="ftr"/>
          </p:nvPr>
        </p:nvSpPr>
        <p:spPr>
          <a:xfrm>
            <a:off x="3028950" y="4767263"/>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7" name="Shape 117"/>
          <p:cNvSpPr txBox="1"/>
          <p:nvPr>
            <p:ph idx="12" type="sldNum"/>
          </p:nvPr>
        </p:nvSpPr>
        <p:spPr>
          <a:xfrm>
            <a:off x="6457950" y="4767263"/>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b="0" i="0" lang="en-GB"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18" name="Shape 118"/>
        <p:cNvGrpSpPr/>
        <p:nvPr/>
      </p:nvGrpSpPr>
      <p:grpSpPr>
        <a:xfrm>
          <a:off x="0" y="0"/>
          <a:ext cx="0" cy="0"/>
          <a:chOff x="0" y="0"/>
          <a:chExt cx="0" cy="0"/>
        </a:xfrm>
      </p:grpSpPr>
      <p:sp>
        <p:nvSpPr>
          <p:cNvPr id="119" name="Shape 119"/>
          <p:cNvSpPr txBox="1"/>
          <p:nvPr>
            <p:ph type="title"/>
          </p:nvPr>
        </p:nvSpPr>
        <p:spPr>
          <a:xfrm rot="5400000">
            <a:off x="5350050" y="1467544"/>
            <a:ext cx="4359000" cy="19716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20" name="Shape 120"/>
          <p:cNvSpPr txBox="1"/>
          <p:nvPr>
            <p:ph idx="1" type="body"/>
          </p:nvPr>
        </p:nvSpPr>
        <p:spPr>
          <a:xfrm rot="5400000">
            <a:off x="1349475" y="-447056"/>
            <a:ext cx="4359000" cy="58008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21" name="Shape 121"/>
          <p:cNvSpPr txBox="1"/>
          <p:nvPr>
            <p:ph idx="10" type="dt"/>
          </p:nvPr>
        </p:nvSpPr>
        <p:spPr>
          <a:xfrm>
            <a:off x="628650" y="4767263"/>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22" name="Shape 122"/>
          <p:cNvSpPr txBox="1"/>
          <p:nvPr>
            <p:ph idx="11" type="ftr"/>
          </p:nvPr>
        </p:nvSpPr>
        <p:spPr>
          <a:xfrm>
            <a:off x="3028950" y="4767263"/>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23" name="Shape 123"/>
          <p:cNvSpPr txBox="1"/>
          <p:nvPr>
            <p:ph idx="12" type="sldNum"/>
          </p:nvPr>
        </p:nvSpPr>
        <p:spPr>
          <a:xfrm>
            <a:off x="6457950" y="4767263"/>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b="0" i="0" lang="en-GB"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28650" y="273844"/>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SzPct val="33333"/>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SzPct val="78571"/>
              <a:buNone/>
              <a:defRPr sz="1400"/>
            </a:lvl2pPr>
            <a:lvl3pPr indent="0" lvl="2" rtl="0">
              <a:spcBef>
                <a:spcPts val="0"/>
              </a:spcBef>
              <a:buSzPct val="78571"/>
              <a:buNone/>
              <a:defRPr sz="1400"/>
            </a:lvl3pPr>
            <a:lvl4pPr indent="0" lvl="3" rtl="0">
              <a:spcBef>
                <a:spcPts val="0"/>
              </a:spcBef>
              <a:buSzPct val="78571"/>
              <a:buNone/>
              <a:defRPr sz="1400"/>
            </a:lvl4pPr>
            <a:lvl5pPr indent="0" lvl="4" rtl="0">
              <a:spcBef>
                <a:spcPts val="0"/>
              </a:spcBef>
              <a:buSzPct val="78571"/>
              <a:buNone/>
              <a:defRPr sz="1400"/>
            </a:lvl5pPr>
            <a:lvl6pPr indent="0" lvl="5" rtl="0">
              <a:spcBef>
                <a:spcPts val="0"/>
              </a:spcBef>
              <a:buSzPct val="78571"/>
              <a:buNone/>
              <a:defRPr sz="1400"/>
            </a:lvl6pPr>
            <a:lvl7pPr indent="0" lvl="6" rtl="0">
              <a:spcBef>
                <a:spcPts val="0"/>
              </a:spcBef>
              <a:buSzPct val="78571"/>
              <a:buNone/>
              <a:defRPr sz="1400"/>
            </a:lvl7pPr>
            <a:lvl8pPr indent="0" lvl="7" rtl="0">
              <a:spcBef>
                <a:spcPts val="0"/>
              </a:spcBef>
              <a:buSzPct val="78571"/>
              <a:buNone/>
              <a:defRPr sz="1400"/>
            </a:lvl8pPr>
            <a:lvl9pPr indent="0" lvl="8" rtl="0">
              <a:spcBef>
                <a:spcPts val="0"/>
              </a:spcBef>
              <a:buSzPct val="78571"/>
              <a:buNone/>
              <a:defRPr sz="1400"/>
            </a:lvl9pPr>
          </a:lstStyle>
          <a:p/>
        </p:txBody>
      </p:sp>
      <p:sp>
        <p:nvSpPr>
          <p:cNvPr id="52" name="Shape 52"/>
          <p:cNvSpPr txBox="1"/>
          <p:nvPr>
            <p:ph idx="1" type="body"/>
          </p:nvPr>
        </p:nvSpPr>
        <p:spPr>
          <a:xfrm>
            <a:off x="628650" y="1369219"/>
            <a:ext cx="7886700" cy="32634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628650" y="4767263"/>
            <a:ext cx="2057400" cy="273900"/>
          </a:xfrm>
          <a:prstGeom prst="rect">
            <a:avLst/>
          </a:prstGeom>
          <a:noFill/>
          <a:ln>
            <a:noFill/>
          </a:ln>
        </p:spPr>
        <p:txBody>
          <a:bodyPr anchorCtr="0" anchor="ctr" bIns="68575" lIns="68575" rIns="68575" wrap="square" tIns="68575"/>
          <a:lstStyle>
            <a:lvl1pPr indent="0" lvl="0" marL="0" marR="0" rtl="0" algn="l">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028950" y="4767263"/>
            <a:ext cx="3086100" cy="273900"/>
          </a:xfrm>
          <a:prstGeom prst="rect">
            <a:avLst/>
          </a:prstGeom>
          <a:noFill/>
          <a:ln>
            <a:noFill/>
          </a:ln>
        </p:spPr>
        <p:txBody>
          <a:bodyPr anchorCtr="0" anchor="ctr" bIns="68575" lIns="68575" rIns="68575" wrap="square" tIns="68575"/>
          <a:lstStyle>
            <a:lvl1pPr indent="0" lvl="0" marL="0" marR="0" rtl="0" algn="ctr">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457950" y="4767263"/>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b="0" i="0" lang="en-GB" sz="9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hyperlink" Target="https://dialogflow.com/docs/intents" TargetMode="External"/><Relationship Id="rId5" Type="http://schemas.openxmlformats.org/officeDocument/2006/relationships/hyperlink" Target="https://dialogflow.com/docs/entities" TargetMode="External"/><Relationship Id="rId6" Type="http://schemas.openxmlformats.org/officeDocument/2006/relationships/hyperlink" Target="https://dialogflow.com/docs/inten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Shape 128"/>
          <p:cNvPicPr preferRelativeResize="0"/>
          <p:nvPr/>
        </p:nvPicPr>
        <p:blipFill rotWithShape="1">
          <a:blip r:embed="rId3">
            <a:alphaModFix/>
          </a:blip>
          <a:srcRect b="12111" l="0" r="0" t="0"/>
          <a:stretch/>
        </p:blipFill>
        <p:spPr>
          <a:xfrm>
            <a:off x="0" y="0"/>
            <a:ext cx="9144000" cy="5143500"/>
          </a:xfrm>
          <a:prstGeom prst="rect">
            <a:avLst/>
          </a:prstGeom>
          <a:noFill/>
          <a:ln>
            <a:noFill/>
          </a:ln>
        </p:spPr>
      </p:pic>
      <p:pic>
        <p:nvPicPr>
          <p:cNvPr id="129" name="Shape 129"/>
          <p:cNvPicPr preferRelativeResize="0"/>
          <p:nvPr/>
        </p:nvPicPr>
        <p:blipFill rotWithShape="1">
          <a:blip r:embed="rId4">
            <a:alphaModFix amt="62000"/>
          </a:blip>
          <a:srcRect b="0" l="23687" r="24996" t="0"/>
          <a:stretch/>
        </p:blipFill>
        <p:spPr>
          <a:xfrm>
            <a:off x="563" y="1"/>
            <a:ext cx="9142800" cy="5143500"/>
          </a:xfrm>
          <a:prstGeom prst="rect">
            <a:avLst/>
          </a:prstGeom>
          <a:noFill/>
          <a:ln>
            <a:noFill/>
          </a:ln>
        </p:spPr>
      </p:pic>
      <p:pic>
        <p:nvPicPr>
          <p:cNvPr id="130" name="Shape 130"/>
          <p:cNvPicPr preferRelativeResize="0"/>
          <p:nvPr/>
        </p:nvPicPr>
        <p:blipFill rotWithShape="1">
          <a:blip r:embed="rId5">
            <a:alphaModFix/>
          </a:blip>
          <a:srcRect b="0" l="0" r="72535" t="0"/>
          <a:stretch/>
        </p:blipFill>
        <p:spPr>
          <a:xfrm>
            <a:off x="2943900" y="1065300"/>
            <a:ext cx="3256200" cy="1453200"/>
          </a:xfrm>
          <a:prstGeom prst="rect">
            <a:avLst/>
          </a:prstGeom>
          <a:noFill/>
          <a:ln>
            <a:noFill/>
          </a:ln>
        </p:spPr>
      </p:pic>
      <p:sp>
        <p:nvSpPr>
          <p:cNvPr id="131" name="Shape 131"/>
          <p:cNvSpPr txBox="1"/>
          <p:nvPr/>
        </p:nvSpPr>
        <p:spPr>
          <a:xfrm>
            <a:off x="1957357" y="2518352"/>
            <a:ext cx="5327400" cy="300300"/>
          </a:xfrm>
          <a:prstGeom prst="rect">
            <a:avLst/>
          </a:prstGeom>
          <a:noFill/>
          <a:ln>
            <a:noFill/>
          </a:ln>
        </p:spPr>
        <p:txBody>
          <a:bodyPr anchorCtr="0" anchor="t" bIns="34275" lIns="68575" rIns="68575" wrap="square" tIns="34275">
            <a:noAutofit/>
          </a:bodyPr>
          <a:lstStyle/>
          <a:p>
            <a:pPr indent="0" lvl="0" marL="0" marR="0" rtl="0" algn="ctr">
              <a:spcBef>
                <a:spcPts val="0"/>
              </a:spcBef>
              <a:buSzPct val="25000"/>
              <a:buNone/>
            </a:pPr>
            <a:r>
              <a:rPr b="1" lang="en-GB" sz="1500" u="sng">
                <a:solidFill>
                  <a:srgbClr val="E6B8AF"/>
                </a:solidFill>
                <a:latin typeface="Source Sans Pro"/>
                <a:ea typeface="Source Sans Pro"/>
                <a:cs typeface="Source Sans Pro"/>
                <a:sym typeface="Source Sans Pro"/>
              </a:rPr>
              <a:t>Hackers</a:t>
            </a:r>
          </a:p>
        </p:txBody>
      </p:sp>
      <p:sp>
        <p:nvSpPr>
          <p:cNvPr id="132" name="Shape 132"/>
          <p:cNvSpPr txBox="1"/>
          <p:nvPr/>
        </p:nvSpPr>
        <p:spPr>
          <a:xfrm>
            <a:off x="234150" y="4150950"/>
            <a:ext cx="1563600" cy="498600"/>
          </a:xfrm>
          <a:prstGeom prst="rect">
            <a:avLst/>
          </a:prstGeom>
          <a:noFill/>
          <a:ln>
            <a:noFill/>
          </a:ln>
        </p:spPr>
        <p:txBody>
          <a:bodyPr anchorCtr="0" anchor="t" bIns="68575" lIns="68575" rIns="68575" wrap="square" tIns="68575">
            <a:noAutofit/>
          </a:bodyPr>
          <a:lstStyle/>
          <a:p>
            <a:pPr lvl="0" rtl="0">
              <a:spcBef>
                <a:spcPts val="0"/>
              </a:spcBef>
              <a:buNone/>
            </a:pPr>
            <a:r>
              <a:rPr lang="en-GB" sz="2300">
                <a:solidFill>
                  <a:srgbClr val="FFFFFF"/>
                </a:solidFill>
                <a:latin typeface="Source Sans Pro"/>
                <a:ea typeface="Source Sans Pro"/>
                <a:cs typeface="Source Sans Pro"/>
                <a:sym typeface="Source Sans Pro"/>
              </a:rPr>
              <a:t>#Wintathon</a:t>
            </a:r>
          </a:p>
        </p:txBody>
      </p:sp>
      <p:sp>
        <p:nvSpPr>
          <p:cNvPr id="133" name="Shape 133"/>
          <p:cNvSpPr txBox="1"/>
          <p:nvPr/>
        </p:nvSpPr>
        <p:spPr>
          <a:xfrm>
            <a:off x="2939081" y="4026675"/>
            <a:ext cx="1563600" cy="543900"/>
          </a:xfrm>
          <a:prstGeom prst="rect">
            <a:avLst/>
          </a:prstGeom>
          <a:noFill/>
          <a:ln>
            <a:noFill/>
          </a:ln>
        </p:spPr>
        <p:txBody>
          <a:bodyPr anchorCtr="0" anchor="t" bIns="68575" lIns="68575" rIns="68575" wrap="square" tIns="68575">
            <a:noAutofit/>
          </a:bodyPr>
          <a:lstStyle/>
          <a:p>
            <a:pPr lvl="0" rtl="0">
              <a:spcBef>
                <a:spcPts val="0"/>
              </a:spcBef>
              <a:buNone/>
            </a:pPr>
            <a:r>
              <a:t/>
            </a:r>
            <a:endParaRPr sz="1100"/>
          </a:p>
        </p:txBody>
      </p:sp>
      <p:sp>
        <p:nvSpPr>
          <p:cNvPr id="134" name="Shape 134"/>
          <p:cNvSpPr txBox="1"/>
          <p:nvPr/>
        </p:nvSpPr>
        <p:spPr>
          <a:xfrm>
            <a:off x="7093725" y="4071900"/>
            <a:ext cx="1758000" cy="498600"/>
          </a:xfrm>
          <a:prstGeom prst="rect">
            <a:avLst/>
          </a:prstGeom>
          <a:noFill/>
          <a:ln>
            <a:noFill/>
          </a:ln>
        </p:spPr>
        <p:txBody>
          <a:bodyPr anchorCtr="0" anchor="t" bIns="68575" lIns="68575" rIns="68575" wrap="square" tIns="68575">
            <a:noAutofit/>
          </a:bodyPr>
          <a:lstStyle/>
          <a:p>
            <a:pPr lvl="0" rtl="0">
              <a:spcBef>
                <a:spcPts val="0"/>
              </a:spcBef>
              <a:buNone/>
            </a:pPr>
            <a:r>
              <a:rPr lang="en-GB" sz="2300">
                <a:solidFill>
                  <a:srgbClr val="FFFFFF"/>
                </a:solidFill>
                <a:latin typeface="Source Sans Pro"/>
                <a:ea typeface="Source Sans Pro"/>
                <a:cs typeface="Source Sans Pro"/>
                <a:sym typeface="Source Sans Pro"/>
              </a:rPr>
              <a:t>#LinkedInLife</a:t>
            </a:r>
          </a:p>
        </p:txBody>
      </p:sp>
      <p:sp>
        <p:nvSpPr>
          <p:cNvPr id="135" name="Shape 135"/>
          <p:cNvSpPr txBox="1"/>
          <p:nvPr/>
        </p:nvSpPr>
        <p:spPr>
          <a:xfrm>
            <a:off x="4680722" y="4071900"/>
            <a:ext cx="2089500" cy="498600"/>
          </a:xfrm>
          <a:prstGeom prst="rect">
            <a:avLst/>
          </a:prstGeom>
          <a:noFill/>
          <a:ln>
            <a:noFill/>
          </a:ln>
        </p:spPr>
        <p:txBody>
          <a:bodyPr anchorCtr="0" anchor="t" bIns="68575" lIns="68575" rIns="68575" wrap="square" tIns="68575">
            <a:noAutofit/>
          </a:bodyPr>
          <a:lstStyle/>
          <a:p>
            <a:pPr lvl="0" rtl="0">
              <a:spcBef>
                <a:spcPts val="0"/>
              </a:spcBef>
              <a:buNone/>
            </a:pPr>
            <a:r>
              <a:rPr lang="en-GB" sz="2300">
                <a:solidFill>
                  <a:srgbClr val="FFFFFF"/>
                </a:solidFill>
                <a:latin typeface="Source Sans Pro"/>
                <a:ea typeface="Source Sans Pro"/>
                <a:cs typeface="Source Sans Pro"/>
                <a:sym typeface="Source Sans Pro"/>
              </a:rPr>
              <a:t>#LinkedInIndia</a:t>
            </a:r>
          </a:p>
        </p:txBody>
      </p:sp>
      <p:sp>
        <p:nvSpPr>
          <p:cNvPr id="136" name="Shape 136"/>
          <p:cNvSpPr txBox="1"/>
          <p:nvPr/>
        </p:nvSpPr>
        <p:spPr>
          <a:xfrm>
            <a:off x="2077838" y="4150950"/>
            <a:ext cx="2279400" cy="498600"/>
          </a:xfrm>
          <a:prstGeom prst="rect">
            <a:avLst/>
          </a:prstGeom>
          <a:noFill/>
          <a:ln>
            <a:noFill/>
          </a:ln>
        </p:spPr>
        <p:txBody>
          <a:bodyPr anchorCtr="0" anchor="t" bIns="68575" lIns="68575" rIns="68575" wrap="square" tIns="68575">
            <a:noAutofit/>
          </a:bodyPr>
          <a:lstStyle/>
          <a:p>
            <a:pPr lvl="0" rtl="0">
              <a:spcBef>
                <a:spcPts val="0"/>
              </a:spcBef>
              <a:buNone/>
            </a:pPr>
            <a:r>
              <a:rPr lang="en-GB" sz="2300">
                <a:solidFill>
                  <a:srgbClr val="FFFFFF"/>
                </a:solidFill>
                <a:latin typeface="Source Sans Pro"/>
                <a:ea typeface="Source Sans Pro"/>
                <a:cs typeface="Source Sans Pro"/>
                <a:sym typeface="Source Sans Pro"/>
              </a:rPr>
              <a:t>#WomenCoders</a:t>
            </a:r>
          </a:p>
        </p:txBody>
      </p:sp>
      <p:sp>
        <p:nvSpPr>
          <p:cNvPr id="137" name="Shape 137"/>
          <p:cNvSpPr txBox="1"/>
          <p:nvPr/>
        </p:nvSpPr>
        <p:spPr>
          <a:xfrm>
            <a:off x="2077838" y="3726524"/>
            <a:ext cx="5327400" cy="384900"/>
          </a:xfrm>
          <a:prstGeom prst="rect">
            <a:avLst/>
          </a:prstGeom>
          <a:noFill/>
          <a:ln>
            <a:noFill/>
          </a:ln>
        </p:spPr>
        <p:txBody>
          <a:bodyPr anchorCtr="0" anchor="t" bIns="34275" lIns="68575" rIns="68575" wrap="square" tIns="34275">
            <a:noAutofit/>
          </a:bodyPr>
          <a:lstStyle/>
          <a:p>
            <a:pPr indent="0" lvl="0" marL="0" marR="0" rtl="0" algn="just">
              <a:spcBef>
                <a:spcPts val="0"/>
              </a:spcBef>
              <a:buSzPct val="25000"/>
              <a:buNone/>
            </a:pPr>
            <a:r>
              <a:rPr b="1" lang="en-GB" sz="2300">
                <a:solidFill>
                  <a:srgbClr val="F1C232"/>
                </a:solidFill>
                <a:latin typeface="Source Sans Pro"/>
                <a:ea typeface="Source Sans Pro"/>
                <a:cs typeface="Source Sans Pro"/>
                <a:sym typeface="Source Sans Pro"/>
              </a:rPr>
              <a:t>                             MockingJay</a:t>
            </a:r>
          </a:p>
        </p:txBody>
      </p:sp>
      <p:sp>
        <p:nvSpPr>
          <p:cNvPr id="138" name="Shape 138"/>
          <p:cNvSpPr txBox="1"/>
          <p:nvPr/>
        </p:nvSpPr>
        <p:spPr>
          <a:xfrm>
            <a:off x="2731575" y="2818500"/>
            <a:ext cx="3778800" cy="889500"/>
          </a:xfrm>
          <a:prstGeom prst="rect">
            <a:avLst/>
          </a:prstGeom>
          <a:noFill/>
          <a:ln>
            <a:noFill/>
          </a:ln>
        </p:spPr>
        <p:txBody>
          <a:bodyPr anchorCtr="0" anchor="t" bIns="68575" lIns="68575" rIns="68575" wrap="square" tIns="68575">
            <a:noAutofit/>
          </a:bodyPr>
          <a:lstStyle/>
          <a:p>
            <a:pPr lvl="0" rtl="0" algn="ctr">
              <a:spcBef>
                <a:spcPts val="0"/>
              </a:spcBef>
              <a:buNone/>
            </a:pPr>
            <a:r>
              <a:rPr b="1" lang="en-GB">
                <a:solidFill>
                  <a:srgbClr val="E6B8AF"/>
                </a:solidFill>
              </a:rPr>
              <a:t>Mahima Rao</a:t>
            </a:r>
          </a:p>
          <a:p>
            <a:pPr lvl="0" rtl="0" algn="l">
              <a:spcBef>
                <a:spcPts val="0"/>
              </a:spcBef>
              <a:buNone/>
            </a:pPr>
            <a:r>
              <a:rPr b="1" lang="en-GB" sz="1400">
                <a:solidFill>
                  <a:srgbClr val="E6B8AF"/>
                </a:solidFill>
              </a:rPr>
              <a:t>			</a:t>
            </a:r>
            <a:r>
              <a:rPr b="1" lang="en-GB">
                <a:solidFill>
                  <a:srgbClr val="E6B8AF"/>
                </a:solidFill>
              </a:rPr>
              <a:t>Neha G Reddy</a:t>
            </a:r>
          </a:p>
          <a:p>
            <a:pPr lvl="0" rtl="0" algn="ctr">
              <a:spcBef>
                <a:spcPts val="0"/>
              </a:spcBef>
              <a:buNone/>
            </a:pPr>
            <a:r>
              <a:rPr b="1" lang="en-GB">
                <a:solidFill>
                  <a:srgbClr val="E6B8AF"/>
                </a:solidFill>
              </a:rPr>
              <a:t>Sumedha Agarwal</a:t>
            </a:r>
          </a:p>
          <a:p>
            <a:pPr lvl="0" rtl="0" algn="ctr">
              <a:spcBef>
                <a:spcPts val="0"/>
              </a:spcBef>
              <a:buNone/>
            </a:pPr>
            <a:r>
              <a:t/>
            </a:r>
            <a:endParaRPr b="1" sz="1400">
              <a:solidFill>
                <a:srgbClr val="E6B8A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209" name="Shape 209"/>
        <p:cNvGrpSpPr/>
        <p:nvPr/>
      </p:nvGrpSpPr>
      <p:grpSpPr>
        <a:xfrm>
          <a:off x="0" y="0"/>
          <a:ext cx="0" cy="0"/>
          <a:chOff x="0" y="0"/>
          <a:chExt cx="0" cy="0"/>
        </a:xfrm>
      </p:grpSpPr>
      <p:pic>
        <p:nvPicPr>
          <p:cNvPr id="210" name="Shape 210"/>
          <p:cNvPicPr preferRelativeResize="0"/>
          <p:nvPr/>
        </p:nvPicPr>
        <p:blipFill rotWithShape="1">
          <a:blip r:embed="rId3">
            <a:alphaModFix/>
          </a:blip>
          <a:srcRect b="0" l="3855" r="0" t="0"/>
          <a:stretch/>
        </p:blipFill>
        <p:spPr>
          <a:xfrm>
            <a:off x="1183550" y="26450"/>
            <a:ext cx="6852300" cy="5090625"/>
          </a:xfrm>
          <a:prstGeom prst="rect">
            <a:avLst/>
          </a:prstGeom>
          <a:noFill/>
          <a:ln>
            <a:noFill/>
          </a:ln>
        </p:spPr>
      </p:pic>
      <p:sp>
        <p:nvSpPr>
          <p:cNvPr id="211" name="Shape 211"/>
          <p:cNvSpPr txBox="1"/>
          <p:nvPr/>
        </p:nvSpPr>
        <p:spPr>
          <a:xfrm>
            <a:off x="476925" y="2018050"/>
            <a:ext cx="8520600" cy="607800"/>
          </a:xfrm>
          <a:prstGeom prst="rect">
            <a:avLst/>
          </a:prstGeom>
          <a:noFill/>
          <a:ln>
            <a:noFill/>
          </a:ln>
        </p:spPr>
        <p:txBody>
          <a:bodyPr anchorCtr="0" anchor="t" bIns="91425" lIns="91425" rIns="91425" wrap="square" tIns="91425">
            <a:noAutofit/>
          </a:bodyPr>
          <a:lstStyle/>
          <a:p>
            <a:pPr lvl="0" rtl="0">
              <a:spcBef>
                <a:spcPts val="0"/>
              </a:spcBef>
              <a:buNone/>
            </a:pPr>
            <a:r>
              <a:rPr lang="en-GB" sz="3600">
                <a:solidFill>
                  <a:srgbClr val="0070A8"/>
                </a:solidFill>
                <a:latin typeface="Roboto"/>
                <a:ea typeface="Roboto"/>
                <a:cs typeface="Roboto"/>
                <a:sym typeface="Roboto"/>
              </a:rPr>
              <a:t>DIALOGFLOW</a:t>
            </a:r>
          </a:p>
          <a:p>
            <a:pPr lvl="0" rtl="0">
              <a:spcBef>
                <a:spcPts val="0"/>
              </a:spcBef>
              <a:buClr>
                <a:srgbClr val="000000"/>
              </a:buClr>
              <a:buFont typeface="Arial"/>
              <a:buNone/>
            </a:pPr>
            <a:r>
              <a:t/>
            </a:r>
            <a:endParaRPr sz="3600">
              <a:solidFill>
                <a:srgbClr val="0070A8"/>
              </a:solidFill>
              <a:latin typeface="Roboto"/>
              <a:ea typeface="Roboto"/>
              <a:cs typeface="Roboto"/>
              <a:sym typeface="Roboto"/>
            </a:endParaRPr>
          </a:p>
        </p:txBody>
      </p:sp>
      <p:sp>
        <p:nvSpPr>
          <p:cNvPr id="212" name="Shape 212"/>
          <p:cNvSpPr txBox="1"/>
          <p:nvPr/>
        </p:nvSpPr>
        <p:spPr>
          <a:xfrm>
            <a:off x="5035850" y="1226025"/>
            <a:ext cx="2438400" cy="3000000"/>
          </a:xfrm>
          <a:prstGeom prst="rect">
            <a:avLst/>
          </a:prstGeom>
          <a:noFill/>
          <a:ln>
            <a:noFill/>
          </a:ln>
        </p:spPr>
        <p:txBody>
          <a:bodyPr anchorCtr="0" anchor="ctr" bIns="91425" lIns="91425" rIns="91425" wrap="square" tIns="91425">
            <a:noAutofit/>
          </a:bodyPr>
          <a:lstStyle/>
          <a:p>
            <a:pPr lvl="0">
              <a:spcBef>
                <a:spcPts val="0"/>
              </a:spcBef>
              <a:buNone/>
            </a:pPr>
            <a:r>
              <a:rPr lang="en-GB" sz="1200">
                <a:solidFill>
                  <a:schemeClr val="lt1"/>
                </a:solidFill>
                <a:latin typeface="Roboto"/>
                <a:ea typeface="Roboto"/>
                <a:cs typeface="Roboto"/>
                <a:sym typeface="Roboto"/>
              </a:rPr>
              <a:t>Uses m</a:t>
            </a:r>
            <a:r>
              <a:rPr lang="en-GB" sz="1200">
                <a:solidFill>
                  <a:schemeClr val="lt1"/>
                </a:solidFill>
                <a:latin typeface="Roboto"/>
                <a:ea typeface="Roboto"/>
                <a:cs typeface="Roboto"/>
                <a:sym typeface="Roboto"/>
              </a:rPr>
              <a:t>achine learning algorithms to match user requests to specific </a:t>
            </a:r>
            <a:r>
              <a:rPr lang="en-GB" sz="1200" u="sng">
                <a:solidFill>
                  <a:schemeClr val="lt1"/>
                </a:solidFill>
                <a:latin typeface="Roboto"/>
                <a:ea typeface="Roboto"/>
                <a:cs typeface="Roboto"/>
                <a:sym typeface="Roboto"/>
                <a:hlinkClick r:id="rId4"/>
              </a:rPr>
              <a:t>intents</a:t>
            </a:r>
            <a:r>
              <a:rPr lang="en-GB" sz="1200">
                <a:solidFill>
                  <a:schemeClr val="lt1"/>
                </a:solidFill>
                <a:latin typeface="Roboto"/>
                <a:ea typeface="Roboto"/>
                <a:cs typeface="Roboto"/>
                <a:sym typeface="Roboto"/>
              </a:rPr>
              <a:t> and uses </a:t>
            </a:r>
            <a:r>
              <a:rPr lang="en-GB" sz="1200" u="sng">
                <a:solidFill>
                  <a:schemeClr val="lt1"/>
                </a:solidFill>
                <a:latin typeface="Roboto"/>
                <a:ea typeface="Roboto"/>
                <a:cs typeface="Roboto"/>
                <a:sym typeface="Roboto"/>
                <a:hlinkClick r:id="rId5"/>
              </a:rPr>
              <a:t>entities</a:t>
            </a:r>
            <a:r>
              <a:rPr lang="en-GB" sz="1200">
                <a:solidFill>
                  <a:schemeClr val="lt1"/>
                </a:solidFill>
                <a:latin typeface="Roboto"/>
                <a:ea typeface="Roboto"/>
                <a:cs typeface="Roboto"/>
                <a:sym typeface="Roboto"/>
              </a:rPr>
              <a:t> to extract relevant data from them.</a:t>
            </a:r>
          </a:p>
          <a:p>
            <a:pPr lvl="0">
              <a:spcBef>
                <a:spcPts val="0"/>
              </a:spcBef>
              <a:buNone/>
            </a:pPr>
            <a:r>
              <a:t/>
            </a:r>
            <a:endParaRPr sz="1200">
              <a:solidFill>
                <a:schemeClr val="lt1"/>
              </a:solidFill>
              <a:latin typeface="Roboto"/>
              <a:ea typeface="Roboto"/>
              <a:cs typeface="Roboto"/>
              <a:sym typeface="Roboto"/>
            </a:endParaRPr>
          </a:p>
          <a:p>
            <a:pPr lvl="0" rtl="0">
              <a:spcBef>
                <a:spcPts val="0"/>
              </a:spcBef>
              <a:buNone/>
            </a:pPr>
            <a:r>
              <a:rPr lang="en-GB" sz="1200">
                <a:solidFill>
                  <a:schemeClr val="lt1"/>
                </a:solidFill>
                <a:latin typeface="Roboto"/>
                <a:ea typeface="Roboto"/>
                <a:cs typeface="Roboto"/>
                <a:sym typeface="Roboto"/>
              </a:rPr>
              <a:t>“learns” both from the examples you provide in the </a:t>
            </a:r>
            <a:r>
              <a:rPr b="1" lang="en-GB" sz="1200" u="sng">
                <a:solidFill>
                  <a:schemeClr val="lt1"/>
                </a:solidFill>
                <a:latin typeface="Roboto"/>
                <a:ea typeface="Roboto"/>
                <a:cs typeface="Roboto"/>
                <a:sym typeface="Roboto"/>
                <a:hlinkClick r:id="rId6"/>
              </a:rPr>
              <a:t>User Says</a:t>
            </a:r>
            <a:r>
              <a:rPr lang="en-GB" sz="1200">
                <a:solidFill>
                  <a:schemeClr val="lt1"/>
                </a:solidFill>
                <a:latin typeface="Roboto"/>
                <a:ea typeface="Roboto"/>
                <a:cs typeface="Roboto"/>
                <a:sym typeface="Roboto"/>
              </a:rPr>
              <a:t> section and the language models developed by Dialogflow</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216" name="Shape 216"/>
        <p:cNvGrpSpPr/>
        <p:nvPr/>
      </p:nvGrpSpPr>
      <p:grpSpPr>
        <a:xfrm>
          <a:off x="0" y="0"/>
          <a:ext cx="0" cy="0"/>
          <a:chOff x="0" y="0"/>
          <a:chExt cx="0" cy="0"/>
        </a:xfrm>
      </p:grpSpPr>
      <p:pic>
        <p:nvPicPr>
          <p:cNvPr descr="sc2.png" id="217" name="Shape 217"/>
          <p:cNvPicPr preferRelativeResize="0"/>
          <p:nvPr/>
        </p:nvPicPr>
        <p:blipFill>
          <a:blip r:embed="rId3">
            <a:alphaModFix/>
          </a:blip>
          <a:stretch>
            <a:fillRect/>
          </a:stretch>
        </p:blipFill>
        <p:spPr>
          <a:xfrm>
            <a:off x="1262063" y="728663"/>
            <a:ext cx="6619875" cy="368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221" name="Shape 221"/>
        <p:cNvGrpSpPr/>
        <p:nvPr/>
      </p:nvGrpSpPr>
      <p:grpSpPr>
        <a:xfrm>
          <a:off x="0" y="0"/>
          <a:ext cx="0" cy="0"/>
          <a:chOff x="0" y="0"/>
          <a:chExt cx="0" cy="0"/>
        </a:xfrm>
      </p:grpSpPr>
      <p:pic>
        <p:nvPicPr>
          <p:cNvPr id="222" name="Shape 222"/>
          <p:cNvPicPr preferRelativeResize="0"/>
          <p:nvPr/>
        </p:nvPicPr>
        <p:blipFill rotWithShape="1">
          <a:blip r:embed="rId3">
            <a:alphaModFix/>
          </a:blip>
          <a:srcRect b="0" l="3855" r="0" t="0"/>
          <a:stretch/>
        </p:blipFill>
        <p:spPr>
          <a:xfrm>
            <a:off x="1183550" y="26450"/>
            <a:ext cx="6852300" cy="5090625"/>
          </a:xfrm>
          <a:prstGeom prst="rect">
            <a:avLst/>
          </a:prstGeom>
          <a:noFill/>
          <a:ln>
            <a:noFill/>
          </a:ln>
        </p:spPr>
      </p:pic>
      <p:sp>
        <p:nvSpPr>
          <p:cNvPr id="223" name="Shape 223"/>
          <p:cNvSpPr txBox="1"/>
          <p:nvPr/>
        </p:nvSpPr>
        <p:spPr>
          <a:xfrm>
            <a:off x="476925" y="1992550"/>
            <a:ext cx="3616200" cy="607800"/>
          </a:xfrm>
          <a:prstGeom prst="rect">
            <a:avLst/>
          </a:prstGeom>
          <a:noFill/>
          <a:ln>
            <a:noFill/>
          </a:ln>
        </p:spPr>
        <p:txBody>
          <a:bodyPr anchorCtr="0" anchor="t" bIns="91425" lIns="91425" rIns="91425" wrap="square" tIns="91425">
            <a:noAutofit/>
          </a:bodyPr>
          <a:lstStyle/>
          <a:p>
            <a:pPr lvl="0" rtl="0">
              <a:spcBef>
                <a:spcPts val="0"/>
              </a:spcBef>
              <a:buNone/>
            </a:pPr>
            <a:r>
              <a:rPr lang="en-GB" sz="3600">
                <a:solidFill>
                  <a:srgbClr val="0070A8"/>
                </a:solidFill>
                <a:latin typeface="Roboto"/>
                <a:ea typeface="Roboto"/>
                <a:cs typeface="Roboto"/>
                <a:sym typeface="Roboto"/>
              </a:rPr>
              <a:t>DIALOGFLOW</a:t>
            </a:r>
          </a:p>
          <a:p>
            <a:pPr lvl="0" rtl="0">
              <a:spcBef>
                <a:spcPts val="0"/>
              </a:spcBef>
              <a:buNone/>
            </a:pPr>
            <a:r>
              <a:t/>
            </a:r>
            <a:endParaRPr sz="3600">
              <a:solidFill>
                <a:srgbClr val="0070A8"/>
              </a:solidFill>
              <a:latin typeface="Roboto"/>
              <a:ea typeface="Roboto"/>
              <a:cs typeface="Roboto"/>
              <a:sym typeface="Roboto"/>
            </a:endParaRPr>
          </a:p>
        </p:txBody>
      </p:sp>
      <p:sp>
        <p:nvSpPr>
          <p:cNvPr id="224" name="Shape 224"/>
          <p:cNvSpPr txBox="1"/>
          <p:nvPr/>
        </p:nvSpPr>
        <p:spPr>
          <a:xfrm>
            <a:off x="4933050" y="1872025"/>
            <a:ext cx="2641800" cy="2239500"/>
          </a:xfrm>
          <a:prstGeom prst="rect">
            <a:avLst/>
          </a:prstGeom>
          <a:noFill/>
          <a:ln>
            <a:noFill/>
          </a:ln>
        </p:spPr>
        <p:txBody>
          <a:bodyPr anchorCtr="0" anchor="ctr" bIns="91425" lIns="91425" rIns="91425" wrap="square" tIns="91425">
            <a:noAutofit/>
          </a:bodyPr>
          <a:lstStyle/>
          <a:p>
            <a:pPr lvl="0">
              <a:spcBef>
                <a:spcPts val="0"/>
              </a:spcBef>
              <a:buNone/>
            </a:pPr>
            <a:r>
              <a:rPr lang="en-GB">
                <a:solidFill>
                  <a:srgbClr val="F3F3F3"/>
                </a:solidFill>
              </a:rPr>
              <a:t>WHY WE CHOSE api.ai?</a:t>
            </a:r>
          </a:p>
          <a:p>
            <a:pPr lvl="0">
              <a:spcBef>
                <a:spcPts val="0"/>
              </a:spcBef>
              <a:buNone/>
            </a:pPr>
            <a:r>
              <a:rPr lang="en-GB">
                <a:solidFill>
                  <a:schemeClr val="lt1"/>
                </a:solidFill>
              </a:rPr>
              <a:t>Other possible options-</a:t>
            </a:r>
          </a:p>
          <a:p>
            <a:pPr indent="-304800" lvl="0" marL="457200">
              <a:spcBef>
                <a:spcPts val="0"/>
              </a:spcBef>
              <a:spcAft>
                <a:spcPts val="0"/>
              </a:spcAft>
              <a:buClr>
                <a:schemeClr val="lt1"/>
              </a:buClr>
              <a:buSzPct val="100000"/>
              <a:buFont typeface="Roboto"/>
              <a:buChar char="●"/>
            </a:pPr>
            <a:r>
              <a:rPr lang="en-GB" sz="1200">
                <a:solidFill>
                  <a:schemeClr val="lt1"/>
                </a:solidFill>
                <a:latin typeface="Roboto"/>
                <a:ea typeface="Roboto"/>
                <a:cs typeface="Roboto"/>
                <a:sym typeface="Roboto"/>
              </a:rPr>
              <a:t>NLTK</a:t>
            </a:r>
          </a:p>
          <a:p>
            <a:pPr indent="-304800" lvl="0" marL="457200">
              <a:spcBef>
                <a:spcPts val="0"/>
              </a:spcBef>
              <a:spcAft>
                <a:spcPts val="0"/>
              </a:spcAft>
              <a:buClr>
                <a:schemeClr val="lt1"/>
              </a:buClr>
              <a:buSzPct val="100000"/>
              <a:buFont typeface="Roboto"/>
              <a:buChar char="●"/>
            </a:pPr>
            <a:r>
              <a:rPr lang="en-GB" sz="1200">
                <a:solidFill>
                  <a:schemeClr val="lt1"/>
                </a:solidFill>
                <a:latin typeface="Roboto"/>
                <a:ea typeface="Roboto"/>
                <a:cs typeface="Roboto"/>
                <a:sym typeface="Roboto"/>
              </a:rPr>
              <a:t>Word2vec</a:t>
            </a:r>
          </a:p>
          <a:p>
            <a:pPr indent="-304800" lvl="0" marL="457200">
              <a:spcBef>
                <a:spcPts val="0"/>
              </a:spcBef>
              <a:spcAft>
                <a:spcPts val="0"/>
              </a:spcAft>
              <a:buClr>
                <a:schemeClr val="lt1"/>
              </a:buClr>
              <a:buSzPct val="100000"/>
              <a:buFont typeface="Roboto"/>
              <a:buChar char="●"/>
            </a:pPr>
            <a:r>
              <a:rPr lang="en-GB" sz="1200">
                <a:solidFill>
                  <a:schemeClr val="lt1"/>
                </a:solidFill>
                <a:latin typeface="Roboto"/>
                <a:ea typeface="Roboto"/>
                <a:cs typeface="Roboto"/>
                <a:sym typeface="Roboto"/>
              </a:rPr>
              <a:t>Google NLP</a:t>
            </a:r>
          </a:p>
          <a:p>
            <a:pPr indent="-304800" lvl="0" marL="457200">
              <a:spcBef>
                <a:spcPts val="0"/>
              </a:spcBef>
              <a:spcAft>
                <a:spcPts val="0"/>
              </a:spcAft>
              <a:buClr>
                <a:schemeClr val="lt1"/>
              </a:buClr>
              <a:buSzPct val="100000"/>
              <a:buFont typeface="Roboto"/>
              <a:buChar char="●"/>
            </a:pPr>
            <a:r>
              <a:rPr lang="en-GB" sz="1200">
                <a:solidFill>
                  <a:schemeClr val="lt1"/>
                </a:solidFill>
                <a:latin typeface="Roboto"/>
                <a:ea typeface="Roboto"/>
                <a:cs typeface="Roboto"/>
                <a:sym typeface="Roboto"/>
              </a:rPr>
              <a:t>IBM watson</a:t>
            </a:r>
          </a:p>
          <a:p>
            <a:pPr indent="-304800" lvl="0" marL="457200">
              <a:spcBef>
                <a:spcPts val="0"/>
              </a:spcBef>
              <a:buClr>
                <a:schemeClr val="lt1"/>
              </a:buClr>
              <a:buSzPct val="100000"/>
              <a:buFont typeface="Roboto"/>
              <a:buChar char="●"/>
            </a:pPr>
            <a:r>
              <a:rPr lang="en-GB" sz="1200">
                <a:solidFill>
                  <a:schemeClr val="lt1"/>
                </a:solidFill>
                <a:latin typeface="Roboto"/>
                <a:ea typeface="Roboto"/>
                <a:cs typeface="Roboto"/>
                <a:sym typeface="Roboto"/>
              </a:rPr>
              <a:t>Microsoft Azure</a:t>
            </a:r>
          </a:p>
          <a:p>
            <a:pPr lvl="0">
              <a:spcBef>
                <a:spcPts val="0"/>
              </a:spcBef>
              <a:buNone/>
            </a:pPr>
            <a:r>
              <a:t/>
            </a:r>
            <a:endParaRPr>
              <a:solidFill>
                <a:srgbClr val="F3F3F3"/>
              </a:solidFill>
            </a:endParaRPr>
          </a:p>
          <a:p>
            <a:pPr lvl="0">
              <a:spcBef>
                <a:spcPts val="0"/>
              </a:spcBef>
              <a:buNone/>
            </a:pPr>
            <a:r>
              <a:rPr lang="en-GB">
                <a:solidFill>
                  <a:srgbClr val="F3F3F3"/>
                </a:solidFill>
              </a:rPr>
              <a:t>Dialogflow combines different sets of algorithms to obtain the output</a:t>
            </a:r>
          </a:p>
          <a:p>
            <a:pPr lvl="0">
              <a:spcBef>
                <a:spcPts val="0"/>
              </a:spcBef>
              <a:buNone/>
            </a:pPr>
            <a:r>
              <a:t/>
            </a:r>
            <a:endParaRPr>
              <a:solidFill>
                <a:srgbClr val="F3F3F3"/>
              </a:solidFill>
            </a:endParaRPr>
          </a:p>
          <a:p>
            <a:pPr lvl="0">
              <a:spcBef>
                <a:spcPts val="0"/>
              </a:spcBef>
              <a:buNone/>
            </a:pPr>
            <a:r>
              <a:rPr lang="en-GB">
                <a:solidFill>
                  <a:srgbClr val="F3F3F3"/>
                </a:solidFill>
              </a:rPr>
              <a:t>It is not Open Source</a:t>
            </a:r>
          </a:p>
          <a:p>
            <a:pPr lvl="0">
              <a:spcBef>
                <a:spcPts val="0"/>
              </a:spcBef>
              <a:buNone/>
            </a:pPr>
            <a:r>
              <a:t/>
            </a:r>
            <a:endParaRPr>
              <a:solidFill>
                <a:srgbClr val="F3F3F3"/>
              </a:solidFill>
            </a:endParaRPr>
          </a:p>
          <a:p>
            <a:pPr lvl="0" rtl="0">
              <a:spcBef>
                <a:spcPts val="0"/>
              </a:spcBef>
              <a:buNone/>
            </a:pPr>
            <a:r>
              <a:t/>
            </a:r>
            <a:endParaRPr>
              <a:solidFill>
                <a:srgbClr val="F3F3F3"/>
              </a:solidFill>
            </a:endParaRPr>
          </a:p>
          <a:p>
            <a:pPr lvl="0" rtl="0">
              <a:spcBef>
                <a:spcPts val="0"/>
              </a:spcBef>
              <a:buNone/>
            </a:pPr>
            <a:r>
              <a:t/>
            </a:r>
            <a:endParaRPr>
              <a:solidFill>
                <a:srgbClr val="F3F3F3"/>
              </a:solidFill>
            </a:endParaRPr>
          </a:p>
          <a:p>
            <a:pPr lvl="0" rtl="0">
              <a:spcBef>
                <a:spcPts val="0"/>
              </a:spcBef>
              <a:buNone/>
            </a:pPr>
            <a:r>
              <a:t/>
            </a:r>
            <a:endParaRPr>
              <a:solidFill>
                <a:srgbClr val="F3F3F3"/>
              </a:solidFill>
            </a:endParaRPr>
          </a:p>
          <a:p>
            <a:pPr lvl="0" rtl="0">
              <a:spcBef>
                <a:spcPts val="0"/>
              </a:spcBef>
              <a:buNone/>
            </a:pPr>
            <a:r>
              <a:t/>
            </a:r>
            <a:endParaRPr>
              <a:solidFill>
                <a:srgbClr val="F3F3F3"/>
              </a:solidFill>
            </a:endParaRPr>
          </a:p>
          <a:p>
            <a:pPr lvl="0" rtl="0">
              <a:spcBef>
                <a:spcPts val="0"/>
              </a:spcBef>
              <a:buNone/>
            </a:pPr>
            <a:r>
              <a:t/>
            </a:r>
            <a:endParaRPr>
              <a:solidFill>
                <a:srgbClr val="F3F3F3"/>
              </a:solidFill>
            </a:endParaRPr>
          </a:p>
          <a:p>
            <a:pPr lvl="0" rtl="0">
              <a:spcBef>
                <a:spcPts val="0"/>
              </a:spcBef>
              <a:buNone/>
            </a:pPr>
            <a:r>
              <a:t/>
            </a:r>
            <a:endParaRPr>
              <a:solidFill>
                <a:srgbClr val="F3F3F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228" name="Shape 228"/>
        <p:cNvGrpSpPr/>
        <p:nvPr/>
      </p:nvGrpSpPr>
      <p:grpSpPr>
        <a:xfrm>
          <a:off x="0" y="0"/>
          <a:ext cx="0" cy="0"/>
          <a:chOff x="0" y="0"/>
          <a:chExt cx="0" cy="0"/>
        </a:xfrm>
      </p:grpSpPr>
      <p:pic>
        <p:nvPicPr>
          <p:cNvPr id="229" name="Shape 229"/>
          <p:cNvPicPr preferRelativeResize="0"/>
          <p:nvPr/>
        </p:nvPicPr>
        <p:blipFill rotWithShape="1">
          <a:blip r:embed="rId3">
            <a:alphaModFix/>
          </a:blip>
          <a:srcRect b="0" l="3855" r="0" t="0"/>
          <a:stretch/>
        </p:blipFill>
        <p:spPr>
          <a:xfrm>
            <a:off x="1183550" y="26450"/>
            <a:ext cx="6852300" cy="5090625"/>
          </a:xfrm>
          <a:prstGeom prst="rect">
            <a:avLst/>
          </a:prstGeom>
          <a:noFill/>
          <a:ln>
            <a:noFill/>
          </a:ln>
        </p:spPr>
      </p:pic>
      <p:sp>
        <p:nvSpPr>
          <p:cNvPr id="230" name="Shape 230"/>
          <p:cNvSpPr txBox="1"/>
          <p:nvPr/>
        </p:nvSpPr>
        <p:spPr>
          <a:xfrm>
            <a:off x="476925" y="2018050"/>
            <a:ext cx="8520600" cy="607800"/>
          </a:xfrm>
          <a:prstGeom prst="rect">
            <a:avLst/>
          </a:prstGeom>
          <a:noFill/>
          <a:ln>
            <a:noFill/>
          </a:ln>
        </p:spPr>
        <p:txBody>
          <a:bodyPr anchorCtr="0" anchor="t" bIns="91425" lIns="91425" rIns="91425" wrap="square" tIns="91425">
            <a:noAutofit/>
          </a:bodyPr>
          <a:lstStyle/>
          <a:p>
            <a:pPr lvl="0" rtl="0">
              <a:spcBef>
                <a:spcPts val="0"/>
              </a:spcBef>
              <a:buNone/>
            </a:pPr>
            <a:r>
              <a:rPr lang="en-GB" sz="3600">
                <a:solidFill>
                  <a:srgbClr val="0070A8"/>
                </a:solidFill>
                <a:latin typeface="Roboto"/>
                <a:ea typeface="Roboto"/>
                <a:cs typeface="Roboto"/>
                <a:sym typeface="Roboto"/>
              </a:rPr>
              <a:t>USER INTERACTION</a:t>
            </a:r>
          </a:p>
          <a:p>
            <a:pPr lvl="0" rtl="0">
              <a:spcBef>
                <a:spcPts val="0"/>
              </a:spcBef>
              <a:buNone/>
            </a:pPr>
            <a:r>
              <a:t/>
            </a:r>
            <a:endParaRPr sz="3600">
              <a:solidFill>
                <a:srgbClr val="0070A8"/>
              </a:solidFill>
              <a:latin typeface="Roboto"/>
              <a:ea typeface="Roboto"/>
              <a:cs typeface="Roboto"/>
              <a:sym typeface="Roboto"/>
            </a:endParaRPr>
          </a:p>
        </p:txBody>
      </p:sp>
      <p:sp>
        <p:nvSpPr>
          <p:cNvPr id="231" name="Shape 231"/>
          <p:cNvSpPr txBox="1"/>
          <p:nvPr/>
        </p:nvSpPr>
        <p:spPr>
          <a:xfrm>
            <a:off x="4991700" y="998350"/>
            <a:ext cx="2348100" cy="3000000"/>
          </a:xfrm>
          <a:prstGeom prst="rect">
            <a:avLst/>
          </a:prstGeom>
          <a:noFill/>
          <a:ln>
            <a:noFill/>
          </a:ln>
        </p:spPr>
        <p:txBody>
          <a:bodyPr anchorCtr="0" anchor="ctr" bIns="91425" lIns="91425" rIns="91425" wrap="square" tIns="91425">
            <a:noAutofit/>
          </a:bodyPr>
          <a:lstStyle/>
          <a:p>
            <a:pPr lvl="0">
              <a:spcBef>
                <a:spcPts val="0"/>
              </a:spcBef>
              <a:buNone/>
            </a:pPr>
            <a:r>
              <a:t/>
            </a:r>
            <a:endParaRPr sz="1200">
              <a:solidFill>
                <a:schemeClr val="lt1"/>
              </a:solidFill>
              <a:latin typeface="Roboto"/>
              <a:ea typeface="Roboto"/>
              <a:cs typeface="Roboto"/>
              <a:sym typeface="Roboto"/>
            </a:endParaRPr>
          </a:p>
          <a:p>
            <a:pPr lvl="0">
              <a:spcBef>
                <a:spcPts val="0"/>
              </a:spcBef>
              <a:buNone/>
            </a:pPr>
            <a:r>
              <a:t/>
            </a:r>
            <a:endParaRPr sz="1200">
              <a:solidFill>
                <a:schemeClr val="lt1"/>
              </a:solidFill>
              <a:latin typeface="Roboto"/>
              <a:ea typeface="Roboto"/>
              <a:cs typeface="Roboto"/>
              <a:sym typeface="Roboto"/>
            </a:endParaRPr>
          </a:p>
          <a:p>
            <a:pPr lvl="0">
              <a:spcBef>
                <a:spcPts val="0"/>
              </a:spcBef>
              <a:buNone/>
            </a:pPr>
            <a:r>
              <a:rPr lang="en-GB" sz="1200">
                <a:solidFill>
                  <a:schemeClr val="lt1"/>
                </a:solidFill>
                <a:latin typeface="Roboto"/>
                <a:ea typeface="Roboto"/>
                <a:cs typeface="Roboto"/>
                <a:sym typeface="Roboto"/>
              </a:rPr>
              <a:t>The interviewee interacts with “Jay” ,out verbot through speech inputs which can be even extended to text inputs</a:t>
            </a:r>
          </a:p>
          <a:p>
            <a:pPr lvl="0">
              <a:spcBef>
                <a:spcPts val="0"/>
              </a:spcBef>
              <a:buNone/>
            </a:pPr>
            <a:r>
              <a:t/>
            </a:r>
            <a:endParaRPr sz="1200">
              <a:solidFill>
                <a:schemeClr val="lt1"/>
              </a:solidFill>
              <a:latin typeface="Roboto"/>
              <a:ea typeface="Roboto"/>
              <a:cs typeface="Roboto"/>
              <a:sym typeface="Roboto"/>
            </a:endParaRPr>
          </a:p>
          <a:p>
            <a:pPr lvl="0">
              <a:spcBef>
                <a:spcPts val="0"/>
              </a:spcBef>
              <a:buNone/>
            </a:pPr>
            <a:r>
              <a:t/>
            </a:r>
            <a:endParaRPr sz="1200">
              <a:solidFill>
                <a:schemeClr val="lt1"/>
              </a:solidFill>
              <a:latin typeface="Roboto"/>
              <a:ea typeface="Roboto"/>
              <a:cs typeface="Roboto"/>
              <a:sym typeface="Roboto"/>
            </a:endParaRPr>
          </a:p>
          <a:p>
            <a:pPr lvl="0">
              <a:spcBef>
                <a:spcPts val="0"/>
              </a:spcBef>
              <a:buNone/>
            </a:pPr>
            <a:r>
              <a:rPr lang="en-GB" sz="1200">
                <a:solidFill>
                  <a:schemeClr val="lt1"/>
                </a:solidFill>
                <a:latin typeface="Roboto"/>
                <a:ea typeface="Roboto"/>
                <a:cs typeface="Roboto"/>
                <a:sym typeface="Roboto"/>
              </a:rPr>
              <a:t>The response is also obtained from the bot as a speech output</a:t>
            </a:r>
          </a:p>
          <a:p>
            <a:pPr lvl="0">
              <a:spcBef>
                <a:spcPts val="0"/>
              </a:spcBef>
              <a:buNone/>
            </a:pPr>
            <a:r>
              <a:t/>
            </a:r>
            <a:endParaRPr sz="1200">
              <a:solidFill>
                <a:schemeClr val="lt1"/>
              </a:solidFill>
              <a:latin typeface="Roboto"/>
              <a:ea typeface="Roboto"/>
              <a:cs typeface="Roboto"/>
              <a:sym typeface="Roboto"/>
            </a:endParaRPr>
          </a:p>
          <a:p>
            <a:pPr lvl="0" rtl="0">
              <a:spcBef>
                <a:spcPts val="0"/>
              </a:spcBef>
              <a:buNone/>
            </a:pPr>
            <a:r>
              <a:rPr lang="en-GB" sz="1200">
                <a:solidFill>
                  <a:schemeClr val="lt1"/>
                </a:solidFill>
                <a:latin typeface="Roboto"/>
                <a:ea typeface="Roboto"/>
                <a:cs typeface="Roboto"/>
                <a:sym typeface="Roboto"/>
              </a:rPr>
              <a:t>The HTML5 Speech Recognition API ,which allows JavaScript to have access to a browser's audio stream and convert it to text.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235" name="Shape 235"/>
        <p:cNvGrpSpPr/>
        <p:nvPr/>
      </p:nvGrpSpPr>
      <p:grpSpPr>
        <a:xfrm>
          <a:off x="0" y="0"/>
          <a:ext cx="0" cy="0"/>
          <a:chOff x="0" y="0"/>
          <a:chExt cx="0" cy="0"/>
        </a:xfrm>
      </p:grpSpPr>
      <p:pic>
        <p:nvPicPr>
          <p:cNvPr id="236" name="Shape 236"/>
          <p:cNvPicPr preferRelativeResize="0"/>
          <p:nvPr/>
        </p:nvPicPr>
        <p:blipFill rotWithShape="1">
          <a:blip r:embed="rId3">
            <a:alphaModFix/>
          </a:blip>
          <a:srcRect b="0" l="3855" r="0" t="0"/>
          <a:stretch/>
        </p:blipFill>
        <p:spPr>
          <a:xfrm>
            <a:off x="1374450" y="26438"/>
            <a:ext cx="6852300" cy="5090625"/>
          </a:xfrm>
          <a:prstGeom prst="rect">
            <a:avLst/>
          </a:prstGeom>
          <a:noFill/>
          <a:ln>
            <a:noFill/>
          </a:ln>
        </p:spPr>
      </p:pic>
      <p:sp>
        <p:nvSpPr>
          <p:cNvPr id="237" name="Shape 237"/>
          <p:cNvSpPr txBox="1"/>
          <p:nvPr/>
        </p:nvSpPr>
        <p:spPr>
          <a:xfrm>
            <a:off x="476925" y="2018050"/>
            <a:ext cx="8520600" cy="607800"/>
          </a:xfrm>
          <a:prstGeom prst="rect">
            <a:avLst/>
          </a:prstGeom>
          <a:noFill/>
          <a:ln>
            <a:noFill/>
          </a:ln>
        </p:spPr>
        <p:txBody>
          <a:bodyPr anchorCtr="0" anchor="t" bIns="91425" lIns="91425" rIns="91425" wrap="square" tIns="91425">
            <a:noAutofit/>
          </a:bodyPr>
          <a:lstStyle/>
          <a:p>
            <a:pPr lvl="0" rtl="0">
              <a:spcBef>
                <a:spcPts val="0"/>
              </a:spcBef>
              <a:buNone/>
            </a:pPr>
            <a:r>
              <a:rPr lang="en-GB" sz="3600">
                <a:solidFill>
                  <a:srgbClr val="0070A8"/>
                </a:solidFill>
                <a:latin typeface="Roboto"/>
                <a:ea typeface="Roboto"/>
                <a:cs typeface="Roboto"/>
                <a:sym typeface="Roboto"/>
              </a:rPr>
              <a:t>WEB APP</a:t>
            </a:r>
          </a:p>
          <a:p>
            <a:pPr lvl="0" rtl="0">
              <a:spcBef>
                <a:spcPts val="0"/>
              </a:spcBef>
              <a:buClr>
                <a:srgbClr val="000000"/>
              </a:buClr>
              <a:buFont typeface="Arial"/>
              <a:buNone/>
            </a:pPr>
            <a:r>
              <a:t/>
            </a:r>
            <a:endParaRPr sz="3600">
              <a:solidFill>
                <a:srgbClr val="0070A8"/>
              </a:solidFill>
              <a:latin typeface="Roboto"/>
              <a:ea typeface="Roboto"/>
              <a:cs typeface="Roboto"/>
              <a:sym typeface="Roboto"/>
            </a:endParaRPr>
          </a:p>
        </p:txBody>
      </p:sp>
      <p:sp>
        <p:nvSpPr>
          <p:cNvPr id="238" name="Shape 238"/>
          <p:cNvSpPr txBox="1"/>
          <p:nvPr/>
        </p:nvSpPr>
        <p:spPr>
          <a:xfrm>
            <a:off x="4888550" y="1147250"/>
            <a:ext cx="3000000" cy="3000000"/>
          </a:xfrm>
          <a:prstGeom prst="rect">
            <a:avLst/>
          </a:prstGeom>
          <a:noFill/>
          <a:ln>
            <a:noFill/>
          </a:ln>
        </p:spPr>
        <p:txBody>
          <a:bodyPr anchorCtr="0" anchor="ctr" bIns="91425" lIns="91425" rIns="91425" wrap="square" tIns="91425">
            <a:noAutofit/>
          </a:bodyPr>
          <a:lstStyle/>
          <a:p>
            <a:pPr lvl="0" rtl="0">
              <a:spcBef>
                <a:spcPts val="0"/>
              </a:spcBef>
              <a:buNone/>
            </a:pPr>
            <a:r>
              <a:rPr lang="en-GB">
                <a:solidFill>
                  <a:schemeClr val="lt1"/>
                </a:solidFill>
              </a:rPr>
              <a:t>Our web application introduces Jay, the mock interviewer, which interacts with the candidate.</a:t>
            </a:r>
            <a:br>
              <a:rPr lang="en-GB">
                <a:solidFill>
                  <a:schemeClr val="lt1"/>
                </a:solidFill>
              </a:rPr>
            </a:br>
            <a:r>
              <a:rPr lang="en-GB">
                <a:solidFill>
                  <a:schemeClr val="lt1"/>
                </a:solidFill>
              </a:rPr>
              <a:t>The candidate is directed to choose one of the domains.</a:t>
            </a:r>
            <a:br>
              <a:rPr lang="en-GB">
                <a:solidFill>
                  <a:schemeClr val="lt1"/>
                </a:solidFill>
              </a:rPr>
            </a:br>
            <a:r>
              <a:rPr lang="en-GB">
                <a:solidFill>
                  <a:schemeClr val="lt1"/>
                </a:solidFill>
              </a:rPr>
              <a:t>Jay asks questions based on the dataset, and the user gives an answer, which is mapped to one of the sentences using api.ai, by doing the intent analysis. If the answer is mapped to the desired response of the question asked, the answer is evaluated to true otherwise false.</a:t>
            </a:r>
            <a:br>
              <a:rPr lang="en-GB">
                <a:solidFill>
                  <a:schemeClr val="lt1"/>
                </a:solidFill>
              </a:rPr>
            </a:br>
            <a:r>
              <a:rPr lang="en-GB">
                <a:solidFill>
                  <a:schemeClr val="lt1"/>
                </a:solidFill>
              </a:rPr>
              <a:t>Hence, calculating the score of the candidate.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242" name="Shape 242"/>
        <p:cNvGrpSpPr/>
        <p:nvPr/>
      </p:nvGrpSpPr>
      <p:grpSpPr>
        <a:xfrm>
          <a:off x="0" y="0"/>
          <a:ext cx="0" cy="0"/>
          <a:chOff x="0" y="0"/>
          <a:chExt cx="0" cy="0"/>
        </a:xfrm>
      </p:grpSpPr>
      <p:pic>
        <p:nvPicPr>
          <p:cNvPr descr="sc4.png" id="243" name="Shape 243"/>
          <p:cNvPicPr preferRelativeResize="0"/>
          <p:nvPr/>
        </p:nvPicPr>
        <p:blipFill>
          <a:blip r:embed="rId3">
            <a:alphaModFix/>
          </a:blip>
          <a:stretch>
            <a:fillRect/>
          </a:stretch>
        </p:blipFill>
        <p:spPr>
          <a:xfrm>
            <a:off x="1281750" y="561375"/>
            <a:ext cx="6309751" cy="413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247" name="Shape 247"/>
        <p:cNvGrpSpPr/>
        <p:nvPr/>
      </p:nvGrpSpPr>
      <p:grpSpPr>
        <a:xfrm>
          <a:off x="0" y="0"/>
          <a:ext cx="0" cy="0"/>
          <a:chOff x="0" y="0"/>
          <a:chExt cx="0" cy="0"/>
        </a:xfrm>
      </p:grpSpPr>
      <p:pic>
        <p:nvPicPr>
          <p:cNvPr id="248" name="Shape 248"/>
          <p:cNvPicPr preferRelativeResize="0"/>
          <p:nvPr/>
        </p:nvPicPr>
        <p:blipFill>
          <a:blip r:embed="rId3">
            <a:alphaModFix/>
          </a:blip>
          <a:stretch>
            <a:fillRect/>
          </a:stretch>
        </p:blipFill>
        <p:spPr>
          <a:xfrm>
            <a:off x="1531338" y="830125"/>
            <a:ext cx="6081326" cy="360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252" name="Shape 252"/>
        <p:cNvGrpSpPr/>
        <p:nvPr/>
      </p:nvGrpSpPr>
      <p:grpSpPr>
        <a:xfrm>
          <a:off x="0" y="0"/>
          <a:ext cx="0" cy="0"/>
          <a:chOff x="0" y="0"/>
          <a:chExt cx="0" cy="0"/>
        </a:xfrm>
      </p:grpSpPr>
      <p:pic>
        <p:nvPicPr>
          <p:cNvPr id="253" name="Shape 253"/>
          <p:cNvPicPr preferRelativeResize="0"/>
          <p:nvPr/>
        </p:nvPicPr>
        <p:blipFill rotWithShape="1">
          <a:blip r:embed="rId3">
            <a:alphaModFix/>
          </a:blip>
          <a:srcRect b="0" l="2372" r="0" t="0"/>
          <a:stretch/>
        </p:blipFill>
        <p:spPr>
          <a:xfrm>
            <a:off x="2816025" y="769950"/>
            <a:ext cx="7029923" cy="5143500"/>
          </a:xfrm>
          <a:prstGeom prst="rect">
            <a:avLst/>
          </a:prstGeom>
          <a:noFill/>
          <a:ln>
            <a:noFill/>
          </a:ln>
        </p:spPr>
      </p:pic>
      <p:sp>
        <p:nvSpPr>
          <p:cNvPr id="254" name="Shape 254"/>
          <p:cNvSpPr txBox="1"/>
          <p:nvPr/>
        </p:nvSpPr>
        <p:spPr>
          <a:xfrm>
            <a:off x="82675" y="60050"/>
            <a:ext cx="8520600" cy="607800"/>
          </a:xfrm>
          <a:prstGeom prst="rect">
            <a:avLst/>
          </a:prstGeom>
          <a:noFill/>
          <a:ln>
            <a:noFill/>
          </a:ln>
        </p:spPr>
        <p:txBody>
          <a:bodyPr anchorCtr="0" anchor="t" bIns="91425" lIns="91425" rIns="91425" wrap="square" tIns="91425">
            <a:noAutofit/>
          </a:bodyPr>
          <a:lstStyle/>
          <a:p>
            <a:pPr lvl="0" rtl="0">
              <a:spcBef>
                <a:spcPts val="0"/>
              </a:spcBef>
              <a:buNone/>
            </a:pPr>
            <a:r>
              <a:rPr lang="en-GB" sz="3600">
                <a:solidFill>
                  <a:srgbClr val="0070A8"/>
                </a:solidFill>
                <a:latin typeface="Roboto"/>
                <a:ea typeface="Roboto"/>
                <a:cs typeface="Roboto"/>
                <a:sym typeface="Roboto"/>
              </a:rPr>
              <a:t>ACCURACY</a:t>
            </a:r>
          </a:p>
          <a:p>
            <a:pPr lvl="0" rtl="0">
              <a:spcBef>
                <a:spcPts val="0"/>
              </a:spcBef>
              <a:buNone/>
            </a:pPr>
            <a:r>
              <a:t/>
            </a:r>
            <a:endParaRPr sz="3600">
              <a:solidFill>
                <a:srgbClr val="0070A8"/>
              </a:solidFill>
              <a:latin typeface="Roboto"/>
              <a:ea typeface="Roboto"/>
              <a:cs typeface="Roboto"/>
              <a:sym typeface="Roboto"/>
            </a:endParaRPr>
          </a:p>
        </p:txBody>
      </p:sp>
      <p:sp>
        <p:nvSpPr>
          <p:cNvPr id="255" name="Shape 255"/>
          <p:cNvSpPr txBox="1"/>
          <p:nvPr/>
        </p:nvSpPr>
        <p:spPr>
          <a:xfrm>
            <a:off x="3610575" y="1400775"/>
            <a:ext cx="2641800" cy="3515700"/>
          </a:xfrm>
          <a:prstGeom prst="rect">
            <a:avLst/>
          </a:prstGeom>
          <a:noFill/>
          <a:ln>
            <a:noFill/>
          </a:ln>
        </p:spPr>
        <p:txBody>
          <a:bodyPr anchorCtr="0" anchor="ctr" bIns="91425" lIns="91425" rIns="91425" wrap="square" tIns="91425">
            <a:noAutofit/>
          </a:bodyPr>
          <a:lstStyle/>
          <a:p>
            <a:pPr lvl="0">
              <a:spcBef>
                <a:spcPts val="0"/>
              </a:spcBef>
              <a:buNone/>
            </a:pPr>
            <a:r>
              <a:rPr lang="en-GB">
                <a:solidFill>
                  <a:srgbClr val="F3F3F3"/>
                </a:solidFill>
              </a:rPr>
              <a:t>Dialogflow allows the user to tune the machine learning classification threshold.</a:t>
            </a:r>
          </a:p>
          <a:p>
            <a:pPr lvl="0">
              <a:spcBef>
                <a:spcPts val="0"/>
              </a:spcBef>
              <a:buNone/>
            </a:pPr>
            <a:r>
              <a:t/>
            </a:r>
            <a:endParaRPr>
              <a:solidFill>
                <a:srgbClr val="F3F3F3"/>
              </a:solidFill>
            </a:endParaRPr>
          </a:p>
          <a:p>
            <a:pPr lvl="0">
              <a:spcBef>
                <a:spcPts val="0"/>
              </a:spcBef>
              <a:buNone/>
            </a:pPr>
            <a:r>
              <a:t/>
            </a:r>
            <a:endParaRPr>
              <a:solidFill>
                <a:srgbClr val="F3F3F3"/>
              </a:solidFill>
            </a:endParaRPr>
          </a:p>
          <a:p>
            <a:pPr lvl="0" rtl="0">
              <a:spcBef>
                <a:spcPts val="0"/>
              </a:spcBef>
              <a:buNone/>
            </a:pPr>
            <a:r>
              <a:rPr lang="en-GB">
                <a:solidFill>
                  <a:srgbClr val="F3F3F3"/>
                </a:solidFill>
              </a:rPr>
              <a:t> If the returned "score" value in the JSON response to a query is less than the threshold value, then a fallback intent will be triggered or, if there are no fallback intents defined, no intent will be triggered.</a:t>
            </a:r>
          </a:p>
          <a:p>
            <a:pPr lvl="0" rtl="0">
              <a:spcBef>
                <a:spcPts val="0"/>
              </a:spcBef>
              <a:buNone/>
            </a:pPr>
            <a:r>
              <a:t/>
            </a:r>
            <a:endParaRPr>
              <a:solidFill>
                <a:srgbClr val="F3F3F3"/>
              </a:solidFill>
            </a:endParaRPr>
          </a:p>
          <a:p>
            <a:pPr lvl="0" rtl="0">
              <a:spcBef>
                <a:spcPts val="0"/>
              </a:spcBef>
              <a:buNone/>
            </a:pPr>
            <a:r>
              <a:t/>
            </a:r>
            <a:endParaRPr>
              <a:solidFill>
                <a:srgbClr val="F3F3F3"/>
              </a:solidFill>
            </a:endParaRPr>
          </a:p>
          <a:p>
            <a:pPr lvl="0" rtl="0">
              <a:spcBef>
                <a:spcPts val="0"/>
              </a:spcBef>
              <a:buNone/>
            </a:pPr>
            <a:r>
              <a:t/>
            </a:r>
            <a:endParaRPr>
              <a:solidFill>
                <a:srgbClr val="F3F3F3"/>
              </a:solidFill>
            </a:endParaRPr>
          </a:p>
          <a:p>
            <a:pPr lvl="0" rtl="0">
              <a:spcBef>
                <a:spcPts val="0"/>
              </a:spcBef>
              <a:buNone/>
            </a:pPr>
            <a:r>
              <a:t/>
            </a:r>
            <a:endParaRPr>
              <a:solidFill>
                <a:srgbClr val="F3F3F3"/>
              </a:solidFill>
            </a:endParaRPr>
          </a:p>
          <a:p>
            <a:pPr lvl="0" rtl="0">
              <a:spcBef>
                <a:spcPts val="0"/>
              </a:spcBef>
              <a:buNone/>
            </a:pPr>
            <a:r>
              <a:t/>
            </a:r>
            <a:endParaRPr>
              <a:solidFill>
                <a:srgbClr val="F3F3F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259" name="Shape 259"/>
        <p:cNvGrpSpPr/>
        <p:nvPr/>
      </p:nvGrpSpPr>
      <p:grpSpPr>
        <a:xfrm>
          <a:off x="0" y="0"/>
          <a:ext cx="0" cy="0"/>
          <a:chOff x="0" y="0"/>
          <a:chExt cx="0" cy="0"/>
        </a:xfrm>
      </p:grpSpPr>
      <p:pic>
        <p:nvPicPr>
          <p:cNvPr descr="sc1.png" id="260" name="Shape 260"/>
          <p:cNvPicPr preferRelativeResize="0"/>
          <p:nvPr/>
        </p:nvPicPr>
        <p:blipFill>
          <a:blip r:embed="rId3">
            <a:alphaModFix/>
          </a:blip>
          <a:stretch>
            <a:fillRect/>
          </a:stretch>
        </p:blipFill>
        <p:spPr>
          <a:xfrm>
            <a:off x="1335900" y="633600"/>
            <a:ext cx="6210300" cy="348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264" name="Shape 264"/>
        <p:cNvGrpSpPr/>
        <p:nvPr/>
      </p:nvGrpSpPr>
      <p:grpSpPr>
        <a:xfrm>
          <a:off x="0" y="0"/>
          <a:ext cx="0" cy="0"/>
          <a:chOff x="0" y="0"/>
          <a:chExt cx="0" cy="0"/>
        </a:xfrm>
      </p:grpSpPr>
      <p:pic>
        <p:nvPicPr>
          <p:cNvPr id="265" name="Shape 265"/>
          <p:cNvPicPr preferRelativeResize="0"/>
          <p:nvPr/>
        </p:nvPicPr>
        <p:blipFill rotWithShape="1">
          <a:blip r:embed="rId3">
            <a:alphaModFix/>
          </a:blip>
          <a:srcRect b="-2109" l="3172" r="-800" t="2110"/>
          <a:stretch/>
        </p:blipFill>
        <p:spPr>
          <a:xfrm>
            <a:off x="1649650" y="183600"/>
            <a:ext cx="7029923" cy="4997149"/>
          </a:xfrm>
          <a:prstGeom prst="rect">
            <a:avLst/>
          </a:prstGeom>
          <a:noFill/>
          <a:ln>
            <a:noFill/>
          </a:ln>
        </p:spPr>
      </p:pic>
      <p:sp>
        <p:nvSpPr>
          <p:cNvPr id="266" name="Shape 266"/>
          <p:cNvSpPr txBox="1"/>
          <p:nvPr/>
        </p:nvSpPr>
        <p:spPr>
          <a:xfrm>
            <a:off x="82675" y="60050"/>
            <a:ext cx="8520600" cy="607800"/>
          </a:xfrm>
          <a:prstGeom prst="rect">
            <a:avLst/>
          </a:prstGeom>
          <a:noFill/>
          <a:ln>
            <a:noFill/>
          </a:ln>
        </p:spPr>
        <p:txBody>
          <a:bodyPr anchorCtr="0" anchor="t" bIns="91425" lIns="91425" rIns="91425" wrap="square" tIns="91425">
            <a:noAutofit/>
          </a:bodyPr>
          <a:lstStyle/>
          <a:p>
            <a:pPr lvl="0" rtl="0">
              <a:spcBef>
                <a:spcPts val="0"/>
              </a:spcBef>
              <a:buNone/>
            </a:pPr>
            <a:r>
              <a:rPr lang="en-GB" sz="3600">
                <a:solidFill>
                  <a:srgbClr val="0070A8"/>
                </a:solidFill>
                <a:latin typeface="Roboto"/>
                <a:ea typeface="Roboto"/>
                <a:cs typeface="Roboto"/>
                <a:sym typeface="Roboto"/>
              </a:rPr>
              <a:t>SCOPE</a:t>
            </a:r>
          </a:p>
          <a:p>
            <a:pPr lvl="0" rtl="0">
              <a:spcBef>
                <a:spcPts val="0"/>
              </a:spcBef>
              <a:buNone/>
            </a:pPr>
            <a:r>
              <a:t/>
            </a:r>
            <a:endParaRPr sz="3600">
              <a:solidFill>
                <a:srgbClr val="0070A8"/>
              </a:solidFill>
              <a:latin typeface="Roboto"/>
              <a:ea typeface="Roboto"/>
              <a:cs typeface="Roboto"/>
              <a:sym typeface="Roboto"/>
            </a:endParaRPr>
          </a:p>
        </p:txBody>
      </p:sp>
      <p:sp>
        <p:nvSpPr>
          <p:cNvPr id="267" name="Shape 267"/>
          <p:cNvSpPr txBox="1"/>
          <p:nvPr/>
        </p:nvSpPr>
        <p:spPr>
          <a:xfrm>
            <a:off x="2345375" y="708350"/>
            <a:ext cx="2641800" cy="3515700"/>
          </a:xfrm>
          <a:prstGeom prst="rect">
            <a:avLst/>
          </a:prstGeom>
          <a:noFill/>
          <a:ln>
            <a:noFill/>
          </a:ln>
        </p:spPr>
        <p:txBody>
          <a:bodyPr anchorCtr="0" anchor="ctr" bIns="91425" lIns="91425" rIns="91425" wrap="square" tIns="91425">
            <a:noAutofit/>
          </a:bodyPr>
          <a:lstStyle/>
          <a:p>
            <a:pPr lvl="0">
              <a:spcBef>
                <a:spcPts val="0"/>
              </a:spcBef>
              <a:buNone/>
            </a:pPr>
            <a:r>
              <a:rPr lang="en-GB">
                <a:solidFill>
                  <a:srgbClr val="F3F3F3"/>
                </a:solidFill>
              </a:rPr>
              <a:t>We have created a basic implementation of the app which allows the user to interact with the bot by choosing a certain topic.</a:t>
            </a:r>
          </a:p>
          <a:p>
            <a:pPr lvl="0">
              <a:spcBef>
                <a:spcPts val="0"/>
              </a:spcBef>
              <a:buNone/>
            </a:pPr>
            <a:r>
              <a:t/>
            </a:r>
            <a:endParaRPr>
              <a:solidFill>
                <a:srgbClr val="F3F3F3"/>
              </a:solidFill>
            </a:endParaRPr>
          </a:p>
          <a:p>
            <a:pPr lvl="0">
              <a:spcBef>
                <a:spcPts val="0"/>
              </a:spcBef>
              <a:buNone/>
            </a:pPr>
            <a:r>
              <a:rPr lang="en-GB">
                <a:solidFill>
                  <a:srgbClr val="F3F3F3"/>
                </a:solidFill>
              </a:rPr>
              <a:t>The bot learns,understands and evaluates  the answer by entity matching and tells the user whether the answer is correct or no.</a:t>
            </a:r>
          </a:p>
          <a:p>
            <a:pPr lvl="0">
              <a:spcBef>
                <a:spcPts val="0"/>
              </a:spcBef>
              <a:buNone/>
            </a:pPr>
            <a:r>
              <a:t/>
            </a:r>
            <a:endParaRPr>
              <a:solidFill>
                <a:srgbClr val="F3F3F3"/>
              </a:solidFill>
            </a:endParaRPr>
          </a:p>
          <a:p>
            <a:pPr lvl="0" rtl="0">
              <a:spcBef>
                <a:spcPts val="0"/>
              </a:spcBef>
              <a:buNone/>
            </a:pPr>
            <a:r>
              <a:t/>
            </a:r>
            <a:endParaRPr>
              <a:solidFill>
                <a:srgbClr val="F3F3F3"/>
              </a:solidFill>
            </a:endParaRPr>
          </a:p>
          <a:p>
            <a:pPr lvl="0" rtl="0">
              <a:spcBef>
                <a:spcPts val="0"/>
              </a:spcBef>
              <a:buNone/>
            </a:pPr>
            <a:r>
              <a:t/>
            </a:r>
            <a:endParaRPr>
              <a:solidFill>
                <a:srgbClr val="F3F3F3"/>
              </a:solidFill>
            </a:endParaRPr>
          </a:p>
          <a:p>
            <a:pPr lvl="0" rtl="0">
              <a:spcBef>
                <a:spcPts val="0"/>
              </a:spcBef>
              <a:buNone/>
            </a:pPr>
            <a:r>
              <a:t/>
            </a:r>
            <a:endParaRPr>
              <a:solidFill>
                <a:srgbClr val="F3F3F3"/>
              </a:solidFill>
            </a:endParaRPr>
          </a:p>
          <a:p>
            <a:pPr lvl="0" rtl="0">
              <a:spcBef>
                <a:spcPts val="0"/>
              </a:spcBef>
              <a:buNone/>
            </a:pPr>
            <a:r>
              <a:t/>
            </a:r>
            <a:endParaRPr>
              <a:solidFill>
                <a:srgbClr val="F3F3F3"/>
              </a:solidFill>
            </a:endParaRPr>
          </a:p>
          <a:p>
            <a:pPr lvl="0" rtl="0">
              <a:spcBef>
                <a:spcPts val="0"/>
              </a:spcBef>
              <a:buNone/>
            </a:pPr>
            <a:r>
              <a:t/>
            </a:r>
            <a:endParaRPr>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142" name="Shape 142"/>
        <p:cNvGrpSpPr/>
        <p:nvPr/>
      </p:nvGrpSpPr>
      <p:grpSpPr>
        <a:xfrm>
          <a:off x="0" y="0"/>
          <a:ext cx="0" cy="0"/>
          <a:chOff x="0" y="0"/>
          <a:chExt cx="0" cy="0"/>
        </a:xfrm>
      </p:grpSpPr>
      <p:pic>
        <p:nvPicPr>
          <p:cNvPr id="143" name="Shape 143"/>
          <p:cNvPicPr preferRelativeResize="0"/>
          <p:nvPr/>
        </p:nvPicPr>
        <p:blipFill rotWithShape="1">
          <a:blip r:embed="rId3">
            <a:alphaModFix/>
          </a:blip>
          <a:srcRect b="0" l="3855" r="0" t="0"/>
          <a:stretch/>
        </p:blipFill>
        <p:spPr>
          <a:xfrm>
            <a:off x="1183550" y="26450"/>
            <a:ext cx="6852300" cy="5090625"/>
          </a:xfrm>
          <a:prstGeom prst="rect">
            <a:avLst/>
          </a:prstGeom>
          <a:noFill/>
          <a:ln>
            <a:noFill/>
          </a:ln>
        </p:spPr>
      </p:pic>
      <p:sp>
        <p:nvSpPr>
          <p:cNvPr id="144" name="Shape 144"/>
          <p:cNvSpPr txBox="1"/>
          <p:nvPr/>
        </p:nvSpPr>
        <p:spPr>
          <a:xfrm>
            <a:off x="395400" y="2203800"/>
            <a:ext cx="7136400" cy="728100"/>
          </a:xfrm>
          <a:prstGeom prst="rect">
            <a:avLst/>
          </a:prstGeom>
          <a:noFill/>
          <a:ln>
            <a:noFill/>
          </a:ln>
        </p:spPr>
        <p:txBody>
          <a:bodyPr anchorCtr="0" anchor="b" bIns="91425" lIns="91425" rIns="91425" wrap="square" tIns="91425">
            <a:noAutofit/>
          </a:bodyPr>
          <a:lstStyle/>
          <a:p>
            <a:pPr lvl="0" rtl="0">
              <a:spcBef>
                <a:spcPts val="0"/>
              </a:spcBef>
              <a:buNone/>
            </a:pPr>
            <a:r>
              <a:rPr lang="en-GB" sz="4200">
                <a:solidFill>
                  <a:srgbClr val="0070A8"/>
                </a:solidFill>
                <a:latin typeface="Roboto"/>
                <a:ea typeface="Roboto"/>
                <a:cs typeface="Roboto"/>
                <a:sym typeface="Roboto"/>
              </a:rPr>
              <a:t>MOCKINGJAY</a:t>
            </a:r>
          </a:p>
        </p:txBody>
      </p:sp>
      <p:sp>
        <p:nvSpPr>
          <p:cNvPr id="145" name="Shape 145"/>
          <p:cNvSpPr txBox="1"/>
          <p:nvPr/>
        </p:nvSpPr>
        <p:spPr>
          <a:xfrm>
            <a:off x="713400" y="1281950"/>
            <a:ext cx="4752600" cy="3537900"/>
          </a:xfrm>
          <a:prstGeom prst="rect">
            <a:avLst/>
          </a:prstGeom>
          <a:noFill/>
          <a:ln>
            <a:noFill/>
          </a:ln>
        </p:spPr>
        <p:txBody>
          <a:bodyPr anchorCtr="0" anchor="ctr" bIns="91425" lIns="91425" rIns="91425" wrap="square" tIns="91425">
            <a:noAutofit/>
          </a:bodyPr>
          <a:lstStyle/>
          <a:p>
            <a:pPr lvl="0" rtl="0">
              <a:spcBef>
                <a:spcPts val="0"/>
              </a:spcBef>
              <a:buNone/>
            </a:pPr>
            <a:r>
              <a:rPr lang="en-GB" sz="1900">
                <a:solidFill>
                  <a:srgbClr val="0070A8"/>
                </a:solidFill>
              </a:rPr>
              <a:t>MOCK INTERVIEWER</a:t>
            </a:r>
          </a:p>
        </p:txBody>
      </p:sp>
      <p:pic>
        <p:nvPicPr>
          <p:cNvPr id="146" name="Shape 146"/>
          <p:cNvPicPr preferRelativeResize="0"/>
          <p:nvPr/>
        </p:nvPicPr>
        <p:blipFill>
          <a:blip r:embed="rId4">
            <a:alphaModFix/>
          </a:blip>
          <a:stretch>
            <a:fillRect/>
          </a:stretch>
        </p:blipFill>
        <p:spPr>
          <a:xfrm>
            <a:off x="4951675" y="1281949"/>
            <a:ext cx="2580227" cy="2787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271" name="Shape 271"/>
        <p:cNvGrpSpPr/>
        <p:nvPr/>
      </p:nvGrpSpPr>
      <p:grpSpPr>
        <a:xfrm>
          <a:off x="0" y="0"/>
          <a:ext cx="0" cy="0"/>
          <a:chOff x="0" y="0"/>
          <a:chExt cx="0" cy="0"/>
        </a:xfrm>
      </p:grpSpPr>
      <p:pic>
        <p:nvPicPr>
          <p:cNvPr id="272" name="Shape 272"/>
          <p:cNvPicPr preferRelativeResize="0"/>
          <p:nvPr/>
        </p:nvPicPr>
        <p:blipFill rotWithShape="1">
          <a:blip r:embed="rId3">
            <a:alphaModFix/>
          </a:blip>
          <a:srcRect b="0" l="2372" r="0" t="0"/>
          <a:stretch/>
        </p:blipFill>
        <p:spPr>
          <a:xfrm>
            <a:off x="2816025" y="769950"/>
            <a:ext cx="7029923" cy="5143500"/>
          </a:xfrm>
          <a:prstGeom prst="rect">
            <a:avLst/>
          </a:prstGeom>
          <a:noFill/>
          <a:ln>
            <a:noFill/>
          </a:ln>
        </p:spPr>
      </p:pic>
      <p:sp>
        <p:nvSpPr>
          <p:cNvPr id="273" name="Shape 273"/>
          <p:cNvSpPr txBox="1"/>
          <p:nvPr/>
        </p:nvSpPr>
        <p:spPr>
          <a:xfrm>
            <a:off x="82675" y="60050"/>
            <a:ext cx="8520600" cy="607800"/>
          </a:xfrm>
          <a:prstGeom prst="rect">
            <a:avLst/>
          </a:prstGeom>
          <a:noFill/>
          <a:ln>
            <a:noFill/>
          </a:ln>
        </p:spPr>
        <p:txBody>
          <a:bodyPr anchorCtr="0" anchor="t" bIns="91425" lIns="91425" rIns="91425" wrap="square" tIns="91425">
            <a:noAutofit/>
          </a:bodyPr>
          <a:lstStyle/>
          <a:p>
            <a:pPr lvl="0" rtl="0">
              <a:spcBef>
                <a:spcPts val="0"/>
              </a:spcBef>
              <a:buNone/>
            </a:pPr>
            <a:r>
              <a:rPr lang="en-GB" sz="3600">
                <a:solidFill>
                  <a:srgbClr val="0070A8"/>
                </a:solidFill>
                <a:latin typeface="Roboto"/>
                <a:ea typeface="Roboto"/>
                <a:cs typeface="Roboto"/>
                <a:sym typeface="Roboto"/>
              </a:rPr>
              <a:t>EXTENSIONS</a:t>
            </a:r>
          </a:p>
          <a:p>
            <a:pPr lvl="0" rtl="0">
              <a:spcBef>
                <a:spcPts val="0"/>
              </a:spcBef>
              <a:buNone/>
            </a:pPr>
            <a:r>
              <a:t/>
            </a:r>
            <a:endParaRPr sz="3600">
              <a:solidFill>
                <a:srgbClr val="0070A8"/>
              </a:solidFill>
              <a:latin typeface="Roboto"/>
              <a:ea typeface="Roboto"/>
              <a:cs typeface="Roboto"/>
              <a:sym typeface="Roboto"/>
            </a:endParaRPr>
          </a:p>
        </p:txBody>
      </p:sp>
      <p:sp>
        <p:nvSpPr>
          <p:cNvPr id="274" name="Shape 274"/>
          <p:cNvSpPr txBox="1"/>
          <p:nvPr/>
        </p:nvSpPr>
        <p:spPr>
          <a:xfrm>
            <a:off x="3626475" y="1499350"/>
            <a:ext cx="2641800" cy="2584500"/>
          </a:xfrm>
          <a:prstGeom prst="rect">
            <a:avLst/>
          </a:prstGeom>
          <a:noFill/>
          <a:ln>
            <a:noFill/>
          </a:ln>
        </p:spPr>
        <p:txBody>
          <a:bodyPr anchorCtr="0" anchor="ctr" bIns="91425" lIns="91425" rIns="91425" wrap="square" tIns="91425">
            <a:noAutofit/>
          </a:bodyPr>
          <a:lstStyle/>
          <a:p>
            <a:pPr lvl="0" rtl="0">
              <a:lnSpc>
                <a:spcPct val="100000"/>
              </a:lnSpc>
              <a:spcBef>
                <a:spcPts val="0"/>
              </a:spcBef>
              <a:buNone/>
            </a:pPr>
            <a:r>
              <a:rPr lang="en-GB" sz="1800">
                <a:solidFill>
                  <a:srgbClr val="EFEFEF"/>
                </a:solidFill>
              </a:rPr>
              <a:t>1.The data collection process can be automated by scraping the web using custom search engine API this will further automate the training process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278" name="Shape 278"/>
        <p:cNvGrpSpPr/>
        <p:nvPr/>
      </p:nvGrpSpPr>
      <p:grpSpPr>
        <a:xfrm>
          <a:off x="0" y="0"/>
          <a:ext cx="0" cy="0"/>
          <a:chOff x="0" y="0"/>
          <a:chExt cx="0" cy="0"/>
        </a:xfrm>
      </p:grpSpPr>
      <p:pic>
        <p:nvPicPr>
          <p:cNvPr id="279" name="Shape 279"/>
          <p:cNvPicPr preferRelativeResize="0"/>
          <p:nvPr/>
        </p:nvPicPr>
        <p:blipFill rotWithShape="1">
          <a:blip r:embed="rId3">
            <a:alphaModFix/>
          </a:blip>
          <a:srcRect b="0" l="2372" r="0" t="0"/>
          <a:stretch/>
        </p:blipFill>
        <p:spPr>
          <a:xfrm>
            <a:off x="2816025" y="769950"/>
            <a:ext cx="7029923" cy="5143500"/>
          </a:xfrm>
          <a:prstGeom prst="rect">
            <a:avLst/>
          </a:prstGeom>
          <a:noFill/>
          <a:ln>
            <a:noFill/>
          </a:ln>
        </p:spPr>
      </p:pic>
      <p:sp>
        <p:nvSpPr>
          <p:cNvPr id="280" name="Shape 280"/>
          <p:cNvSpPr txBox="1"/>
          <p:nvPr/>
        </p:nvSpPr>
        <p:spPr>
          <a:xfrm>
            <a:off x="82675" y="60050"/>
            <a:ext cx="8520600" cy="607800"/>
          </a:xfrm>
          <a:prstGeom prst="rect">
            <a:avLst/>
          </a:prstGeom>
          <a:noFill/>
          <a:ln>
            <a:noFill/>
          </a:ln>
        </p:spPr>
        <p:txBody>
          <a:bodyPr anchorCtr="0" anchor="t" bIns="91425" lIns="91425" rIns="91425" wrap="square" tIns="91425">
            <a:noAutofit/>
          </a:bodyPr>
          <a:lstStyle/>
          <a:p>
            <a:pPr lvl="0" rtl="0">
              <a:spcBef>
                <a:spcPts val="0"/>
              </a:spcBef>
              <a:buNone/>
            </a:pPr>
            <a:r>
              <a:rPr lang="en-GB" sz="3600">
                <a:solidFill>
                  <a:srgbClr val="0070A8"/>
                </a:solidFill>
                <a:latin typeface="Roboto"/>
                <a:ea typeface="Roboto"/>
                <a:cs typeface="Roboto"/>
                <a:sym typeface="Roboto"/>
              </a:rPr>
              <a:t>EXTENSIONS</a:t>
            </a:r>
          </a:p>
          <a:p>
            <a:pPr lvl="0" rtl="0">
              <a:spcBef>
                <a:spcPts val="0"/>
              </a:spcBef>
              <a:buNone/>
            </a:pPr>
            <a:r>
              <a:t/>
            </a:r>
            <a:endParaRPr sz="3600">
              <a:solidFill>
                <a:srgbClr val="0070A8"/>
              </a:solidFill>
              <a:latin typeface="Roboto"/>
              <a:ea typeface="Roboto"/>
              <a:cs typeface="Roboto"/>
              <a:sym typeface="Roboto"/>
            </a:endParaRPr>
          </a:p>
        </p:txBody>
      </p:sp>
      <p:sp>
        <p:nvSpPr>
          <p:cNvPr id="281" name="Shape 281"/>
          <p:cNvSpPr txBox="1"/>
          <p:nvPr/>
        </p:nvSpPr>
        <p:spPr>
          <a:xfrm>
            <a:off x="3626475" y="1499350"/>
            <a:ext cx="2641800" cy="2584500"/>
          </a:xfrm>
          <a:prstGeom prst="rect">
            <a:avLst/>
          </a:prstGeom>
          <a:noFill/>
          <a:ln>
            <a:noFill/>
          </a:ln>
        </p:spPr>
        <p:txBody>
          <a:bodyPr anchorCtr="0" anchor="ctr" bIns="91425" lIns="91425" rIns="91425" wrap="square" tIns="91425">
            <a:noAutofit/>
          </a:bodyPr>
          <a:lstStyle/>
          <a:p>
            <a:pPr lvl="0" rtl="0">
              <a:lnSpc>
                <a:spcPct val="100000"/>
              </a:lnSpc>
              <a:spcBef>
                <a:spcPts val="0"/>
              </a:spcBef>
              <a:buNone/>
            </a:pPr>
            <a:r>
              <a:rPr lang="en-GB" sz="1800">
                <a:solidFill>
                  <a:srgbClr val="EFEFEF"/>
                </a:solidFill>
              </a:rPr>
              <a:t>2.Connection with a database for feeding intents and entities to the ML training model</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285" name="Shape 285"/>
        <p:cNvGrpSpPr/>
        <p:nvPr/>
      </p:nvGrpSpPr>
      <p:grpSpPr>
        <a:xfrm>
          <a:off x="0" y="0"/>
          <a:ext cx="0" cy="0"/>
          <a:chOff x="0" y="0"/>
          <a:chExt cx="0" cy="0"/>
        </a:xfrm>
      </p:grpSpPr>
      <p:pic>
        <p:nvPicPr>
          <p:cNvPr id="286" name="Shape 286"/>
          <p:cNvPicPr preferRelativeResize="0"/>
          <p:nvPr/>
        </p:nvPicPr>
        <p:blipFill rotWithShape="1">
          <a:blip r:embed="rId3">
            <a:alphaModFix/>
          </a:blip>
          <a:srcRect b="0" l="2372" r="0" t="0"/>
          <a:stretch/>
        </p:blipFill>
        <p:spPr>
          <a:xfrm>
            <a:off x="2816025" y="769950"/>
            <a:ext cx="7029923" cy="5143500"/>
          </a:xfrm>
          <a:prstGeom prst="rect">
            <a:avLst/>
          </a:prstGeom>
          <a:noFill/>
          <a:ln>
            <a:noFill/>
          </a:ln>
        </p:spPr>
      </p:pic>
      <p:sp>
        <p:nvSpPr>
          <p:cNvPr id="287" name="Shape 287"/>
          <p:cNvSpPr txBox="1"/>
          <p:nvPr/>
        </p:nvSpPr>
        <p:spPr>
          <a:xfrm>
            <a:off x="82675" y="60050"/>
            <a:ext cx="8520600" cy="607800"/>
          </a:xfrm>
          <a:prstGeom prst="rect">
            <a:avLst/>
          </a:prstGeom>
          <a:noFill/>
          <a:ln>
            <a:noFill/>
          </a:ln>
        </p:spPr>
        <p:txBody>
          <a:bodyPr anchorCtr="0" anchor="t" bIns="91425" lIns="91425" rIns="91425" wrap="square" tIns="91425">
            <a:noAutofit/>
          </a:bodyPr>
          <a:lstStyle/>
          <a:p>
            <a:pPr lvl="0" rtl="0">
              <a:spcBef>
                <a:spcPts val="0"/>
              </a:spcBef>
              <a:buNone/>
            </a:pPr>
            <a:r>
              <a:rPr lang="en-GB" sz="3600">
                <a:solidFill>
                  <a:srgbClr val="0070A8"/>
                </a:solidFill>
                <a:latin typeface="Roboto"/>
                <a:ea typeface="Roboto"/>
                <a:cs typeface="Roboto"/>
                <a:sym typeface="Roboto"/>
              </a:rPr>
              <a:t>EXTENSIONS</a:t>
            </a:r>
          </a:p>
          <a:p>
            <a:pPr lvl="0" rtl="0">
              <a:spcBef>
                <a:spcPts val="0"/>
              </a:spcBef>
              <a:buNone/>
            </a:pPr>
            <a:r>
              <a:t/>
            </a:r>
            <a:endParaRPr sz="3600">
              <a:solidFill>
                <a:srgbClr val="0070A8"/>
              </a:solidFill>
              <a:latin typeface="Roboto"/>
              <a:ea typeface="Roboto"/>
              <a:cs typeface="Roboto"/>
              <a:sym typeface="Roboto"/>
            </a:endParaRPr>
          </a:p>
        </p:txBody>
      </p:sp>
      <p:sp>
        <p:nvSpPr>
          <p:cNvPr id="288" name="Shape 288"/>
          <p:cNvSpPr txBox="1"/>
          <p:nvPr/>
        </p:nvSpPr>
        <p:spPr>
          <a:xfrm>
            <a:off x="3626475" y="1499350"/>
            <a:ext cx="2641800" cy="2584500"/>
          </a:xfrm>
          <a:prstGeom prst="rect">
            <a:avLst/>
          </a:prstGeom>
          <a:noFill/>
          <a:ln>
            <a:noFill/>
          </a:ln>
        </p:spPr>
        <p:txBody>
          <a:bodyPr anchorCtr="0" anchor="ctr" bIns="91425" lIns="91425" rIns="91425" wrap="square" tIns="91425">
            <a:noAutofit/>
          </a:bodyPr>
          <a:lstStyle/>
          <a:p>
            <a:pPr lvl="0" rtl="0">
              <a:lnSpc>
                <a:spcPct val="100000"/>
              </a:lnSpc>
              <a:spcBef>
                <a:spcPts val="0"/>
              </a:spcBef>
              <a:buNone/>
            </a:pPr>
            <a:r>
              <a:rPr lang="en-GB" sz="1800">
                <a:solidFill>
                  <a:srgbClr val="EFEFEF"/>
                </a:solidFill>
              </a:rPr>
              <a:t>3.Incorporating vast subjects and topics including overlapping fields according to the requirements of the job profile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292" name="Shape 292"/>
        <p:cNvGrpSpPr/>
        <p:nvPr/>
      </p:nvGrpSpPr>
      <p:grpSpPr>
        <a:xfrm>
          <a:off x="0" y="0"/>
          <a:ext cx="0" cy="0"/>
          <a:chOff x="0" y="0"/>
          <a:chExt cx="0" cy="0"/>
        </a:xfrm>
      </p:grpSpPr>
      <p:pic>
        <p:nvPicPr>
          <p:cNvPr id="293" name="Shape 293"/>
          <p:cNvPicPr preferRelativeResize="0"/>
          <p:nvPr/>
        </p:nvPicPr>
        <p:blipFill rotWithShape="1">
          <a:blip r:embed="rId3">
            <a:alphaModFix/>
          </a:blip>
          <a:srcRect b="0" l="2372" r="0" t="0"/>
          <a:stretch/>
        </p:blipFill>
        <p:spPr>
          <a:xfrm>
            <a:off x="2816025" y="769950"/>
            <a:ext cx="7029923" cy="5143500"/>
          </a:xfrm>
          <a:prstGeom prst="rect">
            <a:avLst/>
          </a:prstGeom>
          <a:noFill/>
          <a:ln>
            <a:noFill/>
          </a:ln>
        </p:spPr>
      </p:pic>
      <p:sp>
        <p:nvSpPr>
          <p:cNvPr id="294" name="Shape 294"/>
          <p:cNvSpPr txBox="1"/>
          <p:nvPr/>
        </p:nvSpPr>
        <p:spPr>
          <a:xfrm>
            <a:off x="82675" y="60050"/>
            <a:ext cx="8520600" cy="607800"/>
          </a:xfrm>
          <a:prstGeom prst="rect">
            <a:avLst/>
          </a:prstGeom>
          <a:noFill/>
          <a:ln>
            <a:noFill/>
          </a:ln>
        </p:spPr>
        <p:txBody>
          <a:bodyPr anchorCtr="0" anchor="t" bIns="91425" lIns="91425" rIns="91425" wrap="square" tIns="91425">
            <a:noAutofit/>
          </a:bodyPr>
          <a:lstStyle/>
          <a:p>
            <a:pPr lvl="0" rtl="0">
              <a:spcBef>
                <a:spcPts val="0"/>
              </a:spcBef>
              <a:buNone/>
            </a:pPr>
            <a:r>
              <a:rPr lang="en-GB" sz="3600">
                <a:solidFill>
                  <a:srgbClr val="0070A8"/>
                </a:solidFill>
                <a:latin typeface="Roboto"/>
                <a:ea typeface="Roboto"/>
                <a:cs typeface="Roboto"/>
                <a:sym typeface="Roboto"/>
              </a:rPr>
              <a:t>EXTENSIONS</a:t>
            </a:r>
          </a:p>
          <a:p>
            <a:pPr lvl="0" rtl="0">
              <a:spcBef>
                <a:spcPts val="0"/>
              </a:spcBef>
              <a:buNone/>
            </a:pPr>
            <a:r>
              <a:t/>
            </a:r>
            <a:endParaRPr sz="3600">
              <a:solidFill>
                <a:srgbClr val="0070A8"/>
              </a:solidFill>
              <a:latin typeface="Roboto"/>
              <a:ea typeface="Roboto"/>
              <a:cs typeface="Roboto"/>
              <a:sym typeface="Roboto"/>
            </a:endParaRPr>
          </a:p>
        </p:txBody>
      </p:sp>
      <p:sp>
        <p:nvSpPr>
          <p:cNvPr id="295" name="Shape 295"/>
          <p:cNvSpPr txBox="1"/>
          <p:nvPr/>
        </p:nvSpPr>
        <p:spPr>
          <a:xfrm>
            <a:off x="3626475" y="1499350"/>
            <a:ext cx="2641800" cy="2584500"/>
          </a:xfrm>
          <a:prstGeom prst="rect">
            <a:avLst/>
          </a:prstGeom>
          <a:noFill/>
          <a:ln>
            <a:noFill/>
          </a:ln>
        </p:spPr>
        <p:txBody>
          <a:bodyPr anchorCtr="0" anchor="ctr" bIns="91425" lIns="91425" rIns="91425" wrap="square" tIns="91425">
            <a:noAutofit/>
          </a:bodyPr>
          <a:lstStyle/>
          <a:p>
            <a:pPr lvl="0" rtl="0">
              <a:lnSpc>
                <a:spcPct val="100000"/>
              </a:lnSpc>
              <a:spcBef>
                <a:spcPts val="0"/>
              </a:spcBef>
              <a:buNone/>
            </a:pPr>
            <a:r>
              <a:rPr lang="en-GB" sz="1800">
                <a:solidFill>
                  <a:srgbClr val="EFEFEF"/>
                </a:solidFill>
              </a:rPr>
              <a:t>4</a:t>
            </a:r>
            <a:r>
              <a:rPr lang="en-GB" sz="1800">
                <a:solidFill>
                  <a:srgbClr val="EFEFEF"/>
                </a:solidFill>
              </a:rPr>
              <a:t>.</a:t>
            </a:r>
            <a:r>
              <a:rPr lang="en-GB" sz="1800">
                <a:solidFill>
                  <a:srgbClr val="EFEFEF"/>
                </a:solidFill>
              </a:rPr>
              <a:t>Confidence Analysis of the interviewee and suggestion of relevant tutorials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299" name="Shape 299"/>
        <p:cNvGrpSpPr/>
        <p:nvPr/>
      </p:nvGrpSpPr>
      <p:grpSpPr>
        <a:xfrm>
          <a:off x="0" y="0"/>
          <a:ext cx="0" cy="0"/>
          <a:chOff x="0" y="0"/>
          <a:chExt cx="0" cy="0"/>
        </a:xfrm>
      </p:grpSpPr>
      <p:pic>
        <p:nvPicPr>
          <p:cNvPr id="300" name="Shape 300"/>
          <p:cNvPicPr preferRelativeResize="0"/>
          <p:nvPr/>
        </p:nvPicPr>
        <p:blipFill rotWithShape="1">
          <a:blip r:embed="rId3">
            <a:alphaModFix/>
          </a:blip>
          <a:srcRect b="0" l="2372" r="0" t="0"/>
          <a:stretch/>
        </p:blipFill>
        <p:spPr>
          <a:xfrm>
            <a:off x="2816025" y="769950"/>
            <a:ext cx="7029923" cy="5143500"/>
          </a:xfrm>
          <a:prstGeom prst="rect">
            <a:avLst/>
          </a:prstGeom>
          <a:noFill/>
          <a:ln>
            <a:noFill/>
          </a:ln>
        </p:spPr>
      </p:pic>
      <p:sp>
        <p:nvSpPr>
          <p:cNvPr id="301" name="Shape 301"/>
          <p:cNvSpPr txBox="1"/>
          <p:nvPr/>
        </p:nvSpPr>
        <p:spPr>
          <a:xfrm>
            <a:off x="82675" y="60050"/>
            <a:ext cx="8520600" cy="607800"/>
          </a:xfrm>
          <a:prstGeom prst="rect">
            <a:avLst/>
          </a:prstGeom>
          <a:noFill/>
          <a:ln>
            <a:noFill/>
          </a:ln>
        </p:spPr>
        <p:txBody>
          <a:bodyPr anchorCtr="0" anchor="t" bIns="91425" lIns="91425" rIns="91425" wrap="square" tIns="91425">
            <a:noAutofit/>
          </a:bodyPr>
          <a:lstStyle/>
          <a:p>
            <a:pPr lvl="0" rtl="0">
              <a:spcBef>
                <a:spcPts val="0"/>
              </a:spcBef>
              <a:buNone/>
            </a:pPr>
            <a:r>
              <a:rPr lang="en-GB" sz="3600">
                <a:solidFill>
                  <a:srgbClr val="0070A8"/>
                </a:solidFill>
                <a:latin typeface="Roboto"/>
                <a:ea typeface="Roboto"/>
                <a:cs typeface="Roboto"/>
                <a:sym typeface="Roboto"/>
              </a:rPr>
              <a:t>EXTENSIONS</a:t>
            </a:r>
          </a:p>
          <a:p>
            <a:pPr lvl="0" rtl="0">
              <a:spcBef>
                <a:spcPts val="0"/>
              </a:spcBef>
              <a:buNone/>
            </a:pPr>
            <a:r>
              <a:t/>
            </a:r>
            <a:endParaRPr sz="3600">
              <a:solidFill>
                <a:srgbClr val="0070A8"/>
              </a:solidFill>
              <a:latin typeface="Roboto"/>
              <a:ea typeface="Roboto"/>
              <a:cs typeface="Roboto"/>
              <a:sym typeface="Roboto"/>
            </a:endParaRPr>
          </a:p>
        </p:txBody>
      </p:sp>
      <p:sp>
        <p:nvSpPr>
          <p:cNvPr id="302" name="Shape 302"/>
          <p:cNvSpPr txBox="1"/>
          <p:nvPr/>
        </p:nvSpPr>
        <p:spPr>
          <a:xfrm>
            <a:off x="3626475" y="1499350"/>
            <a:ext cx="2641800" cy="2584500"/>
          </a:xfrm>
          <a:prstGeom prst="rect">
            <a:avLst/>
          </a:prstGeom>
          <a:noFill/>
          <a:ln>
            <a:noFill/>
          </a:ln>
        </p:spPr>
        <p:txBody>
          <a:bodyPr anchorCtr="0" anchor="ctr" bIns="91425" lIns="91425" rIns="91425" wrap="square" tIns="91425">
            <a:noAutofit/>
          </a:bodyPr>
          <a:lstStyle/>
          <a:p>
            <a:pPr lvl="0" rtl="0">
              <a:lnSpc>
                <a:spcPct val="100000"/>
              </a:lnSpc>
              <a:spcBef>
                <a:spcPts val="0"/>
              </a:spcBef>
              <a:buNone/>
            </a:pPr>
            <a:r>
              <a:rPr lang="en-GB" sz="1800">
                <a:solidFill>
                  <a:srgbClr val="EFEFEF"/>
                </a:solidFill>
              </a:rPr>
              <a:t>5</a:t>
            </a:r>
            <a:r>
              <a:rPr lang="en-GB" sz="1800">
                <a:solidFill>
                  <a:srgbClr val="EFEFEF"/>
                </a:solidFill>
              </a:rPr>
              <a:t>.Fine-tuning and analysis of the responses from dialogflow</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0F4D3"/>
        </a:solidFill>
      </p:bgPr>
    </p:bg>
    <p:spTree>
      <p:nvGrpSpPr>
        <p:cNvPr id="150" name="Shape 150"/>
        <p:cNvGrpSpPr/>
        <p:nvPr/>
      </p:nvGrpSpPr>
      <p:grpSpPr>
        <a:xfrm>
          <a:off x="0" y="0"/>
          <a:ext cx="0" cy="0"/>
          <a:chOff x="0" y="0"/>
          <a:chExt cx="0" cy="0"/>
        </a:xfrm>
      </p:grpSpPr>
      <p:pic>
        <p:nvPicPr>
          <p:cNvPr id="151" name="Shape 151"/>
          <p:cNvPicPr preferRelativeResize="0"/>
          <p:nvPr/>
        </p:nvPicPr>
        <p:blipFill>
          <a:blip r:embed="rId3">
            <a:alphaModFix/>
          </a:blip>
          <a:stretch>
            <a:fillRect/>
          </a:stretch>
        </p:blipFill>
        <p:spPr>
          <a:xfrm>
            <a:off x="870765" y="0"/>
            <a:ext cx="7200884" cy="5143500"/>
          </a:xfrm>
          <a:prstGeom prst="rect">
            <a:avLst/>
          </a:prstGeom>
          <a:noFill/>
          <a:ln>
            <a:noFill/>
          </a:ln>
        </p:spPr>
      </p:pic>
      <p:sp>
        <p:nvSpPr>
          <p:cNvPr id="152" name="Shape 152"/>
          <p:cNvSpPr txBox="1"/>
          <p:nvPr/>
        </p:nvSpPr>
        <p:spPr>
          <a:xfrm>
            <a:off x="1699900" y="930900"/>
            <a:ext cx="1741500" cy="607800"/>
          </a:xfrm>
          <a:prstGeom prst="rect">
            <a:avLst/>
          </a:prstGeom>
          <a:noFill/>
          <a:ln>
            <a:noFill/>
          </a:ln>
        </p:spPr>
        <p:txBody>
          <a:bodyPr anchorCtr="0" anchor="t" bIns="91425" lIns="91425" rIns="91425" wrap="square" tIns="91425">
            <a:noAutofit/>
          </a:bodyPr>
          <a:lstStyle/>
          <a:p>
            <a:pPr lvl="0" rtl="0">
              <a:spcBef>
                <a:spcPts val="0"/>
              </a:spcBef>
              <a:buNone/>
            </a:pPr>
            <a:r>
              <a:rPr lang="en-GB">
                <a:solidFill>
                  <a:srgbClr val="0070A8"/>
                </a:solidFill>
                <a:latin typeface="Roboto"/>
                <a:ea typeface="Roboto"/>
                <a:cs typeface="Roboto"/>
                <a:sym typeface="Roboto"/>
              </a:rPr>
              <a:t>COMPANY</a:t>
            </a:r>
          </a:p>
        </p:txBody>
      </p:sp>
      <p:sp>
        <p:nvSpPr>
          <p:cNvPr id="153" name="Shape 153"/>
          <p:cNvSpPr txBox="1"/>
          <p:nvPr/>
        </p:nvSpPr>
        <p:spPr>
          <a:xfrm>
            <a:off x="3914375" y="-265200"/>
            <a:ext cx="3000000" cy="3000000"/>
          </a:xfrm>
          <a:prstGeom prst="rect">
            <a:avLst/>
          </a:prstGeom>
          <a:noFill/>
          <a:ln>
            <a:noFill/>
          </a:ln>
        </p:spPr>
        <p:txBody>
          <a:bodyPr anchorCtr="0" anchor="ctr" bIns="91425" lIns="91425" rIns="91425" wrap="square" tIns="91425">
            <a:noAutofit/>
          </a:bodyPr>
          <a:lstStyle/>
          <a:p>
            <a:pPr lvl="0" rtl="0">
              <a:spcBef>
                <a:spcPts val="0"/>
              </a:spcBef>
              <a:buNone/>
            </a:pPr>
            <a:r>
              <a:rPr lang="en-GB">
                <a:solidFill>
                  <a:srgbClr val="0070A8"/>
                </a:solidFill>
                <a:latin typeface="Roboto"/>
                <a:ea typeface="Roboto"/>
                <a:cs typeface="Roboto"/>
                <a:sym typeface="Roboto"/>
              </a:rPr>
              <a:t>HACKATHON</a:t>
            </a:r>
          </a:p>
        </p:txBody>
      </p:sp>
      <p:sp>
        <p:nvSpPr>
          <p:cNvPr id="154" name="Shape 154"/>
          <p:cNvSpPr txBox="1"/>
          <p:nvPr/>
        </p:nvSpPr>
        <p:spPr>
          <a:xfrm>
            <a:off x="1597600" y="1538700"/>
            <a:ext cx="1843800" cy="2440200"/>
          </a:xfrm>
          <a:prstGeom prst="rect">
            <a:avLst/>
          </a:prstGeom>
          <a:noFill/>
          <a:ln>
            <a:noFill/>
          </a:ln>
        </p:spPr>
        <p:txBody>
          <a:bodyPr anchorCtr="0" anchor="ctr" bIns="91425" lIns="91425" rIns="91425" wrap="square" tIns="91425">
            <a:noAutofit/>
          </a:bodyPr>
          <a:lstStyle/>
          <a:p>
            <a:pPr lvl="0" rtl="0">
              <a:spcBef>
                <a:spcPts val="0"/>
              </a:spcBef>
              <a:buNone/>
            </a:pPr>
            <a:r>
              <a:rPr lang="en-GB" sz="1350">
                <a:solidFill>
                  <a:schemeClr val="lt1"/>
                </a:solidFill>
                <a:latin typeface="Roboto"/>
                <a:ea typeface="Roboto"/>
                <a:cs typeface="Roboto"/>
                <a:sym typeface="Roboto"/>
              </a:rPr>
              <a:t>Linkedin is a platform,to explore new opportunities pitch business ideas,network and expand his/her horizon.</a:t>
            </a:r>
          </a:p>
        </p:txBody>
      </p:sp>
      <p:sp>
        <p:nvSpPr>
          <p:cNvPr id="155" name="Shape 155"/>
          <p:cNvSpPr txBox="1"/>
          <p:nvPr/>
        </p:nvSpPr>
        <p:spPr>
          <a:xfrm>
            <a:off x="3792975" y="1674150"/>
            <a:ext cx="1741500" cy="1795200"/>
          </a:xfrm>
          <a:prstGeom prst="rect">
            <a:avLst/>
          </a:prstGeom>
          <a:noFill/>
          <a:ln>
            <a:noFill/>
          </a:ln>
        </p:spPr>
        <p:txBody>
          <a:bodyPr anchorCtr="0" anchor="t" bIns="91425" lIns="91425" rIns="91425" wrap="square" tIns="91425">
            <a:noAutofit/>
          </a:bodyPr>
          <a:lstStyle/>
          <a:p>
            <a:pPr lvl="0" rtl="0">
              <a:spcBef>
                <a:spcPts val="0"/>
              </a:spcBef>
              <a:buNone/>
            </a:pPr>
            <a:r>
              <a:rPr lang="en-GB" sz="1350">
                <a:solidFill>
                  <a:srgbClr val="FFFFFF"/>
                </a:solidFill>
                <a:latin typeface="Roboto"/>
                <a:ea typeface="Roboto"/>
                <a:cs typeface="Roboto"/>
                <a:sym typeface="Roboto"/>
              </a:rPr>
              <a:t>The 2nd all women hackathon hosted by LinkedIn</a:t>
            </a:r>
          </a:p>
        </p:txBody>
      </p:sp>
      <p:sp>
        <p:nvSpPr>
          <p:cNvPr id="156" name="Shape 156"/>
          <p:cNvSpPr txBox="1"/>
          <p:nvPr/>
        </p:nvSpPr>
        <p:spPr>
          <a:xfrm>
            <a:off x="3737625" y="2721275"/>
            <a:ext cx="2004600" cy="1795200"/>
          </a:xfrm>
          <a:prstGeom prst="rect">
            <a:avLst/>
          </a:prstGeom>
          <a:noFill/>
          <a:ln>
            <a:noFill/>
          </a:ln>
        </p:spPr>
        <p:txBody>
          <a:bodyPr anchorCtr="0" anchor="t" bIns="91425" lIns="91425" rIns="91425" wrap="square" tIns="91425">
            <a:noAutofit/>
          </a:bodyPr>
          <a:lstStyle/>
          <a:p>
            <a:pPr lvl="0" rtl="0">
              <a:spcBef>
                <a:spcPts val="0"/>
              </a:spcBef>
              <a:buNone/>
            </a:pPr>
            <a:r>
              <a:rPr lang="en-GB" sz="1350">
                <a:solidFill>
                  <a:srgbClr val="FFFFFF"/>
                </a:solidFill>
                <a:latin typeface="Roboto"/>
                <a:ea typeface="Roboto"/>
                <a:cs typeface="Roboto"/>
                <a:sym typeface="Roboto"/>
              </a:rPr>
              <a:t>The 2nd all women hackathon hosted by LinkedIn</a:t>
            </a:r>
          </a:p>
        </p:txBody>
      </p:sp>
      <p:sp>
        <p:nvSpPr>
          <p:cNvPr id="157" name="Shape 157"/>
          <p:cNvSpPr txBox="1"/>
          <p:nvPr/>
        </p:nvSpPr>
        <p:spPr>
          <a:xfrm>
            <a:off x="6128225" y="-243625"/>
            <a:ext cx="3000000" cy="3000000"/>
          </a:xfrm>
          <a:prstGeom prst="rect">
            <a:avLst/>
          </a:prstGeom>
          <a:noFill/>
          <a:ln>
            <a:noFill/>
          </a:ln>
        </p:spPr>
        <p:txBody>
          <a:bodyPr anchorCtr="0" anchor="ctr" bIns="91425" lIns="91425" rIns="91425" wrap="square" tIns="91425">
            <a:noAutofit/>
          </a:bodyPr>
          <a:lstStyle/>
          <a:p>
            <a:pPr lvl="0" rtl="0">
              <a:spcBef>
                <a:spcPts val="0"/>
              </a:spcBef>
              <a:buNone/>
            </a:pPr>
            <a:r>
              <a:rPr lang="en-GB">
                <a:solidFill>
                  <a:srgbClr val="0070A8"/>
                </a:solidFill>
                <a:latin typeface="Roboto"/>
                <a:ea typeface="Roboto"/>
                <a:cs typeface="Roboto"/>
                <a:sym typeface="Roboto"/>
              </a:rPr>
              <a:t>THEME</a:t>
            </a:r>
          </a:p>
        </p:txBody>
      </p:sp>
      <p:sp>
        <p:nvSpPr>
          <p:cNvPr id="158" name="Shape 158"/>
          <p:cNvSpPr txBox="1"/>
          <p:nvPr/>
        </p:nvSpPr>
        <p:spPr>
          <a:xfrm>
            <a:off x="5886050" y="1795225"/>
            <a:ext cx="1741500" cy="1795200"/>
          </a:xfrm>
          <a:prstGeom prst="rect">
            <a:avLst/>
          </a:prstGeom>
          <a:noFill/>
          <a:ln>
            <a:noFill/>
          </a:ln>
        </p:spPr>
        <p:txBody>
          <a:bodyPr anchorCtr="0" anchor="t" bIns="91425" lIns="91425" rIns="91425" wrap="square" tIns="91425">
            <a:noAutofit/>
          </a:bodyPr>
          <a:lstStyle/>
          <a:p>
            <a:pPr lvl="0" rtl="0">
              <a:spcBef>
                <a:spcPts val="0"/>
              </a:spcBef>
              <a:buNone/>
            </a:pPr>
            <a:r>
              <a:rPr lang="en-GB" sz="1300">
                <a:solidFill>
                  <a:srgbClr val="FFFFFF"/>
                </a:solidFill>
              </a:rPr>
              <a:t>Machine Learning is an inherent part of several components in LinkedIn.</a:t>
            </a:r>
          </a:p>
          <a:p>
            <a:pPr lvl="0" rtl="0">
              <a:spcBef>
                <a:spcPts val="0"/>
              </a:spcBef>
              <a:buNone/>
            </a:pPr>
            <a:r>
              <a:rPr lang="en-GB" sz="1300">
                <a:solidFill>
                  <a:srgbClr val="FFFFFF"/>
                </a:solidFill>
              </a:rPr>
              <a:t>Using ML to create an extension to LinkedIn.</a:t>
            </a:r>
          </a:p>
          <a:p>
            <a:pPr lvl="0" rtl="0">
              <a:spcBef>
                <a:spcPts val="0"/>
              </a:spcBef>
              <a:buNone/>
            </a:pPr>
            <a:r>
              <a:t/>
            </a:r>
            <a:endParaRPr sz="135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162" name="Shape 162"/>
        <p:cNvGrpSpPr/>
        <p:nvPr/>
      </p:nvGrpSpPr>
      <p:grpSpPr>
        <a:xfrm>
          <a:off x="0" y="0"/>
          <a:ext cx="0" cy="0"/>
          <a:chOff x="0" y="0"/>
          <a:chExt cx="0" cy="0"/>
        </a:xfrm>
      </p:grpSpPr>
      <p:pic>
        <p:nvPicPr>
          <p:cNvPr id="163" name="Shape 163"/>
          <p:cNvPicPr preferRelativeResize="0"/>
          <p:nvPr/>
        </p:nvPicPr>
        <p:blipFill rotWithShape="1">
          <a:blip r:embed="rId3">
            <a:alphaModFix/>
          </a:blip>
          <a:srcRect b="0" l="3855" r="0" t="0"/>
          <a:stretch/>
        </p:blipFill>
        <p:spPr>
          <a:xfrm>
            <a:off x="1183550" y="26450"/>
            <a:ext cx="6852300" cy="5090625"/>
          </a:xfrm>
          <a:prstGeom prst="rect">
            <a:avLst/>
          </a:prstGeom>
          <a:noFill/>
          <a:ln>
            <a:noFill/>
          </a:ln>
        </p:spPr>
      </p:pic>
      <p:sp>
        <p:nvSpPr>
          <p:cNvPr id="164" name="Shape 164"/>
          <p:cNvSpPr txBox="1"/>
          <p:nvPr/>
        </p:nvSpPr>
        <p:spPr>
          <a:xfrm>
            <a:off x="410825" y="1830800"/>
            <a:ext cx="8520600" cy="607800"/>
          </a:xfrm>
          <a:prstGeom prst="rect">
            <a:avLst/>
          </a:prstGeom>
          <a:noFill/>
          <a:ln>
            <a:noFill/>
          </a:ln>
        </p:spPr>
        <p:txBody>
          <a:bodyPr anchorCtr="0" anchor="t" bIns="91425" lIns="91425" rIns="91425" wrap="square" tIns="91425">
            <a:noAutofit/>
          </a:bodyPr>
          <a:lstStyle/>
          <a:p>
            <a:pPr lvl="0" rtl="0">
              <a:spcBef>
                <a:spcPts val="0"/>
              </a:spcBef>
              <a:buNone/>
            </a:pPr>
            <a:r>
              <a:rPr lang="en-GB" sz="3600">
                <a:solidFill>
                  <a:srgbClr val="0070A8"/>
                </a:solidFill>
                <a:latin typeface="Roboto"/>
                <a:ea typeface="Roboto"/>
                <a:cs typeface="Roboto"/>
                <a:sym typeface="Roboto"/>
              </a:rPr>
              <a:t>THE PROBLEM</a:t>
            </a:r>
          </a:p>
          <a:p>
            <a:pPr indent="0" lvl="0" marL="914400" rtl="0">
              <a:spcBef>
                <a:spcPts val="0"/>
              </a:spcBef>
              <a:buNone/>
            </a:pPr>
            <a:r>
              <a:rPr lang="en-GB" sz="3600">
                <a:solidFill>
                  <a:srgbClr val="0070A8"/>
                </a:solidFill>
                <a:latin typeface="Roboto"/>
                <a:ea typeface="Roboto"/>
                <a:cs typeface="Roboto"/>
                <a:sym typeface="Roboto"/>
              </a:rPr>
              <a:t>STATEMENT</a:t>
            </a:r>
          </a:p>
        </p:txBody>
      </p:sp>
      <p:sp>
        <p:nvSpPr>
          <p:cNvPr id="165" name="Shape 165"/>
          <p:cNvSpPr txBox="1"/>
          <p:nvPr/>
        </p:nvSpPr>
        <p:spPr>
          <a:xfrm>
            <a:off x="4908750" y="1161875"/>
            <a:ext cx="2833500" cy="3000000"/>
          </a:xfrm>
          <a:prstGeom prst="rect">
            <a:avLst/>
          </a:prstGeom>
          <a:noFill/>
          <a:ln>
            <a:noFill/>
          </a:ln>
        </p:spPr>
        <p:txBody>
          <a:bodyPr anchorCtr="0" anchor="ctr" bIns="91425" lIns="91425" rIns="91425" wrap="square" tIns="91425">
            <a:noAutofit/>
          </a:bodyPr>
          <a:lstStyle/>
          <a:p>
            <a:pPr lvl="0" rtl="0">
              <a:spcBef>
                <a:spcPts val="0"/>
              </a:spcBef>
              <a:buNone/>
            </a:pPr>
            <a:r>
              <a:rPr lang="en-GB" sz="1800">
                <a:solidFill>
                  <a:schemeClr val="lt1"/>
                </a:solidFill>
                <a:latin typeface="Roboto"/>
                <a:ea typeface="Roboto"/>
                <a:cs typeface="Roboto"/>
                <a:sym typeface="Roboto"/>
              </a:rPr>
              <a:t>Job interviews can be a nerve-wrecking experience for the applicant and a time-consuming exercise for the hiring company.</a:t>
            </a:r>
          </a:p>
          <a:p>
            <a:pPr lvl="0" rtl="0">
              <a:spcBef>
                <a:spcPts val="0"/>
              </a:spcBef>
              <a:buNone/>
            </a:pPr>
            <a:r>
              <a:t/>
            </a:r>
            <a:endParaRPr sz="1800">
              <a:solidFill>
                <a:schemeClr val="lt1"/>
              </a:solidFill>
              <a:latin typeface="Roboto"/>
              <a:ea typeface="Roboto"/>
              <a:cs typeface="Roboto"/>
              <a:sym typeface="Roboto"/>
            </a:endParaRPr>
          </a:p>
          <a:p>
            <a:pPr lvl="0" rtl="0">
              <a:spcBef>
                <a:spcPts val="0"/>
              </a:spcBef>
              <a:buNone/>
            </a:pPr>
            <a:r>
              <a:rPr lang="en-GB" sz="1800">
                <a:solidFill>
                  <a:schemeClr val="lt1"/>
                </a:solidFill>
                <a:latin typeface="Roboto"/>
                <a:ea typeface="Roboto"/>
                <a:cs typeface="Roboto"/>
                <a:sym typeface="Roboto"/>
              </a:rPr>
              <a:t>So automating this process is can be beneficial for both the company as well as its applicants.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3">
            <a:alphaModFix/>
          </a:blip>
          <a:srcRect b="0" l="5988" r="0" t="0"/>
          <a:stretch/>
        </p:blipFill>
        <p:spPr>
          <a:xfrm>
            <a:off x="1368216" y="0"/>
            <a:ext cx="6769985" cy="5143500"/>
          </a:xfrm>
          <a:prstGeom prst="rect">
            <a:avLst/>
          </a:prstGeom>
          <a:noFill/>
          <a:ln>
            <a:noFill/>
          </a:ln>
        </p:spPr>
      </p:pic>
      <p:sp>
        <p:nvSpPr>
          <p:cNvPr id="171" name="Shape 171"/>
          <p:cNvSpPr txBox="1"/>
          <p:nvPr/>
        </p:nvSpPr>
        <p:spPr>
          <a:xfrm>
            <a:off x="436350" y="848025"/>
            <a:ext cx="8520600" cy="607800"/>
          </a:xfrm>
          <a:prstGeom prst="rect">
            <a:avLst/>
          </a:prstGeom>
          <a:noFill/>
          <a:ln>
            <a:noFill/>
          </a:ln>
        </p:spPr>
        <p:txBody>
          <a:bodyPr anchorCtr="0" anchor="t" bIns="91425" lIns="91425" rIns="91425" wrap="square" tIns="91425">
            <a:noAutofit/>
          </a:bodyPr>
          <a:lstStyle/>
          <a:p>
            <a:pPr lvl="0" rtl="0">
              <a:spcBef>
                <a:spcPts val="0"/>
              </a:spcBef>
              <a:buNone/>
            </a:pPr>
            <a:r>
              <a:rPr lang="en-GB" sz="3600">
                <a:solidFill>
                  <a:srgbClr val="0070A8"/>
                </a:solidFill>
                <a:latin typeface="Roboto"/>
                <a:ea typeface="Roboto"/>
                <a:cs typeface="Roboto"/>
                <a:sym typeface="Roboto"/>
              </a:rPr>
              <a:t>INTRODUCING OUR MOCK INTERVIEWER</a:t>
            </a:r>
          </a:p>
          <a:p>
            <a:pPr lvl="0" rtl="0">
              <a:spcBef>
                <a:spcPts val="0"/>
              </a:spcBef>
              <a:buNone/>
            </a:pPr>
            <a:r>
              <a:t/>
            </a:r>
            <a:endParaRPr sz="3600">
              <a:solidFill>
                <a:srgbClr val="0070A8"/>
              </a:solidFill>
              <a:latin typeface="Roboto"/>
              <a:ea typeface="Roboto"/>
              <a:cs typeface="Roboto"/>
              <a:sym typeface="Roboto"/>
            </a:endParaRPr>
          </a:p>
        </p:txBody>
      </p:sp>
      <p:sp>
        <p:nvSpPr>
          <p:cNvPr id="172" name="Shape 172"/>
          <p:cNvSpPr/>
          <p:nvPr/>
        </p:nvSpPr>
        <p:spPr>
          <a:xfrm>
            <a:off x="6768600" y="848025"/>
            <a:ext cx="2299200" cy="1569900"/>
          </a:xfrm>
          <a:prstGeom prst="wedgeEllipseCallout">
            <a:avLst>
              <a:gd fmla="val -20833" name="adj1"/>
              <a:gd fmla="val 625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GB"/>
              <a:t>    HI I AM JAY!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176" name="Shape 176"/>
        <p:cNvGrpSpPr/>
        <p:nvPr/>
      </p:nvGrpSpPr>
      <p:grpSpPr>
        <a:xfrm>
          <a:off x="0" y="0"/>
          <a:ext cx="0" cy="0"/>
          <a:chOff x="0" y="0"/>
          <a:chExt cx="0" cy="0"/>
        </a:xfrm>
      </p:grpSpPr>
      <p:pic>
        <p:nvPicPr>
          <p:cNvPr id="177" name="Shape 177"/>
          <p:cNvPicPr preferRelativeResize="0"/>
          <p:nvPr/>
        </p:nvPicPr>
        <p:blipFill>
          <a:blip r:embed="rId3">
            <a:alphaModFix/>
          </a:blip>
          <a:stretch>
            <a:fillRect/>
          </a:stretch>
        </p:blipFill>
        <p:spPr>
          <a:xfrm>
            <a:off x="-46675" y="0"/>
            <a:ext cx="7200889" cy="5143500"/>
          </a:xfrm>
          <a:prstGeom prst="rect">
            <a:avLst/>
          </a:prstGeom>
          <a:noFill/>
          <a:ln>
            <a:noFill/>
          </a:ln>
        </p:spPr>
      </p:pic>
      <p:sp>
        <p:nvSpPr>
          <p:cNvPr id="178" name="Shape 178"/>
          <p:cNvSpPr txBox="1"/>
          <p:nvPr/>
        </p:nvSpPr>
        <p:spPr>
          <a:xfrm>
            <a:off x="504525" y="805025"/>
            <a:ext cx="8520600" cy="607800"/>
          </a:xfrm>
          <a:prstGeom prst="rect">
            <a:avLst/>
          </a:prstGeom>
          <a:noFill/>
          <a:ln>
            <a:noFill/>
          </a:ln>
        </p:spPr>
        <p:txBody>
          <a:bodyPr anchorCtr="0" anchor="t" bIns="91425" lIns="91425" rIns="91425" wrap="square" tIns="91425">
            <a:noAutofit/>
          </a:bodyPr>
          <a:lstStyle/>
          <a:p>
            <a:pPr lvl="0" rtl="0">
              <a:spcBef>
                <a:spcPts val="0"/>
              </a:spcBef>
              <a:buNone/>
            </a:pPr>
            <a:r>
              <a:rPr lang="en-GB" sz="3600">
                <a:solidFill>
                  <a:srgbClr val="0070A8"/>
                </a:solidFill>
                <a:latin typeface="Roboto"/>
                <a:ea typeface="Roboto"/>
                <a:cs typeface="Roboto"/>
                <a:sym typeface="Roboto"/>
              </a:rPr>
              <a:t>SOLUTION</a:t>
            </a:r>
          </a:p>
          <a:p>
            <a:pPr lvl="0" rtl="0">
              <a:spcBef>
                <a:spcPts val="0"/>
              </a:spcBef>
              <a:buNone/>
            </a:pPr>
            <a:r>
              <a:t/>
            </a:r>
            <a:endParaRPr sz="3600">
              <a:solidFill>
                <a:srgbClr val="0070A8"/>
              </a:solidFill>
              <a:latin typeface="Roboto"/>
              <a:ea typeface="Roboto"/>
              <a:cs typeface="Roboto"/>
              <a:sym typeface="Roboto"/>
            </a:endParaRPr>
          </a:p>
        </p:txBody>
      </p:sp>
      <p:sp>
        <p:nvSpPr>
          <p:cNvPr id="179" name="Shape 179"/>
          <p:cNvSpPr txBox="1"/>
          <p:nvPr/>
        </p:nvSpPr>
        <p:spPr>
          <a:xfrm>
            <a:off x="3671125" y="478050"/>
            <a:ext cx="2641800" cy="3515700"/>
          </a:xfrm>
          <a:prstGeom prst="rect">
            <a:avLst/>
          </a:prstGeom>
          <a:noFill/>
          <a:ln>
            <a:noFill/>
          </a:ln>
        </p:spPr>
        <p:txBody>
          <a:bodyPr anchorCtr="0" anchor="ctr" bIns="91425" lIns="91425" rIns="91425" wrap="square" tIns="91425">
            <a:noAutofit/>
          </a:bodyPr>
          <a:lstStyle/>
          <a:p>
            <a:pPr lvl="0" rtl="0">
              <a:spcBef>
                <a:spcPts val="0"/>
              </a:spcBef>
              <a:buNone/>
            </a:pPr>
            <a:r>
              <a:rPr lang="en-GB">
                <a:solidFill>
                  <a:srgbClr val="F3F3F3"/>
                </a:solidFill>
              </a:rPr>
              <a:t>To ensure the applicant makes most of his/her opportunity we have created a mock interviewer</a:t>
            </a:r>
          </a:p>
          <a:p>
            <a:pPr indent="-228600" lvl="0" marL="457200" rtl="0">
              <a:spcBef>
                <a:spcPts val="0"/>
              </a:spcBef>
              <a:buClr>
                <a:srgbClr val="F3F3F3"/>
              </a:buClr>
              <a:buChar char="●"/>
            </a:pPr>
            <a:r>
              <a:rPr lang="en-GB">
                <a:solidFill>
                  <a:srgbClr val="F3F3F3"/>
                </a:solidFill>
              </a:rPr>
              <a:t> to boost the interviewee’s confidence level </a:t>
            </a:r>
          </a:p>
          <a:p>
            <a:pPr indent="-228600" lvl="0" marL="457200" rtl="0">
              <a:spcBef>
                <a:spcPts val="0"/>
              </a:spcBef>
              <a:buClr>
                <a:srgbClr val="F3F3F3"/>
              </a:buClr>
              <a:buChar char="●"/>
            </a:pPr>
            <a:r>
              <a:rPr lang="en-GB">
                <a:solidFill>
                  <a:srgbClr val="F3F3F3"/>
                </a:solidFill>
              </a:rPr>
              <a:t>Highlight the various aspects that he has to work on</a:t>
            </a:r>
          </a:p>
          <a:p>
            <a:pPr indent="-228600" lvl="0" marL="457200" rtl="0">
              <a:spcBef>
                <a:spcPts val="0"/>
              </a:spcBef>
              <a:buClr>
                <a:srgbClr val="F3F3F3"/>
              </a:buClr>
              <a:buChar char="●"/>
            </a:pPr>
            <a:r>
              <a:rPr lang="en-GB">
                <a:solidFill>
                  <a:srgbClr val="F3F3F3"/>
                </a:solidFill>
              </a:rPr>
              <a:t>Prepare him for the d-day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183" name="Shape 183"/>
        <p:cNvGrpSpPr/>
        <p:nvPr/>
      </p:nvGrpSpPr>
      <p:grpSpPr>
        <a:xfrm>
          <a:off x="0" y="0"/>
          <a:ext cx="0" cy="0"/>
          <a:chOff x="0" y="0"/>
          <a:chExt cx="0" cy="0"/>
        </a:xfrm>
      </p:grpSpPr>
      <p:pic>
        <p:nvPicPr>
          <p:cNvPr id="184" name="Shape 184"/>
          <p:cNvPicPr preferRelativeResize="0"/>
          <p:nvPr/>
        </p:nvPicPr>
        <p:blipFill>
          <a:blip r:embed="rId3">
            <a:alphaModFix/>
          </a:blip>
          <a:stretch>
            <a:fillRect/>
          </a:stretch>
        </p:blipFill>
        <p:spPr>
          <a:xfrm>
            <a:off x="-46675" y="0"/>
            <a:ext cx="7200889" cy="5143500"/>
          </a:xfrm>
          <a:prstGeom prst="rect">
            <a:avLst/>
          </a:prstGeom>
          <a:noFill/>
          <a:ln>
            <a:noFill/>
          </a:ln>
        </p:spPr>
      </p:pic>
      <p:sp>
        <p:nvSpPr>
          <p:cNvPr id="185" name="Shape 185"/>
          <p:cNvSpPr txBox="1"/>
          <p:nvPr/>
        </p:nvSpPr>
        <p:spPr>
          <a:xfrm>
            <a:off x="504525" y="805025"/>
            <a:ext cx="8520600" cy="607800"/>
          </a:xfrm>
          <a:prstGeom prst="rect">
            <a:avLst/>
          </a:prstGeom>
          <a:noFill/>
          <a:ln>
            <a:noFill/>
          </a:ln>
        </p:spPr>
        <p:txBody>
          <a:bodyPr anchorCtr="0" anchor="t" bIns="91425" lIns="91425" rIns="91425" wrap="square" tIns="91425">
            <a:noAutofit/>
          </a:bodyPr>
          <a:lstStyle/>
          <a:p>
            <a:pPr lvl="0" rtl="0">
              <a:spcBef>
                <a:spcPts val="0"/>
              </a:spcBef>
              <a:buNone/>
            </a:pPr>
            <a:r>
              <a:rPr lang="en-GB" sz="3600">
                <a:solidFill>
                  <a:srgbClr val="0070A8"/>
                </a:solidFill>
                <a:latin typeface="Roboto"/>
                <a:ea typeface="Roboto"/>
                <a:cs typeface="Roboto"/>
                <a:sym typeface="Roboto"/>
              </a:rPr>
              <a:t>SOLUTION</a:t>
            </a:r>
          </a:p>
          <a:p>
            <a:pPr lvl="0" rtl="0">
              <a:spcBef>
                <a:spcPts val="0"/>
              </a:spcBef>
              <a:buNone/>
            </a:pPr>
            <a:r>
              <a:t/>
            </a:r>
            <a:endParaRPr sz="3600">
              <a:solidFill>
                <a:srgbClr val="0070A8"/>
              </a:solidFill>
              <a:latin typeface="Roboto"/>
              <a:ea typeface="Roboto"/>
              <a:cs typeface="Roboto"/>
              <a:sym typeface="Roboto"/>
            </a:endParaRPr>
          </a:p>
        </p:txBody>
      </p:sp>
      <p:sp>
        <p:nvSpPr>
          <p:cNvPr id="186" name="Shape 186"/>
          <p:cNvSpPr txBox="1"/>
          <p:nvPr/>
        </p:nvSpPr>
        <p:spPr>
          <a:xfrm>
            <a:off x="3560200" y="1630300"/>
            <a:ext cx="2641800" cy="1950000"/>
          </a:xfrm>
          <a:prstGeom prst="rect">
            <a:avLst/>
          </a:prstGeom>
          <a:noFill/>
          <a:ln>
            <a:noFill/>
          </a:ln>
        </p:spPr>
        <p:txBody>
          <a:bodyPr anchorCtr="0" anchor="ctr" bIns="91425" lIns="91425" rIns="91425" wrap="square" tIns="91425">
            <a:noAutofit/>
          </a:bodyPr>
          <a:lstStyle/>
          <a:p>
            <a:pPr lvl="0">
              <a:spcBef>
                <a:spcPts val="0"/>
              </a:spcBef>
              <a:buNone/>
            </a:pPr>
            <a:r>
              <a:rPr lang="en-GB">
                <a:solidFill>
                  <a:srgbClr val="F3F3F3"/>
                </a:solidFill>
              </a:rPr>
              <a:t>It can also be implemented as a method of screening in the recruitment process</a:t>
            </a:r>
          </a:p>
          <a:p>
            <a:pPr lvl="0">
              <a:spcBef>
                <a:spcPts val="0"/>
              </a:spcBef>
              <a:buNone/>
            </a:pPr>
            <a:r>
              <a:t/>
            </a:r>
            <a:endParaRPr>
              <a:solidFill>
                <a:srgbClr val="F3F3F3"/>
              </a:solidFill>
            </a:endParaRPr>
          </a:p>
          <a:p>
            <a:pPr lvl="0" rtl="0">
              <a:spcBef>
                <a:spcPts val="0"/>
              </a:spcBef>
              <a:buNone/>
            </a:pPr>
            <a:r>
              <a:rPr lang="en-GB">
                <a:solidFill>
                  <a:srgbClr val="F3F3F3"/>
                </a:solidFill>
              </a:rPr>
              <a:t>In the recruiter’s perspective, depending on the  user’s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ECD4"/>
        </a:solidFill>
      </p:bgPr>
    </p:bg>
    <p:spTree>
      <p:nvGrpSpPr>
        <p:cNvPr id="190" name="Shape 190"/>
        <p:cNvGrpSpPr/>
        <p:nvPr/>
      </p:nvGrpSpPr>
      <p:grpSpPr>
        <a:xfrm>
          <a:off x="0" y="0"/>
          <a:ext cx="0" cy="0"/>
          <a:chOff x="0" y="0"/>
          <a:chExt cx="0" cy="0"/>
        </a:xfrm>
      </p:grpSpPr>
      <p:pic>
        <p:nvPicPr>
          <p:cNvPr id="191" name="Shape 191"/>
          <p:cNvPicPr preferRelativeResize="0"/>
          <p:nvPr/>
        </p:nvPicPr>
        <p:blipFill rotWithShape="1">
          <a:blip r:embed="rId3">
            <a:alphaModFix/>
          </a:blip>
          <a:srcRect b="0" l="2372" r="0" t="0"/>
          <a:stretch/>
        </p:blipFill>
        <p:spPr>
          <a:xfrm>
            <a:off x="2816025" y="769950"/>
            <a:ext cx="7029923" cy="5143500"/>
          </a:xfrm>
          <a:prstGeom prst="rect">
            <a:avLst/>
          </a:prstGeom>
          <a:noFill/>
          <a:ln>
            <a:noFill/>
          </a:ln>
        </p:spPr>
      </p:pic>
      <p:sp>
        <p:nvSpPr>
          <p:cNvPr id="192" name="Shape 192"/>
          <p:cNvSpPr txBox="1"/>
          <p:nvPr/>
        </p:nvSpPr>
        <p:spPr>
          <a:xfrm>
            <a:off x="82675" y="60050"/>
            <a:ext cx="8520600" cy="607800"/>
          </a:xfrm>
          <a:prstGeom prst="rect">
            <a:avLst/>
          </a:prstGeom>
          <a:noFill/>
          <a:ln>
            <a:noFill/>
          </a:ln>
        </p:spPr>
        <p:txBody>
          <a:bodyPr anchorCtr="0" anchor="t" bIns="91425" lIns="91425" rIns="91425" wrap="square" tIns="91425">
            <a:noAutofit/>
          </a:bodyPr>
          <a:lstStyle/>
          <a:p>
            <a:pPr lvl="0" rtl="0">
              <a:spcBef>
                <a:spcPts val="0"/>
              </a:spcBef>
              <a:buNone/>
            </a:pPr>
            <a:r>
              <a:rPr lang="en-GB" sz="3600">
                <a:solidFill>
                  <a:srgbClr val="0070A8"/>
                </a:solidFill>
                <a:latin typeface="Roboto"/>
                <a:ea typeface="Roboto"/>
                <a:cs typeface="Roboto"/>
                <a:sym typeface="Roboto"/>
              </a:rPr>
              <a:t>IMPLEMENTATION</a:t>
            </a:r>
          </a:p>
          <a:p>
            <a:pPr lvl="0" rtl="0">
              <a:spcBef>
                <a:spcPts val="0"/>
              </a:spcBef>
              <a:buNone/>
            </a:pPr>
            <a:r>
              <a:t/>
            </a:r>
            <a:endParaRPr sz="3600">
              <a:solidFill>
                <a:srgbClr val="0070A8"/>
              </a:solidFill>
              <a:latin typeface="Roboto"/>
              <a:ea typeface="Roboto"/>
              <a:cs typeface="Roboto"/>
              <a:sym typeface="Roboto"/>
            </a:endParaRPr>
          </a:p>
        </p:txBody>
      </p:sp>
      <p:sp>
        <p:nvSpPr>
          <p:cNvPr id="193" name="Shape 193"/>
          <p:cNvSpPr txBox="1"/>
          <p:nvPr/>
        </p:nvSpPr>
        <p:spPr>
          <a:xfrm>
            <a:off x="3645600" y="1167250"/>
            <a:ext cx="2641800" cy="3515700"/>
          </a:xfrm>
          <a:prstGeom prst="rect">
            <a:avLst/>
          </a:prstGeom>
          <a:noFill/>
          <a:ln>
            <a:noFill/>
          </a:ln>
        </p:spPr>
        <p:txBody>
          <a:bodyPr anchorCtr="0" anchor="ctr" bIns="91425" lIns="91425" rIns="91425" wrap="square" tIns="91425">
            <a:noAutofit/>
          </a:bodyPr>
          <a:lstStyle/>
          <a:p>
            <a:pPr lvl="0">
              <a:spcBef>
                <a:spcPts val="0"/>
              </a:spcBef>
              <a:buNone/>
            </a:pPr>
            <a:r>
              <a:rPr lang="en-GB">
                <a:solidFill>
                  <a:srgbClr val="F3F3F3"/>
                </a:solidFill>
              </a:rPr>
              <a:t>We have implemented a basic web app that uses API calls to DialogFlow,Webkit speech recognition.</a:t>
            </a:r>
          </a:p>
          <a:p>
            <a:pPr lvl="0">
              <a:spcBef>
                <a:spcPts val="0"/>
              </a:spcBef>
              <a:buNone/>
            </a:pPr>
            <a:r>
              <a:t/>
            </a:r>
            <a:endParaRPr>
              <a:solidFill>
                <a:srgbClr val="F3F3F3"/>
              </a:solidFill>
            </a:endParaRPr>
          </a:p>
          <a:p>
            <a:pPr lvl="0">
              <a:spcBef>
                <a:spcPts val="0"/>
              </a:spcBef>
              <a:buNone/>
            </a:pPr>
            <a:r>
              <a:rPr lang="en-GB">
                <a:solidFill>
                  <a:srgbClr val="F3F3F3"/>
                </a:solidFill>
              </a:rPr>
              <a:t>It is a verbot that mimics the interview process.</a:t>
            </a:r>
          </a:p>
          <a:p>
            <a:pPr lvl="0">
              <a:spcBef>
                <a:spcPts val="0"/>
              </a:spcBef>
              <a:buNone/>
            </a:pPr>
            <a:r>
              <a:t/>
            </a:r>
            <a:endParaRPr>
              <a:solidFill>
                <a:srgbClr val="F3F3F3"/>
              </a:solidFill>
            </a:endParaRPr>
          </a:p>
          <a:p>
            <a:pPr lvl="0">
              <a:spcBef>
                <a:spcPts val="0"/>
              </a:spcBef>
              <a:buNone/>
            </a:pPr>
            <a:r>
              <a:t/>
            </a:r>
            <a:endParaRPr>
              <a:solidFill>
                <a:srgbClr val="F3F3F3"/>
              </a:solidFill>
            </a:endParaRPr>
          </a:p>
          <a:p>
            <a:pPr lvl="0">
              <a:spcBef>
                <a:spcPts val="0"/>
              </a:spcBef>
              <a:buNone/>
            </a:pPr>
            <a:r>
              <a:t/>
            </a:r>
            <a:endParaRPr>
              <a:solidFill>
                <a:srgbClr val="F3F3F3"/>
              </a:solidFill>
            </a:endParaRPr>
          </a:p>
          <a:p>
            <a:pPr lvl="0">
              <a:spcBef>
                <a:spcPts val="0"/>
              </a:spcBef>
              <a:buNone/>
            </a:pPr>
            <a:r>
              <a:t/>
            </a:r>
            <a:endParaRPr>
              <a:solidFill>
                <a:srgbClr val="F3F3F3"/>
              </a:solidFill>
            </a:endParaRPr>
          </a:p>
          <a:p>
            <a:pPr lvl="0" rtl="0">
              <a:spcBef>
                <a:spcPts val="0"/>
              </a:spcBef>
              <a:buNone/>
            </a:pPr>
            <a:r>
              <a:t/>
            </a:r>
            <a:endParaRPr>
              <a:solidFill>
                <a:srgbClr val="F3F3F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0F4D3"/>
        </a:solidFill>
      </p:bgPr>
    </p:bg>
    <p:spTree>
      <p:nvGrpSpPr>
        <p:cNvPr id="197" name="Shape 197"/>
        <p:cNvGrpSpPr/>
        <p:nvPr/>
      </p:nvGrpSpPr>
      <p:grpSpPr>
        <a:xfrm>
          <a:off x="0" y="0"/>
          <a:ext cx="0" cy="0"/>
          <a:chOff x="0" y="0"/>
          <a:chExt cx="0" cy="0"/>
        </a:xfrm>
      </p:grpSpPr>
      <p:pic>
        <p:nvPicPr>
          <p:cNvPr id="198" name="Shape 198"/>
          <p:cNvPicPr preferRelativeResize="0"/>
          <p:nvPr/>
        </p:nvPicPr>
        <p:blipFill>
          <a:blip r:embed="rId3">
            <a:alphaModFix/>
          </a:blip>
          <a:stretch>
            <a:fillRect/>
          </a:stretch>
        </p:blipFill>
        <p:spPr>
          <a:xfrm>
            <a:off x="864865" y="0"/>
            <a:ext cx="7200884" cy="5143500"/>
          </a:xfrm>
          <a:prstGeom prst="rect">
            <a:avLst/>
          </a:prstGeom>
          <a:noFill/>
          <a:ln>
            <a:noFill/>
          </a:ln>
        </p:spPr>
      </p:pic>
      <p:sp>
        <p:nvSpPr>
          <p:cNvPr id="199" name="Shape 199"/>
          <p:cNvSpPr txBox="1"/>
          <p:nvPr/>
        </p:nvSpPr>
        <p:spPr>
          <a:xfrm>
            <a:off x="1518025" y="1328900"/>
            <a:ext cx="825600" cy="3000000"/>
          </a:xfrm>
          <a:prstGeom prst="rect">
            <a:avLst/>
          </a:prstGeom>
          <a:noFill/>
          <a:ln>
            <a:noFill/>
          </a:ln>
        </p:spPr>
        <p:txBody>
          <a:bodyPr anchorCtr="0" anchor="ctr" bIns="91425" lIns="91425" rIns="91425" wrap="square" tIns="91425">
            <a:noAutofit/>
          </a:bodyPr>
          <a:lstStyle/>
          <a:p>
            <a:pPr lvl="0" rtl="0">
              <a:spcBef>
                <a:spcPts val="0"/>
              </a:spcBef>
              <a:buNone/>
            </a:pPr>
            <a:r>
              <a:rPr lang="en-GB">
                <a:solidFill>
                  <a:schemeClr val="lt1"/>
                </a:solidFill>
              </a:rPr>
              <a:t>  </a:t>
            </a:r>
            <a:r>
              <a:rPr b="1" lang="en-GB">
                <a:solidFill>
                  <a:schemeClr val="lt1"/>
                </a:solidFill>
              </a:rPr>
              <a:t>USER</a:t>
            </a:r>
          </a:p>
        </p:txBody>
      </p:sp>
      <p:sp>
        <p:nvSpPr>
          <p:cNvPr id="200" name="Shape 200"/>
          <p:cNvSpPr txBox="1"/>
          <p:nvPr/>
        </p:nvSpPr>
        <p:spPr>
          <a:xfrm>
            <a:off x="6687450" y="1264675"/>
            <a:ext cx="3000000" cy="3000000"/>
          </a:xfrm>
          <a:prstGeom prst="rect">
            <a:avLst/>
          </a:prstGeom>
          <a:noFill/>
          <a:ln>
            <a:noFill/>
          </a:ln>
        </p:spPr>
        <p:txBody>
          <a:bodyPr anchorCtr="0" anchor="ctr" bIns="91425" lIns="91425" rIns="91425" wrap="square" tIns="91425">
            <a:noAutofit/>
          </a:bodyPr>
          <a:lstStyle/>
          <a:p>
            <a:pPr lvl="0" rtl="0">
              <a:spcBef>
                <a:spcPts val="0"/>
              </a:spcBef>
              <a:buNone/>
            </a:pPr>
            <a:r>
              <a:rPr b="1" lang="en-GB">
                <a:solidFill>
                  <a:schemeClr val="lt1"/>
                </a:solidFill>
              </a:rPr>
              <a:t>API.ai</a:t>
            </a:r>
          </a:p>
        </p:txBody>
      </p:sp>
      <p:sp>
        <p:nvSpPr>
          <p:cNvPr id="201" name="Shape 201"/>
          <p:cNvSpPr txBox="1"/>
          <p:nvPr/>
        </p:nvSpPr>
        <p:spPr>
          <a:xfrm>
            <a:off x="3986500" y="1161450"/>
            <a:ext cx="1049100" cy="3000000"/>
          </a:xfrm>
          <a:prstGeom prst="rect">
            <a:avLst/>
          </a:prstGeom>
          <a:noFill/>
          <a:ln>
            <a:noFill/>
          </a:ln>
        </p:spPr>
        <p:txBody>
          <a:bodyPr anchorCtr="0" anchor="ctr" bIns="91425" lIns="91425" rIns="91425" wrap="square" tIns="91425">
            <a:noAutofit/>
          </a:bodyPr>
          <a:lstStyle/>
          <a:p>
            <a:pPr lvl="0" rtl="0">
              <a:spcBef>
                <a:spcPts val="0"/>
              </a:spcBef>
              <a:buNone/>
            </a:pPr>
            <a:r>
              <a:rPr b="1" lang="en-GB">
                <a:solidFill>
                  <a:schemeClr val="lt1"/>
                </a:solidFill>
              </a:rPr>
              <a:t>WEBAPP</a:t>
            </a:r>
          </a:p>
        </p:txBody>
      </p:sp>
      <p:sp>
        <p:nvSpPr>
          <p:cNvPr id="202" name="Shape 202"/>
          <p:cNvSpPr txBox="1"/>
          <p:nvPr/>
        </p:nvSpPr>
        <p:spPr>
          <a:xfrm>
            <a:off x="2615675" y="1161450"/>
            <a:ext cx="940500" cy="1953900"/>
          </a:xfrm>
          <a:prstGeom prst="rect">
            <a:avLst/>
          </a:prstGeom>
          <a:noFill/>
          <a:ln>
            <a:noFill/>
          </a:ln>
        </p:spPr>
        <p:txBody>
          <a:bodyPr anchorCtr="0" anchor="ctr" bIns="91425" lIns="91425" rIns="91425" wrap="square" tIns="91425">
            <a:noAutofit/>
          </a:bodyPr>
          <a:lstStyle/>
          <a:p>
            <a:pPr lvl="0" rtl="0">
              <a:spcBef>
                <a:spcPts val="0"/>
              </a:spcBef>
              <a:buNone/>
            </a:pPr>
            <a:r>
              <a:rPr lang="en-GB">
                <a:solidFill>
                  <a:srgbClr val="0070A8"/>
                </a:solidFill>
              </a:rPr>
              <a:t>Speech</a:t>
            </a:r>
          </a:p>
          <a:p>
            <a:pPr lvl="0" rtl="0">
              <a:spcBef>
                <a:spcPts val="0"/>
              </a:spcBef>
              <a:buNone/>
            </a:pPr>
            <a:r>
              <a:rPr lang="en-GB">
                <a:solidFill>
                  <a:srgbClr val="0070A8"/>
                </a:solidFill>
              </a:rPr>
              <a:t>Input</a:t>
            </a:r>
          </a:p>
        </p:txBody>
      </p:sp>
      <p:sp>
        <p:nvSpPr>
          <p:cNvPr id="203" name="Shape 203"/>
          <p:cNvSpPr txBox="1"/>
          <p:nvPr/>
        </p:nvSpPr>
        <p:spPr>
          <a:xfrm>
            <a:off x="2844550" y="2934125"/>
            <a:ext cx="1049100" cy="1863000"/>
          </a:xfrm>
          <a:prstGeom prst="rect">
            <a:avLst/>
          </a:prstGeom>
          <a:noFill/>
          <a:ln>
            <a:noFill/>
          </a:ln>
        </p:spPr>
        <p:txBody>
          <a:bodyPr anchorCtr="0" anchor="ctr" bIns="91425" lIns="91425" rIns="91425" wrap="square" tIns="91425">
            <a:noAutofit/>
          </a:bodyPr>
          <a:lstStyle/>
          <a:p>
            <a:pPr lvl="0">
              <a:spcBef>
                <a:spcPts val="0"/>
              </a:spcBef>
              <a:buNone/>
            </a:pPr>
            <a:r>
              <a:rPr lang="en-GB">
                <a:solidFill>
                  <a:srgbClr val="0070A8"/>
                </a:solidFill>
              </a:rPr>
              <a:t>Evaluation</a:t>
            </a:r>
          </a:p>
          <a:p>
            <a:pPr lvl="0">
              <a:spcBef>
                <a:spcPts val="0"/>
              </a:spcBef>
              <a:buNone/>
            </a:pPr>
            <a:r>
              <a:rPr lang="en-GB">
                <a:solidFill>
                  <a:srgbClr val="0070A8"/>
                </a:solidFill>
              </a:rPr>
              <a:t>Speech </a:t>
            </a:r>
          </a:p>
          <a:p>
            <a:pPr lvl="0" rtl="0">
              <a:spcBef>
                <a:spcPts val="0"/>
              </a:spcBef>
              <a:buNone/>
            </a:pPr>
            <a:r>
              <a:rPr lang="en-GB">
                <a:solidFill>
                  <a:srgbClr val="0070A8"/>
                </a:solidFill>
              </a:rPr>
              <a:t>output</a:t>
            </a:r>
          </a:p>
        </p:txBody>
      </p:sp>
      <p:sp>
        <p:nvSpPr>
          <p:cNvPr id="204" name="Shape 204"/>
          <p:cNvSpPr txBox="1"/>
          <p:nvPr/>
        </p:nvSpPr>
        <p:spPr>
          <a:xfrm>
            <a:off x="5188000" y="1185425"/>
            <a:ext cx="1188000" cy="1644900"/>
          </a:xfrm>
          <a:prstGeom prst="rect">
            <a:avLst/>
          </a:prstGeom>
          <a:noFill/>
          <a:ln>
            <a:noFill/>
          </a:ln>
        </p:spPr>
        <p:txBody>
          <a:bodyPr anchorCtr="0" anchor="ctr" bIns="91425" lIns="91425" rIns="91425" wrap="square" tIns="91425">
            <a:noAutofit/>
          </a:bodyPr>
          <a:lstStyle/>
          <a:p>
            <a:pPr lvl="0" rtl="0">
              <a:spcBef>
                <a:spcPts val="0"/>
              </a:spcBef>
              <a:buNone/>
            </a:pPr>
            <a:r>
              <a:rPr lang="en-GB">
                <a:solidFill>
                  <a:schemeClr val="dk1"/>
                </a:solidFill>
              </a:rPr>
              <a:t>User’s answer</a:t>
            </a:r>
          </a:p>
        </p:txBody>
      </p:sp>
      <p:sp>
        <p:nvSpPr>
          <p:cNvPr id="205" name="Shape 205"/>
          <p:cNvSpPr txBox="1"/>
          <p:nvPr/>
        </p:nvSpPr>
        <p:spPr>
          <a:xfrm>
            <a:off x="5459225" y="2908050"/>
            <a:ext cx="1261800" cy="1401900"/>
          </a:xfrm>
          <a:prstGeom prst="rect">
            <a:avLst/>
          </a:prstGeom>
          <a:noFill/>
          <a:ln>
            <a:noFill/>
          </a:ln>
        </p:spPr>
        <p:txBody>
          <a:bodyPr anchorCtr="0" anchor="ctr" bIns="91425" lIns="91425" rIns="91425" wrap="square" tIns="91425">
            <a:noAutofit/>
          </a:bodyPr>
          <a:lstStyle/>
          <a:p>
            <a:pPr lvl="0" rtl="0">
              <a:spcBef>
                <a:spcPts val="0"/>
              </a:spcBef>
              <a:buNone/>
            </a:pPr>
            <a:r>
              <a:rPr lang="en-GB">
                <a:solidFill>
                  <a:schemeClr val="dk1"/>
                </a:solidFill>
              </a:rPr>
              <a:t>JSON</a:t>
            </a:r>
          </a:p>
          <a:p>
            <a:pPr lvl="0" rtl="0">
              <a:spcBef>
                <a:spcPts val="0"/>
              </a:spcBef>
              <a:buNone/>
            </a:pPr>
            <a:r>
              <a:rPr lang="en-GB">
                <a:solidFill>
                  <a:schemeClr val="dk1"/>
                </a:solidFill>
              </a:rPr>
              <a:t>response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