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340" r:id="rId5"/>
    <p:sldId id="362" r:id="rId6"/>
    <p:sldId id="357" r:id="rId7"/>
    <p:sldId id="359" r:id="rId8"/>
    <p:sldId id="360" r:id="rId9"/>
    <p:sldId id="381" r:id="rId10"/>
    <p:sldId id="361" r:id="rId11"/>
    <p:sldId id="364" r:id="rId12"/>
    <p:sldId id="365" r:id="rId13"/>
    <p:sldId id="366" r:id="rId14"/>
    <p:sldId id="385" r:id="rId15"/>
    <p:sldId id="367" r:id="rId16"/>
    <p:sldId id="397" r:id="rId17"/>
    <p:sldId id="368" r:id="rId18"/>
    <p:sldId id="370" r:id="rId19"/>
    <p:sldId id="372" r:id="rId20"/>
    <p:sldId id="387" r:id="rId21"/>
    <p:sldId id="388" r:id="rId22"/>
    <p:sldId id="395" r:id="rId23"/>
    <p:sldId id="389" r:id="rId24"/>
    <p:sldId id="396" r:id="rId25"/>
    <p:sldId id="390" r:id="rId26"/>
    <p:sldId id="391" r:id="rId27"/>
    <p:sldId id="392" r:id="rId28"/>
    <p:sldId id="393" r:id="rId29"/>
    <p:sldId id="394" r:id="rId30"/>
    <p:sldId id="398" r:id="rId31"/>
    <p:sldId id="399" r:id="rId32"/>
    <p:sldId id="375" r:id="rId33"/>
    <p:sldId id="37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DE44E-9345-49D3-B970-FEEC6FAEAD39}">
          <p14:sldIdLst>
            <p14:sldId id="340"/>
            <p14:sldId id="362"/>
            <p14:sldId id="357"/>
            <p14:sldId id="359"/>
            <p14:sldId id="360"/>
            <p14:sldId id="381"/>
            <p14:sldId id="361"/>
            <p14:sldId id="364"/>
            <p14:sldId id="365"/>
            <p14:sldId id="366"/>
            <p14:sldId id="385"/>
            <p14:sldId id="367"/>
            <p14:sldId id="397"/>
            <p14:sldId id="368"/>
            <p14:sldId id="370"/>
            <p14:sldId id="372"/>
            <p14:sldId id="387"/>
            <p14:sldId id="388"/>
            <p14:sldId id="395"/>
            <p14:sldId id="389"/>
            <p14:sldId id="396"/>
            <p14:sldId id="390"/>
            <p14:sldId id="391"/>
            <p14:sldId id="392"/>
            <p14:sldId id="393"/>
            <p14:sldId id="394"/>
            <p14:sldId id="398"/>
            <p14:sldId id="399"/>
            <p14:sldId id="375"/>
            <p14:sldId id="371"/>
          </p14:sldIdLst>
        </p14:section>
        <p14:section name="Untitled Section" id="{8ECFF7BA-F73E-4842-ACE4-6AC4A6F69CC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0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31D589-9318-E22D-AF04-507132B826CD}" v="540" dt="2024-10-23T13:48:39.735"/>
    <p1510:client id="{65B99F47-6401-F550-E3D0-1CC1221B17CB}" v="1152" dt="2024-10-23T07:40:33.386"/>
    <p1510:client id="{6ECB993E-E306-8311-0E16-FB98377198FF}" v="429" dt="2024-10-24T01:01:09.640"/>
    <p1510:client id="{879918B6-9FF8-B011-CAE4-14E00B8C1E96}" v="72" dt="2024-10-23T08:40:13.219"/>
    <p1510:client id="{B3999059-091E-DB39-76D7-46710F528FD9}" v="97" dt="2024-10-23T11:00:26.814"/>
    <p1510:client id="{D7A01737-C13C-31EC-B2EF-3491D35D0886}" v="74" dt="2024-10-25T04:58:55.220"/>
    <p1510:client id="{DC7E2239-1A4E-5C35-00C5-A875D611B3B0}" v="298" dt="2024-10-24T20:36:01.727"/>
    <p1510:client id="{E8D58202-DE1E-EA2E-5162-52E760C6635F}" v="97" dt="2024-10-23T14:00:38.966"/>
    <p1510:client id="{F2300030-44CC-E4FE-6B1F-59B832201C0A}" v="248" dt="2024-10-23T16:41:34.711"/>
  </p1510:revLst>
</p1510:revInfo>
</file>

<file path=ppt/tableStyles.xml><?xml version="1.0" encoding="utf-8"?>
<a:tblStyleLst xmlns:a="http://schemas.openxmlformats.org/drawingml/2006/main" def="{1E171933-4619-4E11-9A3F-F7608DF75F80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82B951-AFFF-3499-FDE3-02A7F0BD15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5896A-FCE2-110F-B202-A8E435372D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69F83-204D-4778-AAD0-A0F851A3AEE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BFBA0-47AD-543A-6AE4-769D8F865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FC355-FEF6-ED8F-8D0E-F362E204A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69D59-B021-49CB-887D-52B8FEE1C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6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4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BECDFC6B-0742-962E-44A1-19C9C173B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848" y="425303"/>
            <a:ext cx="11305217" cy="6007394"/>
          </a:xfrm>
          <a:prstGeom prst="rect">
            <a:avLst/>
          </a:prstGeom>
          <a:effectLst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633046"/>
            <a:ext cx="10571998" cy="3366198"/>
          </a:xfrm>
          <a:ln>
            <a:noFill/>
          </a:ln>
          <a:effectLst/>
        </p:spPr>
        <p:txBody>
          <a:bodyPr/>
          <a:lstStyle>
            <a:lvl1pPr algn="ctr">
              <a:defRPr sz="7200" b="1" spc="-30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3698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2B799F-04B8-4A62-EB7D-F17311231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56500" y="0"/>
            <a:ext cx="46355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310BE-5861-E73D-5979-D11A97151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0270" y="487680"/>
            <a:ext cx="6482080" cy="5902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12F5E6-EC22-5E10-94FB-5E546A7B9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95630" y="477518"/>
            <a:ext cx="6482079" cy="5913121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6952" y="477518"/>
            <a:ext cx="3829465" cy="2693887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4BBA88A-FAA8-CE13-2A76-BF8B014AE343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952500" y="909638"/>
            <a:ext cx="5578475" cy="5038725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036953" y="3449781"/>
            <a:ext cx="3829465" cy="2940860"/>
          </a:xfrm>
          <a:effectLst/>
        </p:spPr>
        <p:txBody>
          <a:bodyPr anchor="t"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81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373" y="571501"/>
            <a:ext cx="11139054" cy="1028699"/>
          </a:xfrm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E10735F5-6B7D-348D-AC70-8BC10CB5F70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60550"/>
            <a:ext cx="10515600" cy="4198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912634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DAFCA1-BDD9-1108-8F95-E3FC1A793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0" y="0"/>
            <a:ext cx="11532896" cy="6858000"/>
            <a:chOff x="659106" y="0"/>
            <a:chExt cx="11532896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4BFDB24-6BE4-2FC0-F772-DC1DE926E485}"/>
                </a:ext>
              </a:extLst>
            </p:cNvPr>
            <p:cNvSpPr/>
            <p:nvPr/>
          </p:nvSpPr>
          <p:spPr>
            <a:xfrm>
              <a:off x="5995086" y="0"/>
              <a:ext cx="6196916" cy="685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31EABEA-AB8A-5E4C-A6DD-8F32B70E90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-1353" t="-388" r="-1" b="-254"/>
            <a:stretch/>
          </p:blipFill>
          <p:spPr>
            <a:xfrm flipH="1">
              <a:off x="659106" y="1956391"/>
              <a:ext cx="4878094" cy="278041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279AAC-0D81-D3CD-3F0F-E8CEE0F56D43}"/>
                </a:ext>
              </a:extLst>
            </p:cNvPr>
            <p:cNvSpPr/>
            <p:nvPr/>
          </p:nvSpPr>
          <p:spPr>
            <a:xfrm>
              <a:off x="1328303" y="776532"/>
              <a:ext cx="3434316" cy="50182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542" y="132080"/>
            <a:ext cx="4928894" cy="6507711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720B2D-C199-57FA-9453-DBFB607BA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29500" y="992188"/>
            <a:ext cx="3425825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59858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11222B-29F6-BF2A-09DE-82F659638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35F993-EADB-1C5A-7158-41E510B70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12E34E-DBAF-BA5D-15D9-E69A05535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1889759"/>
            <a:ext cx="11424920" cy="45429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571499"/>
            <a:ext cx="11118274" cy="1154114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BF6A552-CE6A-3977-8507-74A1C4C4B5A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41667" y="2461056"/>
            <a:ext cx="3626424" cy="3721535"/>
          </a:xfrm>
          <a:effectLst/>
        </p:spPr>
        <p:txBody>
          <a:bodyPr anchor="t">
            <a:normAutofit/>
          </a:bodyPr>
          <a:lstStyle>
            <a:lvl1pPr marL="285750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4C80689F-A123-F6D7-2AA8-9166317EF42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995282" y="2440275"/>
            <a:ext cx="5164553" cy="3721534"/>
          </a:xfrm>
          <a:effectLst/>
        </p:spPr>
        <p:txBody>
          <a:bodyPr anchor="t">
            <a:normAutofit/>
          </a:bodyPr>
          <a:lstStyle>
            <a:lvl1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34747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8202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F4DCF8-BA15-AB79-2D14-040F5A063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22DD7-291D-E347-8A4C-07E31E681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2299" y="-2231063"/>
            <a:ext cx="6007395" cy="1132012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660" y="1017858"/>
            <a:ext cx="10650681" cy="2719255"/>
          </a:xfrm>
          <a:noFill/>
          <a:effectLst/>
        </p:spPr>
        <p:txBody>
          <a:bodyPr anchor="b"/>
          <a:lstStyle>
            <a:lvl1pPr algn="ctr">
              <a:defRPr sz="7200" spc="-30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0660" y="4042066"/>
            <a:ext cx="10650681" cy="2296843"/>
          </a:xfrm>
          <a:effectLst/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7250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ADBC817-DA57-A518-5544-0D3B819C7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873FFF3-C7B6-C678-1B03-17FBD0D5A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174" y="425303"/>
            <a:ext cx="5379242" cy="59834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4217" y="924167"/>
            <a:ext cx="4383156" cy="5009322"/>
          </a:xfrm>
          <a:solidFill>
            <a:schemeClr val="accent1">
              <a:lumMod val="50000"/>
            </a:schemeClr>
          </a:solidFill>
          <a:effectLst>
            <a:outerShdw blurRad="254000" dist="50800" dir="2700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924512"/>
            <a:ext cx="4750904" cy="5008977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543050" indent="-171450">
              <a:buFont typeface="Arial" panose="020B0604020202020204" pitchFamily="34" charset="0"/>
              <a:buChar char="•"/>
              <a:defRPr/>
            </a:lvl4pPr>
            <a:lvl5pPr marL="20002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7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05E210-05B5-5EA1-C778-30BB3A494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9987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792193-1165-3487-6FB9-133CB518C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0924" y="-2235006"/>
            <a:ext cx="6010147" cy="1132013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1741064"/>
            <a:ext cx="10571998" cy="1928264"/>
          </a:xfrm>
          <a:ln>
            <a:noFill/>
          </a:ln>
          <a:effectLst/>
        </p:spPr>
        <p:txBody>
          <a:bodyPr/>
          <a:lstStyle>
            <a:lvl1pPr algn="ctr">
              <a:defRPr sz="3600" spc="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3694102"/>
            <a:ext cx="10572000" cy="896468"/>
          </a:xfrm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8000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905615-9FD2-EBB3-89AB-555B373EB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23955" y="414670"/>
            <a:ext cx="7132110" cy="60180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638DB-3E00-7F4B-D4B7-9D7F09056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0459" y="420624"/>
            <a:ext cx="4183496" cy="60167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EED07-CDD5-9244-28FA-5195E6795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35934" y="422551"/>
            <a:ext cx="4183495" cy="601014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717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5AB4E8D-8B32-8B00-8152-856C592BAB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46793" y="924340"/>
            <a:ext cx="5684373" cy="5009322"/>
          </a:xfrm>
          <a:effectLst/>
        </p:spPr>
        <p:txBody>
          <a:bodyPr lIns="0" rIns="0"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1pPr>
            <a:lvl2pPr marL="4572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2pPr>
            <a:lvl3pPr marL="9144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3pPr>
            <a:lvl4pPr marL="13716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4pPr>
            <a:lvl5pPr marL="18288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69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3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4A700F-42CA-D7A9-D709-C0017521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rgbClr val="F9E0B9"/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61DA139-D8FD-A752-758D-4F836DFB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rot="16200000" flipH="1">
            <a:off x="210940" y="1589892"/>
            <a:ext cx="5245922" cy="366758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5516" y="1433219"/>
            <a:ext cx="5695102" cy="2092049"/>
          </a:xfrm>
          <a:noFill/>
          <a:effectLst/>
        </p:spPr>
        <p:txBody>
          <a:bodyPr anchor="b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96F37D4-7152-EA75-8D7D-D8F7D6DD9C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50099" y="1974707"/>
            <a:ext cx="2907792" cy="2907792"/>
          </a:xfrm>
          <a:solidFill>
            <a:srgbClr val="F9E0B9"/>
          </a:solidFill>
          <a:effectLst/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AFBE5B12-0D10-DA99-093A-2C4FB738B21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496789" y="3525268"/>
            <a:ext cx="5683829" cy="2595429"/>
          </a:xfrm>
          <a:effectLst/>
        </p:spPr>
        <p:txBody>
          <a:bodyPr anchor="t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b="1">
                <a:solidFill>
                  <a:schemeClr val="accent1">
                    <a:lumMod val="50000"/>
                  </a:schemeClr>
                </a:solidFill>
              </a:defRPr>
            </a:lvl1pPr>
            <a:lvl2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95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633845"/>
            <a:ext cx="3990110" cy="219248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5614EF-4CFA-2D69-0F78-9D7409E2337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47423" y="3174531"/>
            <a:ext cx="3772622" cy="3122360"/>
          </a:xfrm>
          <a:effectLst/>
        </p:spPr>
        <p:txBody>
          <a:bodyPr rIns="274320" anchor="t"/>
          <a:lstStyle>
            <a:lvl1pPr marL="283464" indent="-28346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237732" y="946205"/>
            <a:ext cx="5971020" cy="5161655"/>
          </a:xfrm>
        </p:spPr>
        <p:txBody>
          <a:bodyPr/>
          <a:lstStyle/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164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3E625C-F0A4-564D-CEE2-6B3595CEB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61889" y="0"/>
            <a:ext cx="623011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445" y="157637"/>
            <a:ext cx="4851694" cy="2190705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4D8C78-00C3-F3D7-17C3-F1667E463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422551"/>
            <a:ext cx="5124893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13E61FD-F54A-5F86-FCED-3BD4C8AA4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flipH="1">
            <a:off x="659106" y="3429000"/>
            <a:ext cx="4589830" cy="27804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F0290F-2D31-F9FB-AD35-B76947AF1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6863" y="776532"/>
            <a:ext cx="3434316" cy="50182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347A5B6-0F99-C044-C209-F3190EEFA3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36663" y="776288"/>
            <a:ext cx="3433762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592615" y="2505979"/>
            <a:ext cx="4837385" cy="3926717"/>
          </a:xfrm>
          <a:effectLst/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668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4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6DB3CB-355C-968A-7F5F-71E03504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" y="0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53836" y="1371602"/>
            <a:ext cx="6177309" cy="1953489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87279F-936E-0F41-B533-7990D668D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153836" y="3446156"/>
            <a:ext cx="6177309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CDD03AA1-6D53-FEB1-9B22-57C1066DA33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53836" y="3745924"/>
            <a:ext cx="6177309" cy="2238918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937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685800"/>
            <a:ext cx="10571998" cy="2983528"/>
          </a:xfrm>
          <a:effectLst/>
        </p:spPr>
        <p:txBody>
          <a:bodyPr/>
          <a:lstStyle>
            <a:lvl1pPr algn="ctr">
              <a:defRPr sz="3600" spc="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340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10/25/2024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68" r:id="rId2"/>
    <p:sldLayoutId id="2147483669" r:id="rId3"/>
    <p:sldLayoutId id="2147483684" r:id="rId4"/>
    <p:sldLayoutId id="2147483672" r:id="rId5"/>
    <p:sldLayoutId id="2147483687" r:id="rId6"/>
    <p:sldLayoutId id="2147483671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85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baseline="0">
          <a:ln>
            <a:noFill/>
          </a:ln>
          <a:solidFill>
            <a:srgbClr val="FEFEFE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AA762A4-2E4B-23FB-9F8B-D54C0F90A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228" y="4914845"/>
            <a:ext cx="3397698" cy="548235"/>
          </a:xfrm>
        </p:spPr>
        <p:txBody>
          <a:bodyPr/>
          <a:lstStyle/>
          <a:p>
            <a:endParaRPr lang="en-US">
              <a:solidFill>
                <a:srgbClr val="F9E0B9"/>
              </a:solidFill>
              <a:latin typeface="Seafor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AF3C8-B75F-6463-B72F-BD3BB5B80D0F}"/>
              </a:ext>
            </a:extLst>
          </p:cNvPr>
          <p:cNvSpPr txBox="1"/>
          <p:nvPr/>
        </p:nvSpPr>
        <p:spPr>
          <a:xfrm>
            <a:off x="2886610" y="2200856"/>
            <a:ext cx="777527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/>
            </a:br>
            <a:r>
              <a:rPr lang="en-US" sz="2400">
                <a:latin typeface="Segoe UI"/>
                <a:cs typeface="Segoe UI"/>
              </a:rPr>
              <a:t>            Mahima S - 2022115018</a:t>
            </a:r>
            <a:endParaRPr lang="en-US">
              <a:latin typeface="Segoe UI"/>
              <a:cs typeface="Segoe UI"/>
            </a:endParaRPr>
          </a:p>
          <a:p>
            <a:r>
              <a:rPr lang="en-US" sz="2400">
                <a:latin typeface="Segoe UI"/>
                <a:cs typeface="Segoe UI"/>
              </a:rPr>
              <a:t>            Kavitha E  -2022115022</a:t>
            </a:r>
            <a:br>
              <a:rPr lang="en-US"/>
            </a:b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A4BBBC-2BF0-ACC9-8C40-4117D7765DA1}"/>
              </a:ext>
            </a:extLst>
          </p:cNvPr>
          <p:cNvSpPr txBox="1"/>
          <p:nvPr/>
        </p:nvSpPr>
        <p:spPr>
          <a:xfrm>
            <a:off x="3716590" y="3576757"/>
            <a:ext cx="5691028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Segoe UI"/>
                <a:ea typeface="+mn-lt"/>
                <a:cs typeface="+mn-lt"/>
              </a:rPr>
              <a:t>Guided By:</a:t>
            </a:r>
            <a:endParaRPr lang="en-US" sz="2800">
              <a:latin typeface="Segoe UI"/>
            </a:endParaRPr>
          </a:p>
          <a:p>
            <a:br>
              <a:rPr lang="en-US">
                <a:ea typeface="+mn-lt"/>
                <a:cs typeface="+mn-lt"/>
              </a:rPr>
            </a:br>
            <a:r>
              <a:rPr lang="en-US" sz="2400">
                <a:latin typeface="Segoe UI"/>
                <a:ea typeface="+mn-lt"/>
                <a:cs typeface="+mn-lt"/>
              </a:rPr>
              <a:t>         Dr .M . Deivamani </a:t>
            </a:r>
            <a:endParaRPr lang="en-US" sz="2400">
              <a:latin typeface="Segoe UI"/>
            </a:endParaRPr>
          </a:p>
          <a:p>
            <a:r>
              <a:rPr lang="en-US" sz="2400">
                <a:latin typeface="Segoe UI"/>
                <a:cs typeface="Segoe UI"/>
              </a:rPr>
              <a:t>  Assistant Professor </a:t>
            </a:r>
          </a:p>
          <a:p>
            <a:r>
              <a:rPr lang="en-US" sz="2400">
                <a:latin typeface="Segoe UI"/>
                <a:cs typeface="Segoe UI"/>
              </a:rPr>
              <a:t>      </a:t>
            </a:r>
          </a:p>
          <a:p>
            <a:endParaRPr lang="en-US" sz="2400">
              <a:latin typeface="Segoe UI"/>
              <a:cs typeface="Segoe UI"/>
            </a:endParaRPr>
          </a:p>
          <a:p>
            <a:r>
              <a:rPr lang="en-US" sz="2400">
                <a:latin typeface="Segoe UI"/>
                <a:cs typeface="Segoe UI"/>
              </a:rPr>
              <a:t>   </a:t>
            </a:r>
            <a:endParaRPr lang="en-US" sz="2400">
              <a:latin typeface="Segoe UI"/>
            </a:endParaRPr>
          </a:p>
          <a:p>
            <a:r>
              <a:rPr lang="en-US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A609E-8FE5-97FD-29D0-F34FAE5D31F4}"/>
              </a:ext>
            </a:extLst>
          </p:cNvPr>
          <p:cNvSpPr txBox="1"/>
          <p:nvPr/>
        </p:nvSpPr>
        <p:spPr>
          <a:xfrm>
            <a:off x="1431986" y="569343"/>
            <a:ext cx="819221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>
                <a:solidFill>
                  <a:schemeClr val="accent4">
                    <a:lumMod val="60000"/>
                    <a:lumOff val="40000"/>
                  </a:schemeClr>
                </a:solidFill>
                <a:cs typeface="Segoe UI"/>
              </a:rPr>
              <a:t>E-STUDENT CARD</a:t>
            </a:r>
            <a:endParaRPr lang="en-US" sz="7200" b="1">
              <a:solidFill>
                <a:schemeClr val="accent4">
                  <a:lumMod val="60000"/>
                  <a:lumOff val="40000"/>
                </a:schemeClr>
              </a:solidFill>
              <a:latin typeface="Century Gothic"/>
              <a:cs typeface="Segoe 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652E9-3B4D-A29F-39AB-C4E8D32FB808}"/>
              </a:ext>
            </a:extLst>
          </p:cNvPr>
          <p:cNvSpPr txBox="1"/>
          <p:nvPr/>
        </p:nvSpPr>
        <p:spPr>
          <a:xfrm>
            <a:off x="3480346" y="1494407"/>
            <a:ext cx="481353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4">
                    <a:lumMod val="60000"/>
                    <a:lumOff val="40000"/>
                  </a:schemeClr>
                </a:solidFill>
              </a:rPr>
              <a:t>(Summer Project)</a:t>
            </a:r>
          </a:p>
        </p:txBody>
      </p:sp>
    </p:spTree>
    <p:extLst>
      <p:ext uri="{BB962C8B-B14F-4D97-AF65-F5344CB8AC3E}">
        <p14:creationId xmlns:p14="http://schemas.microsoft.com/office/powerpoint/2010/main" val="43183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D898F36-76CE-37C6-8F0B-F7D39DB7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072441"/>
            <a:ext cx="10571998" cy="5968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8F67D8-7B29-0E93-8251-D8B951194615}"/>
              </a:ext>
            </a:extLst>
          </p:cNvPr>
          <p:cNvSpPr>
            <a:spLocks noGrp="1"/>
          </p:cNvSpPr>
          <p:nvPr/>
        </p:nvSpPr>
        <p:spPr>
          <a:xfrm>
            <a:off x="-105099" y="527651"/>
            <a:ext cx="8185356" cy="101383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kern="1200" spc="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0">
                <a:solidFill>
                  <a:schemeClr val="tx1"/>
                </a:solidFill>
                <a:latin typeface="Seaford"/>
                <a:ea typeface="+mj-lt"/>
                <a:cs typeface="+mj-lt"/>
              </a:rPr>
              <a:t>Additionally, students can provide information regarding:</a:t>
            </a:r>
            <a:endParaRPr lang="en-US">
              <a:solidFill>
                <a:schemeClr val="tx1"/>
              </a:solidFill>
              <a:latin typeface="Seaford"/>
            </a:endParaRPr>
          </a:p>
          <a:p>
            <a:pPr marL="285750" indent="-285750">
              <a:buFont typeface="Courier New"/>
              <a:buChar char="o"/>
            </a:pPr>
            <a:endParaRPr lang="en-US" sz="2000">
              <a:solidFill>
                <a:schemeClr val="tx1"/>
              </a:solidFill>
            </a:endParaRPr>
          </a:p>
          <a:p>
            <a:pPr>
              <a:buFont typeface="Arial"/>
            </a:pPr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E3F4A3-1B27-B3A2-A2C0-F29BD94FAE24}"/>
              </a:ext>
            </a:extLst>
          </p:cNvPr>
          <p:cNvSpPr txBox="1"/>
          <p:nvPr/>
        </p:nvSpPr>
        <p:spPr>
          <a:xfrm>
            <a:off x="735316" y="3143036"/>
            <a:ext cx="484229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ea typeface="+mn-lt"/>
                <a:cs typeface="+mn-lt"/>
              </a:rPr>
              <a:t>3. Faculty Interface:</a:t>
            </a:r>
            <a:endParaRPr lang="en-US" sz="32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7B76C-1D71-FC48-DF36-97BF389EFC99}"/>
              </a:ext>
            </a:extLst>
          </p:cNvPr>
          <p:cNvSpPr txBox="1"/>
          <p:nvPr/>
        </p:nvSpPr>
        <p:spPr>
          <a:xfrm>
            <a:off x="811590" y="3878962"/>
            <a:ext cx="10808897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ourier New"/>
              <a:buChar char="o"/>
            </a:pPr>
            <a:r>
              <a:rPr lang="en-US" sz="2000">
                <a:latin typeface="Seaford"/>
                <a:ea typeface="+mn-lt"/>
                <a:cs typeface="+mn-lt"/>
              </a:rPr>
              <a:t>Faculty main page displays a list of students assigned for them in an organized way by using academic year.</a:t>
            </a:r>
            <a:endParaRPr lang="en-US" sz="2000">
              <a:latin typeface="Seaford"/>
            </a:endParaRPr>
          </a:p>
          <a:p>
            <a:pPr marL="342900" indent="-342900">
              <a:buFont typeface="Courier New"/>
              <a:buChar char="o"/>
            </a:pPr>
            <a:endParaRPr lang="en-US" sz="2000">
              <a:latin typeface="Seaford"/>
              <a:ea typeface="+mn-lt"/>
              <a:cs typeface="+mn-lt"/>
            </a:endParaRPr>
          </a:p>
          <a:p>
            <a:pPr marL="342900" indent="-342900">
              <a:buFont typeface="Courier New"/>
              <a:buChar char="o"/>
            </a:pPr>
            <a:r>
              <a:rPr lang="en-US" sz="2000">
                <a:latin typeface="Seaford"/>
                <a:ea typeface="+mn-lt"/>
                <a:cs typeface="+mn-lt"/>
              </a:rPr>
              <a:t>Faculty members can click on a student’s name to view detailed information fetched from the database, including academic records and marksheets.</a:t>
            </a:r>
            <a:endParaRPr lang="en-US" sz="2000">
              <a:latin typeface="Seaford"/>
            </a:endParaRPr>
          </a:p>
          <a:p>
            <a:pPr marL="342900" indent="-342900">
              <a:buFont typeface="Courier New"/>
              <a:buChar char="o"/>
            </a:pPr>
            <a:endParaRPr lang="en-US" sz="2000">
              <a:latin typeface="Seaford"/>
              <a:ea typeface="+mn-lt"/>
              <a:cs typeface="+mn-lt"/>
            </a:endParaRPr>
          </a:p>
          <a:p>
            <a:pPr marL="342900" indent="-342900">
              <a:buFont typeface="Courier New"/>
              <a:buChar char="o"/>
            </a:pPr>
            <a:r>
              <a:rPr lang="en-US" sz="2000">
                <a:latin typeface="Seaford"/>
                <a:ea typeface="+mn-lt"/>
                <a:cs typeface="+mn-lt"/>
              </a:rPr>
              <a:t>Faculty can also search for students using a search bar by entering the student’s roll number.</a:t>
            </a:r>
            <a:endParaRPr lang="en-US" sz="2000">
              <a:latin typeface="Seaford"/>
            </a:endParaRPr>
          </a:p>
          <a:p>
            <a:pPr algn="l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3BCC8-502D-4344-4875-074F5BF1AACC}"/>
              </a:ext>
            </a:extLst>
          </p:cNvPr>
          <p:cNvSpPr txBox="1"/>
          <p:nvPr/>
        </p:nvSpPr>
        <p:spPr>
          <a:xfrm>
            <a:off x="813758" y="1039716"/>
            <a:ext cx="4787895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ourier New"/>
              <a:buChar char="o"/>
            </a:pPr>
            <a:r>
              <a:rPr lang="en-US" sz="2000">
                <a:latin typeface="Seaford"/>
              </a:rPr>
              <a:t>Scholarship Details</a:t>
            </a:r>
            <a:endParaRPr lang="en-US">
              <a:latin typeface="Seaford"/>
            </a:endParaRPr>
          </a:p>
          <a:p>
            <a:pPr marL="342900" indent="-342900">
              <a:buFont typeface="Courier New"/>
              <a:buChar char="o"/>
            </a:pPr>
            <a:r>
              <a:rPr lang="en-US" sz="2000">
                <a:latin typeface="Seaford"/>
              </a:rPr>
              <a:t>Project Details</a:t>
            </a:r>
          </a:p>
          <a:p>
            <a:pPr marL="342900" indent="-342900">
              <a:buFont typeface="Courier New"/>
              <a:buChar char="o"/>
            </a:pPr>
            <a:r>
              <a:rPr lang="en-US" sz="2000">
                <a:latin typeface="Seaford"/>
              </a:rPr>
              <a:t>Papers Published</a:t>
            </a:r>
          </a:p>
          <a:p>
            <a:pPr marL="342900" indent="-342900">
              <a:buFont typeface="Courier New"/>
              <a:buChar char="o"/>
            </a:pPr>
            <a:r>
              <a:rPr lang="en-US" sz="2000">
                <a:latin typeface="Seaford"/>
              </a:rPr>
              <a:t>Higher Studies Plans</a:t>
            </a:r>
          </a:p>
          <a:p>
            <a:pPr marL="342900" indent="-342900">
              <a:buFont typeface="Courier New"/>
              <a:buChar char="o"/>
            </a:pPr>
            <a:r>
              <a:rPr lang="en-US" sz="2000">
                <a:latin typeface="Seaford"/>
              </a:rPr>
              <a:t>Placement Information</a:t>
            </a:r>
          </a:p>
          <a:p>
            <a:pPr marL="342900" indent="-342900">
              <a:buFont typeface="Courier New"/>
              <a:buChar char="o"/>
            </a:pPr>
            <a:r>
              <a:rPr lang="en-US" sz="2000">
                <a:latin typeface="Seaford"/>
              </a:rPr>
              <a:t>Any Additional Exam Detail</a:t>
            </a:r>
          </a:p>
          <a:p>
            <a:pPr lvl="3"/>
            <a:endParaRPr lang="en-US" sz="20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6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ED0E6A8-0A63-7FA2-D6C6-9C8C63149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82F96-5159-B53E-5B4A-4E2423DD2F8D}"/>
              </a:ext>
            </a:extLst>
          </p:cNvPr>
          <p:cNvSpPr txBox="1"/>
          <p:nvPr/>
        </p:nvSpPr>
        <p:spPr>
          <a:xfrm>
            <a:off x="510933" y="451408"/>
            <a:ext cx="4256761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Features :</a:t>
            </a:r>
            <a:br>
              <a:rPr lang="en-US" sz="3200" b="1"/>
            </a:br>
            <a:endParaRPr lang="en-US" sz="3200" b="1"/>
          </a:p>
          <a:p>
            <a:endParaRPr lang="en-US" sz="3200" b="1"/>
          </a:p>
          <a:p>
            <a:endParaRPr lang="en-US" sz="32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1EF8D-6A7A-2335-AB61-516103B28442}"/>
              </a:ext>
            </a:extLst>
          </p:cNvPr>
          <p:cNvSpPr txBox="1"/>
          <p:nvPr/>
        </p:nvSpPr>
        <p:spPr>
          <a:xfrm>
            <a:off x="511834" y="3569881"/>
            <a:ext cx="1099481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Seaford"/>
                <a:ea typeface="+mn-lt"/>
                <a:cs typeface="+mn-lt"/>
              </a:rPr>
              <a:t>Marksheet Authorization</a:t>
            </a:r>
            <a:r>
              <a:rPr lang="en-US" sz="2000">
                <a:latin typeface="Seaford"/>
                <a:ea typeface="+mn-lt"/>
                <a:cs typeface="+mn-lt"/>
              </a:rPr>
              <a:t>:</a:t>
            </a:r>
            <a:endParaRPr lang="en-US" sz="2000">
              <a:latin typeface="Seaford"/>
            </a:endParaRPr>
          </a:p>
          <a:p>
            <a:endParaRPr lang="en-US" sz="2000">
              <a:latin typeface="Seaford"/>
              <a:ea typeface="+mn-lt"/>
              <a:cs typeface="+mn-lt"/>
            </a:endParaRPr>
          </a:p>
          <a:p>
            <a:pPr marL="342900" indent="-342900">
              <a:buFont typeface="Courier New"/>
              <a:buChar char="o"/>
            </a:pPr>
            <a:r>
              <a:rPr lang="en-US" sz="2000">
                <a:latin typeface="Seaford"/>
                <a:ea typeface="+mn-lt"/>
                <a:cs typeface="+mn-lt"/>
              </a:rPr>
              <a:t>To authorize the student's marksheet, ensuring it is valid and approved.</a:t>
            </a:r>
            <a:endParaRPr lang="en-US" sz="2000">
              <a:latin typeface="Seaford"/>
            </a:endParaRPr>
          </a:p>
          <a:p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FEE81-2325-59F3-2AE2-121E3F158D1D}"/>
              </a:ext>
            </a:extLst>
          </p:cNvPr>
          <p:cNvSpPr txBox="1"/>
          <p:nvPr/>
        </p:nvSpPr>
        <p:spPr>
          <a:xfrm>
            <a:off x="511834" y="4815982"/>
            <a:ext cx="11172270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Seaford"/>
                <a:ea typeface="+mn-lt"/>
                <a:cs typeface="+mn-lt"/>
              </a:rPr>
              <a:t>Lock/Unlock Marksheet</a:t>
            </a:r>
            <a:r>
              <a:rPr lang="en-US" sz="2000">
                <a:latin typeface="Seaford"/>
                <a:ea typeface="+mn-lt"/>
                <a:cs typeface="+mn-lt"/>
              </a:rPr>
              <a:t>:</a:t>
            </a:r>
            <a:endParaRPr lang="en-US" sz="2000">
              <a:latin typeface="Seaford"/>
            </a:endParaRPr>
          </a:p>
          <a:p>
            <a:endParaRPr lang="en-US" sz="2000">
              <a:latin typeface="Seaford"/>
              <a:ea typeface="+mn-lt"/>
              <a:cs typeface="+mn-lt"/>
            </a:endParaRPr>
          </a:p>
          <a:p>
            <a:pPr marL="342900" indent="-342900">
              <a:buFont typeface="Courier New"/>
              <a:buChar char="o"/>
            </a:pPr>
            <a:r>
              <a:rPr lang="en-US" sz="2000">
                <a:latin typeface="Seaford"/>
                <a:ea typeface="+mn-lt"/>
                <a:cs typeface="+mn-lt"/>
              </a:rPr>
              <a:t>Faculty can lock the marksheet after authorization to prevent further changes.</a:t>
            </a:r>
            <a:endParaRPr lang="en-US" sz="2000">
              <a:latin typeface="Seaford"/>
            </a:endParaRPr>
          </a:p>
          <a:p>
            <a:pPr marL="342900" indent="-342900">
              <a:buFont typeface="Courier New"/>
              <a:buChar char="o"/>
            </a:pPr>
            <a:r>
              <a:rPr lang="en-US" sz="2000">
                <a:latin typeface="Seaford"/>
                <a:ea typeface="+mn-lt"/>
                <a:cs typeface="+mn-lt"/>
              </a:rPr>
              <a:t>Unlocking allows edits if needed before final approval.</a:t>
            </a:r>
            <a:endParaRPr lang="en-US" sz="2000">
              <a:latin typeface="Seaford"/>
            </a:endParaRPr>
          </a:p>
          <a:p>
            <a:pPr marL="285750" indent="-285750">
              <a:buFont typeface="Courier New"/>
              <a:buChar char="o"/>
            </a:pPr>
            <a:endParaRPr lang="en-US"/>
          </a:p>
          <a:p>
            <a:pPr marL="285750" indent="-285750">
              <a:buFont typeface="Courier New"/>
              <a:buChar char="o"/>
            </a:pPr>
            <a:endParaRPr lang="en-US" sz="2400"/>
          </a:p>
          <a:p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A6F1E-3C96-678D-D04A-D86828825187}"/>
              </a:ext>
            </a:extLst>
          </p:cNvPr>
          <p:cNvSpPr txBox="1"/>
          <p:nvPr/>
        </p:nvSpPr>
        <p:spPr>
          <a:xfrm>
            <a:off x="515529" y="1053899"/>
            <a:ext cx="1116695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Seaford"/>
              </a:rPr>
              <a:t>Analysis :</a:t>
            </a:r>
          </a:p>
          <a:p>
            <a:endParaRPr lang="en-US" sz="2000" b="1">
              <a:latin typeface="Seaford"/>
              <a:ea typeface="+mn-lt"/>
              <a:cs typeface="+mn-lt"/>
            </a:endParaRPr>
          </a:p>
          <a:p>
            <a:pPr marL="342900" indent="-342900">
              <a:buFont typeface="Courier New"/>
              <a:buChar char="o"/>
            </a:pPr>
            <a:r>
              <a:rPr lang="en-US" sz="2000">
                <a:latin typeface="Seaford"/>
                <a:ea typeface="+mn-lt"/>
                <a:cs typeface="+mn-lt"/>
              </a:rPr>
              <a:t>List the total number of pass students and the total number of fail students, shown in a pie chart.</a:t>
            </a:r>
          </a:p>
          <a:p>
            <a:pPr marL="342900" indent="-342900">
              <a:buFont typeface="Courier New"/>
              <a:buChar char="o"/>
            </a:pPr>
            <a:endParaRPr lang="en-US" sz="2000">
              <a:latin typeface="Seaford"/>
              <a:ea typeface="+mn-lt"/>
              <a:cs typeface="+mn-lt"/>
            </a:endParaRPr>
          </a:p>
          <a:p>
            <a:pPr marL="342900" indent="-342900">
              <a:buFont typeface="Courier New"/>
              <a:buChar char="o"/>
            </a:pPr>
            <a:r>
              <a:rPr lang="en-US" sz="2000">
                <a:latin typeface="Seaford"/>
                <a:ea typeface="+mn-lt"/>
                <a:cs typeface="+mn-lt"/>
              </a:rPr>
              <a:t>In the graph display the total number of pass and fail students by semester and with the </a:t>
            </a:r>
            <a:r>
              <a:rPr lang="en-US" sz="2000" err="1">
                <a:latin typeface="Seaford"/>
                <a:ea typeface="+mn-lt"/>
                <a:cs typeface="+mn-lt"/>
              </a:rPr>
              <a:t>rollnumber</a:t>
            </a:r>
            <a:r>
              <a:rPr lang="en-US" sz="2000">
                <a:latin typeface="Seaford"/>
                <a:ea typeface="+mn-lt"/>
                <a:cs typeface="+mn-lt"/>
              </a:rPr>
              <a:t>.</a:t>
            </a:r>
            <a:endParaRPr lang="en-US" sz="2000">
              <a:latin typeface="Seaford"/>
            </a:endParaRPr>
          </a:p>
        </p:txBody>
      </p:sp>
    </p:spTree>
    <p:extLst>
      <p:ext uri="{BB962C8B-B14F-4D97-AF65-F5344CB8AC3E}">
        <p14:creationId xmlns:p14="http://schemas.microsoft.com/office/powerpoint/2010/main" val="787425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CFF3-EC4E-DE40-066B-BA7F0A1F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" y="2110142"/>
            <a:ext cx="6043131" cy="798170"/>
          </a:xfrm>
        </p:spPr>
        <p:txBody>
          <a:bodyPr/>
          <a:lstStyle/>
          <a:p>
            <a:br>
              <a:rPr lang="en-US" sz="3200">
                <a:solidFill>
                  <a:schemeClr val="tx1"/>
                </a:solidFill>
                <a:ea typeface="+mj-lt"/>
                <a:cs typeface="+mj-lt"/>
              </a:rPr>
            </a:br>
            <a:br>
              <a:rPr lang="en-US" sz="3200">
                <a:ea typeface="+mj-lt"/>
                <a:cs typeface="+mj-lt"/>
              </a:rPr>
            </a:br>
            <a:br>
              <a:rPr lang="en-US" sz="3200">
                <a:ea typeface="+mj-lt"/>
                <a:cs typeface="+mj-lt"/>
              </a:rPr>
            </a:br>
            <a:r>
              <a:rPr lang="en-US" sz="3200">
                <a:solidFill>
                  <a:schemeClr val="tx1"/>
                </a:solidFill>
                <a:ea typeface="+mj-lt"/>
                <a:cs typeface="+mj-lt"/>
              </a:rPr>
              <a:t>4. Administrator Interface: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01C60C-1A50-18D3-8D21-48CD7D7A1167}"/>
              </a:ext>
            </a:extLst>
          </p:cNvPr>
          <p:cNvSpPr txBox="1"/>
          <p:nvPr/>
        </p:nvSpPr>
        <p:spPr>
          <a:xfrm>
            <a:off x="425746" y="3272374"/>
            <a:ext cx="10363198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ourier New"/>
              <a:buChar char="o"/>
            </a:pPr>
            <a:r>
              <a:rPr lang="en-US" sz="2400">
                <a:latin typeface="Seaford"/>
                <a:ea typeface="+mn-lt"/>
                <a:cs typeface="+mn-lt"/>
              </a:rPr>
              <a:t>The admin section allows for bulk data management, where administrators can upload an Excel file containing the following student details:</a:t>
            </a:r>
            <a:endParaRPr lang="en-US" sz="2400">
              <a:latin typeface="Seaford"/>
            </a:endParaRPr>
          </a:p>
          <a:p>
            <a:pPr marL="800100" lvl="1" indent="-342900">
              <a:buFont typeface="Wingdings"/>
              <a:buChar char="ü"/>
            </a:pPr>
            <a:r>
              <a:rPr lang="en-US" sz="2400">
                <a:latin typeface="Seaford"/>
                <a:ea typeface="+mn-lt"/>
                <a:cs typeface="+mn-lt"/>
              </a:rPr>
              <a:t>Student Name</a:t>
            </a:r>
            <a:endParaRPr lang="en-US" sz="2400">
              <a:latin typeface="Seaford"/>
            </a:endParaRPr>
          </a:p>
          <a:p>
            <a:pPr marL="800100" lvl="1" indent="-342900">
              <a:buFont typeface="Wingdings"/>
              <a:buChar char="ü"/>
            </a:pPr>
            <a:r>
              <a:rPr lang="en-US" sz="2400">
                <a:latin typeface="Seaford"/>
                <a:ea typeface="+mn-lt"/>
                <a:cs typeface="+mn-lt"/>
              </a:rPr>
              <a:t>Roll Number</a:t>
            </a:r>
            <a:endParaRPr lang="en-US" sz="2400">
              <a:latin typeface="Seaford"/>
            </a:endParaRPr>
          </a:p>
          <a:p>
            <a:pPr marL="800100" lvl="1" indent="-342900">
              <a:buFont typeface="Wingdings"/>
              <a:buChar char="ü"/>
            </a:pPr>
            <a:r>
              <a:rPr lang="en-US" sz="2400">
                <a:latin typeface="Seaford"/>
                <a:ea typeface="+mn-lt"/>
                <a:cs typeface="+mn-lt"/>
              </a:rPr>
              <a:t>Email</a:t>
            </a:r>
            <a:endParaRPr lang="en-US" sz="2400">
              <a:latin typeface="Seaford"/>
            </a:endParaRPr>
          </a:p>
          <a:p>
            <a:pPr marL="800100" lvl="1" indent="-342900">
              <a:buFont typeface="Wingdings"/>
              <a:buChar char="ü"/>
            </a:pPr>
            <a:r>
              <a:rPr lang="en-US" sz="2400">
                <a:latin typeface="Seaford"/>
                <a:ea typeface="+mn-lt"/>
                <a:cs typeface="+mn-lt"/>
              </a:rPr>
              <a:t>Phone Number</a:t>
            </a:r>
            <a:endParaRPr lang="en-US" sz="2400">
              <a:latin typeface="Seaford"/>
            </a:endParaRPr>
          </a:p>
          <a:p>
            <a:pPr marL="800100" lvl="1" indent="-342900">
              <a:buFont typeface="Wingdings"/>
              <a:buChar char="ü"/>
            </a:pPr>
            <a:r>
              <a:rPr lang="en-US" sz="2400">
                <a:latin typeface="Seaford"/>
                <a:ea typeface="+mn-lt"/>
                <a:cs typeface="+mn-lt"/>
              </a:rPr>
              <a:t>Faculty Advisor Name and Id</a:t>
            </a:r>
          </a:p>
          <a:p>
            <a:pPr marL="742950" lvl="1" indent="-285750">
              <a:buFont typeface="Wingdings"/>
              <a:buChar char="ü"/>
            </a:pPr>
            <a:endParaRPr lang="en-US" sz="2400"/>
          </a:p>
          <a:p>
            <a:endParaRPr lang="en-US" sz="2400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A511204E-8E6D-8936-5B30-B6134EE1FBEC}"/>
              </a:ext>
            </a:extLst>
          </p:cNvPr>
          <p:cNvSpPr txBox="1"/>
          <p:nvPr/>
        </p:nvSpPr>
        <p:spPr>
          <a:xfrm>
            <a:off x="426130" y="632356"/>
            <a:ext cx="11297727" cy="138499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latin typeface="Seaford"/>
                <a:ea typeface="+mn-lt"/>
                <a:cs typeface="+mn-lt"/>
              </a:rPr>
              <a:t>Navigation (Previous/Next Buttons)</a:t>
            </a:r>
            <a:r>
              <a:rPr lang="en-US" sz="2000">
                <a:latin typeface="Seaford"/>
                <a:ea typeface="+mn-lt"/>
                <a:cs typeface="+mn-lt"/>
              </a:rPr>
              <a:t>:</a:t>
            </a:r>
            <a:endParaRPr lang="en-US" sz="2000">
              <a:latin typeface="Seaford"/>
            </a:endParaRPr>
          </a:p>
          <a:p>
            <a:endParaRPr lang="en-US" sz="2400">
              <a:latin typeface="Seaford"/>
              <a:ea typeface="+mn-lt"/>
              <a:cs typeface="+mn-lt"/>
            </a:endParaRPr>
          </a:p>
          <a:p>
            <a:pPr marL="342900" indent="-342900">
              <a:buFont typeface="Courier New"/>
              <a:buChar char="o"/>
            </a:pPr>
            <a:r>
              <a:rPr lang="en-US" sz="2000">
                <a:latin typeface="Seaford"/>
                <a:ea typeface="+mn-lt"/>
                <a:cs typeface="+mn-lt"/>
              </a:rPr>
              <a:t>navigate between student records, viewing one student’s information and moving to the next or previous assigned student using "Previous" and "Next" buttons.</a:t>
            </a:r>
            <a:endParaRPr lang="en-US" sz="2000">
              <a:latin typeface="Seaford"/>
            </a:endParaRPr>
          </a:p>
        </p:txBody>
      </p:sp>
    </p:spTree>
    <p:extLst>
      <p:ext uri="{BB962C8B-B14F-4D97-AF65-F5344CB8AC3E}">
        <p14:creationId xmlns:p14="http://schemas.microsoft.com/office/powerpoint/2010/main" val="1692801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8DDA25B-DE8C-8922-1B25-18566759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A9A8E-F0FA-3C37-A01A-6AE4C345147B}"/>
              </a:ext>
            </a:extLst>
          </p:cNvPr>
          <p:cNvSpPr txBox="1"/>
          <p:nvPr/>
        </p:nvSpPr>
        <p:spPr>
          <a:xfrm>
            <a:off x="630033" y="2690034"/>
            <a:ext cx="56241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latin typeface="Seaford"/>
                <a:ea typeface="+mn-lt"/>
                <a:cs typeface="+mn-lt"/>
              </a:rPr>
              <a:t>Analysis:</a:t>
            </a:r>
            <a:endParaRPr lang="en-US" sz="2400" b="1">
              <a:latin typeface="Seafor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8C55C-C01B-B2FB-7575-AB47D1615BF2}"/>
              </a:ext>
            </a:extLst>
          </p:cNvPr>
          <p:cNvSpPr txBox="1"/>
          <p:nvPr/>
        </p:nvSpPr>
        <p:spPr>
          <a:xfrm>
            <a:off x="808950" y="3313302"/>
            <a:ext cx="1038407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ourier New"/>
              <a:buChar char="o"/>
            </a:pPr>
            <a:r>
              <a:rPr lang="en-US" sz="2000">
                <a:latin typeface="Seaford"/>
                <a:ea typeface="+mn-lt"/>
                <a:cs typeface="+mn-lt"/>
              </a:rPr>
              <a:t>Display the number of passes and failures in a pie chart, highlighting the number of failures prominently.</a:t>
            </a:r>
            <a:endParaRPr lang="en-US" sz="2000">
              <a:latin typeface="Seafor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851424-E0C1-A341-36DF-2F8E95E3EFC3}"/>
              </a:ext>
            </a:extLst>
          </p:cNvPr>
          <p:cNvSpPr txBox="1"/>
          <p:nvPr/>
        </p:nvSpPr>
        <p:spPr>
          <a:xfrm>
            <a:off x="615167" y="993267"/>
            <a:ext cx="1059458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Seaford"/>
                <a:cs typeface="Segoe UI"/>
              </a:rPr>
              <a:t>Faculty Credentials Management</a:t>
            </a:r>
            <a:r>
              <a:rPr lang="en-US" sz="2400">
                <a:latin typeface="Seaford"/>
                <a:cs typeface="Segoe UI"/>
              </a:rPr>
              <a:t>: ​</a:t>
            </a:r>
          </a:p>
          <a:p>
            <a:r>
              <a:rPr lang="en-US" sz="2400">
                <a:latin typeface="Seaford"/>
                <a:cs typeface="Segoe UI"/>
              </a:rPr>
              <a:t>​</a:t>
            </a:r>
          </a:p>
          <a:p>
            <a:pPr marL="342900" indent="-342900">
              <a:buFont typeface="Courier New,monospace"/>
              <a:buChar char="o"/>
            </a:pPr>
            <a:r>
              <a:rPr lang="en-US" sz="2000">
                <a:latin typeface="Seaford"/>
                <a:cs typeface="Arial"/>
              </a:rPr>
              <a:t>The admin is responsible for registering and managing the login credentials for faculty members.</a:t>
            </a:r>
          </a:p>
        </p:txBody>
      </p:sp>
    </p:spTree>
    <p:extLst>
      <p:ext uri="{BB962C8B-B14F-4D97-AF65-F5344CB8AC3E}">
        <p14:creationId xmlns:p14="http://schemas.microsoft.com/office/powerpoint/2010/main" val="233810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816B-7BB2-45D7-45AC-D164C147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20" y="800819"/>
            <a:ext cx="2908868" cy="740660"/>
          </a:xfrm>
        </p:spPr>
        <p:txBody>
          <a:bodyPr/>
          <a:lstStyle/>
          <a:p>
            <a:r>
              <a:rPr lang="en-US" sz="2800"/>
              <a:t>Frontend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BC8F6A-9FC5-4CAB-E1A3-07D2C4DB5CE2}"/>
              </a:ext>
            </a:extLst>
          </p:cNvPr>
          <p:cNvSpPr txBox="1"/>
          <p:nvPr/>
        </p:nvSpPr>
        <p:spPr>
          <a:xfrm>
            <a:off x="429614" y="1646206"/>
            <a:ext cx="1088078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>
                <a:latin typeface="Seaford"/>
                <a:ea typeface="+mn-lt"/>
                <a:cs typeface="+mn-lt"/>
              </a:rPr>
              <a:t>HTML5:</a:t>
            </a:r>
            <a:r>
              <a:rPr lang="en-US" sz="2000">
                <a:latin typeface="Seaford"/>
                <a:ea typeface="+mn-lt"/>
                <a:cs typeface="+mn-lt"/>
              </a:rPr>
              <a:t> Create the structure and layout of the web pages, facilitating organized content presentation.</a:t>
            </a:r>
            <a:endParaRPr lang="en-US" sz="2000">
              <a:latin typeface="Seaford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>
                <a:latin typeface="Seaford"/>
                <a:ea typeface="+mn-lt"/>
                <a:cs typeface="+mn-lt"/>
              </a:rPr>
              <a:t>CSS3:</a:t>
            </a:r>
            <a:r>
              <a:rPr lang="en-US" sz="2000">
                <a:latin typeface="Seaford"/>
                <a:ea typeface="+mn-lt"/>
                <a:cs typeface="+mn-lt"/>
              </a:rPr>
              <a:t> Styling the user interface, ensuring a visually appealing design and a responsive layout across various devices.</a:t>
            </a:r>
            <a:endParaRPr lang="en-US" sz="2000">
              <a:latin typeface="Seaford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>
                <a:latin typeface="Seaford"/>
                <a:ea typeface="+mn-lt"/>
                <a:cs typeface="+mn-lt"/>
              </a:rPr>
              <a:t>JavaScript:</a:t>
            </a:r>
            <a:r>
              <a:rPr lang="en-US" sz="2000">
                <a:latin typeface="Seaford"/>
                <a:ea typeface="+mn-lt"/>
                <a:cs typeface="+mn-lt"/>
              </a:rPr>
              <a:t> Add dynamic features, enhance client-side interactivity, and validate user information, ensuring data integrity before submission.</a:t>
            </a:r>
            <a:endParaRPr lang="en-US" sz="2000">
              <a:latin typeface="Seaford"/>
            </a:endParaRPr>
          </a:p>
          <a:p>
            <a:pPr algn="l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1ED528-C291-479E-C9B2-38AA7051BE7C}"/>
              </a:ext>
            </a:extLst>
          </p:cNvPr>
          <p:cNvSpPr txBox="1"/>
          <p:nvPr/>
        </p:nvSpPr>
        <p:spPr>
          <a:xfrm>
            <a:off x="668181" y="3638080"/>
            <a:ext cx="354833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accent4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Backend </a:t>
            </a:r>
            <a:endParaRPr lang="en-US" sz="28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E7074-211D-E9D8-F31E-42254D8D5A14}"/>
              </a:ext>
            </a:extLst>
          </p:cNvPr>
          <p:cNvSpPr txBox="1"/>
          <p:nvPr/>
        </p:nvSpPr>
        <p:spPr>
          <a:xfrm>
            <a:off x="651001" y="4292372"/>
            <a:ext cx="104494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>
                <a:latin typeface="Seaford"/>
                <a:ea typeface="+mn-lt"/>
                <a:cs typeface="+mn-lt"/>
              </a:rPr>
              <a:t>Python:</a:t>
            </a:r>
            <a:r>
              <a:rPr lang="en-US" sz="2000">
                <a:latin typeface="Seaford"/>
                <a:ea typeface="+mn-lt"/>
                <a:cs typeface="+mn-lt"/>
              </a:rPr>
              <a:t> The primary programming language used for backend development.</a:t>
            </a:r>
            <a:endParaRPr lang="en-US" sz="2000">
              <a:latin typeface="Seafor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FE9C5E-3D43-62A3-A692-49386B516050}"/>
              </a:ext>
            </a:extLst>
          </p:cNvPr>
          <p:cNvSpPr txBox="1"/>
          <p:nvPr/>
        </p:nvSpPr>
        <p:spPr>
          <a:xfrm>
            <a:off x="963770" y="5210207"/>
            <a:ext cx="9816860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>
              <a:latin typeface="Seaford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>
                <a:latin typeface="Seaford"/>
                <a:ea typeface="+mn-lt"/>
                <a:cs typeface="+mn-lt"/>
              </a:rPr>
              <a:t>MySQL:</a:t>
            </a:r>
            <a:r>
              <a:rPr lang="en-US" sz="2000">
                <a:latin typeface="Seaford"/>
                <a:ea typeface="+mn-lt"/>
                <a:cs typeface="+mn-lt"/>
              </a:rPr>
              <a:t> A relational database management system used to store student-related data, including identification details and academic records.</a:t>
            </a:r>
            <a:endParaRPr lang="en-US" sz="2000">
              <a:latin typeface="Seaford"/>
            </a:endParaRPr>
          </a:p>
          <a:p>
            <a:pPr algn="l"/>
            <a:endParaRPr lang="en-US">
              <a:latin typeface="Seafor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278C2-0E05-54E0-5319-7430676731FC}"/>
              </a:ext>
            </a:extLst>
          </p:cNvPr>
          <p:cNvSpPr txBox="1"/>
          <p:nvPr/>
        </p:nvSpPr>
        <p:spPr>
          <a:xfrm>
            <a:off x="655608" y="481066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5D197"/>
                </a:solidFill>
              </a:rPr>
              <a:t>Database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017BED-2E67-D874-48BB-0864162CEDFA}"/>
              </a:ext>
            </a:extLst>
          </p:cNvPr>
          <p:cNvSpPr txBox="1"/>
          <p:nvPr/>
        </p:nvSpPr>
        <p:spPr>
          <a:xfrm>
            <a:off x="2898476" y="598097"/>
            <a:ext cx="63950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5D197"/>
                </a:solidFill>
                <a:ea typeface="+mn-lt"/>
                <a:cs typeface="+mn-lt"/>
              </a:rPr>
              <a:t>⁠</a:t>
            </a:r>
            <a:r>
              <a:rPr lang="en-US" sz="3200" b="1">
                <a:solidFill>
                  <a:srgbClr val="F5D197"/>
                </a:solidFill>
                <a:ea typeface="+mn-lt"/>
                <a:cs typeface="+mn-lt"/>
              </a:rPr>
              <a:t>Tools and Technologies used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3451022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5FC5-7D29-97A0-F1B6-8539B46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93" y="369498"/>
            <a:ext cx="5784339" cy="1358887"/>
          </a:xfrm>
        </p:spPr>
        <p:txBody>
          <a:bodyPr/>
          <a:lstStyle/>
          <a:p>
            <a:r>
              <a:rPr lang="en-US" sz="2800">
                <a:ea typeface="+mj-lt"/>
                <a:cs typeface="+mj-lt"/>
              </a:rPr>
              <a:t>Development Tools:</a:t>
            </a:r>
            <a:endParaRPr lang="en-US"/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2CDC8-1927-F937-B001-6337A1E35443}"/>
              </a:ext>
            </a:extLst>
          </p:cNvPr>
          <p:cNvSpPr txBox="1"/>
          <p:nvPr/>
        </p:nvSpPr>
        <p:spPr>
          <a:xfrm>
            <a:off x="786401" y="1271721"/>
            <a:ext cx="1044946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>
              <a:latin typeface="Seaford"/>
            </a:endParaRPr>
          </a:p>
          <a:p>
            <a:pPr marL="342900" indent="-342900">
              <a:buFont typeface="Wingdings"/>
              <a:buChar char="v"/>
            </a:pPr>
            <a:r>
              <a:rPr lang="en-US" sz="2000" b="1">
                <a:latin typeface="Seaford"/>
                <a:ea typeface="+mn-lt"/>
                <a:cs typeface="+mn-lt"/>
              </a:rPr>
              <a:t>Visual Studio Code:</a:t>
            </a:r>
            <a:endParaRPr lang="en-US">
              <a:latin typeface="Seaford"/>
              <a:ea typeface="+mn-lt"/>
              <a:cs typeface="+mn-lt"/>
            </a:endParaRPr>
          </a:p>
          <a:p>
            <a:r>
              <a:rPr lang="en-US" sz="2000">
                <a:latin typeface="Seaford"/>
                <a:ea typeface="+mn-lt"/>
                <a:cs typeface="+mn-lt"/>
              </a:rPr>
              <a:t>        The code editor used for writing and managing the project code</a:t>
            </a:r>
            <a:br>
              <a:rPr lang="en-US">
                <a:ea typeface="+mn-lt"/>
                <a:cs typeface="+mn-lt"/>
              </a:rPr>
            </a:br>
            <a:endParaRPr lang="en-US"/>
          </a:p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91749-2F06-7B03-27FD-D915EC94D15C}"/>
              </a:ext>
            </a:extLst>
          </p:cNvPr>
          <p:cNvSpPr txBox="1"/>
          <p:nvPr/>
        </p:nvSpPr>
        <p:spPr>
          <a:xfrm>
            <a:off x="782479" y="2541178"/>
            <a:ext cx="10798408" cy="13175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000" b="1">
                <a:latin typeface="Seaford"/>
                <a:ea typeface="+mn-lt"/>
                <a:cs typeface="+mn-lt"/>
              </a:rPr>
              <a:t>XAMPP: </a:t>
            </a:r>
            <a:endParaRPr lang="en-US">
              <a:latin typeface="Century Gothic" panose="020B0502020202020204"/>
            </a:endParaRPr>
          </a:p>
          <a:p>
            <a:pPr lvl="1"/>
            <a:r>
              <a:rPr lang="en-US" sz="2000">
                <a:latin typeface="Seaford"/>
              </a:rPr>
              <a:t>A software package that provides a local server environment for developing applications. It          is used for database management, enabling easy access to MySQL for storing and managing data.</a:t>
            </a:r>
            <a:endParaRPr lang="en-US">
              <a:latin typeface="Century Gothic" panose="020B0502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5681E-D189-FD99-D5ED-EA0A68F5DBDC}"/>
              </a:ext>
            </a:extLst>
          </p:cNvPr>
          <p:cNvSpPr txBox="1"/>
          <p:nvPr/>
        </p:nvSpPr>
        <p:spPr>
          <a:xfrm>
            <a:off x="784806" y="3845786"/>
            <a:ext cx="1076576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000" b="1">
                <a:latin typeface="Seaford"/>
                <a:ea typeface="+mn-lt"/>
                <a:cs typeface="+mn-lt"/>
              </a:rPr>
              <a:t>PyCharm Community Edition 2023.3.3:</a:t>
            </a:r>
            <a:endParaRPr lang="en-US">
              <a:latin typeface="Century Gothic" panose="020B0502020202020204"/>
            </a:endParaRPr>
          </a:p>
          <a:p>
            <a:pPr lvl="1"/>
            <a:r>
              <a:rPr lang="en-US" sz="2000">
                <a:latin typeface="Seaford"/>
              </a:rPr>
              <a:t>An integrated development environment (IDE) primarily used for  Python programming </a:t>
            </a:r>
            <a:r>
              <a:rPr lang="en-US" sz="200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7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E61DE22-A5B2-2F67-4992-0EA04A9F8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85800"/>
            <a:ext cx="6546338" cy="62564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132CD7-431E-8CFC-DDDD-947046A4E6A5}"/>
              </a:ext>
            </a:extLst>
          </p:cNvPr>
          <p:cNvSpPr txBox="1"/>
          <p:nvPr/>
        </p:nvSpPr>
        <p:spPr>
          <a:xfrm>
            <a:off x="607991" y="3430342"/>
            <a:ext cx="10334445" cy="2769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Seaford"/>
                <a:ea typeface="+mn-lt"/>
                <a:cs typeface="+mn-lt"/>
              </a:rPr>
              <a:t>System Functionality:</a:t>
            </a:r>
            <a:endParaRPr lang="en-US" sz="2800">
              <a:latin typeface="Seaford"/>
            </a:endParaRPr>
          </a:p>
          <a:p>
            <a:endParaRPr lang="en-US" sz="2800" b="1">
              <a:latin typeface="Seaford"/>
              <a:ea typeface="+mn-lt"/>
              <a:cs typeface="+mn-lt"/>
            </a:endParaRPr>
          </a:p>
          <a:p>
            <a:pPr marL="342900" indent="-342900">
              <a:buFont typeface="Wingdings"/>
              <a:buChar char="§"/>
            </a:pPr>
            <a:r>
              <a:rPr lang="en-US" sz="2000">
                <a:latin typeface="Seaford"/>
                <a:ea typeface="+mn-lt"/>
                <a:cs typeface="+mn-lt"/>
              </a:rPr>
              <a:t> Developed and implemented, allowing students, faculty advisors, and administrators to interact seamlessly through the web application.</a:t>
            </a:r>
            <a:endParaRPr lang="en-US" sz="2000">
              <a:latin typeface="Seaford"/>
            </a:endParaRPr>
          </a:p>
          <a:p>
            <a:pPr marL="342900" indent="-342900">
              <a:buFont typeface="Wingdings"/>
              <a:buChar char="§"/>
            </a:pPr>
            <a:endParaRPr lang="en-US" sz="2000">
              <a:latin typeface="Seaford"/>
              <a:ea typeface="+mn-lt"/>
              <a:cs typeface="+mn-lt"/>
            </a:endParaRPr>
          </a:p>
          <a:p>
            <a:pPr marL="342900" indent="-342900">
              <a:buFont typeface="Wingdings"/>
              <a:buChar char="§"/>
            </a:pPr>
            <a:r>
              <a:rPr lang="en-US" sz="2000">
                <a:latin typeface="Seaford"/>
                <a:ea typeface="+mn-lt"/>
                <a:cs typeface="+mn-lt"/>
              </a:rPr>
              <a:t>Key features, such as student registration, information management, and faculty access to student records, were tested and verified to function as intended.</a:t>
            </a:r>
            <a:endParaRPr lang="en-US" sz="2000">
              <a:latin typeface="Seaford"/>
            </a:endParaRPr>
          </a:p>
          <a:p>
            <a:pPr algn="l"/>
            <a:endParaRPr lang="en-US"/>
          </a:p>
        </p:txBody>
      </p:sp>
      <p:sp>
        <p:nvSpPr>
          <p:cNvPr id="4" name="TextBox 3" hidden="1">
            <a:extLst>
              <a:ext uri="{FF2B5EF4-FFF2-40B4-BE49-F238E27FC236}">
                <a16:creationId xmlns:a16="http://schemas.microsoft.com/office/drawing/2014/main" id="{734A5554-3167-F5C1-9189-B20A15D0BCA9}"/>
              </a:ext>
            </a:extLst>
          </p:cNvPr>
          <p:cNvSpPr txBox="1"/>
          <p:nvPr/>
        </p:nvSpPr>
        <p:spPr>
          <a:xfrm>
            <a:off x="4724400" y="3200400"/>
            <a:ext cx="5302369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>
                <a:solidFill>
                  <a:srgbClr val="F5D197"/>
                </a:solidFill>
              </a:rPr>
              <a:t>Results and discussions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0236C-6226-B098-50D0-0BF7B212CEE9}"/>
              </a:ext>
            </a:extLst>
          </p:cNvPr>
          <p:cNvSpPr txBox="1"/>
          <p:nvPr/>
        </p:nvSpPr>
        <p:spPr>
          <a:xfrm>
            <a:off x="2949757" y="391047"/>
            <a:ext cx="55324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F5D197"/>
                </a:solidFill>
                <a:latin typeface="Consolas"/>
              </a:rPr>
              <a:t>Results and Discussions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38679C-72F1-09CC-AD3A-D69E6549DBA7}"/>
              </a:ext>
            </a:extLst>
          </p:cNvPr>
          <p:cNvSpPr txBox="1"/>
          <p:nvPr/>
        </p:nvSpPr>
        <p:spPr>
          <a:xfrm>
            <a:off x="1255672" y="112286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709B1-BD9E-EC1F-B0C7-576C6D14A788}"/>
              </a:ext>
            </a:extLst>
          </p:cNvPr>
          <p:cNvSpPr txBox="1"/>
          <p:nvPr/>
        </p:nvSpPr>
        <p:spPr>
          <a:xfrm>
            <a:off x="6399097" y="178691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8D5BE7-FC48-80AA-66E3-EE7F22D18969}"/>
              </a:ext>
            </a:extLst>
          </p:cNvPr>
          <p:cNvSpPr txBox="1"/>
          <p:nvPr/>
        </p:nvSpPr>
        <p:spPr>
          <a:xfrm>
            <a:off x="590811" y="2004790"/>
            <a:ext cx="11000270" cy="14157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https://drive.google.com/file/d/1-8gP98BaSexgXue0LGeA4AKIxVwMaBds/view?usp=drivesdk</a:t>
            </a:r>
            <a:endParaRPr lang="en-US">
              <a:ea typeface="+mn-lt"/>
              <a:cs typeface="+mn-lt"/>
            </a:endParaRPr>
          </a:p>
          <a:p>
            <a:endParaRPr lang="en-US">
              <a:latin typeface="Century Gothic" panose="020B0502020202020204"/>
              <a:ea typeface="+mn-lt"/>
              <a:cs typeface="+mn-lt"/>
            </a:endParaRPr>
          </a:p>
          <a:p>
            <a:endParaRPr lang="en-US" sz="2000">
              <a:latin typeface="Seafor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2989AD-0072-4D44-71A3-1BCF9CA1CEEB}"/>
              </a:ext>
            </a:extLst>
          </p:cNvPr>
          <p:cNvSpPr txBox="1"/>
          <p:nvPr/>
        </p:nvSpPr>
        <p:spPr>
          <a:xfrm>
            <a:off x="613686" y="147816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Seaford"/>
                <a:cs typeface="Segoe UI"/>
              </a:rPr>
              <a:t>Project Demo :</a:t>
            </a:r>
          </a:p>
        </p:txBody>
      </p:sp>
    </p:spTree>
    <p:extLst>
      <p:ext uri="{BB962C8B-B14F-4D97-AF65-F5344CB8AC3E}">
        <p14:creationId xmlns:p14="http://schemas.microsoft.com/office/powerpoint/2010/main" val="2324138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9423-DD24-78BE-4830-BCFEC049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8A1132A-FF5B-ACF8-C418-55F055F3B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06" y="535557"/>
            <a:ext cx="11559397" cy="574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2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659D25B-A1AD-99EA-F222-6435D84D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700475C-3251-2F9A-D263-BC16A20CFA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220" b="-73"/>
          <a:stretch/>
        </p:blipFill>
        <p:spPr>
          <a:xfrm>
            <a:off x="704489" y="262387"/>
            <a:ext cx="10581735" cy="633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99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9622-A2A6-9536-D33B-792BCF5DB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4F1B3B1-3D81-03AF-C03F-8056713CD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00" y="602592"/>
            <a:ext cx="10584969" cy="612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7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CFCF-4468-4B0B-457A-14CEADD1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8039" y="527649"/>
            <a:ext cx="3613359" cy="1200735"/>
          </a:xfrm>
        </p:spPr>
        <p:txBody>
          <a:bodyPr/>
          <a:lstStyle/>
          <a:p>
            <a:pPr algn="l"/>
            <a:r>
              <a:rPr lang="en-US" sz="2800">
                <a:latin typeface="Calibri"/>
                <a:cs typeface="Calibri"/>
              </a:rPr>
              <a:t>INTRODUCTION </a:t>
            </a:r>
            <a:endParaRPr lang="en-US" sz="2800" b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B5B0A-0305-A051-4B31-0426069DDDD8}"/>
              </a:ext>
            </a:extLst>
          </p:cNvPr>
          <p:cNvSpPr txBox="1"/>
          <p:nvPr/>
        </p:nvSpPr>
        <p:spPr>
          <a:xfrm>
            <a:off x="741872" y="1475117"/>
            <a:ext cx="10334444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,Sans-Serif"/>
              <a:buChar char="q"/>
            </a:pPr>
            <a:r>
              <a:rPr lang="en-US" sz="2000">
                <a:latin typeface="Seaford"/>
                <a:cs typeface="Arial"/>
              </a:rPr>
              <a:t>Managing student identification and academic records using traditional physical cards presents several challenges.​</a:t>
            </a:r>
          </a:p>
          <a:p>
            <a:r>
              <a:rPr lang="en-US" sz="2000">
                <a:latin typeface="Seaford"/>
                <a:cs typeface="Arial"/>
              </a:rPr>
              <a:t>​</a:t>
            </a:r>
          </a:p>
          <a:p>
            <a:pPr marL="342900" indent="-342900">
              <a:buFont typeface="Wingdings,Sans-Serif"/>
              <a:buChar char="q"/>
            </a:pPr>
            <a:r>
              <a:rPr lang="en-US" sz="2000">
                <a:latin typeface="Seaford"/>
                <a:cs typeface="Arial"/>
              </a:rPr>
              <a:t>Physical cards are vulnerable to damage, theft, and loss, which can result in security concerns and inconvenience 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C4DC3F-5DCA-485E-80E8-00D49175A685}"/>
              </a:ext>
            </a:extLst>
          </p:cNvPr>
          <p:cNvSpPr txBox="1"/>
          <p:nvPr/>
        </p:nvSpPr>
        <p:spPr>
          <a:xfrm>
            <a:off x="842514" y="4828438"/>
            <a:ext cx="1023380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q"/>
            </a:pPr>
            <a:r>
              <a:rPr lang="en-US" sz="2000">
                <a:latin typeface="Segoe UI"/>
                <a:cs typeface="Segoe UI"/>
              </a:rPr>
              <a:t>Difficulties in managing large volumes of student data efficiently using paper-based systems, leading to delays and errors.</a:t>
            </a:r>
            <a:r>
              <a:rPr lang="en-US">
                <a:latin typeface="Segoe UI"/>
                <a:cs typeface="Segoe UI"/>
              </a:rPr>
              <a:t> ​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7581C-98BC-6261-8487-BC738927AFE4}"/>
              </a:ext>
            </a:extLst>
          </p:cNvPr>
          <p:cNvSpPr txBox="1"/>
          <p:nvPr/>
        </p:nvSpPr>
        <p:spPr>
          <a:xfrm>
            <a:off x="741872" y="3229154"/>
            <a:ext cx="1073701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Segoe UI"/>
              </a:rPr>
              <a:t>​</a:t>
            </a:r>
          </a:p>
          <a:p>
            <a:pPr marL="342900" indent="-342900">
              <a:buFont typeface="Wingdings,Sans-Serif"/>
              <a:buChar char="q"/>
            </a:pPr>
            <a:r>
              <a:rPr lang="en-US" sz="2000">
                <a:latin typeface="Seaford"/>
                <a:cs typeface="Arial"/>
              </a:rPr>
              <a:t>Further complicates the process of maintaining and updating records, making it inefficient for both students and administrative staff to access and manage academic information in a timely manner.​​​</a:t>
            </a:r>
          </a:p>
        </p:txBody>
      </p:sp>
    </p:spTree>
    <p:extLst>
      <p:ext uri="{BB962C8B-B14F-4D97-AF65-F5344CB8AC3E}">
        <p14:creationId xmlns:p14="http://schemas.microsoft.com/office/powerpoint/2010/main" val="2580843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56DE195-6FB5-F4C6-E9A8-4A8C2DF6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F33D904-23DE-5860-0DF1-48045C44C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44" y="190500"/>
            <a:ext cx="11300603" cy="643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27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87E7-9030-36F3-30E1-94C1FD49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AB33F20-1D16-D61F-AFB6-14725C3FB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44" y="226175"/>
            <a:ext cx="11545018" cy="653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18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3F24A51-F589-DA5A-6B1D-3747BCFC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4807495-E96C-8838-FC08-5946ADC94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8" y="276765"/>
            <a:ext cx="11286224" cy="618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25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27E33E6-2D35-59E4-192A-31C504ED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9459AB-BCD1-2F6F-C414-3C6AF7D1F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25" y="305519"/>
            <a:ext cx="11300603" cy="634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97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2AC5E66-5129-EEDE-0842-7ECDEC8C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5BAF85B-95CD-95B3-0ACC-103A4E335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13" y="406161"/>
            <a:ext cx="10797395" cy="603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57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0C9F91D-67D6-1204-6680-C95FD39C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E6FF782-AF2B-DC2B-3612-ACE925F86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3" y="485775"/>
            <a:ext cx="1046797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D006-BD07-A6D6-2FDA-C234CC19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4FAB727-3E6D-8057-DF1B-10B26444F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14" y="391784"/>
            <a:ext cx="10581735" cy="594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49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82BC4-FE53-9ADF-7609-A2E0570F5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AA19D-B27A-9E00-A3A6-0C58BCEE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B97E2-2B54-B126-E881-BD0277FBD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95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9AAEF-D223-2F4E-183A-C33CCEBBA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E472-8512-66DF-BEAA-8BC6C1C6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1D23E-85A3-EBC2-0A60-77548A3D92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43" r="34911" b="8571"/>
          <a:stretch/>
        </p:blipFill>
        <p:spPr>
          <a:xfrm>
            <a:off x="261256" y="0"/>
            <a:ext cx="11854543" cy="634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02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703FEAA-BBBA-B94F-B0A2-3B544DDB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85800"/>
            <a:ext cx="3527093" cy="48186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F6DC6-BEE8-E071-B1AE-BF8736C400FE}"/>
              </a:ext>
            </a:extLst>
          </p:cNvPr>
          <p:cNvSpPr txBox="1"/>
          <p:nvPr/>
        </p:nvSpPr>
        <p:spPr>
          <a:xfrm>
            <a:off x="568515" y="1990410"/>
            <a:ext cx="11053311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Seaford"/>
                <a:ea typeface="+mn-lt"/>
                <a:cs typeface="+mn-lt"/>
              </a:rPr>
              <a:t>Performance:</a:t>
            </a:r>
            <a:endParaRPr lang="en-US" sz="2000">
              <a:latin typeface="Seaford"/>
            </a:endParaRPr>
          </a:p>
          <a:p>
            <a:endParaRPr lang="en-US" sz="2000" b="1">
              <a:latin typeface="Seaford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Seaford"/>
                <a:ea typeface="+mn-lt"/>
                <a:cs typeface="+mn-lt"/>
              </a:rPr>
              <a:t>The application demonstrated good performance with quick response times for user requests and minimal loading delays, even with multiple concurrent users.</a:t>
            </a:r>
            <a:endParaRPr lang="en-US" sz="2000">
              <a:latin typeface="Seaford"/>
            </a:endParaRPr>
          </a:p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6F719-F22B-E08C-6115-BD5BADFE41F5}"/>
              </a:ext>
            </a:extLst>
          </p:cNvPr>
          <p:cNvSpPr txBox="1"/>
          <p:nvPr/>
        </p:nvSpPr>
        <p:spPr>
          <a:xfrm>
            <a:off x="571195" y="3730193"/>
            <a:ext cx="10765765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Seaford"/>
                <a:ea typeface="+mn-lt"/>
                <a:cs typeface="+mn-lt"/>
              </a:rPr>
              <a:t>Conclusion:</a:t>
            </a:r>
            <a:endParaRPr lang="en-US" sz="2000" b="1">
              <a:latin typeface="Seaford"/>
            </a:endParaRPr>
          </a:p>
          <a:p>
            <a:endParaRPr lang="en-US" sz="2000" b="1">
              <a:latin typeface="Seaford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Seaford"/>
                <a:ea typeface="+mn-lt"/>
                <a:cs typeface="+mn-lt"/>
              </a:rPr>
              <a:t>Overall, the Student E-Card project successfully meets the objectives of improving student identification and academic record management while offering a user-friendly experience for all stakeholders involved.</a:t>
            </a:r>
            <a:endParaRPr lang="en-US" sz="2000">
              <a:latin typeface="Seaford"/>
            </a:endParaRPr>
          </a:p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3226A-A893-3FC5-7CE1-A77AA0B5C5AD}"/>
              </a:ext>
            </a:extLst>
          </p:cNvPr>
          <p:cNvSpPr txBox="1"/>
          <p:nvPr/>
        </p:nvSpPr>
        <p:spPr>
          <a:xfrm>
            <a:off x="332018" y="365769"/>
            <a:ext cx="11259063" cy="203132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latin typeface="Seaford"/>
                <a:ea typeface="+mn-lt"/>
                <a:cs typeface="+mn-lt"/>
              </a:rPr>
              <a:t>Data Management:</a:t>
            </a:r>
            <a:endParaRPr lang="en-US" sz="3200" b="1">
              <a:solidFill>
                <a:srgbClr val="F5D197"/>
              </a:solidFill>
              <a:latin typeface="Consolas"/>
            </a:endParaRPr>
          </a:p>
          <a:p>
            <a:endParaRPr lang="en-US" sz="2400" b="1">
              <a:latin typeface="Seaford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Seaford"/>
                <a:ea typeface="+mn-lt"/>
                <a:cs typeface="+mn-lt"/>
              </a:rPr>
              <a:t>The MySQL database effectively stored and managed all student-related data, allowing for efficient retrieval and updates.</a:t>
            </a:r>
            <a:endParaRPr lang="en-US" sz="2000">
              <a:latin typeface="Seaford"/>
            </a:endParaRPr>
          </a:p>
          <a:p>
            <a:endParaRPr lang="en-US">
              <a:latin typeface="Century Gothic" panose="020B0502020202020204"/>
              <a:ea typeface="+mn-lt"/>
              <a:cs typeface="+mn-lt"/>
            </a:endParaRPr>
          </a:p>
          <a:p>
            <a:endParaRPr lang="en-US" sz="2000">
              <a:latin typeface="Seaford"/>
            </a:endParaRPr>
          </a:p>
        </p:txBody>
      </p:sp>
    </p:spTree>
    <p:extLst>
      <p:ext uri="{BB962C8B-B14F-4D97-AF65-F5344CB8AC3E}">
        <p14:creationId xmlns:p14="http://schemas.microsoft.com/office/powerpoint/2010/main" val="32843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D5CC1-BA01-6FCF-01B4-C31F18363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756" y="470140"/>
            <a:ext cx="4567794" cy="1083065"/>
          </a:xfrm>
        </p:spPr>
        <p:txBody>
          <a:bodyPr/>
          <a:lstStyle/>
          <a:p>
            <a:pPr algn="l"/>
            <a:r>
              <a:rPr lang="en-US" sz="2800">
                <a:latin typeface="Segoe UI"/>
                <a:cs typeface="Segoe UI"/>
              </a:rPr>
              <a:t>Problem Definition </a:t>
            </a:r>
            <a:endParaRPr lang="en-US" sz="2800" b="0">
              <a:latin typeface="Segoe UI"/>
              <a:cs typeface="Segoe UI"/>
            </a:endParaRPr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CD700B-68B3-6860-C64E-92DE264358AB}"/>
              </a:ext>
            </a:extLst>
          </p:cNvPr>
          <p:cNvSpPr txBox="1"/>
          <p:nvPr/>
        </p:nvSpPr>
        <p:spPr>
          <a:xfrm>
            <a:off x="1304339" y="1331732"/>
            <a:ext cx="10909537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q"/>
            </a:pPr>
            <a:r>
              <a:rPr lang="en-US" sz="2000">
                <a:latin typeface="Seaford"/>
                <a:ea typeface="+mn-lt"/>
                <a:cs typeface="+mn-lt"/>
              </a:rPr>
              <a:t> Project aims to streamline the process of managing student identification and academic records, while also connecting students with their faculty advisors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>
              <a:latin typeface="Seaford"/>
              <a:cs typeface="Segoe UI"/>
            </a:endParaRPr>
          </a:p>
          <a:p>
            <a:pPr marL="342900" indent="-342900">
              <a:buFont typeface="Wingdings"/>
              <a:buChar char="q"/>
            </a:pPr>
            <a:endParaRPr lang="en-US" sz="2000">
              <a:ea typeface="+mn-lt"/>
              <a:cs typeface="+mn-lt"/>
            </a:endParaRPr>
          </a:p>
          <a:p>
            <a:pPr marL="342900" indent="-342900">
              <a:buFont typeface="Wingdings"/>
              <a:buChar char="q"/>
            </a:pP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>
                <a:latin typeface="Century Gothic" panose="020B0502020202020204"/>
                <a:ea typeface="+mn-lt"/>
                <a:cs typeface="+mn-lt"/>
              </a:rPr>
              <a:t>Providing </a:t>
            </a:r>
            <a:r>
              <a:rPr lang="en-US" sz="2000">
                <a:latin typeface="Seaford"/>
                <a:ea typeface="+mn-lt"/>
                <a:cs typeface="+mn-lt"/>
              </a:rPr>
              <a:t>Digital solution for storing and accessing informations like student identification details, academic information, and other relevant data . </a:t>
            </a:r>
            <a:endParaRPr lang="en-US" sz="2000">
              <a:latin typeface="Seafor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B3D58B-964A-593B-2F2F-3C0C5449F89D}"/>
              </a:ext>
            </a:extLst>
          </p:cNvPr>
          <p:cNvSpPr txBox="1"/>
          <p:nvPr/>
        </p:nvSpPr>
        <p:spPr>
          <a:xfrm>
            <a:off x="1299949" y="4412265"/>
            <a:ext cx="1047821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q"/>
            </a:pPr>
            <a:r>
              <a:rPr lang="en-US" sz="2000">
                <a:latin typeface="Seaford"/>
                <a:ea typeface="+mn-lt"/>
                <a:cs typeface="+mn-lt"/>
              </a:rPr>
              <a:t>It offers a convenient and secure way for students to share their information and for institutions to manage student data efficiently.</a:t>
            </a:r>
            <a:endParaRPr lang="en-US" sz="2000">
              <a:latin typeface="Seaford"/>
              <a:cs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4F05B7-751E-37B4-44AC-0B5EEB0630C7}"/>
              </a:ext>
            </a:extLst>
          </p:cNvPr>
          <p:cNvSpPr txBox="1"/>
          <p:nvPr/>
        </p:nvSpPr>
        <p:spPr>
          <a:xfrm>
            <a:off x="1306991" y="3276682"/>
            <a:ext cx="1070825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q"/>
            </a:pPr>
            <a:r>
              <a:rPr lang="en-US" sz="2000">
                <a:cs typeface="Arial"/>
              </a:rPr>
              <a:t>​</a:t>
            </a:r>
            <a:r>
              <a:rPr lang="en-US" sz="2000">
                <a:latin typeface="Seaford"/>
                <a:ea typeface="+mn-lt"/>
                <a:cs typeface="+mn-lt"/>
              </a:rPr>
              <a:t>Students can fill in their details, which are accessible to faculty advisors for verification and management purpose.</a:t>
            </a:r>
            <a:endParaRPr lang="en-US" sz="2000">
              <a:latin typeface="Seaford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0394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7C35-43FD-A622-C2A3-5499A891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Text Placeholder 2" hidden="1">
            <a:extLst>
              <a:ext uri="{FF2B5EF4-FFF2-40B4-BE49-F238E27FC236}">
                <a16:creationId xmlns:a16="http://schemas.microsoft.com/office/drawing/2014/main" id="{4F8DE233-820C-A944-3E3E-8E80900876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1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6F793-D652-64C3-8212-624242DC0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435" y="498894"/>
            <a:ext cx="5856225" cy="668774"/>
          </a:xfrm>
        </p:spPr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7F203E-554D-636F-7B6D-87D4BFD0C13B}"/>
              </a:ext>
            </a:extLst>
          </p:cNvPr>
          <p:cNvSpPr txBox="1"/>
          <p:nvPr/>
        </p:nvSpPr>
        <p:spPr>
          <a:xfrm>
            <a:off x="755687" y="1319775"/>
            <a:ext cx="11052534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q"/>
            </a:pPr>
            <a:r>
              <a:rPr lang="en-US" sz="2400">
                <a:latin typeface="Seaford"/>
                <a:ea typeface="+mn-lt"/>
                <a:cs typeface="+mn-lt"/>
              </a:rPr>
              <a:t>To Develop a secure and efficient digital platform for managing student  Information and academic records.</a:t>
            </a:r>
            <a:endParaRPr lang="en-US" sz="2400">
              <a:latin typeface="Seaford"/>
            </a:endParaRPr>
          </a:p>
          <a:p>
            <a:endParaRPr lang="en-US" sz="2400">
              <a:latin typeface="Seaford"/>
              <a:ea typeface="+mn-lt"/>
              <a:cs typeface="+mn-lt"/>
            </a:endParaRPr>
          </a:p>
          <a:p>
            <a:pPr marL="342900" indent="-342900">
              <a:buFont typeface="Wingdings"/>
              <a:buChar char="q"/>
            </a:pPr>
            <a:r>
              <a:rPr lang="en-US" sz="2400">
                <a:latin typeface="Seaford"/>
                <a:ea typeface="+mn-lt"/>
                <a:cs typeface="+mn-lt"/>
              </a:rPr>
              <a:t>To Replace traditional physical cards with a feature-rich digital solution.</a:t>
            </a:r>
            <a:endParaRPr lang="en-US" sz="2400">
              <a:latin typeface="Seaford"/>
            </a:endParaRPr>
          </a:p>
          <a:p>
            <a:endParaRPr lang="en-US" sz="2400">
              <a:latin typeface="Seaford"/>
              <a:ea typeface="+mn-lt"/>
              <a:cs typeface="+mn-lt"/>
            </a:endParaRPr>
          </a:p>
          <a:p>
            <a:pPr marL="342900" indent="-342900">
              <a:buFont typeface="Wingdings"/>
              <a:buChar char="q"/>
            </a:pPr>
            <a:r>
              <a:rPr lang="en-US" sz="2400">
                <a:latin typeface="Seaford"/>
                <a:ea typeface="+mn-lt"/>
                <a:cs typeface="+mn-lt"/>
              </a:rPr>
              <a:t>To Enable seamless access to identification details and academic information for students.</a:t>
            </a:r>
            <a:endParaRPr lang="en-US" sz="2400">
              <a:latin typeface="Seaford"/>
            </a:endParaRPr>
          </a:p>
          <a:p>
            <a:endParaRPr lang="en-US" sz="2400">
              <a:latin typeface="Seaford"/>
              <a:ea typeface="+mn-lt"/>
              <a:cs typeface="+mn-lt"/>
            </a:endParaRPr>
          </a:p>
          <a:p>
            <a:pPr marL="342900" indent="-342900">
              <a:buFont typeface="Wingdings"/>
              <a:buChar char="q"/>
            </a:pPr>
            <a:r>
              <a:rPr lang="en-US" sz="2400">
                <a:latin typeface="Seaford"/>
                <a:ea typeface="+mn-lt"/>
                <a:cs typeface="+mn-lt"/>
              </a:rPr>
              <a:t>To Facilitate communication between students and their faculty advisors.</a:t>
            </a:r>
            <a:endParaRPr lang="en-US" sz="2400">
              <a:latin typeface="Seaford"/>
            </a:endParaRPr>
          </a:p>
          <a:p>
            <a:endParaRPr lang="en-US" sz="2400">
              <a:latin typeface="Seaford"/>
              <a:ea typeface="+mn-lt"/>
              <a:cs typeface="+mn-lt"/>
            </a:endParaRPr>
          </a:p>
          <a:p>
            <a:pPr marL="342900" indent="-342900">
              <a:buFont typeface="Wingdings"/>
              <a:buChar char="q"/>
            </a:pPr>
            <a:r>
              <a:rPr lang="en-US" sz="2400">
                <a:latin typeface="Seaford"/>
                <a:ea typeface="+mn-lt"/>
                <a:cs typeface="+mn-lt"/>
              </a:rPr>
              <a:t>To Eliminate risks associated with physical cards, ensuring faster, paperless data management.</a:t>
            </a:r>
            <a:endParaRPr lang="en-US" sz="2400">
              <a:latin typeface="Seaford"/>
            </a:endParaRPr>
          </a:p>
          <a:p>
            <a:pPr marL="342900" indent="-342900">
              <a:buFont typeface="Wingdings"/>
              <a:buChar char="q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9407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C1E4-0E30-9F37-20EC-21DE6BC7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114" y="498894"/>
            <a:ext cx="6531961" cy="539378"/>
          </a:xfrm>
        </p:spPr>
        <p:txBody>
          <a:bodyPr/>
          <a:lstStyle/>
          <a:p>
            <a:r>
              <a:rPr lang="en-US"/>
              <a:t>IDEAS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DD34C1-6D1C-766B-BA2E-F03FAC6F0DDF}"/>
              </a:ext>
            </a:extLst>
          </p:cNvPr>
          <p:cNvSpPr txBox="1"/>
          <p:nvPr/>
        </p:nvSpPr>
        <p:spPr>
          <a:xfrm>
            <a:off x="625540" y="1260846"/>
            <a:ext cx="707078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Seaford"/>
                <a:ea typeface="+mn-lt"/>
                <a:cs typeface="+mn-lt"/>
              </a:rPr>
              <a:t>The </a:t>
            </a:r>
            <a:r>
              <a:rPr lang="en-US" sz="2400" b="1">
                <a:latin typeface="Seaford"/>
                <a:ea typeface="+mn-lt"/>
                <a:cs typeface="+mn-lt"/>
              </a:rPr>
              <a:t>Student E-Card</a:t>
            </a:r>
            <a:r>
              <a:rPr lang="en-US" sz="2400">
                <a:latin typeface="Seaford"/>
                <a:ea typeface="+mn-lt"/>
                <a:cs typeface="+mn-lt"/>
              </a:rPr>
              <a:t> project emerged from the need to digitalize and simplify the management of student identification and academic records. </a:t>
            </a:r>
            <a:endParaRPr lang="en-US" sz="2400">
              <a:latin typeface="Seaford"/>
            </a:endParaRPr>
          </a:p>
        </p:txBody>
      </p:sp>
      <p:pic>
        <p:nvPicPr>
          <p:cNvPr id="4" name="Picture 3" descr="hardcopy document  to the digital copy  as the for doing website">
            <a:extLst>
              <a:ext uri="{FF2B5EF4-FFF2-40B4-BE49-F238E27FC236}">
                <a16:creationId xmlns:a16="http://schemas.microsoft.com/office/drawing/2014/main" id="{79052552-9B7E-F05D-A2E6-D5A8DC8A3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981" y="445697"/>
            <a:ext cx="3953774" cy="5966604"/>
          </a:xfrm>
          <a:prstGeom prst="rect">
            <a:avLst/>
          </a:prstGeom>
        </p:spPr>
      </p:pic>
      <p:sp>
        <p:nvSpPr>
          <p:cNvPr id="5" name="TextBox 4" hidden="1">
            <a:extLst>
              <a:ext uri="{FF2B5EF4-FFF2-40B4-BE49-F238E27FC236}">
                <a16:creationId xmlns:a16="http://schemas.microsoft.com/office/drawing/2014/main" id="{EBB787A7-B8C5-EDDB-F109-592B86525F0D}"/>
              </a:ext>
            </a:extLst>
          </p:cNvPr>
          <p:cNvSpPr txBox="1"/>
          <p:nvPr/>
        </p:nvSpPr>
        <p:spPr>
          <a:xfrm flipV="1">
            <a:off x="-247395" y="2077586"/>
            <a:ext cx="81347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/>
          </a:p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2A425-78A5-7C82-B291-EA93AF87A2C6}"/>
              </a:ext>
            </a:extLst>
          </p:cNvPr>
          <p:cNvSpPr txBox="1"/>
          <p:nvPr/>
        </p:nvSpPr>
        <p:spPr>
          <a:xfrm>
            <a:off x="632699" y="2712580"/>
            <a:ext cx="7042028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000" b="1">
                <a:latin typeface="Seaford"/>
              </a:rPr>
              <a:t>Digital Replacement for Physical Cards</a:t>
            </a:r>
            <a:r>
              <a:rPr lang="en-US" sz="2000">
                <a:latin typeface="Seaford"/>
              </a:rPr>
              <a:t>: Develop a secure digital e-card system with three levels of authentication: student, faculty, and admin.</a:t>
            </a:r>
          </a:p>
          <a:p>
            <a:endParaRPr lang="en-US" sz="2000">
              <a:latin typeface="Seaford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000" b="1">
                <a:latin typeface="Seaford"/>
              </a:rPr>
              <a:t>Improved Access for Faculty</a:t>
            </a:r>
            <a:r>
              <a:rPr lang="en-US" sz="2000">
                <a:latin typeface="Seaford"/>
              </a:rPr>
              <a:t>: Enable faculty to easily access and manage student records, including academic performance and personal details, through their authenticated accounts.</a:t>
            </a:r>
          </a:p>
        </p:txBody>
      </p:sp>
    </p:spTree>
    <p:extLst>
      <p:ext uri="{BB962C8B-B14F-4D97-AF65-F5344CB8AC3E}">
        <p14:creationId xmlns:p14="http://schemas.microsoft.com/office/powerpoint/2010/main" val="279069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4A16DCB-070E-8821-8245-5924C556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0D4FC-4383-2AE2-062C-4CD9E88AF09D}"/>
              </a:ext>
            </a:extLst>
          </p:cNvPr>
          <p:cNvSpPr txBox="1"/>
          <p:nvPr/>
        </p:nvSpPr>
        <p:spPr>
          <a:xfrm>
            <a:off x="3272287" y="454325"/>
            <a:ext cx="458350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F5D197"/>
                </a:solidFill>
                <a:latin typeface="Seaford"/>
              </a:rPr>
              <a:t>System Architecture</a:t>
            </a:r>
            <a:endParaRPr lang="en-US" b="1">
              <a:latin typeface="Seafor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E7185-6A2B-1E2D-063F-B622F0510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88" y="932402"/>
            <a:ext cx="9235067" cy="548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4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D772-9070-B95C-AAC8-4E2AD5C74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25" y="513271"/>
            <a:ext cx="10327583" cy="568133"/>
          </a:xfrm>
        </p:spPr>
        <p:txBody>
          <a:bodyPr/>
          <a:lstStyle/>
          <a:p>
            <a:r>
              <a:rPr lang="en-US" sz="2400" b="0">
                <a:latin typeface="Seaford"/>
                <a:ea typeface="+mj-lt"/>
                <a:cs typeface="+mj-lt"/>
              </a:rPr>
              <a:t>The architecture consists of the following key components:</a:t>
            </a:r>
            <a:endParaRPr lang="en-US" sz="2400">
              <a:latin typeface="Seafor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16E8F4-A12F-44C5-1793-6040648C919E}"/>
              </a:ext>
            </a:extLst>
          </p:cNvPr>
          <p:cNvSpPr txBox="1"/>
          <p:nvPr/>
        </p:nvSpPr>
        <p:spPr>
          <a:xfrm>
            <a:off x="659082" y="1241069"/>
            <a:ext cx="512809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ea typeface="+mn-lt"/>
                <a:cs typeface="+mn-lt"/>
              </a:rPr>
              <a:t>1</a:t>
            </a:r>
            <a:r>
              <a:rPr lang="en-US" sz="2400" b="1">
                <a:latin typeface="Seaford"/>
                <a:ea typeface="+mn-lt"/>
                <a:cs typeface="+mn-lt"/>
              </a:rPr>
              <a:t>.Frontend (User Interface):</a:t>
            </a:r>
            <a:endParaRPr lang="en-US" sz="2400">
              <a:latin typeface="Seaford"/>
            </a:endParaRP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B9CDFF-2066-9277-5EAE-302EBD4EB0D4}"/>
              </a:ext>
            </a:extLst>
          </p:cNvPr>
          <p:cNvSpPr txBox="1"/>
          <p:nvPr/>
        </p:nvSpPr>
        <p:spPr>
          <a:xfrm>
            <a:off x="824394" y="1902907"/>
            <a:ext cx="1087767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000" b="1">
                <a:latin typeface="Seaford"/>
                <a:ea typeface="+mn-lt"/>
                <a:cs typeface="+mn-lt"/>
              </a:rPr>
              <a:t>Student Interface</a:t>
            </a:r>
            <a:r>
              <a:rPr lang="en-US" sz="2000">
                <a:latin typeface="Seaford"/>
                <a:ea typeface="+mn-lt"/>
                <a:cs typeface="+mn-lt"/>
              </a:rPr>
              <a:t>: Students input their identification and academic information.</a:t>
            </a:r>
            <a:endParaRPr lang="en-US" sz="2000">
              <a:latin typeface="Seaford"/>
            </a:endParaRPr>
          </a:p>
          <a:p>
            <a:endParaRPr lang="en-US" sz="2000">
              <a:latin typeface="Seaford"/>
              <a:ea typeface="+mn-lt"/>
              <a:cs typeface="+mn-lt"/>
            </a:endParaRPr>
          </a:p>
          <a:p>
            <a:pPr marL="342900" indent="-342900">
              <a:buFont typeface="Wingdings"/>
              <a:buChar char="Ø"/>
            </a:pPr>
            <a:r>
              <a:rPr lang="en-US" sz="2000" b="1">
                <a:latin typeface="Seaford"/>
                <a:ea typeface="+mn-lt"/>
                <a:cs typeface="+mn-lt"/>
              </a:rPr>
              <a:t>Faculty Interface</a:t>
            </a:r>
            <a:r>
              <a:rPr lang="en-US" sz="2000">
                <a:latin typeface="Seaford"/>
                <a:ea typeface="+mn-lt"/>
                <a:cs typeface="+mn-lt"/>
              </a:rPr>
              <a:t>: Faculty advisor access and review student information, tracking progress.</a:t>
            </a:r>
            <a:endParaRPr lang="en-US">
              <a:latin typeface="Seaford"/>
              <a:ea typeface="+mn-lt"/>
              <a:cs typeface="+mn-lt"/>
            </a:endParaRPr>
          </a:p>
          <a:p>
            <a:endParaRPr lang="en-US" sz="2000">
              <a:latin typeface="Seaford"/>
              <a:ea typeface="+mn-lt"/>
              <a:cs typeface="+mn-lt"/>
            </a:endParaRPr>
          </a:p>
          <a:p>
            <a:pPr marL="342900" indent="-342900">
              <a:buFont typeface="Wingdings"/>
              <a:buChar char="Ø"/>
            </a:pPr>
            <a:r>
              <a:rPr lang="en-US" sz="2000" b="1">
                <a:latin typeface="Seaford"/>
                <a:ea typeface="+mn-lt"/>
                <a:cs typeface="+mn-lt"/>
              </a:rPr>
              <a:t>Admin Interface</a:t>
            </a:r>
            <a:r>
              <a:rPr lang="en-US" sz="2000">
                <a:latin typeface="Seaford"/>
                <a:ea typeface="+mn-lt"/>
                <a:cs typeface="+mn-lt"/>
              </a:rPr>
              <a:t>: Administrators assign students to faculty advisors via admin authentication.</a:t>
            </a:r>
            <a:endParaRPr lang="en-US">
              <a:latin typeface="Seaford"/>
              <a:ea typeface="+mn-lt"/>
              <a:cs typeface="+mn-lt"/>
            </a:endParaRPr>
          </a:p>
          <a:p>
            <a:pPr marL="342900" indent="-342900">
              <a:buFont typeface="Wingdings"/>
              <a:buChar char="Ø"/>
            </a:pPr>
            <a:endParaRPr lang="en-US" sz="2000">
              <a:latin typeface="Seafor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1EAC2-9175-1D8E-9D19-53FD495BE586}"/>
              </a:ext>
            </a:extLst>
          </p:cNvPr>
          <p:cNvSpPr txBox="1"/>
          <p:nvPr/>
        </p:nvSpPr>
        <p:spPr>
          <a:xfrm>
            <a:off x="661184" y="4167288"/>
            <a:ext cx="601890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ea typeface="+mn-lt"/>
                <a:cs typeface="+mn-lt"/>
              </a:rPr>
              <a:t>2. Backend (Server-side Application):</a:t>
            </a:r>
            <a:endParaRPr lang="en-US" sz="2400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E15E60-6DD0-1AAE-5FCE-7A36858A8A6E}"/>
              </a:ext>
            </a:extLst>
          </p:cNvPr>
          <p:cNvSpPr txBox="1"/>
          <p:nvPr/>
        </p:nvSpPr>
        <p:spPr>
          <a:xfrm>
            <a:off x="828530" y="4682262"/>
            <a:ext cx="1086640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000" b="1">
                <a:latin typeface="Seaford"/>
                <a:ea typeface="+mn-lt"/>
                <a:cs typeface="+mn-lt"/>
              </a:rPr>
              <a:t>Data Management</a:t>
            </a:r>
            <a:r>
              <a:rPr lang="en-US" sz="2000">
                <a:latin typeface="Seaford"/>
                <a:ea typeface="+mn-lt"/>
                <a:cs typeface="+mn-lt"/>
              </a:rPr>
              <a:t>: Handles data processing, authentication, and database communication.</a:t>
            </a:r>
            <a:endParaRPr lang="en-US" sz="2000">
              <a:latin typeface="Seaford"/>
            </a:endParaRPr>
          </a:p>
          <a:p>
            <a:pPr marL="342900" indent="-342900">
              <a:buFont typeface="Wingdings"/>
              <a:buChar char="Ø"/>
            </a:pPr>
            <a:endParaRPr lang="en-US" sz="2000">
              <a:latin typeface="Seaford"/>
              <a:ea typeface="+mn-lt"/>
              <a:cs typeface="+mn-lt"/>
            </a:endParaRPr>
          </a:p>
          <a:p>
            <a:pPr marL="342900" indent="-342900">
              <a:buFont typeface="Wingdings"/>
              <a:buChar char="Ø"/>
            </a:pPr>
            <a:r>
              <a:rPr lang="en-US" sz="2000" b="1">
                <a:latin typeface="Seaford"/>
                <a:ea typeface="+mn-lt"/>
                <a:cs typeface="+mn-lt"/>
              </a:rPr>
              <a:t>Built with Python</a:t>
            </a:r>
            <a:r>
              <a:rPr lang="en-US" sz="2000">
                <a:latin typeface="Seaford"/>
                <a:ea typeface="+mn-lt"/>
                <a:cs typeface="+mn-lt"/>
              </a:rPr>
              <a:t>: Manages requests, controls data flow, and ensures secure communication across the system.</a:t>
            </a:r>
            <a:endParaRPr lang="en-US" sz="2000">
              <a:latin typeface="Seaford"/>
            </a:endParaRPr>
          </a:p>
          <a:p>
            <a:pPr marL="285750" indent="-285750">
              <a:buFont typeface="Wingdings"/>
              <a:buChar char="Ø"/>
            </a:pPr>
            <a:endParaRPr lang="en-US" sz="2000">
              <a:latin typeface="Seaford"/>
            </a:endParaRPr>
          </a:p>
          <a:p>
            <a:pPr algn="l"/>
            <a:endParaRPr lang="en-US" sz="2000">
              <a:latin typeface="Seaford"/>
            </a:endParaRPr>
          </a:p>
        </p:txBody>
      </p:sp>
    </p:spTree>
    <p:extLst>
      <p:ext uri="{BB962C8B-B14F-4D97-AF65-F5344CB8AC3E}">
        <p14:creationId xmlns:p14="http://schemas.microsoft.com/office/powerpoint/2010/main" val="419955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FE24-B009-3242-C516-9423F0D7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" y="484517"/>
            <a:ext cx="5281131" cy="1603302"/>
          </a:xfrm>
        </p:spPr>
        <p:txBody>
          <a:bodyPr/>
          <a:lstStyle/>
          <a:p>
            <a:r>
              <a:rPr lang="en-US" sz="2400">
                <a:solidFill>
                  <a:schemeClr val="tx1"/>
                </a:solidFill>
              </a:rPr>
              <a:t>3. Database (Data Storage):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106A7E-6CC8-5273-4B25-72B15507823D}"/>
              </a:ext>
            </a:extLst>
          </p:cNvPr>
          <p:cNvSpPr txBox="1"/>
          <p:nvPr/>
        </p:nvSpPr>
        <p:spPr>
          <a:xfrm>
            <a:off x="765065" y="988941"/>
            <a:ext cx="10665122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Seaford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>
                <a:latin typeface="Century Gothic"/>
                <a:ea typeface="+mn-lt"/>
                <a:cs typeface="+mn-lt"/>
              </a:rPr>
              <a:t>MySQL Database</a:t>
            </a:r>
            <a:r>
              <a:rPr lang="en-US" sz="2000">
                <a:latin typeface="Century Gothic"/>
                <a:ea typeface="+mn-lt"/>
                <a:cs typeface="+mn-lt"/>
              </a:rPr>
              <a:t>: Securely stores all student-related data in a more structured way which will be efficient for accessing.</a:t>
            </a:r>
          </a:p>
          <a:p>
            <a:pPr marL="285750" indent="-285750">
              <a:buFont typeface="Arial"/>
              <a:buChar char="•"/>
            </a:pPr>
            <a:endParaRPr lang="en-US" sz="200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>
                <a:latin typeface="Century Gothic"/>
                <a:ea typeface="+mn-lt"/>
                <a:cs typeface="+mn-lt"/>
              </a:rPr>
              <a:t>Efficient Storage</a:t>
            </a:r>
            <a:r>
              <a:rPr lang="en-US" sz="2000">
                <a:latin typeface="Century Gothic"/>
                <a:ea typeface="+mn-lt"/>
                <a:cs typeface="+mn-lt"/>
              </a:rPr>
              <a:t>: Data is easily retrievable for faculty advisor authentication and other </a:t>
            </a:r>
            <a:r>
              <a:rPr lang="en-US" sz="2000">
                <a:latin typeface="Seaford"/>
                <a:ea typeface="+mn-lt"/>
                <a:cs typeface="+mn-lt"/>
              </a:rPr>
              <a:t>system processes.</a:t>
            </a:r>
            <a:endParaRPr lang="en-US">
              <a:latin typeface="Seaford"/>
            </a:endParaRPr>
          </a:p>
          <a:p>
            <a:endParaRPr lang="en-US" sz="2000"/>
          </a:p>
          <a:p>
            <a:pPr algn="l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27E868-156E-FFC9-E8F1-B42B7420F985}"/>
              </a:ext>
            </a:extLst>
          </p:cNvPr>
          <p:cNvSpPr txBox="1"/>
          <p:nvPr/>
        </p:nvSpPr>
        <p:spPr>
          <a:xfrm>
            <a:off x="677647" y="3729209"/>
            <a:ext cx="1083765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>
              <a:latin typeface="Seaford"/>
            </a:endParaRPr>
          </a:p>
          <a:p>
            <a:r>
              <a:rPr lang="en-US" sz="2000" b="1">
                <a:latin typeface="Seaford"/>
                <a:ea typeface="+mn-lt"/>
                <a:cs typeface="+mn-lt"/>
              </a:rPr>
              <a:t>Role-Based Access Control</a:t>
            </a:r>
            <a:r>
              <a:rPr lang="en-US" sz="2000">
                <a:latin typeface="Seaford"/>
                <a:ea typeface="+mn-lt"/>
                <a:cs typeface="+mn-lt"/>
              </a:rPr>
              <a:t>: Ensures only authorized users (students, faculty, admin) can access specific data.</a:t>
            </a:r>
            <a:endParaRPr lang="en-US" sz="2000">
              <a:latin typeface="Seafor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9FEAD-D7CE-02C0-F0B2-6FC3E11A70A5}"/>
              </a:ext>
            </a:extLst>
          </p:cNvPr>
          <p:cNvSpPr txBox="1"/>
          <p:nvPr/>
        </p:nvSpPr>
        <p:spPr>
          <a:xfrm>
            <a:off x="676259" y="3194018"/>
            <a:ext cx="56330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4.Security (Data Protection):</a:t>
            </a:r>
          </a:p>
        </p:txBody>
      </p:sp>
    </p:spTree>
    <p:extLst>
      <p:ext uri="{BB962C8B-B14F-4D97-AF65-F5344CB8AC3E}">
        <p14:creationId xmlns:p14="http://schemas.microsoft.com/office/powerpoint/2010/main" val="310020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206D55-F8CA-7918-3E18-59C89CD8233A}"/>
              </a:ext>
            </a:extLst>
          </p:cNvPr>
          <p:cNvSpPr txBox="1"/>
          <p:nvPr/>
        </p:nvSpPr>
        <p:spPr>
          <a:xfrm>
            <a:off x="731051" y="993012"/>
            <a:ext cx="435346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Calibri"/>
                <a:cs typeface="Calibri"/>
              </a:rPr>
              <a:t>1. Home Page:</a:t>
            </a:r>
            <a:endParaRPr lang="en-US" sz="320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D06E2-ACFE-D56A-B7CE-2B16B8EA0D9E}"/>
              </a:ext>
            </a:extLst>
          </p:cNvPr>
          <p:cNvSpPr txBox="1"/>
          <p:nvPr/>
        </p:nvSpPr>
        <p:spPr>
          <a:xfrm>
            <a:off x="737266" y="2121999"/>
            <a:ext cx="1014365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ourier New"/>
              <a:buChar char="o"/>
            </a:pPr>
            <a:endParaRPr lang="en-US" sz="2000">
              <a:latin typeface="Seaford"/>
            </a:endParaRPr>
          </a:p>
          <a:p>
            <a:pPr marL="342900" indent="-342900">
              <a:buFont typeface="Courier New"/>
              <a:buChar char="o"/>
            </a:pPr>
            <a:r>
              <a:rPr lang="en-US" sz="2000">
                <a:latin typeface="Seaford"/>
                <a:ea typeface="+mn-lt"/>
                <a:cs typeface="+mn-lt"/>
              </a:rPr>
              <a:t>Users can </a:t>
            </a:r>
            <a:r>
              <a:rPr lang="en-US" sz="2000" b="1">
                <a:latin typeface="Seaford"/>
                <a:ea typeface="+mn-lt"/>
                <a:cs typeface="+mn-lt"/>
              </a:rPr>
              <a:t>Sign Up</a:t>
            </a:r>
            <a:r>
              <a:rPr lang="en-US" sz="2000">
                <a:latin typeface="Seaford"/>
                <a:ea typeface="+mn-lt"/>
                <a:cs typeface="+mn-lt"/>
              </a:rPr>
              <a:t> or </a:t>
            </a:r>
            <a:r>
              <a:rPr lang="en-US" sz="2000" b="1">
                <a:latin typeface="Seaford"/>
                <a:ea typeface="+mn-lt"/>
                <a:cs typeface="+mn-lt"/>
              </a:rPr>
              <a:t>Sign In ( Change password , Forget Password )</a:t>
            </a:r>
            <a:endParaRPr lang="en-US" sz="2000">
              <a:latin typeface="Seaford"/>
            </a:endParaRPr>
          </a:p>
          <a:p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BBF59-8C33-B3C4-7300-3CF586743E58}"/>
              </a:ext>
            </a:extLst>
          </p:cNvPr>
          <p:cNvSpPr txBox="1"/>
          <p:nvPr/>
        </p:nvSpPr>
        <p:spPr>
          <a:xfrm>
            <a:off x="756919" y="3143849"/>
            <a:ext cx="435346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Calibri"/>
                <a:ea typeface="+mn-lt"/>
                <a:cs typeface="+mn-lt"/>
              </a:rPr>
              <a:t>2. Student Interface:</a:t>
            </a:r>
            <a:endParaRPr lang="en-US" sz="3200" b="1">
              <a:latin typeface="Century Gothic" panose="020B0502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B19CE-705E-C6F1-2C88-209584B0173B}"/>
              </a:ext>
            </a:extLst>
          </p:cNvPr>
          <p:cNvSpPr txBox="1"/>
          <p:nvPr/>
        </p:nvSpPr>
        <p:spPr>
          <a:xfrm>
            <a:off x="760777" y="3929194"/>
            <a:ext cx="1072263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ourier New"/>
              <a:buChar char="o"/>
            </a:pPr>
            <a:r>
              <a:rPr lang="en-US" sz="2000">
                <a:latin typeface="Seaford"/>
                <a:ea typeface="+mn-lt"/>
                <a:cs typeface="+mn-lt"/>
              </a:rPr>
              <a:t>After signing in, students are prompted to fill in their personal information, which includes basic details like contact information and family details.</a:t>
            </a:r>
            <a:endParaRPr lang="en-US" sz="2000">
              <a:latin typeface="Seaford"/>
            </a:endParaRPr>
          </a:p>
          <a:p>
            <a:pPr marL="342900" indent="-342900">
              <a:buFont typeface="Courier New"/>
              <a:buChar char="o"/>
            </a:pPr>
            <a:endParaRPr lang="en-US" sz="2000">
              <a:latin typeface="Seaford"/>
            </a:endParaRPr>
          </a:p>
        </p:txBody>
      </p:sp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B2B7A940-F690-8128-6DA8-E8023E6B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92" y="843950"/>
            <a:ext cx="5051092" cy="30934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D807B-E243-DC79-8CE6-987E41350730}"/>
              </a:ext>
            </a:extLst>
          </p:cNvPr>
          <p:cNvSpPr txBox="1"/>
          <p:nvPr/>
        </p:nvSpPr>
        <p:spPr>
          <a:xfrm>
            <a:off x="670254" y="1707616"/>
            <a:ext cx="1089516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ourier New"/>
              <a:buChar char="o"/>
            </a:pPr>
            <a:r>
              <a:rPr lang="en-US" sz="2000">
                <a:latin typeface="Seaford"/>
                <a:ea typeface="+mn-lt"/>
                <a:cs typeface="+mn-lt"/>
              </a:rPr>
              <a:t>Main page as contain </a:t>
            </a:r>
            <a:r>
              <a:rPr lang="en-US" sz="2000" b="1">
                <a:latin typeface="Seaford"/>
                <a:ea typeface="+mn-lt"/>
                <a:cs typeface="+mn-lt"/>
              </a:rPr>
              <a:t>About</a:t>
            </a:r>
            <a:r>
              <a:rPr lang="en-US" sz="2000">
                <a:latin typeface="Seaford"/>
                <a:ea typeface="+mn-lt"/>
                <a:cs typeface="+mn-lt"/>
              </a:rPr>
              <a:t>, </a:t>
            </a:r>
            <a:r>
              <a:rPr lang="en-US" sz="2000" b="1">
                <a:latin typeface="Seaford"/>
                <a:ea typeface="+mn-lt"/>
                <a:cs typeface="+mn-lt"/>
              </a:rPr>
              <a:t>Contact Details</a:t>
            </a:r>
            <a:r>
              <a:rPr lang="en-US" sz="2000">
                <a:latin typeface="Seaford"/>
                <a:ea typeface="+mn-lt"/>
                <a:cs typeface="+mn-lt"/>
              </a:rPr>
              <a:t>, </a:t>
            </a:r>
            <a:r>
              <a:rPr lang="en-US" sz="2000" b="1">
                <a:latin typeface="Seaford"/>
                <a:ea typeface="+mn-lt"/>
                <a:cs typeface="+mn-lt"/>
              </a:rPr>
              <a:t>Feedback Form</a:t>
            </a:r>
            <a:r>
              <a:rPr lang="en-US" sz="2000">
                <a:latin typeface="Seaford"/>
                <a:ea typeface="+mn-lt"/>
                <a:cs typeface="+mn-lt"/>
              </a:rPr>
              <a:t> and </a:t>
            </a:r>
            <a:r>
              <a:rPr lang="en-US" sz="2000" b="1">
                <a:latin typeface="Seaford"/>
                <a:ea typeface="+mn-lt"/>
                <a:cs typeface="+mn-lt"/>
              </a:rPr>
              <a:t>Login</a:t>
            </a:r>
            <a:r>
              <a:rPr lang="en-US" sz="2000">
                <a:latin typeface="Seaford"/>
                <a:ea typeface="+mn-lt"/>
                <a:cs typeface="+mn-lt"/>
              </a:rPr>
              <a:t> for students, faculty, and administrators.</a:t>
            </a:r>
            <a:endParaRPr lang="en-US" sz="2000">
              <a:latin typeface="Seafor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14634-F7A3-BB50-439F-52B385C6F0B7}"/>
              </a:ext>
            </a:extLst>
          </p:cNvPr>
          <p:cNvSpPr txBox="1"/>
          <p:nvPr/>
        </p:nvSpPr>
        <p:spPr>
          <a:xfrm>
            <a:off x="734829" y="5072162"/>
            <a:ext cx="107082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ourier New"/>
              <a:buChar char="o"/>
            </a:pPr>
            <a:r>
              <a:rPr lang="en-US" sz="2000">
                <a:latin typeface="Seaford"/>
              </a:rPr>
              <a:t>Enter their semester results, updating the system for each academic term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BB3319-D955-50E5-EF8B-D73016EB50D0}"/>
              </a:ext>
            </a:extLst>
          </p:cNvPr>
          <p:cNvSpPr txBox="1"/>
          <p:nvPr/>
        </p:nvSpPr>
        <p:spPr>
          <a:xfrm>
            <a:off x="4479985" y="439947"/>
            <a:ext cx="268569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5D197"/>
                </a:solidFill>
              </a:rPr>
              <a:t>Design 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896957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381587_Win32_SL_v6" id="{5005B820-A0B7-49EA-8569-DCF0CD2DBB9D}" vid="{2E48C80D-E25D-44C4-BCFD-F1465E9B6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96C45C-DB75-420E-8AF3-E934CE3B8485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E6695BEB-4861-4F57-B47B-7156F618DFD8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F54F928-5808-4F9A-8810-B3FD2A0264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1222</Words>
  <Application>Microsoft Office PowerPoint</Application>
  <PresentationFormat>Widescreen</PresentationFormat>
  <Paragraphs>148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Aptos</vt:lpstr>
      <vt:lpstr>Arial</vt:lpstr>
      <vt:lpstr>Arial,Sans-Serif</vt:lpstr>
      <vt:lpstr>Calibri</vt:lpstr>
      <vt:lpstr>Century Gothic</vt:lpstr>
      <vt:lpstr>Consolas</vt:lpstr>
      <vt:lpstr>Courier New</vt:lpstr>
      <vt:lpstr>Courier New,monospace</vt:lpstr>
      <vt:lpstr>Seaford</vt:lpstr>
      <vt:lpstr>Segoe UI</vt:lpstr>
      <vt:lpstr>Wingdings</vt:lpstr>
      <vt:lpstr>Wingdings 2</vt:lpstr>
      <vt:lpstr>Wingdings,Sans-Serif</vt:lpstr>
      <vt:lpstr>Quotable</vt:lpstr>
      <vt:lpstr>PowerPoint Presentation</vt:lpstr>
      <vt:lpstr>INTRODUCTION  </vt:lpstr>
      <vt:lpstr>Problem Definition  </vt:lpstr>
      <vt:lpstr>OBJECTIVE</vt:lpstr>
      <vt:lpstr>IDEAS </vt:lpstr>
      <vt:lpstr>Diagram </vt:lpstr>
      <vt:lpstr>The architecture consists of the following key components:</vt:lpstr>
      <vt:lpstr>3. Database (Data Storage):  </vt:lpstr>
      <vt:lpstr>PowerPoint Presentation</vt:lpstr>
      <vt:lpstr>PowerPoint Presentation</vt:lpstr>
      <vt:lpstr>PowerPoint Presentation</vt:lpstr>
      <vt:lpstr>   4. Administrator Interface:</vt:lpstr>
      <vt:lpstr>PowerPoint Presentation</vt:lpstr>
      <vt:lpstr>Frontend </vt:lpstr>
      <vt:lpstr>Development Tools: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Mahima Selvam</cp:lastModifiedBy>
  <cp:revision>3</cp:revision>
  <dcterms:created xsi:type="dcterms:W3CDTF">2024-10-21T18:02:02Z</dcterms:created>
  <dcterms:modified xsi:type="dcterms:W3CDTF">2024-10-25T11:06:47Z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