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78" r:id="rId5"/>
    <p:sldId id="262" r:id="rId6"/>
    <p:sldId id="263" r:id="rId7"/>
    <p:sldId id="266" r:id="rId8"/>
    <p:sldId id="265" r:id="rId9"/>
    <p:sldId id="264" r:id="rId10"/>
    <p:sldId id="267" r:id="rId11"/>
    <p:sldId id="268" r:id="rId12"/>
    <p:sldId id="269" r:id="rId13"/>
    <p:sldId id="270" r:id="rId14"/>
    <p:sldId id="271"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51"/>
    <p:restoredTop sz="94650"/>
  </p:normalViewPr>
  <p:slideViewPr>
    <p:cSldViewPr snapToGrid="0">
      <p:cViewPr varScale="1">
        <p:scale>
          <a:sx n="100" d="100"/>
          <a:sy n="100" d="100"/>
        </p:scale>
        <p:origin x="7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6F3164-3897-456C-BC23-20A3B5127B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F06A2E7-E6AE-4B27-BB5B-296D13790E92}">
      <dgm:prSet/>
      <dgm:spPr/>
      <dgm:t>
        <a:bodyPr/>
        <a:lstStyle/>
        <a:p>
          <a:r>
            <a:rPr lang="en-US" dirty="0"/>
            <a:t>1. Problem Statement</a:t>
          </a:r>
        </a:p>
      </dgm:t>
    </dgm:pt>
    <dgm:pt modelId="{E0D8523C-0FDB-4840-B1A2-27A8F4CCFE42}" type="parTrans" cxnId="{2BF68EC6-F42C-45F6-81EF-683B23DB2980}">
      <dgm:prSet/>
      <dgm:spPr/>
      <dgm:t>
        <a:bodyPr/>
        <a:lstStyle/>
        <a:p>
          <a:endParaRPr lang="en-US"/>
        </a:p>
      </dgm:t>
    </dgm:pt>
    <dgm:pt modelId="{CC6AD92D-2032-43E0-B5E0-BA0A4B7BB1AB}" type="sibTrans" cxnId="{2BF68EC6-F42C-45F6-81EF-683B23DB2980}">
      <dgm:prSet/>
      <dgm:spPr/>
      <dgm:t>
        <a:bodyPr/>
        <a:lstStyle/>
        <a:p>
          <a:endParaRPr lang="en-US"/>
        </a:p>
      </dgm:t>
    </dgm:pt>
    <dgm:pt modelId="{A87CF249-D9A5-4637-8218-7B28AB8E5618}">
      <dgm:prSet/>
      <dgm:spPr/>
      <dgm:t>
        <a:bodyPr/>
        <a:lstStyle/>
        <a:p>
          <a:r>
            <a:rPr lang="en-US" dirty="0"/>
            <a:t>2. Datasets</a:t>
          </a:r>
        </a:p>
      </dgm:t>
    </dgm:pt>
    <dgm:pt modelId="{BD8A9444-9633-40A7-8F1F-EC35FCE67947}" type="parTrans" cxnId="{E188E8B5-91E5-49FD-B53F-2DDF03BB8595}">
      <dgm:prSet/>
      <dgm:spPr/>
      <dgm:t>
        <a:bodyPr/>
        <a:lstStyle/>
        <a:p>
          <a:endParaRPr lang="en-US"/>
        </a:p>
      </dgm:t>
    </dgm:pt>
    <dgm:pt modelId="{96190C94-513D-49F6-88B6-DDBD40B5349D}" type="sibTrans" cxnId="{E188E8B5-91E5-49FD-B53F-2DDF03BB8595}">
      <dgm:prSet/>
      <dgm:spPr/>
      <dgm:t>
        <a:bodyPr/>
        <a:lstStyle/>
        <a:p>
          <a:endParaRPr lang="en-US"/>
        </a:p>
      </dgm:t>
    </dgm:pt>
    <dgm:pt modelId="{EB1F215E-FDBE-4B4D-A04F-F1BDF347BA8B}">
      <dgm:prSet/>
      <dgm:spPr/>
      <dgm:t>
        <a:bodyPr/>
        <a:lstStyle/>
        <a:p>
          <a:r>
            <a:rPr lang="en-US" dirty="0"/>
            <a:t>3. Analysis and Findings</a:t>
          </a:r>
        </a:p>
      </dgm:t>
    </dgm:pt>
    <dgm:pt modelId="{F4F6D174-E307-4F76-8F50-48B17F37AD98}" type="parTrans" cxnId="{5DD63944-BBE8-4A7D-82E8-ED442FA02E86}">
      <dgm:prSet/>
      <dgm:spPr/>
      <dgm:t>
        <a:bodyPr/>
        <a:lstStyle/>
        <a:p>
          <a:endParaRPr lang="en-US"/>
        </a:p>
      </dgm:t>
    </dgm:pt>
    <dgm:pt modelId="{9C023231-0AD6-42CA-92E3-A841E8D03C0E}" type="sibTrans" cxnId="{5DD63944-BBE8-4A7D-82E8-ED442FA02E86}">
      <dgm:prSet/>
      <dgm:spPr/>
      <dgm:t>
        <a:bodyPr/>
        <a:lstStyle/>
        <a:p>
          <a:endParaRPr lang="en-US"/>
        </a:p>
      </dgm:t>
    </dgm:pt>
    <dgm:pt modelId="{15E62ED8-F683-4A6B-8D17-AB7AEC909CDF}">
      <dgm:prSet/>
      <dgm:spPr/>
      <dgm:t>
        <a:bodyPr/>
        <a:lstStyle/>
        <a:p>
          <a:r>
            <a:rPr lang="en-US" dirty="0"/>
            <a:t>4. Recommendation </a:t>
          </a:r>
        </a:p>
      </dgm:t>
    </dgm:pt>
    <dgm:pt modelId="{B8176C54-9CFB-445A-961F-A3BE81C0726B}" type="parTrans" cxnId="{0B6AD359-DDCD-40A1-9853-E10659A36B2C}">
      <dgm:prSet/>
      <dgm:spPr/>
      <dgm:t>
        <a:bodyPr/>
        <a:lstStyle/>
        <a:p>
          <a:endParaRPr lang="en-US"/>
        </a:p>
      </dgm:t>
    </dgm:pt>
    <dgm:pt modelId="{D6F6682E-EA6E-426C-8E2C-79D55A376701}" type="sibTrans" cxnId="{0B6AD359-DDCD-40A1-9853-E10659A36B2C}">
      <dgm:prSet/>
      <dgm:spPr/>
      <dgm:t>
        <a:bodyPr/>
        <a:lstStyle/>
        <a:p>
          <a:endParaRPr lang="en-US"/>
        </a:p>
      </dgm:t>
    </dgm:pt>
    <dgm:pt modelId="{A41740B9-1A80-4EB8-8738-115F39E09EFD}">
      <dgm:prSet/>
      <dgm:spPr/>
      <dgm:t>
        <a:bodyPr/>
        <a:lstStyle/>
        <a:p>
          <a:r>
            <a:rPr lang="en-US" dirty="0"/>
            <a:t>5. Conclusion</a:t>
          </a:r>
        </a:p>
      </dgm:t>
    </dgm:pt>
    <dgm:pt modelId="{1449FB63-2A8D-4E6F-A53D-A5F02BB10BF0}" type="parTrans" cxnId="{393A22EE-1128-4427-9574-2DAA785A0F26}">
      <dgm:prSet/>
      <dgm:spPr/>
      <dgm:t>
        <a:bodyPr/>
        <a:lstStyle/>
        <a:p>
          <a:endParaRPr lang="en-US"/>
        </a:p>
      </dgm:t>
    </dgm:pt>
    <dgm:pt modelId="{0757790B-8894-4235-9311-17BDC3706EC6}" type="sibTrans" cxnId="{393A22EE-1128-4427-9574-2DAA785A0F26}">
      <dgm:prSet/>
      <dgm:spPr/>
      <dgm:t>
        <a:bodyPr/>
        <a:lstStyle/>
        <a:p>
          <a:endParaRPr lang="en-US"/>
        </a:p>
      </dgm:t>
    </dgm:pt>
    <dgm:pt modelId="{2C52E76A-323C-EF44-B465-FB94941BF3DE}" type="pres">
      <dgm:prSet presAssocID="{706F3164-3897-456C-BC23-20A3B5127BB1}" presName="linear" presStyleCnt="0">
        <dgm:presLayoutVars>
          <dgm:animLvl val="lvl"/>
          <dgm:resizeHandles val="exact"/>
        </dgm:presLayoutVars>
      </dgm:prSet>
      <dgm:spPr/>
    </dgm:pt>
    <dgm:pt modelId="{1ACC8587-96E9-324A-ACD9-F017B0A0ACF8}" type="pres">
      <dgm:prSet presAssocID="{2F06A2E7-E6AE-4B27-BB5B-296D13790E92}" presName="parentText" presStyleLbl="node1" presStyleIdx="0" presStyleCnt="5">
        <dgm:presLayoutVars>
          <dgm:chMax val="0"/>
          <dgm:bulletEnabled val="1"/>
        </dgm:presLayoutVars>
      </dgm:prSet>
      <dgm:spPr/>
    </dgm:pt>
    <dgm:pt modelId="{64A88751-D39D-DD47-9E11-10D4F8FF4F6C}" type="pres">
      <dgm:prSet presAssocID="{CC6AD92D-2032-43E0-B5E0-BA0A4B7BB1AB}" presName="spacer" presStyleCnt="0"/>
      <dgm:spPr/>
    </dgm:pt>
    <dgm:pt modelId="{DC30E052-8F2E-AA44-B358-99A1321442D3}" type="pres">
      <dgm:prSet presAssocID="{A87CF249-D9A5-4637-8218-7B28AB8E5618}" presName="parentText" presStyleLbl="node1" presStyleIdx="1" presStyleCnt="5">
        <dgm:presLayoutVars>
          <dgm:chMax val="0"/>
          <dgm:bulletEnabled val="1"/>
        </dgm:presLayoutVars>
      </dgm:prSet>
      <dgm:spPr/>
    </dgm:pt>
    <dgm:pt modelId="{86356B82-7870-1A48-BE27-8DAEF55B398E}" type="pres">
      <dgm:prSet presAssocID="{96190C94-513D-49F6-88B6-DDBD40B5349D}" presName="spacer" presStyleCnt="0"/>
      <dgm:spPr/>
    </dgm:pt>
    <dgm:pt modelId="{45667343-410B-4D48-B18D-044F218A2808}" type="pres">
      <dgm:prSet presAssocID="{EB1F215E-FDBE-4B4D-A04F-F1BDF347BA8B}" presName="parentText" presStyleLbl="node1" presStyleIdx="2" presStyleCnt="5">
        <dgm:presLayoutVars>
          <dgm:chMax val="0"/>
          <dgm:bulletEnabled val="1"/>
        </dgm:presLayoutVars>
      </dgm:prSet>
      <dgm:spPr/>
    </dgm:pt>
    <dgm:pt modelId="{9111AC74-485C-3744-9D6E-CA6B30B9D1C8}" type="pres">
      <dgm:prSet presAssocID="{9C023231-0AD6-42CA-92E3-A841E8D03C0E}" presName="spacer" presStyleCnt="0"/>
      <dgm:spPr/>
    </dgm:pt>
    <dgm:pt modelId="{DA09C55F-ADF2-0448-A485-1F8AA447FB30}" type="pres">
      <dgm:prSet presAssocID="{15E62ED8-F683-4A6B-8D17-AB7AEC909CDF}" presName="parentText" presStyleLbl="node1" presStyleIdx="3" presStyleCnt="5">
        <dgm:presLayoutVars>
          <dgm:chMax val="0"/>
          <dgm:bulletEnabled val="1"/>
        </dgm:presLayoutVars>
      </dgm:prSet>
      <dgm:spPr/>
    </dgm:pt>
    <dgm:pt modelId="{423E836E-5194-9C42-AD36-7AA505000021}" type="pres">
      <dgm:prSet presAssocID="{D6F6682E-EA6E-426C-8E2C-79D55A376701}" presName="spacer" presStyleCnt="0"/>
      <dgm:spPr/>
    </dgm:pt>
    <dgm:pt modelId="{AEDB95CE-2CCC-064E-ABE0-F6E7110B600C}" type="pres">
      <dgm:prSet presAssocID="{A41740B9-1A80-4EB8-8738-115F39E09EFD}" presName="parentText" presStyleLbl="node1" presStyleIdx="4" presStyleCnt="5">
        <dgm:presLayoutVars>
          <dgm:chMax val="0"/>
          <dgm:bulletEnabled val="1"/>
        </dgm:presLayoutVars>
      </dgm:prSet>
      <dgm:spPr/>
    </dgm:pt>
  </dgm:ptLst>
  <dgm:cxnLst>
    <dgm:cxn modelId="{C966C811-B440-7F45-BC25-9E7729637191}" type="presOf" srcId="{706F3164-3897-456C-BC23-20A3B5127BB1}" destId="{2C52E76A-323C-EF44-B465-FB94941BF3DE}" srcOrd="0" destOrd="0" presId="urn:microsoft.com/office/officeart/2005/8/layout/vList2"/>
    <dgm:cxn modelId="{5DD63944-BBE8-4A7D-82E8-ED442FA02E86}" srcId="{706F3164-3897-456C-BC23-20A3B5127BB1}" destId="{EB1F215E-FDBE-4B4D-A04F-F1BDF347BA8B}" srcOrd="2" destOrd="0" parTransId="{F4F6D174-E307-4F76-8F50-48B17F37AD98}" sibTransId="{9C023231-0AD6-42CA-92E3-A841E8D03C0E}"/>
    <dgm:cxn modelId="{2098666A-7A1F-404F-987F-495F57859CA1}" type="presOf" srcId="{EB1F215E-FDBE-4B4D-A04F-F1BDF347BA8B}" destId="{45667343-410B-4D48-B18D-044F218A2808}" srcOrd="0" destOrd="0" presId="urn:microsoft.com/office/officeart/2005/8/layout/vList2"/>
    <dgm:cxn modelId="{21953755-4741-254D-B1B3-FE0A7D59799D}" type="presOf" srcId="{15E62ED8-F683-4A6B-8D17-AB7AEC909CDF}" destId="{DA09C55F-ADF2-0448-A485-1F8AA447FB30}" srcOrd="0" destOrd="0" presId="urn:microsoft.com/office/officeart/2005/8/layout/vList2"/>
    <dgm:cxn modelId="{0B6AD359-DDCD-40A1-9853-E10659A36B2C}" srcId="{706F3164-3897-456C-BC23-20A3B5127BB1}" destId="{15E62ED8-F683-4A6B-8D17-AB7AEC909CDF}" srcOrd="3" destOrd="0" parTransId="{B8176C54-9CFB-445A-961F-A3BE81C0726B}" sibTransId="{D6F6682E-EA6E-426C-8E2C-79D55A376701}"/>
    <dgm:cxn modelId="{F5321F90-29CA-934B-8DF6-D6CC19AC0F3C}" type="presOf" srcId="{2F06A2E7-E6AE-4B27-BB5B-296D13790E92}" destId="{1ACC8587-96E9-324A-ACD9-F017B0A0ACF8}" srcOrd="0" destOrd="0" presId="urn:microsoft.com/office/officeart/2005/8/layout/vList2"/>
    <dgm:cxn modelId="{F6D66793-D3A2-4E42-BE98-FC88B69380FC}" type="presOf" srcId="{A41740B9-1A80-4EB8-8738-115F39E09EFD}" destId="{AEDB95CE-2CCC-064E-ABE0-F6E7110B600C}" srcOrd="0" destOrd="0" presId="urn:microsoft.com/office/officeart/2005/8/layout/vList2"/>
    <dgm:cxn modelId="{E188E8B5-91E5-49FD-B53F-2DDF03BB8595}" srcId="{706F3164-3897-456C-BC23-20A3B5127BB1}" destId="{A87CF249-D9A5-4637-8218-7B28AB8E5618}" srcOrd="1" destOrd="0" parTransId="{BD8A9444-9633-40A7-8F1F-EC35FCE67947}" sibTransId="{96190C94-513D-49F6-88B6-DDBD40B5349D}"/>
    <dgm:cxn modelId="{2BF68EC6-F42C-45F6-81EF-683B23DB2980}" srcId="{706F3164-3897-456C-BC23-20A3B5127BB1}" destId="{2F06A2E7-E6AE-4B27-BB5B-296D13790E92}" srcOrd="0" destOrd="0" parTransId="{E0D8523C-0FDB-4840-B1A2-27A8F4CCFE42}" sibTransId="{CC6AD92D-2032-43E0-B5E0-BA0A4B7BB1AB}"/>
    <dgm:cxn modelId="{AC014AD1-34AF-1B40-ADE1-EFD1B7F1403D}" type="presOf" srcId="{A87CF249-D9A5-4637-8218-7B28AB8E5618}" destId="{DC30E052-8F2E-AA44-B358-99A1321442D3}" srcOrd="0" destOrd="0" presId="urn:microsoft.com/office/officeart/2005/8/layout/vList2"/>
    <dgm:cxn modelId="{393A22EE-1128-4427-9574-2DAA785A0F26}" srcId="{706F3164-3897-456C-BC23-20A3B5127BB1}" destId="{A41740B9-1A80-4EB8-8738-115F39E09EFD}" srcOrd="4" destOrd="0" parTransId="{1449FB63-2A8D-4E6F-A53D-A5F02BB10BF0}" sibTransId="{0757790B-8894-4235-9311-17BDC3706EC6}"/>
    <dgm:cxn modelId="{1B845226-A6DF-4B4E-952C-E9C233821783}" type="presParOf" srcId="{2C52E76A-323C-EF44-B465-FB94941BF3DE}" destId="{1ACC8587-96E9-324A-ACD9-F017B0A0ACF8}" srcOrd="0" destOrd="0" presId="urn:microsoft.com/office/officeart/2005/8/layout/vList2"/>
    <dgm:cxn modelId="{CFA26063-1253-E242-B57C-31274CD93CAE}" type="presParOf" srcId="{2C52E76A-323C-EF44-B465-FB94941BF3DE}" destId="{64A88751-D39D-DD47-9E11-10D4F8FF4F6C}" srcOrd="1" destOrd="0" presId="urn:microsoft.com/office/officeart/2005/8/layout/vList2"/>
    <dgm:cxn modelId="{F6CB9AAD-6951-144F-80D2-A7D854FEB94E}" type="presParOf" srcId="{2C52E76A-323C-EF44-B465-FB94941BF3DE}" destId="{DC30E052-8F2E-AA44-B358-99A1321442D3}" srcOrd="2" destOrd="0" presId="urn:microsoft.com/office/officeart/2005/8/layout/vList2"/>
    <dgm:cxn modelId="{2838BC82-C406-D248-B1FE-B6C37C0188B8}" type="presParOf" srcId="{2C52E76A-323C-EF44-B465-FB94941BF3DE}" destId="{86356B82-7870-1A48-BE27-8DAEF55B398E}" srcOrd="3" destOrd="0" presId="urn:microsoft.com/office/officeart/2005/8/layout/vList2"/>
    <dgm:cxn modelId="{918AB6D6-A9B2-5A40-9C0C-CB61BE0C27BE}" type="presParOf" srcId="{2C52E76A-323C-EF44-B465-FB94941BF3DE}" destId="{45667343-410B-4D48-B18D-044F218A2808}" srcOrd="4" destOrd="0" presId="urn:microsoft.com/office/officeart/2005/8/layout/vList2"/>
    <dgm:cxn modelId="{F611A9A9-BD43-F04E-9BE6-66836B21E8C6}" type="presParOf" srcId="{2C52E76A-323C-EF44-B465-FB94941BF3DE}" destId="{9111AC74-485C-3744-9D6E-CA6B30B9D1C8}" srcOrd="5" destOrd="0" presId="urn:microsoft.com/office/officeart/2005/8/layout/vList2"/>
    <dgm:cxn modelId="{340A2E80-3601-5644-9DE1-8625BBD05F98}" type="presParOf" srcId="{2C52E76A-323C-EF44-B465-FB94941BF3DE}" destId="{DA09C55F-ADF2-0448-A485-1F8AA447FB30}" srcOrd="6" destOrd="0" presId="urn:microsoft.com/office/officeart/2005/8/layout/vList2"/>
    <dgm:cxn modelId="{72DC1640-C075-5742-A30E-8C3002065861}" type="presParOf" srcId="{2C52E76A-323C-EF44-B465-FB94941BF3DE}" destId="{423E836E-5194-9C42-AD36-7AA505000021}" srcOrd="7" destOrd="0" presId="urn:microsoft.com/office/officeart/2005/8/layout/vList2"/>
    <dgm:cxn modelId="{9803F87D-30C9-5F4B-8812-0EC723BEDA3B}" type="presParOf" srcId="{2C52E76A-323C-EF44-B465-FB94941BF3DE}" destId="{AEDB95CE-2CCC-064E-ABE0-F6E7110B600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C8587-96E9-324A-ACD9-F017B0A0ACF8}">
      <dsp:nvSpPr>
        <dsp:cNvPr id="0" name=""/>
        <dsp:cNvSpPr/>
      </dsp:nvSpPr>
      <dsp:spPr>
        <a:xfrm>
          <a:off x="0" y="20002"/>
          <a:ext cx="10357665"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1. Problem Statement</a:t>
          </a:r>
        </a:p>
      </dsp:txBody>
      <dsp:txXfrm>
        <a:off x="36296" y="56298"/>
        <a:ext cx="10285073" cy="670943"/>
      </dsp:txXfrm>
    </dsp:sp>
    <dsp:sp modelId="{DC30E052-8F2E-AA44-B358-99A1321442D3}">
      <dsp:nvSpPr>
        <dsp:cNvPr id="0" name=""/>
        <dsp:cNvSpPr/>
      </dsp:nvSpPr>
      <dsp:spPr>
        <a:xfrm>
          <a:off x="0" y="852817"/>
          <a:ext cx="10357665"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2. Datasets</a:t>
          </a:r>
        </a:p>
      </dsp:txBody>
      <dsp:txXfrm>
        <a:off x="36296" y="889113"/>
        <a:ext cx="10285073" cy="670943"/>
      </dsp:txXfrm>
    </dsp:sp>
    <dsp:sp modelId="{45667343-410B-4D48-B18D-044F218A2808}">
      <dsp:nvSpPr>
        <dsp:cNvPr id="0" name=""/>
        <dsp:cNvSpPr/>
      </dsp:nvSpPr>
      <dsp:spPr>
        <a:xfrm>
          <a:off x="0" y="1685632"/>
          <a:ext cx="10357665"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3. Analysis and Findings</a:t>
          </a:r>
        </a:p>
      </dsp:txBody>
      <dsp:txXfrm>
        <a:off x="36296" y="1721928"/>
        <a:ext cx="10285073" cy="670943"/>
      </dsp:txXfrm>
    </dsp:sp>
    <dsp:sp modelId="{DA09C55F-ADF2-0448-A485-1F8AA447FB30}">
      <dsp:nvSpPr>
        <dsp:cNvPr id="0" name=""/>
        <dsp:cNvSpPr/>
      </dsp:nvSpPr>
      <dsp:spPr>
        <a:xfrm>
          <a:off x="0" y="2518447"/>
          <a:ext cx="10357665"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4. Recommendation </a:t>
          </a:r>
        </a:p>
      </dsp:txBody>
      <dsp:txXfrm>
        <a:off x="36296" y="2554743"/>
        <a:ext cx="10285073" cy="670943"/>
      </dsp:txXfrm>
    </dsp:sp>
    <dsp:sp modelId="{AEDB95CE-2CCC-064E-ABE0-F6E7110B600C}">
      <dsp:nvSpPr>
        <dsp:cNvPr id="0" name=""/>
        <dsp:cNvSpPr/>
      </dsp:nvSpPr>
      <dsp:spPr>
        <a:xfrm>
          <a:off x="0" y="3351263"/>
          <a:ext cx="10357665"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5. Conclusion</a:t>
          </a:r>
        </a:p>
      </dsp:txBody>
      <dsp:txXfrm>
        <a:off x="36296" y="3387559"/>
        <a:ext cx="10285073" cy="670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10/10/2024</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04068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10/10/2024</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99724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10/10/2024</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44723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10/10/2024</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258451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10/10/2024</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802225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10/10/2024</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534201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10/10/2024</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70407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10/10/2024</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4019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10/10/2024</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062675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10/10/2024</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940470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10/10/2024</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314341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10/10/2024</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7895999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FFC321AD-2C92-446F-AF58-8CAA634BF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A4B6A2A-D54B-9447-4635-7FC4EB00C653}"/>
              </a:ext>
            </a:extLst>
          </p:cNvPr>
          <p:cNvPicPr>
            <a:picLocks noChangeAspect="1"/>
          </p:cNvPicPr>
          <p:nvPr/>
        </p:nvPicPr>
        <p:blipFill>
          <a:blip r:embed="rId2">
            <a:alphaModFix/>
          </a:blip>
          <a:srcRect l="8580" r="15864"/>
          <a:stretch/>
        </p:blipFill>
        <p:spPr>
          <a:xfrm>
            <a:off x="20" y="10"/>
            <a:ext cx="12191980" cy="6857989"/>
          </a:xfrm>
          <a:prstGeom prst="rect">
            <a:avLst/>
          </a:prstGeom>
        </p:spPr>
      </p:pic>
      <p:sp>
        <p:nvSpPr>
          <p:cNvPr id="37" name="Freeform: Shape 36">
            <a:extLst>
              <a:ext uri="{FF2B5EF4-FFF2-40B4-BE49-F238E27FC236}">
                <a16:creationId xmlns:a16="http://schemas.microsoft.com/office/drawing/2014/main" id="{50220E3B-B61B-7FE6-8157-FEE84BBD0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22853" cy="6858000"/>
          </a:xfrm>
          <a:custGeom>
            <a:avLst/>
            <a:gdLst>
              <a:gd name="connsiteX0" fmla="*/ 2192785 w 2192785"/>
              <a:gd name="connsiteY0" fmla="*/ 3807381 h 3807381"/>
              <a:gd name="connsiteX1" fmla="*/ 0 w 2192785"/>
              <a:gd name="connsiteY1" fmla="*/ 3807381 h 3807381"/>
              <a:gd name="connsiteX2" fmla="*/ 0 w 2192785"/>
              <a:gd name="connsiteY2" fmla="*/ 0 h 3807381"/>
              <a:gd name="connsiteX3" fmla="*/ 2192785 w 2192785"/>
              <a:gd name="connsiteY3" fmla="*/ 0 h 3807381"/>
            </a:gdLst>
            <a:ahLst/>
            <a:cxnLst>
              <a:cxn ang="0">
                <a:pos x="connsiteX0" y="connsiteY0"/>
              </a:cxn>
              <a:cxn ang="0">
                <a:pos x="connsiteX1" y="connsiteY1"/>
              </a:cxn>
              <a:cxn ang="0">
                <a:pos x="connsiteX2" y="connsiteY2"/>
              </a:cxn>
              <a:cxn ang="0">
                <a:pos x="connsiteX3" y="connsiteY3"/>
              </a:cxn>
            </a:cxnLst>
            <a:rect l="l" t="t" r="r" b="b"/>
            <a:pathLst>
              <a:path w="2192785" h="3807381">
                <a:moveTo>
                  <a:pt x="2192785" y="3807381"/>
                </a:moveTo>
                <a:lnTo>
                  <a:pt x="0" y="3807381"/>
                </a:lnTo>
                <a:lnTo>
                  <a:pt x="0" y="0"/>
                </a:lnTo>
                <a:lnTo>
                  <a:pt x="2192785" y="0"/>
                </a:lnTo>
                <a:close/>
              </a:path>
            </a:pathLst>
          </a:custGeom>
          <a:gradFill>
            <a:gsLst>
              <a:gs pos="0">
                <a:srgbClr val="000000">
                  <a:alpha val="0"/>
                </a:srgbClr>
              </a:gs>
              <a:gs pos="95000">
                <a:srgbClr val="000000">
                  <a:alpha val="55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D19014F1-61FB-0970-BF0D-82F1CE142967}"/>
              </a:ext>
            </a:extLst>
          </p:cNvPr>
          <p:cNvSpPr>
            <a:spLocks noGrp="1"/>
          </p:cNvSpPr>
          <p:nvPr>
            <p:ph type="subTitle" idx="1"/>
          </p:nvPr>
        </p:nvSpPr>
        <p:spPr>
          <a:xfrm>
            <a:off x="1243013" y="3100284"/>
            <a:ext cx="10044112" cy="1471716"/>
          </a:xfrm>
        </p:spPr>
        <p:txBody>
          <a:bodyPr>
            <a:noAutofit/>
          </a:bodyPr>
          <a:lstStyle/>
          <a:p>
            <a:pPr algn="ctr"/>
            <a:r>
              <a:rPr lang="en-IN" sz="3200" dirty="0">
                <a:solidFill>
                  <a:schemeClr val="accent1">
                    <a:lumMod val="75000"/>
                  </a:schemeClr>
                </a:solidFill>
                <a:latin typeface="Times New Roman" panose="02020603050405020304" pitchFamily="18" charset="0"/>
                <a:cs typeface="Times New Roman" panose="02020603050405020304" pitchFamily="18" charset="0"/>
              </a:rPr>
              <a:t>Key Market Insights for Cab Industry Investments</a:t>
            </a:r>
            <a:endParaRPr lang="en-US"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9" name="Freeform: Shape 38">
            <a:extLst>
              <a:ext uri="{FF2B5EF4-FFF2-40B4-BE49-F238E27FC236}">
                <a16:creationId xmlns:a16="http://schemas.microsoft.com/office/drawing/2014/main" id="{2FA801D1-B067-4DAE-708F-7C47567C2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995139" y="0"/>
            <a:ext cx="2196859" cy="6858000"/>
          </a:xfrm>
          <a:custGeom>
            <a:avLst/>
            <a:gdLst>
              <a:gd name="connsiteX0" fmla="*/ 2192785 w 2192785"/>
              <a:gd name="connsiteY0" fmla="*/ 3807381 h 3807381"/>
              <a:gd name="connsiteX1" fmla="*/ 0 w 2192785"/>
              <a:gd name="connsiteY1" fmla="*/ 3807381 h 3807381"/>
              <a:gd name="connsiteX2" fmla="*/ 0 w 2192785"/>
              <a:gd name="connsiteY2" fmla="*/ 0 h 3807381"/>
              <a:gd name="connsiteX3" fmla="*/ 2192785 w 2192785"/>
              <a:gd name="connsiteY3" fmla="*/ 0 h 3807381"/>
            </a:gdLst>
            <a:ahLst/>
            <a:cxnLst>
              <a:cxn ang="0">
                <a:pos x="connsiteX0" y="connsiteY0"/>
              </a:cxn>
              <a:cxn ang="0">
                <a:pos x="connsiteX1" y="connsiteY1"/>
              </a:cxn>
              <a:cxn ang="0">
                <a:pos x="connsiteX2" y="connsiteY2"/>
              </a:cxn>
              <a:cxn ang="0">
                <a:pos x="connsiteX3" y="connsiteY3"/>
              </a:cxn>
            </a:cxnLst>
            <a:rect l="l" t="t" r="r" b="b"/>
            <a:pathLst>
              <a:path w="2192785" h="3807381">
                <a:moveTo>
                  <a:pt x="2192785" y="3807381"/>
                </a:moveTo>
                <a:lnTo>
                  <a:pt x="0" y="3807381"/>
                </a:lnTo>
                <a:lnTo>
                  <a:pt x="0" y="0"/>
                </a:lnTo>
                <a:lnTo>
                  <a:pt x="2192785" y="0"/>
                </a:lnTo>
                <a:close/>
              </a:path>
            </a:pathLst>
          </a:custGeom>
          <a:gradFill>
            <a:gsLst>
              <a:gs pos="0">
                <a:srgbClr val="000000">
                  <a:alpha val="0"/>
                </a:srgbClr>
              </a:gs>
              <a:gs pos="100000">
                <a:srgbClr val="000000">
                  <a:alpha val="31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Rectangle 40">
            <a:extLst>
              <a:ext uri="{FF2B5EF4-FFF2-40B4-BE49-F238E27FC236}">
                <a16:creationId xmlns:a16="http://schemas.microsoft.com/office/drawing/2014/main" id="{2BF5D4DB-368A-4B23-81E4-E0454BAD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563125" y="3424422"/>
            <a:ext cx="642729" cy="2930667"/>
          </a:xfrm>
          <a:prstGeom prst="rect">
            <a:avLst/>
          </a:prstGeom>
          <a:blipFill dpi="0" rotWithShape="1">
            <a:blip r:embed="rId3">
              <a:alphaModFix amt="99000"/>
              <a:extLst>
                <a:ext uri="{96DAC541-7B7A-43D3-8B79-37D633B846F1}">
                  <asvg:svgBlip xmlns:asvg="http://schemas.microsoft.com/office/drawing/2016/SVG/main" r:embed="rId4"/>
                </a:ext>
              </a:extLst>
            </a:blip>
            <a:srcRect/>
            <a:tile tx="0" ty="0" sx="6000" sy="6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372D7B9-36D5-4C1F-B7C9-36717C28F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1985992" y="483669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0DDA0FB-1B1F-93FC-4893-D4F5603CEA8F}"/>
              </a:ext>
            </a:extLst>
          </p:cNvPr>
          <p:cNvPicPr>
            <a:picLocks noChangeAspect="1"/>
          </p:cNvPicPr>
          <p:nvPr/>
        </p:nvPicPr>
        <p:blipFill>
          <a:blip r:embed="rId5"/>
          <a:stretch>
            <a:fillRect/>
          </a:stretch>
        </p:blipFill>
        <p:spPr>
          <a:xfrm>
            <a:off x="3933825" y="1149910"/>
            <a:ext cx="4324350" cy="1300246"/>
          </a:xfrm>
          <a:prstGeom prst="rect">
            <a:avLst/>
          </a:prstGeom>
        </p:spPr>
      </p:pic>
      <p:sp>
        <p:nvSpPr>
          <p:cNvPr id="17" name="TextBox 16">
            <a:extLst>
              <a:ext uri="{FF2B5EF4-FFF2-40B4-BE49-F238E27FC236}">
                <a16:creationId xmlns:a16="http://schemas.microsoft.com/office/drawing/2014/main" id="{A75C2291-1A70-FB8D-B318-4DB9C654DAAE}"/>
              </a:ext>
            </a:extLst>
          </p:cNvPr>
          <p:cNvSpPr txBox="1"/>
          <p:nvPr/>
        </p:nvSpPr>
        <p:spPr>
          <a:xfrm>
            <a:off x="857250" y="5247934"/>
            <a:ext cx="1871663" cy="400110"/>
          </a:xfrm>
          <a:prstGeom prst="rect">
            <a:avLst/>
          </a:prstGeom>
          <a:noFill/>
        </p:spPr>
        <p:txBody>
          <a:bodyPr wrap="square" rtlCol="0">
            <a:spAutoFit/>
          </a:bodyPr>
          <a:lstStyle/>
          <a:p>
            <a:r>
              <a:rPr lang="en-US" sz="2000" dirty="0">
                <a:solidFill>
                  <a:schemeClr val="bg1"/>
                </a:solidFill>
              </a:rPr>
              <a:t>10/10/2024</a:t>
            </a:r>
          </a:p>
        </p:txBody>
      </p:sp>
      <p:sp>
        <p:nvSpPr>
          <p:cNvPr id="22" name="TextBox 21">
            <a:extLst>
              <a:ext uri="{FF2B5EF4-FFF2-40B4-BE49-F238E27FC236}">
                <a16:creationId xmlns:a16="http://schemas.microsoft.com/office/drawing/2014/main" id="{F9B3E58E-F8C5-8F70-381E-B7144BCCD780}"/>
              </a:ext>
            </a:extLst>
          </p:cNvPr>
          <p:cNvSpPr txBox="1"/>
          <p:nvPr/>
        </p:nvSpPr>
        <p:spPr>
          <a:xfrm>
            <a:off x="742950" y="4700588"/>
            <a:ext cx="2743200" cy="461665"/>
          </a:xfrm>
          <a:prstGeom prst="rect">
            <a:avLst/>
          </a:prstGeom>
          <a:noFill/>
        </p:spPr>
        <p:txBody>
          <a:bodyPr wrap="square" rtlCol="0">
            <a:spAutoFit/>
          </a:bodyPr>
          <a:lstStyle/>
          <a:p>
            <a:r>
              <a:rPr lang="en-US" sz="2400" dirty="0">
                <a:solidFill>
                  <a:schemeClr val="accent1">
                    <a:lumMod val="75000"/>
                  </a:schemeClr>
                </a:solidFill>
              </a:rPr>
              <a:t>Virtual Internship</a:t>
            </a:r>
          </a:p>
        </p:txBody>
      </p:sp>
      <p:sp>
        <p:nvSpPr>
          <p:cNvPr id="24" name="TextBox 23">
            <a:extLst>
              <a:ext uri="{FF2B5EF4-FFF2-40B4-BE49-F238E27FC236}">
                <a16:creationId xmlns:a16="http://schemas.microsoft.com/office/drawing/2014/main" id="{D16EE4D8-639C-F69C-FB3A-B3881C2153FF}"/>
              </a:ext>
            </a:extLst>
          </p:cNvPr>
          <p:cNvSpPr txBox="1"/>
          <p:nvPr/>
        </p:nvSpPr>
        <p:spPr>
          <a:xfrm>
            <a:off x="6722853" y="6000750"/>
            <a:ext cx="4611898" cy="400110"/>
          </a:xfrm>
          <a:prstGeom prst="rect">
            <a:avLst/>
          </a:prstGeom>
          <a:noFill/>
        </p:spPr>
        <p:txBody>
          <a:bodyPr wrap="square" rtlCol="0">
            <a:spAutoFit/>
          </a:bodyPr>
          <a:lstStyle/>
          <a:p>
            <a:r>
              <a:rPr lang="en-US" sz="2000" dirty="0">
                <a:solidFill>
                  <a:schemeClr val="accent1">
                    <a:lumMod val="75000"/>
                  </a:schemeClr>
                </a:solidFill>
              </a:rPr>
              <a:t>Submitted By:</a:t>
            </a:r>
            <a:r>
              <a:rPr lang="en-US" sz="2000" dirty="0">
                <a:solidFill>
                  <a:schemeClr val="bg1"/>
                </a:solidFill>
              </a:rPr>
              <a:t> Mahima Sadananda</a:t>
            </a:r>
          </a:p>
        </p:txBody>
      </p:sp>
    </p:spTree>
    <p:extLst>
      <p:ext uri="{BB962C8B-B14F-4D97-AF65-F5344CB8AC3E}">
        <p14:creationId xmlns:p14="http://schemas.microsoft.com/office/powerpoint/2010/main" val="3553126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D55091-7BEB-8F3D-EC3E-9D43EE7022A6}"/>
              </a:ext>
            </a:extLst>
          </p:cNvPr>
          <p:cNvSpPr>
            <a:spLocks noGrp="1"/>
          </p:cNvSpPr>
          <p:nvPr>
            <p:ph type="title"/>
          </p:nvPr>
        </p:nvSpPr>
        <p:spPr/>
        <p:txBody>
          <a:bodyPr>
            <a:normAutofit fontScale="90000"/>
          </a:bodyPr>
          <a:lstStyle/>
          <a:p>
            <a:r>
              <a:rPr lang="en-US" sz="3000" dirty="0">
                <a:solidFill>
                  <a:srgbClr val="000000"/>
                </a:solidFill>
              </a:rPr>
              <a:t>Average Spending and Payment Method</a:t>
            </a:r>
            <a:br>
              <a:rPr lang="en-US" sz="3000" dirty="0">
                <a:solidFill>
                  <a:srgbClr val="000000"/>
                </a:solidFill>
              </a:rPr>
            </a:br>
            <a:endParaRPr lang="en-IN" sz="3000" dirty="0">
              <a:solidFill>
                <a:srgbClr val="000000"/>
              </a:solidFill>
            </a:endParaRPr>
          </a:p>
        </p:txBody>
      </p:sp>
      <p:pic>
        <p:nvPicPr>
          <p:cNvPr id="8" name="Content Placeholder 7">
            <a:extLst>
              <a:ext uri="{FF2B5EF4-FFF2-40B4-BE49-F238E27FC236}">
                <a16:creationId xmlns:a16="http://schemas.microsoft.com/office/drawing/2014/main" id="{CAA97D4C-915C-CDA3-EE56-8EEB0965367A}"/>
              </a:ext>
            </a:extLst>
          </p:cNvPr>
          <p:cNvPicPr>
            <a:picLocks noGrp="1" noChangeAspect="1"/>
          </p:cNvPicPr>
          <p:nvPr>
            <p:ph idx="1"/>
          </p:nvPr>
        </p:nvPicPr>
        <p:blipFill>
          <a:blip r:embed="rId2"/>
          <a:stretch>
            <a:fillRect/>
          </a:stretch>
        </p:blipFill>
        <p:spPr>
          <a:xfrm>
            <a:off x="5406702" y="1229673"/>
            <a:ext cx="5852172" cy="4389129"/>
          </a:xfrm>
        </p:spPr>
      </p:pic>
      <p:sp>
        <p:nvSpPr>
          <p:cNvPr id="6" name="Text Placeholder 5">
            <a:extLst>
              <a:ext uri="{FF2B5EF4-FFF2-40B4-BE49-F238E27FC236}">
                <a16:creationId xmlns:a16="http://schemas.microsoft.com/office/drawing/2014/main" id="{057F2A0D-9943-830C-2F49-1B52617CA61B}"/>
              </a:ext>
            </a:extLst>
          </p:cNvPr>
          <p:cNvSpPr>
            <a:spLocks noGrp="1"/>
          </p:cNvSpPr>
          <p:nvPr>
            <p:ph type="body" sz="half" idx="2"/>
          </p:nvPr>
        </p:nvSpPr>
        <p:spPr/>
        <p:txBody>
          <a:bodyPr/>
          <a:lstStyle/>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Rider's average spending does not change based on the payment method. </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Yellow Cab has overall higher average trip cost.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9764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367B2-B004-FCAA-2638-0C840B09D153}"/>
              </a:ext>
            </a:extLst>
          </p:cNvPr>
          <p:cNvSpPr>
            <a:spLocks noGrp="1"/>
          </p:cNvSpPr>
          <p:nvPr>
            <p:ph type="title"/>
          </p:nvPr>
        </p:nvSpPr>
        <p:spPr/>
        <p:txBody>
          <a:bodyPr>
            <a:normAutofit fontScale="90000"/>
          </a:bodyPr>
          <a:lstStyle/>
          <a:p>
            <a:r>
              <a:rPr lang="en-IN" sz="3000" dirty="0">
                <a:solidFill>
                  <a:srgbClr val="000000"/>
                </a:solidFill>
              </a:rPr>
              <a:t>Customer Retention</a:t>
            </a:r>
            <a:br>
              <a:rPr lang="en-IN" sz="3000" dirty="0">
                <a:solidFill>
                  <a:srgbClr val="000000"/>
                </a:solidFill>
              </a:rPr>
            </a:br>
            <a:endParaRPr lang="en-IN" sz="3000" dirty="0">
              <a:solidFill>
                <a:srgbClr val="000000"/>
              </a:solidFill>
            </a:endParaRPr>
          </a:p>
        </p:txBody>
      </p:sp>
      <p:pic>
        <p:nvPicPr>
          <p:cNvPr id="6" name="Content Placeholder 5">
            <a:extLst>
              <a:ext uri="{FF2B5EF4-FFF2-40B4-BE49-F238E27FC236}">
                <a16:creationId xmlns:a16="http://schemas.microsoft.com/office/drawing/2014/main" id="{1AB3418B-360A-65CC-75AC-FBDD74C9A714}"/>
              </a:ext>
            </a:extLst>
          </p:cNvPr>
          <p:cNvPicPr>
            <a:picLocks noGrp="1" noChangeAspect="1"/>
          </p:cNvPicPr>
          <p:nvPr>
            <p:ph idx="1"/>
          </p:nvPr>
        </p:nvPicPr>
        <p:blipFill>
          <a:blip r:embed="rId2"/>
          <a:stretch>
            <a:fillRect/>
          </a:stretch>
        </p:blipFill>
        <p:spPr>
          <a:xfrm>
            <a:off x="5310188" y="1535113"/>
            <a:ext cx="6045200" cy="3778249"/>
          </a:xfrm>
        </p:spPr>
      </p:pic>
      <p:sp>
        <p:nvSpPr>
          <p:cNvPr id="4" name="Text Placeholder 3">
            <a:extLst>
              <a:ext uri="{FF2B5EF4-FFF2-40B4-BE49-F238E27FC236}">
                <a16:creationId xmlns:a16="http://schemas.microsoft.com/office/drawing/2014/main" id="{17162192-BFDA-C4E0-837A-83F8DFEC539D}"/>
              </a:ext>
            </a:extLst>
          </p:cNvPr>
          <p:cNvSpPr>
            <a:spLocks noGrp="1"/>
          </p:cNvSpPr>
          <p:nvPr>
            <p:ph type="body" sz="half" idx="2"/>
          </p:nvPr>
        </p:nvSpPr>
        <p:spPr/>
        <p:txBody>
          <a:bodyPr>
            <a:normAutofit/>
          </a:bodyPr>
          <a:lstStyle/>
          <a:p>
            <a:pPr marL="285750" indent="-285750" algn="just">
              <a:lnSpc>
                <a:spcPct val="14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Pink Cab is the preferred choice for first-time users, showing higher repeat usage up to 7 rides.</a:t>
            </a:r>
          </a:p>
          <a:p>
            <a:pPr marL="285750" indent="-285750" algn="just">
              <a:lnSpc>
                <a:spcPct val="14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Yellow Cab has a greater number of total repeat users, with some customers preferring it for over 40 rides, </a:t>
            </a:r>
          </a:p>
          <a:p>
            <a:pPr marL="285750" indent="-285750" algn="just">
              <a:lnSpc>
                <a:spcPct val="14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No Pink Cab user has ridden more than 18 times.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681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C5092-B896-7551-10E1-88747858B4FD}"/>
              </a:ext>
            </a:extLst>
          </p:cNvPr>
          <p:cNvSpPr>
            <a:spLocks noGrp="1"/>
          </p:cNvSpPr>
          <p:nvPr>
            <p:ph type="title"/>
          </p:nvPr>
        </p:nvSpPr>
        <p:spPr/>
        <p:txBody>
          <a:bodyPr>
            <a:normAutofit fontScale="90000"/>
          </a:bodyPr>
          <a:lstStyle/>
          <a:p>
            <a:r>
              <a:rPr lang="en-IN" sz="3000" dirty="0">
                <a:solidFill>
                  <a:srgbClr val="000000"/>
                </a:solidFill>
              </a:rPr>
              <a:t>Customer Base</a:t>
            </a:r>
            <a:br>
              <a:rPr lang="en-IN" sz="3000" dirty="0">
                <a:solidFill>
                  <a:srgbClr val="000000"/>
                </a:solidFill>
              </a:rPr>
            </a:br>
            <a:endParaRPr lang="en-IN" sz="3000" dirty="0">
              <a:solidFill>
                <a:srgbClr val="000000"/>
              </a:solidFill>
            </a:endParaRPr>
          </a:p>
        </p:txBody>
      </p:sp>
      <p:pic>
        <p:nvPicPr>
          <p:cNvPr id="6" name="Content Placeholder 5">
            <a:extLst>
              <a:ext uri="{FF2B5EF4-FFF2-40B4-BE49-F238E27FC236}">
                <a16:creationId xmlns:a16="http://schemas.microsoft.com/office/drawing/2014/main" id="{29A4F466-B4D7-0594-3E1A-77B49C7FD6D9}"/>
              </a:ext>
            </a:extLst>
          </p:cNvPr>
          <p:cNvPicPr>
            <a:picLocks noGrp="1" noChangeAspect="1"/>
          </p:cNvPicPr>
          <p:nvPr>
            <p:ph idx="1"/>
          </p:nvPr>
        </p:nvPicPr>
        <p:blipFill>
          <a:blip r:embed="rId2"/>
          <a:stretch>
            <a:fillRect/>
          </a:stretch>
        </p:blipFill>
        <p:spPr>
          <a:xfrm>
            <a:off x="5310188" y="1157288"/>
            <a:ext cx="6045200" cy="4533899"/>
          </a:xfrm>
        </p:spPr>
      </p:pic>
      <p:sp>
        <p:nvSpPr>
          <p:cNvPr id="4" name="Text Placeholder 3">
            <a:extLst>
              <a:ext uri="{FF2B5EF4-FFF2-40B4-BE49-F238E27FC236}">
                <a16:creationId xmlns:a16="http://schemas.microsoft.com/office/drawing/2014/main" id="{6BCBD9F2-7632-07DA-31DA-7569D051ED74}"/>
              </a:ext>
            </a:extLst>
          </p:cNvPr>
          <p:cNvSpPr>
            <a:spLocks noGrp="1"/>
          </p:cNvSpPr>
          <p:nvPr>
            <p:ph type="body" sz="half" idx="2"/>
          </p:nvPr>
        </p:nvSpPr>
        <p:spPr/>
        <p:txBody>
          <a:bodyPr/>
          <a:lstStyle/>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Majorly 25-40 aged users followed by elderly people.</a:t>
            </a: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Yellow cabs is the preferred company across all age groups.  </a:t>
            </a:r>
          </a:p>
        </p:txBody>
      </p:sp>
    </p:spTree>
    <p:extLst>
      <p:ext uri="{BB962C8B-B14F-4D97-AF65-F5344CB8AC3E}">
        <p14:creationId xmlns:p14="http://schemas.microsoft.com/office/powerpoint/2010/main" val="3662518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772E-98B6-CE7F-1CAD-4E772EBDC3D4}"/>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FC8BD036-F77D-588D-D9CC-6A7233C15A50}"/>
              </a:ext>
            </a:extLst>
          </p:cNvPr>
          <p:cNvPicPr>
            <a:picLocks noGrp="1" noChangeAspect="1"/>
          </p:cNvPicPr>
          <p:nvPr>
            <p:ph idx="1"/>
          </p:nvPr>
        </p:nvPicPr>
        <p:blipFill>
          <a:blip r:embed="rId2"/>
          <a:stretch>
            <a:fillRect/>
          </a:stretch>
        </p:blipFill>
        <p:spPr>
          <a:xfrm>
            <a:off x="5310188" y="1157288"/>
            <a:ext cx="6045200" cy="4533899"/>
          </a:xfrm>
        </p:spPr>
      </p:pic>
      <p:sp>
        <p:nvSpPr>
          <p:cNvPr id="4" name="Text Placeholder 3">
            <a:extLst>
              <a:ext uri="{FF2B5EF4-FFF2-40B4-BE49-F238E27FC236}">
                <a16:creationId xmlns:a16="http://schemas.microsoft.com/office/drawing/2014/main" id="{CF21EDFE-8609-7334-D1DA-B0E4B9539173}"/>
              </a:ext>
            </a:extLst>
          </p:cNvPr>
          <p:cNvSpPr>
            <a:spLocks noGrp="1"/>
          </p:cNvSpPr>
          <p:nvPr>
            <p:ph type="body" sz="half" idx="2"/>
          </p:nvPr>
        </p:nvSpPr>
        <p:spPr/>
        <p:txBody>
          <a:bodyPr/>
          <a:lstStyle/>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Majorly middle class users.</a:t>
            </a: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High income users likely to own a car, while low income users likely to take public transport.</a:t>
            </a: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Yellow cabs is the preferred company across all income groups.</a:t>
            </a:r>
          </a:p>
          <a:p>
            <a:pPr marL="285750" indent="-285750" algn="just">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2985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B70AF-7F0C-BD1C-CBA3-1DA0B4778772}"/>
              </a:ext>
            </a:extLst>
          </p:cNvPr>
          <p:cNvSpPr>
            <a:spLocks noGrp="1"/>
          </p:cNvSpPr>
          <p:nvPr>
            <p:ph type="title"/>
          </p:nvPr>
        </p:nvSpPr>
        <p:spPr/>
        <p:txBody>
          <a:bodyPr>
            <a:normAutofit fontScale="90000"/>
          </a:bodyPr>
          <a:lstStyle/>
          <a:p>
            <a:r>
              <a:rPr lang="en-IN" sz="3000" dirty="0">
                <a:solidFill>
                  <a:srgbClr val="000000"/>
                </a:solidFill>
              </a:rPr>
              <a:t>Gender Distribution</a:t>
            </a:r>
            <a:br>
              <a:rPr lang="en-IN" sz="3000" dirty="0">
                <a:solidFill>
                  <a:srgbClr val="000000"/>
                </a:solidFill>
              </a:rPr>
            </a:br>
            <a:endParaRPr lang="en-IN" sz="3000" dirty="0">
              <a:solidFill>
                <a:srgbClr val="000000"/>
              </a:solidFill>
            </a:endParaRPr>
          </a:p>
        </p:txBody>
      </p:sp>
      <p:pic>
        <p:nvPicPr>
          <p:cNvPr id="6" name="Content Placeholder 5">
            <a:extLst>
              <a:ext uri="{FF2B5EF4-FFF2-40B4-BE49-F238E27FC236}">
                <a16:creationId xmlns:a16="http://schemas.microsoft.com/office/drawing/2014/main" id="{B35E3D1F-B977-C533-00D2-E306E1C8A118}"/>
              </a:ext>
            </a:extLst>
          </p:cNvPr>
          <p:cNvPicPr>
            <a:picLocks noGrp="1" noChangeAspect="1"/>
          </p:cNvPicPr>
          <p:nvPr>
            <p:ph idx="1"/>
          </p:nvPr>
        </p:nvPicPr>
        <p:blipFill>
          <a:blip r:embed="rId2"/>
          <a:stretch>
            <a:fillRect/>
          </a:stretch>
        </p:blipFill>
        <p:spPr>
          <a:xfrm>
            <a:off x="5310188" y="1535113"/>
            <a:ext cx="6045200" cy="3778249"/>
          </a:xfrm>
        </p:spPr>
      </p:pic>
      <p:sp>
        <p:nvSpPr>
          <p:cNvPr id="4" name="Text Placeholder 3">
            <a:extLst>
              <a:ext uri="{FF2B5EF4-FFF2-40B4-BE49-F238E27FC236}">
                <a16:creationId xmlns:a16="http://schemas.microsoft.com/office/drawing/2014/main" id="{FC24ED10-0450-43E2-A0DE-35B662E92059}"/>
              </a:ext>
            </a:extLst>
          </p:cNvPr>
          <p:cNvSpPr>
            <a:spLocks noGrp="1"/>
          </p:cNvSpPr>
          <p:nvPr>
            <p:ph type="body" sz="half" idx="2"/>
          </p:nvPr>
        </p:nvSpPr>
        <p:spPr/>
        <p:txBody>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Over 50% of the riders are male. </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Consistent across both companies</a:t>
            </a:r>
            <a:r>
              <a:rPr lang="en-IN"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48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2EFA4-BCD8-BE9C-4DC9-DB6040006BE9}"/>
              </a:ext>
            </a:extLst>
          </p:cNvPr>
          <p:cNvSpPr>
            <a:spLocks noGrp="1"/>
          </p:cNvSpPr>
          <p:nvPr>
            <p:ph type="title"/>
          </p:nvPr>
        </p:nvSpPr>
        <p:spPr/>
        <p:txBody>
          <a:bodyPr>
            <a:normAutofit fontScale="90000"/>
          </a:bodyPr>
          <a:lstStyle/>
          <a:p>
            <a:r>
              <a:rPr lang="en-IN" sz="3000" dirty="0">
                <a:solidFill>
                  <a:srgbClr val="000000"/>
                </a:solidFill>
              </a:rPr>
              <a:t>Demographic Distribution</a:t>
            </a:r>
          </a:p>
        </p:txBody>
      </p:sp>
      <p:pic>
        <p:nvPicPr>
          <p:cNvPr id="6" name="Content Placeholder 5">
            <a:extLst>
              <a:ext uri="{FF2B5EF4-FFF2-40B4-BE49-F238E27FC236}">
                <a16:creationId xmlns:a16="http://schemas.microsoft.com/office/drawing/2014/main" id="{6D1BE6DB-FE57-FCEE-E3B0-20003ADEA4EA}"/>
              </a:ext>
            </a:extLst>
          </p:cNvPr>
          <p:cNvPicPr>
            <a:picLocks noGrp="1" noChangeAspect="1"/>
          </p:cNvPicPr>
          <p:nvPr>
            <p:ph idx="1"/>
          </p:nvPr>
        </p:nvPicPr>
        <p:blipFill>
          <a:blip r:embed="rId2"/>
          <a:stretch>
            <a:fillRect/>
          </a:stretch>
        </p:blipFill>
        <p:spPr>
          <a:xfrm>
            <a:off x="5310188" y="1535113"/>
            <a:ext cx="6045200" cy="3778249"/>
          </a:xfrm>
        </p:spPr>
      </p:pic>
      <p:sp>
        <p:nvSpPr>
          <p:cNvPr id="4" name="Text Placeholder 3">
            <a:extLst>
              <a:ext uri="{FF2B5EF4-FFF2-40B4-BE49-F238E27FC236}">
                <a16:creationId xmlns:a16="http://schemas.microsoft.com/office/drawing/2014/main" id="{5E0B4056-2E19-7787-6C02-4E26EBD261AD}"/>
              </a:ext>
            </a:extLst>
          </p:cNvPr>
          <p:cNvSpPr>
            <a:spLocks noGrp="1"/>
          </p:cNvSpPr>
          <p:nvPr>
            <p:ph type="body" sz="half" idx="2"/>
          </p:nvPr>
        </p:nvSpPr>
        <p:spPr/>
        <p:txBody>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Yellow Cabs is the preferred company in 16/20 cities.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922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E3EA-5C7B-2EC0-F51D-B9EC473D099F}"/>
              </a:ext>
            </a:extLst>
          </p:cNvPr>
          <p:cNvSpPr>
            <a:spLocks noGrp="1"/>
          </p:cNvSpPr>
          <p:nvPr>
            <p:ph type="title"/>
          </p:nvPr>
        </p:nvSpPr>
        <p:spPr>
          <a:xfrm>
            <a:off x="3649192" y="1040585"/>
            <a:ext cx="5085233" cy="2553893"/>
          </a:xfrm>
        </p:spPr>
        <p:txBody>
          <a:bodyPr>
            <a:normAutofit/>
          </a:bodyPr>
          <a:lstStyle/>
          <a:p>
            <a:pPr algn="l"/>
            <a:r>
              <a:rPr lang="en-IN" sz="2800" b="1" dirty="0">
                <a:solidFill>
                  <a:srgbClr val="000000"/>
                </a:solidFill>
                <a:latin typeface="+mn-lt"/>
              </a:rPr>
              <a:t>RECOMMENDATION</a:t>
            </a:r>
          </a:p>
        </p:txBody>
      </p:sp>
      <p:sp>
        <p:nvSpPr>
          <p:cNvPr id="3" name="Text Placeholder 2">
            <a:extLst>
              <a:ext uri="{FF2B5EF4-FFF2-40B4-BE49-F238E27FC236}">
                <a16:creationId xmlns:a16="http://schemas.microsoft.com/office/drawing/2014/main" id="{F1B68C38-B01E-0D68-897A-41D7B52F9F3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320308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FF575-AED5-9F46-3A3F-DBC1825895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95E69E-72D0-EA8E-04A9-DD512DEC9F8A}"/>
              </a:ext>
            </a:extLst>
          </p:cNvPr>
          <p:cNvSpPr>
            <a:spLocks noGrp="1"/>
          </p:cNvSpPr>
          <p:nvPr>
            <p:ph idx="1"/>
          </p:nvPr>
        </p:nvSpPr>
        <p:spPr/>
        <p:txBody>
          <a:bodyPr>
            <a:normAutofit/>
          </a:bodyPr>
          <a:lstStyle/>
          <a:p>
            <a:pPr marL="0" indent="0" algn="just">
              <a:lnSpc>
                <a:spcPct val="140000"/>
              </a:lnSpc>
              <a:buNone/>
            </a:pPr>
            <a:r>
              <a:rPr lang="en-US" sz="1600" dirty="0">
                <a:latin typeface="Times New Roman" panose="02020603050405020304" pitchFamily="18" charset="0"/>
                <a:cs typeface="Times New Roman" panose="02020603050405020304" pitchFamily="18" charset="0"/>
              </a:rPr>
              <a:t>Based on the findings, </a:t>
            </a:r>
            <a:r>
              <a:rPr lang="en-US" sz="1600" b="1" dirty="0">
                <a:latin typeface="Times New Roman" panose="02020603050405020304" pitchFamily="18" charset="0"/>
                <a:cs typeface="Times New Roman" panose="02020603050405020304" pitchFamily="18" charset="0"/>
              </a:rPr>
              <a:t>Yellow Cab </a:t>
            </a:r>
            <a:r>
              <a:rPr lang="en-US" sz="1600" dirty="0">
                <a:latin typeface="Times New Roman" panose="02020603050405020304" pitchFamily="18" charset="0"/>
                <a:cs typeface="Times New Roman" panose="02020603050405020304" pitchFamily="18" charset="0"/>
              </a:rPr>
              <a:t>is the better choice for XYZ to invest in. </a:t>
            </a:r>
          </a:p>
          <a:p>
            <a:pPr marL="0" indent="0" algn="just">
              <a:lnSpc>
                <a:spcPct val="140000"/>
              </a:lnSpc>
              <a:buNone/>
            </a:pPr>
            <a:endParaRPr lang="en-US" sz="1600" dirty="0">
              <a:latin typeface="Times New Roman" panose="02020603050405020304" pitchFamily="18" charset="0"/>
              <a:cs typeface="Times New Roman" panose="02020603050405020304" pitchFamily="18" charset="0"/>
            </a:endParaRPr>
          </a:p>
          <a:p>
            <a:pPr marL="285750" indent="-285750" algn="just">
              <a:lnSpc>
                <a:spcPct val="140000"/>
              </a:lnSpc>
            </a:pPr>
            <a:r>
              <a:rPr lang="en-US" sz="1600" b="1" dirty="0">
                <a:latin typeface="Times New Roman" panose="02020603050405020304" pitchFamily="18" charset="0"/>
                <a:cs typeface="Times New Roman" panose="02020603050405020304" pitchFamily="18" charset="0"/>
              </a:rPr>
              <a:t>Customer Preference:</a:t>
            </a:r>
          </a:p>
          <a:p>
            <a:pPr marL="514350" lvl="1" indent="-285750" algn="just">
              <a:lnSpc>
                <a:spcPct val="140000"/>
              </a:lnSpc>
            </a:pPr>
            <a:r>
              <a:rPr lang="en-US" sz="1400" dirty="0">
                <a:latin typeface="Times New Roman" panose="02020603050405020304" pitchFamily="18" charset="0"/>
                <a:cs typeface="Times New Roman" panose="02020603050405020304" pitchFamily="18" charset="0"/>
              </a:rPr>
              <a:t>Yellow Cab is preferred in 16 out of 20 cities. This means that in 80% of the cities, more people choose Yellow Cab over the Pink Cab, showing a strong market presence.</a:t>
            </a:r>
          </a:p>
          <a:p>
            <a:pPr marL="285750" indent="-285750" algn="just">
              <a:lnSpc>
                <a:spcPct val="140000"/>
              </a:lnSpc>
            </a:pPr>
            <a:r>
              <a:rPr lang="en-US" sz="1600" b="1" dirty="0">
                <a:latin typeface="Times New Roman" panose="02020603050405020304" pitchFamily="18" charset="0"/>
                <a:cs typeface="Times New Roman" panose="02020603050405020304" pitchFamily="18" charset="0"/>
              </a:rPr>
              <a:t>Profitability:</a:t>
            </a:r>
          </a:p>
          <a:p>
            <a:pPr marL="514350" lvl="1" indent="-285750" algn="just">
              <a:lnSpc>
                <a:spcPct val="140000"/>
              </a:lnSpc>
            </a:pPr>
            <a:r>
              <a:rPr lang="en-US" sz="1400" dirty="0">
                <a:latin typeface="Times New Roman" panose="02020603050405020304" pitchFamily="18" charset="0"/>
                <a:cs typeface="Times New Roman" panose="02020603050405020304" pitchFamily="18" charset="0"/>
              </a:rPr>
              <a:t>Yellow Cab makes higher profits in 19 out of 20 cities. This means that in 95% of the cities, Yellow Cab earns more money. For example, in New York, where the cab market is huge, Yellow Cab is the most profitable.</a:t>
            </a:r>
          </a:p>
          <a:p>
            <a:pPr marL="285750" indent="-285750" algn="just">
              <a:lnSpc>
                <a:spcPct val="140000"/>
              </a:lnSpc>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6895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180C4-C008-9012-5BFC-6527C9F987A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E7DE52-3ABE-7C17-3661-5A144A7DAC26}"/>
              </a:ext>
            </a:extLst>
          </p:cNvPr>
          <p:cNvSpPr>
            <a:spLocks noGrp="1"/>
          </p:cNvSpPr>
          <p:nvPr>
            <p:ph idx="1"/>
          </p:nvPr>
        </p:nvSpPr>
        <p:spPr/>
        <p:txBody>
          <a:bodyPr/>
          <a:lstStyle/>
          <a:p>
            <a:pPr marL="285750" indent="-285750" algn="just">
              <a:lnSpc>
                <a:spcPct val="140000"/>
              </a:lnSpc>
            </a:pPr>
            <a:r>
              <a:rPr lang="en-US" sz="1600" b="1" dirty="0">
                <a:latin typeface="Times New Roman" panose="02020603050405020304" pitchFamily="18" charset="0"/>
                <a:cs typeface="Times New Roman" panose="02020603050405020304" pitchFamily="18" charset="0"/>
              </a:rPr>
              <a:t>Higher Trip Cost:</a:t>
            </a:r>
          </a:p>
          <a:p>
            <a:pPr marL="514350" lvl="1" indent="-285750" algn="just">
              <a:lnSpc>
                <a:spcPct val="140000"/>
              </a:lnSpc>
            </a:pPr>
            <a:r>
              <a:rPr lang="en-US" sz="1400" dirty="0">
                <a:latin typeface="Times New Roman" panose="02020603050405020304" pitchFamily="18" charset="0"/>
                <a:cs typeface="Times New Roman" panose="02020603050405020304" pitchFamily="18" charset="0"/>
              </a:rPr>
              <a:t>Although both companies have the same average trip cost for cash and card payments, Yellow Cab still has a higher overall average trip cost. This means customers tend to spend more on Yellow Cab rides, increasing their revenue.</a:t>
            </a:r>
            <a:endParaRPr lang="en-US" sz="1400" b="1" dirty="0">
              <a:latin typeface="Times New Roman" panose="02020603050405020304" pitchFamily="18" charset="0"/>
              <a:cs typeface="Times New Roman" panose="02020603050405020304" pitchFamily="18" charset="0"/>
            </a:endParaRPr>
          </a:p>
          <a:p>
            <a:pPr marL="285750" indent="-285750" algn="just"/>
            <a:r>
              <a:rPr lang="en-US" sz="1400" b="1" dirty="0">
                <a:latin typeface="Times New Roman" panose="02020603050405020304" pitchFamily="18" charset="0"/>
                <a:cs typeface="Times New Roman" panose="02020603050405020304" pitchFamily="18" charset="0"/>
              </a:rPr>
              <a:t>Customer Demographics:</a:t>
            </a:r>
          </a:p>
          <a:p>
            <a:pPr marL="514350" lvl="1" indent="-285750" algn="just"/>
            <a:r>
              <a:rPr lang="en-US" sz="1400" dirty="0">
                <a:latin typeface="Times New Roman" panose="02020603050405020304" pitchFamily="18" charset="0"/>
                <a:cs typeface="Times New Roman" panose="02020603050405020304" pitchFamily="18" charset="0"/>
              </a:rPr>
              <a:t>Most customers for both companies are middle-class people aged 25-40. Since Yellow Cab is already the preferred choice for a large portion of this group, investing in them will allow XYZ to tap into this steady customer base.</a:t>
            </a:r>
          </a:p>
          <a:p>
            <a:pPr marL="285750" indent="-285750" algn="just"/>
            <a:r>
              <a:rPr lang="en-US" sz="1400" b="1" dirty="0">
                <a:latin typeface="Times New Roman" panose="02020603050405020304" pitchFamily="18" charset="0"/>
                <a:cs typeface="Times New Roman" panose="02020603050405020304" pitchFamily="18" charset="0"/>
              </a:rPr>
              <a:t>Customer Loyalty:</a:t>
            </a:r>
          </a:p>
          <a:p>
            <a:pPr marL="514350" lvl="1" indent="-285750" algn="just"/>
            <a:r>
              <a:rPr lang="en-US" sz="1400" dirty="0">
                <a:latin typeface="Times New Roman" panose="02020603050405020304" pitchFamily="18" charset="0"/>
                <a:cs typeface="Times New Roman" panose="02020603050405020304" pitchFamily="18" charset="0"/>
              </a:rPr>
              <a:t>While Pink Cab attracts first-time users and retains them up to their seventh ride, Yellow Cab has stronger long-term loyalty. Many Yellow Cab users continue riding over 40 times, while no Pink Cab user exceeds 18 rides. This shows that Yellow Cab secures more loyal customers, leading to sustained revenue growth.</a:t>
            </a:r>
          </a:p>
          <a:p>
            <a:pPr marL="285750" indent="-285750" algn="just"/>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668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04821-8F1E-A9AF-81B6-469E08D17A50}"/>
              </a:ext>
            </a:extLst>
          </p:cNvPr>
          <p:cNvSpPr>
            <a:spLocks noGrp="1"/>
          </p:cNvSpPr>
          <p:nvPr>
            <p:ph type="title"/>
          </p:nvPr>
        </p:nvSpPr>
        <p:spPr/>
        <p:txBody>
          <a:bodyPr/>
          <a:lstStyle/>
          <a:p>
            <a:r>
              <a:rPr lang="en-IN" sz="3000" b="1" dirty="0">
                <a:solidFill>
                  <a:srgbClr val="000000"/>
                </a:solidFill>
                <a:latin typeface="+mn-lt"/>
              </a:rPr>
              <a:t>CONCLUSION</a:t>
            </a:r>
          </a:p>
        </p:txBody>
      </p:sp>
      <p:sp>
        <p:nvSpPr>
          <p:cNvPr id="3" name="Text Placeholder 2">
            <a:extLst>
              <a:ext uri="{FF2B5EF4-FFF2-40B4-BE49-F238E27FC236}">
                <a16:creationId xmlns:a16="http://schemas.microsoft.com/office/drawing/2014/main" id="{97A360FB-C112-94AD-94B2-E2E5352A5B9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925174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F7D3-B4A4-9947-64A6-BE4712F0C0AF}"/>
              </a:ext>
            </a:extLst>
          </p:cNvPr>
          <p:cNvSpPr>
            <a:spLocks noGrp="1"/>
          </p:cNvSpPr>
          <p:nvPr>
            <p:ph type="title"/>
          </p:nvPr>
        </p:nvSpPr>
        <p:spPr/>
        <p:txBody>
          <a:bodyPr>
            <a:normAutofit/>
          </a:bodyPr>
          <a:lstStyle/>
          <a:p>
            <a:pPr algn="ctr"/>
            <a:r>
              <a:rPr lang="en-US" sz="3000" b="1" dirty="0">
                <a:latin typeface="+mn-lt"/>
                <a:cs typeface="Times New Roman" panose="02020603050405020304" pitchFamily="18" charset="0"/>
              </a:rPr>
              <a:t>Agenda</a:t>
            </a:r>
          </a:p>
        </p:txBody>
      </p:sp>
      <p:graphicFrame>
        <p:nvGraphicFramePr>
          <p:cNvPr id="7" name="Content Placeholder 2">
            <a:extLst>
              <a:ext uri="{FF2B5EF4-FFF2-40B4-BE49-F238E27FC236}">
                <a16:creationId xmlns:a16="http://schemas.microsoft.com/office/drawing/2014/main" id="{3C503489-0A17-C409-4021-3BE51B69208D}"/>
              </a:ext>
            </a:extLst>
          </p:cNvPr>
          <p:cNvGraphicFramePr>
            <a:graphicFrameLocks noGrp="1"/>
          </p:cNvGraphicFramePr>
          <p:nvPr>
            <p:ph idx="1"/>
            <p:extLst>
              <p:ext uri="{D42A27DB-BD31-4B8C-83A1-F6EECF244321}">
                <p14:modId xmlns:p14="http://schemas.microsoft.com/office/powerpoint/2010/main" val="1062056237"/>
              </p:ext>
            </p:extLst>
          </p:nvPr>
        </p:nvGraphicFramePr>
        <p:xfrm>
          <a:off x="808662" y="2019299"/>
          <a:ext cx="10357666" cy="4114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3240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0ECB4-04C6-19D8-275C-11A6620944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559406-87E3-7388-6304-8B9942466E73}"/>
              </a:ext>
            </a:extLst>
          </p:cNvPr>
          <p:cNvSpPr>
            <a:spLocks noGrp="1"/>
          </p:cNvSpPr>
          <p:nvPr>
            <p:ph idx="1"/>
          </p:nvPr>
        </p:nvSpPr>
        <p:spPr/>
        <p:txBody>
          <a:bodyPr/>
          <a:lstStyle/>
          <a:p>
            <a:pPr marL="285750" indent="-285750" algn="just"/>
            <a:r>
              <a:rPr lang="en-US" sz="1400" dirty="0">
                <a:latin typeface="Times New Roman" panose="02020603050405020304" pitchFamily="18" charset="0"/>
                <a:cs typeface="Times New Roman" panose="02020603050405020304" pitchFamily="18" charset="0"/>
              </a:rPr>
              <a:t>Yellow Cab is the Best Option.</a:t>
            </a:r>
          </a:p>
          <a:p>
            <a:pPr marL="285750" indent="-285750" algn="just"/>
            <a:r>
              <a:rPr lang="en-US" sz="1400" dirty="0">
                <a:latin typeface="Times New Roman" panose="02020603050405020304" pitchFamily="18" charset="0"/>
                <a:cs typeface="Times New Roman" panose="02020603050405020304" pitchFamily="18" charset="0"/>
              </a:rPr>
              <a:t>Investing in Yellow Cab will give XYZ access to a company that is already doing well in most cities and is positioned to continue growing.</a:t>
            </a:r>
          </a:p>
          <a:p>
            <a:pPr marL="285750" indent="-285750" algn="just"/>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8980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4E9A1F58-45EE-4D82-98FB-E3F037590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52">
            <a:extLst>
              <a:ext uri="{FF2B5EF4-FFF2-40B4-BE49-F238E27FC236}">
                <a16:creationId xmlns:a16="http://schemas.microsoft.com/office/drawing/2014/main" id="{FC727D49-D2FD-46AD-8B1A-11C9E5D9A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001300" y="3248166"/>
            <a:ext cx="5190698" cy="3608015"/>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Rectangle 69">
            <a:extLst>
              <a:ext uri="{FF2B5EF4-FFF2-40B4-BE49-F238E27FC236}">
                <a16:creationId xmlns:a16="http://schemas.microsoft.com/office/drawing/2014/main" id="{77DB1C2B-A281-41EA-98EB-489A3DCD6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5779" y="791772"/>
            <a:ext cx="6610507" cy="5228536"/>
          </a:xfrm>
          <a:prstGeom prst="rect">
            <a:avLst/>
          </a:prstGeom>
          <a:solidFill>
            <a:schemeClr val="accent1">
              <a:lumMod val="20000"/>
              <a:lumOff val="80000"/>
            </a:schemeClr>
          </a:solidFill>
          <a:ln w="38100">
            <a:noFill/>
          </a:ln>
          <a:effectLst>
            <a:outerShdw dist="1905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96E819-1E9C-EC87-AEF1-96BD6BE4610A}"/>
              </a:ext>
            </a:extLst>
          </p:cNvPr>
          <p:cNvSpPr>
            <a:spLocks noGrp="1"/>
          </p:cNvSpPr>
          <p:nvPr>
            <p:ph type="title"/>
          </p:nvPr>
        </p:nvSpPr>
        <p:spPr>
          <a:xfrm>
            <a:off x="959889" y="1319649"/>
            <a:ext cx="4948113" cy="940761"/>
          </a:xfrm>
        </p:spPr>
        <p:txBody>
          <a:bodyPr vert="horz" lIns="91440" tIns="45720" rIns="91440" bIns="45720" rtlCol="0" anchor="t">
            <a:noAutofit/>
          </a:bodyPr>
          <a:lstStyle/>
          <a:p>
            <a:r>
              <a:rPr lang="en-US" sz="3000" b="1" dirty="0">
                <a:solidFill>
                  <a:srgbClr val="000000"/>
                </a:solidFill>
                <a:latin typeface="+mn-lt"/>
              </a:rPr>
              <a:t>PROBLEM</a:t>
            </a:r>
            <a:r>
              <a:rPr lang="en-US" sz="3000" b="1" dirty="0">
                <a:solidFill>
                  <a:srgbClr val="000000"/>
                </a:solidFill>
              </a:rPr>
              <a:t> </a:t>
            </a:r>
            <a:r>
              <a:rPr lang="en-US" sz="3000" b="1" dirty="0">
                <a:solidFill>
                  <a:srgbClr val="000000"/>
                </a:solidFill>
                <a:latin typeface="+mn-lt"/>
              </a:rPr>
              <a:t>STATEMENT</a:t>
            </a:r>
          </a:p>
        </p:txBody>
      </p:sp>
      <p:pic>
        <p:nvPicPr>
          <p:cNvPr id="7" name="Graphic 6" descr="Head with Gears">
            <a:extLst>
              <a:ext uri="{FF2B5EF4-FFF2-40B4-BE49-F238E27FC236}">
                <a16:creationId xmlns:a16="http://schemas.microsoft.com/office/drawing/2014/main" id="{2584F437-8F3A-213A-FA58-61F94C2896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2037" y="2923722"/>
            <a:ext cx="3484251" cy="3484251"/>
          </a:xfrm>
          <a:prstGeom prst="rect">
            <a:avLst/>
          </a:prstGeom>
        </p:spPr>
      </p:pic>
      <p:sp>
        <p:nvSpPr>
          <p:cNvPr id="71" name="TextBox 70">
            <a:extLst>
              <a:ext uri="{FF2B5EF4-FFF2-40B4-BE49-F238E27FC236}">
                <a16:creationId xmlns:a16="http://schemas.microsoft.com/office/drawing/2014/main" id="{7C33F962-23F6-BF84-52B8-E3D935D004EC}"/>
              </a:ext>
            </a:extLst>
          </p:cNvPr>
          <p:cNvSpPr txBox="1"/>
          <p:nvPr/>
        </p:nvSpPr>
        <p:spPr>
          <a:xfrm>
            <a:off x="5135526" y="1177636"/>
            <a:ext cx="6096585" cy="4386459"/>
          </a:xfrm>
          <a:prstGeom prst="rect">
            <a:avLst/>
          </a:prstGeom>
        </p:spPr>
        <p:txBody>
          <a:bodyPr vert="horz" lIns="91440" tIns="45720" rIns="91440" bIns="45720" rtlCol="0">
            <a:normAutofit/>
          </a:bodyPr>
          <a:lstStyle/>
          <a:p>
            <a:pPr algn="just"/>
            <a:br>
              <a:rPr lang="en-IN" sz="1400" b="1"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To provide actionable insights to XYZ's Executive team on market trends, customer behaviour, and performance metrics, to determine the best taxi company for investment. </a:t>
            </a:r>
            <a:endParaRPr lang="en-US"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16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C6211-DEDB-6A90-F3A4-4EE6D31E8C02}"/>
              </a:ext>
            </a:extLst>
          </p:cNvPr>
          <p:cNvSpPr>
            <a:spLocks noGrp="1"/>
          </p:cNvSpPr>
          <p:nvPr>
            <p:ph type="title"/>
          </p:nvPr>
        </p:nvSpPr>
        <p:spPr>
          <a:xfrm>
            <a:off x="845548" y="820587"/>
            <a:ext cx="6122856" cy="763507"/>
          </a:xfrm>
        </p:spPr>
        <p:txBody>
          <a:bodyPr anchor="b">
            <a:normAutofit/>
          </a:bodyPr>
          <a:lstStyle/>
          <a:p>
            <a:r>
              <a:rPr lang="en-US" sz="3000" b="1" dirty="0" err="1">
                <a:solidFill>
                  <a:srgbClr val="000000"/>
                </a:solidFill>
                <a:latin typeface="+mn-lt"/>
              </a:rPr>
              <a:t>DataSets</a:t>
            </a:r>
            <a:endParaRPr lang="en-US" sz="3000" b="1" dirty="0">
              <a:solidFill>
                <a:srgbClr val="000000"/>
              </a:solidFill>
              <a:latin typeface="+mn-lt"/>
            </a:endParaRPr>
          </a:p>
        </p:txBody>
      </p:sp>
      <p:sp>
        <p:nvSpPr>
          <p:cNvPr id="120" name="Content Placeholder 2">
            <a:extLst>
              <a:ext uri="{FF2B5EF4-FFF2-40B4-BE49-F238E27FC236}">
                <a16:creationId xmlns:a16="http://schemas.microsoft.com/office/drawing/2014/main" id="{5B6C1A47-22F9-B112-EEAC-0AB60FA6640E}"/>
              </a:ext>
            </a:extLst>
          </p:cNvPr>
          <p:cNvSpPr>
            <a:spLocks noGrp="1"/>
          </p:cNvSpPr>
          <p:nvPr>
            <p:ph idx="1"/>
          </p:nvPr>
        </p:nvSpPr>
        <p:spPr>
          <a:xfrm>
            <a:off x="814655" y="1843790"/>
            <a:ext cx="5804681" cy="4457688"/>
          </a:xfrm>
        </p:spPr>
        <p:txBody>
          <a:bodyPr>
            <a:noAutofit/>
          </a:bodyPr>
          <a:lstStyle/>
          <a:p>
            <a:pPr marL="0" indent="0">
              <a:lnSpc>
                <a:spcPct val="120000"/>
              </a:lnSpc>
              <a:buNone/>
            </a:pPr>
            <a:r>
              <a:rPr lang="en-IN" sz="1400" dirty="0">
                <a:latin typeface="Times New Roman" panose="02020603050405020304" pitchFamily="18" charset="0"/>
                <a:cs typeface="Times New Roman" panose="02020603050405020304" pitchFamily="18" charset="0"/>
              </a:rPr>
              <a:t>Analysis is based on data from 2 cab companies, covering a time period from January 31, 2016, to December 31, 2018. The data is provided in four distinct datasets: </a:t>
            </a:r>
          </a:p>
          <a:p>
            <a:pPr>
              <a:lnSpc>
                <a:spcPct val="120000"/>
              </a:lnSpc>
            </a:pPr>
            <a:r>
              <a:rPr lang="en-IN" sz="1400" b="1" dirty="0" err="1">
                <a:latin typeface="Times New Roman" panose="02020603050405020304" pitchFamily="18" charset="0"/>
                <a:cs typeface="Times New Roman" panose="02020603050405020304" pitchFamily="18" charset="0"/>
              </a:rPr>
              <a:t>Cab_Data.csv</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Contains transactional details of rides, including date, company (A or B), distance, cost, and customer ID.</a:t>
            </a:r>
          </a:p>
          <a:p>
            <a:pPr>
              <a:lnSpc>
                <a:spcPct val="120000"/>
              </a:lnSpc>
            </a:pPr>
            <a:r>
              <a:rPr lang="en-IN" sz="1400" b="1" dirty="0" err="1">
                <a:latin typeface="Times New Roman" panose="02020603050405020304" pitchFamily="18" charset="0"/>
                <a:cs typeface="Times New Roman" panose="02020603050405020304" pitchFamily="18" charset="0"/>
              </a:rPr>
              <a:t>Customer_ID.csv</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Links customer demographics (gender, age, income) to unique customer IDs.</a:t>
            </a:r>
          </a:p>
          <a:p>
            <a:pPr>
              <a:lnSpc>
                <a:spcPct val="120000"/>
              </a:lnSpc>
            </a:pPr>
            <a:r>
              <a:rPr lang="en-IN" sz="1400" b="1" dirty="0" err="1">
                <a:latin typeface="Times New Roman" panose="02020603050405020304" pitchFamily="18" charset="0"/>
                <a:cs typeface="Times New Roman" panose="02020603050405020304" pitchFamily="18" charset="0"/>
              </a:rPr>
              <a:t>Transaction_ID.csv</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Maps transactions to customers and includes payment mode (Credit Card, Cash, etc.).</a:t>
            </a:r>
          </a:p>
          <a:p>
            <a:pPr>
              <a:lnSpc>
                <a:spcPct val="120000"/>
              </a:lnSpc>
            </a:pPr>
            <a:r>
              <a:rPr lang="en-IN" sz="1400" b="1" dirty="0" err="1">
                <a:latin typeface="Times New Roman" panose="02020603050405020304" pitchFamily="18" charset="0"/>
                <a:cs typeface="Times New Roman" panose="02020603050405020304" pitchFamily="18" charset="0"/>
              </a:rPr>
              <a:t>City.csv</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Provides city names, population, and the number of cab users for various US cities.</a:t>
            </a:r>
          </a:p>
          <a:p>
            <a:pPr>
              <a:lnSpc>
                <a:spcPct val="120000"/>
              </a:lnSpc>
              <a:buFont typeface="Arial" panose="020B0604020202020204" pitchFamily="34" charset="0"/>
              <a:buChar char="•"/>
            </a:pPr>
            <a:endParaRPr lang="en-IN" sz="1400" dirty="0"/>
          </a:p>
        </p:txBody>
      </p:sp>
      <p:pic>
        <p:nvPicPr>
          <p:cNvPr id="117" name="Picture 116" descr="close up of man finger on stock market charts">
            <a:extLst>
              <a:ext uri="{FF2B5EF4-FFF2-40B4-BE49-F238E27FC236}">
                <a16:creationId xmlns:a16="http://schemas.microsoft.com/office/drawing/2014/main" id="{F2D3F7DF-6C51-F38A-DCEA-DB2EF5812F23}"/>
              </a:ext>
            </a:extLst>
          </p:cNvPr>
          <p:cNvPicPr>
            <a:picLocks noChangeAspect="1"/>
          </p:cNvPicPr>
          <p:nvPr/>
        </p:nvPicPr>
        <p:blipFill>
          <a:blip r:embed="rId2"/>
          <a:srcRect l="14292" r="35464"/>
          <a:stretch/>
        </p:blipFill>
        <p:spPr>
          <a:xfrm>
            <a:off x="7607343" y="907476"/>
            <a:ext cx="3784558" cy="5027899"/>
          </a:xfrm>
          <a:custGeom>
            <a:avLst/>
            <a:gdLst/>
            <a:ahLst/>
            <a:cxnLst/>
            <a:rect l="l" t="t" r="r" b="b"/>
            <a:pathLst>
              <a:path w="2093843" h="1948070">
                <a:moveTo>
                  <a:pt x="0" y="0"/>
                </a:moveTo>
                <a:lnTo>
                  <a:pt x="2093843" y="0"/>
                </a:lnTo>
                <a:lnTo>
                  <a:pt x="2093843" y="1948070"/>
                </a:lnTo>
                <a:lnTo>
                  <a:pt x="0" y="1948070"/>
                </a:lnTo>
                <a:close/>
              </a:path>
            </a:pathLst>
          </a:custGeom>
          <a:effectLst>
            <a:outerShdw dist="165100" dir="2700000" algn="tl" rotWithShape="0">
              <a:schemeClr val="tx1"/>
            </a:outerShdw>
          </a:effectLst>
        </p:spPr>
      </p:pic>
    </p:spTree>
    <p:extLst>
      <p:ext uri="{BB962C8B-B14F-4D97-AF65-F5344CB8AC3E}">
        <p14:creationId xmlns:p14="http://schemas.microsoft.com/office/powerpoint/2010/main" val="3392470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C84D-D2B3-5A93-520B-A6286A841CD9}"/>
              </a:ext>
            </a:extLst>
          </p:cNvPr>
          <p:cNvSpPr>
            <a:spLocks noGrp="1"/>
          </p:cNvSpPr>
          <p:nvPr>
            <p:ph type="title"/>
          </p:nvPr>
        </p:nvSpPr>
        <p:spPr/>
        <p:txBody>
          <a:bodyPr/>
          <a:lstStyle/>
          <a:p>
            <a:r>
              <a:rPr lang="en-US" sz="3000" b="1" dirty="0">
                <a:solidFill>
                  <a:srgbClr val="000000"/>
                </a:solidFill>
                <a:latin typeface="+mn-lt"/>
              </a:rPr>
              <a:t>Analysis and FINDINGS</a:t>
            </a:r>
            <a:endParaRPr lang="en-IN" sz="3000" b="1" dirty="0">
              <a:solidFill>
                <a:srgbClr val="000000"/>
              </a:solidFill>
              <a:latin typeface="+mn-lt"/>
            </a:endParaRPr>
          </a:p>
        </p:txBody>
      </p:sp>
      <p:sp>
        <p:nvSpPr>
          <p:cNvPr id="3" name="Text Placeholder 2">
            <a:extLst>
              <a:ext uri="{FF2B5EF4-FFF2-40B4-BE49-F238E27FC236}">
                <a16:creationId xmlns:a16="http://schemas.microsoft.com/office/drawing/2014/main" id="{86565057-D69E-CAF9-DDAE-586E3B9C8736}"/>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7728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E6110-1169-37DA-4719-4E3FE4A5DCD3}"/>
              </a:ext>
            </a:extLst>
          </p:cNvPr>
          <p:cNvSpPr>
            <a:spLocks noGrp="1"/>
          </p:cNvSpPr>
          <p:nvPr>
            <p:ph type="title"/>
          </p:nvPr>
        </p:nvSpPr>
        <p:spPr/>
        <p:txBody>
          <a:bodyPr/>
          <a:lstStyle/>
          <a:p>
            <a:r>
              <a:rPr lang="en-IN" sz="3000" dirty="0">
                <a:solidFill>
                  <a:srgbClr val="000000"/>
                </a:solidFill>
              </a:rPr>
              <a:t>SEASONAL TRENDS</a:t>
            </a:r>
          </a:p>
        </p:txBody>
      </p:sp>
      <p:pic>
        <p:nvPicPr>
          <p:cNvPr id="10" name="Content Placeholder 9">
            <a:extLst>
              <a:ext uri="{FF2B5EF4-FFF2-40B4-BE49-F238E27FC236}">
                <a16:creationId xmlns:a16="http://schemas.microsoft.com/office/drawing/2014/main" id="{DA650971-2011-E3AD-7B13-81E54BF82722}"/>
              </a:ext>
            </a:extLst>
          </p:cNvPr>
          <p:cNvPicPr>
            <a:picLocks noGrp="1" noChangeAspect="1"/>
          </p:cNvPicPr>
          <p:nvPr>
            <p:ph idx="1"/>
          </p:nvPr>
        </p:nvPicPr>
        <p:blipFill>
          <a:blip r:embed="rId2"/>
          <a:stretch>
            <a:fillRect/>
          </a:stretch>
        </p:blipFill>
        <p:spPr>
          <a:xfrm>
            <a:off x="5310188" y="1535113"/>
            <a:ext cx="6045200" cy="3778249"/>
          </a:xfrm>
        </p:spPr>
      </p:pic>
      <p:sp>
        <p:nvSpPr>
          <p:cNvPr id="3" name="Text Placeholder 2">
            <a:extLst>
              <a:ext uri="{FF2B5EF4-FFF2-40B4-BE49-F238E27FC236}">
                <a16:creationId xmlns:a16="http://schemas.microsoft.com/office/drawing/2014/main" id="{C0BD7BF4-FCC8-2245-1280-B521035E9340}"/>
              </a:ext>
            </a:extLst>
          </p:cNvPr>
          <p:cNvSpPr>
            <a:spLocks noGrp="1"/>
          </p:cNvSpPr>
          <p:nvPr>
            <p:ph type="body" sz="half" idx="2"/>
          </p:nvPr>
        </p:nvSpPr>
        <p:spPr/>
        <p:txBody>
          <a:bodyPr>
            <a:noAutofit/>
          </a:bodyPr>
          <a:lstStyle/>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Increased cab demands on Fridays and weekends.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Yellow cab is the preferred company </a:t>
            </a:r>
            <a:r>
              <a:rPr lang="en-IN" sz="1400" dirty="0">
                <a:latin typeface="Times New Roman" panose="02020603050405020304" pitchFamily="18" charset="0"/>
                <a:cs typeface="Times New Roman" panose="02020603050405020304" pitchFamily="18" charset="0"/>
              </a:rPr>
              <a:t>on all days.</a:t>
            </a:r>
          </a:p>
        </p:txBody>
      </p:sp>
    </p:spTree>
    <p:extLst>
      <p:ext uri="{BB962C8B-B14F-4D97-AF65-F5344CB8AC3E}">
        <p14:creationId xmlns:p14="http://schemas.microsoft.com/office/powerpoint/2010/main" val="83564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48C8-BEE7-8951-F106-564DC7B2E497}"/>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C7810074-FFC7-68FA-B795-1B8B91FEB4ED}"/>
              </a:ext>
            </a:extLst>
          </p:cNvPr>
          <p:cNvPicPr>
            <a:picLocks noGrp="1" noChangeAspect="1"/>
          </p:cNvPicPr>
          <p:nvPr>
            <p:ph idx="1"/>
          </p:nvPr>
        </p:nvPicPr>
        <p:blipFill>
          <a:blip r:embed="rId2"/>
          <a:stretch>
            <a:fillRect/>
          </a:stretch>
        </p:blipFill>
        <p:spPr>
          <a:xfrm>
            <a:off x="5310188" y="1535113"/>
            <a:ext cx="6045200" cy="3778249"/>
          </a:xfrm>
        </p:spPr>
      </p:pic>
      <p:sp>
        <p:nvSpPr>
          <p:cNvPr id="4" name="Text Placeholder 3">
            <a:extLst>
              <a:ext uri="{FF2B5EF4-FFF2-40B4-BE49-F238E27FC236}">
                <a16:creationId xmlns:a16="http://schemas.microsoft.com/office/drawing/2014/main" id="{1292FC0F-B575-46B3-7FF5-591C2034EC62}"/>
              </a:ext>
            </a:extLst>
          </p:cNvPr>
          <p:cNvSpPr>
            <a:spLocks noGrp="1"/>
          </p:cNvSpPr>
          <p:nvPr>
            <p:ph type="body" sz="half" idx="2"/>
          </p:nvPr>
        </p:nvSpPr>
        <p:spPr/>
        <p:txBody>
          <a:bodyPr/>
          <a:lstStyle/>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Increased cab demands during rainy and winter months.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Yellow cab is the preferred company across all months.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099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475D-4102-7FB6-1B07-CAC61AD7BCB8}"/>
              </a:ext>
            </a:extLst>
          </p:cNvPr>
          <p:cNvSpPr>
            <a:spLocks noGrp="1"/>
          </p:cNvSpPr>
          <p:nvPr>
            <p:ph type="title"/>
          </p:nvPr>
        </p:nvSpPr>
        <p:spPr/>
        <p:txBody>
          <a:bodyPr>
            <a:normAutofit/>
          </a:bodyPr>
          <a:lstStyle/>
          <a:p>
            <a:pPr algn="ctr"/>
            <a:r>
              <a:rPr lang="en-US" sz="3000" b="1" dirty="0">
                <a:solidFill>
                  <a:srgbClr val="000000"/>
                </a:solidFill>
                <a:latin typeface="+mn-lt"/>
              </a:rPr>
              <a:t>Ride Profit and City Population</a:t>
            </a:r>
            <a:br>
              <a:rPr lang="en-US" sz="3000" b="1" dirty="0">
                <a:solidFill>
                  <a:srgbClr val="000000"/>
                </a:solidFill>
                <a:latin typeface="+mn-lt"/>
              </a:rPr>
            </a:br>
            <a:endParaRPr lang="en-IN" sz="3000" b="1" dirty="0">
              <a:solidFill>
                <a:srgbClr val="000000"/>
              </a:solidFill>
              <a:latin typeface="+mn-lt"/>
            </a:endParaRPr>
          </a:p>
        </p:txBody>
      </p:sp>
      <p:pic>
        <p:nvPicPr>
          <p:cNvPr id="36" name="Content Placeholder 35">
            <a:extLst>
              <a:ext uri="{FF2B5EF4-FFF2-40B4-BE49-F238E27FC236}">
                <a16:creationId xmlns:a16="http://schemas.microsoft.com/office/drawing/2014/main" id="{3FBD4CAC-FAF6-0BAF-4F8C-DC5F8D758438}"/>
              </a:ext>
            </a:extLst>
          </p:cNvPr>
          <p:cNvPicPr>
            <a:picLocks noGrp="1" noChangeAspect="1"/>
          </p:cNvPicPr>
          <p:nvPr>
            <p:ph idx="1"/>
          </p:nvPr>
        </p:nvPicPr>
        <p:blipFill>
          <a:blip r:embed="rId2"/>
          <a:stretch>
            <a:fillRect/>
          </a:stretch>
        </p:blipFill>
        <p:spPr>
          <a:xfrm>
            <a:off x="808661" y="2019300"/>
            <a:ext cx="6583680" cy="4114800"/>
          </a:xfrm>
        </p:spPr>
      </p:pic>
      <p:sp>
        <p:nvSpPr>
          <p:cNvPr id="37" name="TextBox 36">
            <a:extLst>
              <a:ext uri="{FF2B5EF4-FFF2-40B4-BE49-F238E27FC236}">
                <a16:creationId xmlns:a16="http://schemas.microsoft.com/office/drawing/2014/main" id="{983D1088-3DF9-BCEC-5E8A-A1380923A160}"/>
              </a:ext>
            </a:extLst>
          </p:cNvPr>
          <p:cNvSpPr txBox="1"/>
          <p:nvPr/>
        </p:nvSpPr>
        <p:spPr>
          <a:xfrm>
            <a:off x="8052346" y="2782669"/>
            <a:ext cx="3173689" cy="624595"/>
          </a:xfrm>
          <a:prstGeom prst="rect">
            <a:avLst/>
          </a:prstGeom>
          <a:noFill/>
        </p:spPr>
        <p:txBody>
          <a:bodyPr wrap="none" rtlCol="0">
            <a:spAutoFit/>
          </a:bodyPr>
          <a:lstStyle/>
          <a:p>
            <a:pPr marL="285750" indent="-285750" algn="just">
              <a:lnSpc>
                <a:spcPct val="130000"/>
              </a:lnSpc>
              <a:spcBef>
                <a:spcPts val="1000"/>
              </a:spcBef>
              <a:buSzPct val="8500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New York has the highest population </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among 20 US states.</a:t>
            </a:r>
          </a:p>
        </p:txBody>
      </p:sp>
    </p:spTree>
    <p:extLst>
      <p:ext uri="{BB962C8B-B14F-4D97-AF65-F5344CB8AC3E}">
        <p14:creationId xmlns:p14="http://schemas.microsoft.com/office/powerpoint/2010/main" val="490811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338C-5B79-3FB6-2B26-4228D4075B10}"/>
              </a:ext>
            </a:extLst>
          </p:cNvPr>
          <p:cNvSpPr>
            <a:spLocks noGrp="1"/>
          </p:cNvSpPr>
          <p:nvPr>
            <p:ph type="title" idx="4294967295"/>
          </p:nvPr>
        </p:nvSpPr>
        <p:spPr>
          <a:xfrm>
            <a:off x="0" y="987425"/>
            <a:ext cx="3932238" cy="1600200"/>
          </a:xfrm>
        </p:spPr>
        <p:txBody>
          <a:bodyPr/>
          <a:lstStyle/>
          <a:p>
            <a:endParaRPr lang="en-IN" dirty="0"/>
          </a:p>
        </p:txBody>
      </p:sp>
      <p:pic>
        <p:nvPicPr>
          <p:cNvPr id="10" name="Picture 9">
            <a:extLst>
              <a:ext uri="{FF2B5EF4-FFF2-40B4-BE49-F238E27FC236}">
                <a16:creationId xmlns:a16="http://schemas.microsoft.com/office/drawing/2014/main" id="{B89934E6-10C4-1F3E-D06D-7A9263F5A10E}"/>
              </a:ext>
            </a:extLst>
          </p:cNvPr>
          <p:cNvPicPr>
            <a:picLocks noChangeAspect="1"/>
          </p:cNvPicPr>
          <p:nvPr/>
        </p:nvPicPr>
        <p:blipFill>
          <a:blip r:embed="rId2"/>
          <a:stretch>
            <a:fillRect/>
          </a:stretch>
        </p:blipFill>
        <p:spPr>
          <a:xfrm>
            <a:off x="2438392" y="987425"/>
            <a:ext cx="7315215" cy="4572009"/>
          </a:xfrm>
          <a:prstGeom prst="rect">
            <a:avLst/>
          </a:prstGeom>
        </p:spPr>
      </p:pic>
      <p:sp>
        <p:nvSpPr>
          <p:cNvPr id="11" name="TextBox 10">
            <a:extLst>
              <a:ext uri="{FF2B5EF4-FFF2-40B4-BE49-F238E27FC236}">
                <a16:creationId xmlns:a16="http://schemas.microsoft.com/office/drawing/2014/main" id="{66BBEDD9-112D-5D0A-F41A-98768E46E9EF}"/>
              </a:ext>
            </a:extLst>
          </p:cNvPr>
          <p:cNvSpPr txBox="1"/>
          <p:nvPr/>
        </p:nvSpPr>
        <p:spPr>
          <a:xfrm>
            <a:off x="2706738" y="5685909"/>
            <a:ext cx="6778522" cy="752835"/>
          </a:xfrm>
          <a:prstGeom prst="rect">
            <a:avLst/>
          </a:prstGeom>
          <a:noFill/>
        </p:spPr>
        <p:txBody>
          <a:bodyPr wrap="none" rtlCol="0">
            <a:spAutoFit/>
          </a:bodyPr>
          <a:lstStyle/>
          <a:p>
            <a:pPr marL="285750" indent="-285750" algn="just">
              <a:lnSpc>
                <a:spcPct val="130000"/>
              </a:lnSpc>
              <a:spcBef>
                <a:spcPts val="1000"/>
              </a:spcBef>
              <a:buSzPct val="850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No evident trends in profits based on the size of the city</a:t>
            </a:r>
          </a:p>
          <a:p>
            <a:pPr marL="285750" indent="-285750" algn="just">
              <a:lnSpc>
                <a:spcPct val="130000"/>
              </a:lnSpc>
              <a:spcBef>
                <a:spcPts val="1000"/>
              </a:spcBef>
              <a:buSzPct val="8500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Yellow Cabs has been making bigger profits in 19/20 cities, highest being in New York.</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1463007"/>
      </p:ext>
    </p:extLst>
  </p:cSld>
  <p:clrMapOvr>
    <a:masterClrMapping/>
  </p:clrMapOvr>
</p:sld>
</file>

<file path=ppt/theme/theme1.xml><?xml version="1.0" encoding="utf-8"?>
<a:theme xmlns:a="http://schemas.openxmlformats.org/drawingml/2006/main" name="VeniceBeachVTI">
  <a:themeElements>
    <a:clrScheme name="Venice Beach">
      <a:dk1>
        <a:sysClr val="windowText" lastClr="000000"/>
      </a:dk1>
      <a:lt1>
        <a:sysClr val="window" lastClr="FFFFFF"/>
      </a:lt1>
      <a:dk2>
        <a:srgbClr val="2B3E3D"/>
      </a:dk2>
      <a:lt2>
        <a:srgbClr val="FEF3EB"/>
      </a:lt2>
      <a:accent1>
        <a:srgbClr val="FE8542"/>
      </a:accent1>
      <a:accent2>
        <a:srgbClr val="EC6D60"/>
      </a:accent2>
      <a:accent3>
        <a:srgbClr val="CDA32B"/>
      </a:accent3>
      <a:accent4>
        <a:srgbClr val="EE66A7"/>
      </a:accent4>
      <a:accent5>
        <a:srgbClr val="EA5F48"/>
      </a:accent5>
      <a:accent6>
        <a:srgbClr val="C8466B"/>
      </a:accent6>
      <a:hlink>
        <a:srgbClr val="E46153"/>
      </a:hlink>
      <a:folHlink>
        <a:srgbClr val="CF63B0"/>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TotalTime>870</TotalTime>
  <Words>744</Words>
  <Application>Microsoft Office PowerPoint</Application>
  <PresentationFormat>Widescreen</PresentationFormat>
  <Paragraphs>63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Avenir Next LT Pro</vt:lpstr>
      <vt:lpstr>Avenir Next LT Pro Light</vt:lpstr>
      <vt:lpstr>Times New Roman</vt:lpstr>
      <vt:lpstr>VeniceBeachVTI</vt:lpstr>
      <vt:lpstr>PowerPoint Presentation</vt:lpstr>
      <vt:lpstr>Agenda</vt:lpstr>
      <vt:lpstr>PROBLEM STATEMENT</vt:lpstr>
      <vt:lpstr>DataSets</vt:lpstr>
      <vt:lpstr>Analysis and FINDINGS</vt:lpstr>
      <vt:lpstr>SEASONAL TRENDS</vt:lpstr>
      <vt:lpstr>PowerPoint Presentation</vt:lpstr>
      <vt:lpstr>Ride Profit and City Population </vt:lpstr>
      <vt:lpstr>PowerPoint Presentation</vt:lpstr>
      <vt:lpstr>Average Spending and Payment Method </vt:lpstr>
      <vt:lpstr>Customer Retention </vt:lpstr>
      <vt:lpstr>Customer Base </vt:lpstr>
      <vt:lpstr>PowerPoint Presentation</vt:lpstr>
      <vt:lpstr>Gender Distribution </vt:lpstr>
      <vt:lpstr>Demographic Distribution</vt:lpstr>
      <vt:lpstr>RECOMMENDATION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mahima s</dc:creator>
  <cp:lastModifiedBy>Vijay Sundaram Mohana</cp:lastModifiedBy>
  <cp:revision>10</cp:revision>
  <dcterms:created xsi:type="dcterms:W3CDTF">2024-10-09T17:14:57Z</dcterms:created>
  <dcterms:modified xsi:type="dcterms:W3CDTF">2024-10-10T23:03:56Z</dcterms:modified>
</cp:coreProperties>
</file>