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7E30-2246-49ED-93CD-561FEA7F77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305EBC-CB9E-45BB-B0F1-F8D6131F3D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0A7334-AC06-4529-8044-961549CDD3EB}"/>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5" name="Footer Placeholder 4">
            <a:extLst>
              <a:ext uri="{FF2B5EF4-FFF2-40B4-BE49-F238E27FC236}">
                <a16:creationId xmlns:a16="http://schemas.microsoft.com/office/drawing/2014/main" id="{81C46712-3DDE-4D39-A2C7-2CABE79D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B7BA-C3A5-4AF5-A572-1947410E7A2D}"/>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174977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F18A-1E9C-4D93-817A-B5C03E08EA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580890-B35E-488E-BEB1-80C8D0F10B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C8574-A762-4C2C-AE86-A5A220DE31A1}"/>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5" name="Footer Placeholder 4">
            <a:extLst>
              <a:ext uri="{FF2B5EF4-FFF2-40B4-BE49-F238E27FC236}">
                <a16:creationId xmlns:a16="http://schemas.microsoft.com/office/drawing/2014/main" id="{F6C9705C-F3A4-4C74-A37D-923619428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C86FE-6606-4DB1-BF6D-3F4C294BF727}"/>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191112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135F1F-2F05-47D2-87F0-DD986BD54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31CC6B-4CDD-4C77-833D-C8027EDBE2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8639E-6AB4-4C8C-AA2B-E44B83623BA0}"/>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5" name="Footer Placeholder 4">
            <a:extLst>
              <a:ext uri="{FF2B5EF4-FFF2-40B4-BE49-F238E27FC236}">
                <a16:creationId xmlns:a16="http://schemas.microsoft.com/office/drawing/2014/main" id="{80C26823-F98F-43C6-8BF6-C80D76134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B445B-024E-45F8-A164-0923995CC02F}"/>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8713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A969-3BF6-4804-AB09-6D8EE0761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4A491-DEC8-4802-95BF-4715C589C8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C9662-08E8-468E-847B-C781FDB14493}"/>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5" name="Footer Placeholder 4">
            <a:extLst>
              <a:ext uri="{FF2B5EF4-FFF2-40B4-BE49-F238E27FC236}">
                <a16:creationId xmlns:a16="http://schemas.microsoft.com/office/drawing/2014/main" id="{936E0F4C-D232-4523-826E-951747EC2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046BE-9110-4FDD-9C5C-E8C9595798E9}"/>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2759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397B-A51E-4E8D-928B-1189B25AE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C88E70-00B5-4612-AB71-B2E882022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73EE9D-FE2A-4259-A30D-A0FE2D311167}"/>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5" name="Footer Placeholder 4">
            <a:extLst>
              <a:ext uri="{FF2B5EF4-FFF2-40B4-BE49-F238E27FC236}">
                <a16:creationId xmlns:a16="http://schemas.microsoft.com/office/drawing/2014/main" id="{D5AF9005-C034-475C-A806-D95DD6F1C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FAD3F-396D-4EE6-9E7E-3CEB90E31878}"/>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337169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DCF1-3C98-4288-A56C-E1B0617E7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93029-967C-44F2-B221-0A2D3B77C5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56FAFD-4B2B-4A39-89F0-E3EBEBB4AFF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6410F-C608-44BC-BF50-654926BB2DDC}"/>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6" name="Footer Placeholder 5">
            <a:extLst>
              <a:ext uri="{FF2B5EF4-FFF2-40B4-BE49-F238E27FC236}">
                <a16:creationId xmlns:a16="http://schemas.microsoft.com/office/drawing/2014/main" id="{DAE1C079-D224-4AA4-B8E4-F61B605C0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B6E49-5A06-488F-B51D-21AE6D48105B}"/>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80216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DD06-12E1-4291-A83D-F910A3BBC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32271A-CA9B-4507-B218-2D24B7616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1834DD-28EF-4E33-A75F-8E91D21AD9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8C9631-7F13-4DBC-8142-4BC46D49A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97D4C8-6B55-4381-9116-A4F4B8AA44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893322-906C-46C0-92C9-31F13E3B5A2A}"/>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8" name="Footer Placeholder 7">
            <a:extLst>
              <a:ext uri="{FF2B5EF4-FFF2-40B4-BE49-F238E27FC236}">
                <a16:creationId xmlns:a16="http://schemas.microsoft.com/office/drawing/2014/main" id="{0B73CBA2-A9EB-45C1-B3C0-12057275B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2486FD-88F2-4F9A-A598-4935B03C0DCB}"/>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415549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A399-E874-4EFA-8049-458EE91C3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63D921-CB85-498A-A280-5390B4763185}"/>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4" name="Footer Placeholder 3">
            <a:extLst>
              <a:ext uri="{FF2B5EF4-FFF2-40B4-BE49-F238E27FC236}">
                <a16:creationId xmlns:a16="http://schemas.microsoft.com/office/drawing/2014/main" id="{4A6BF9BA-3AA5-4CE9-AF7A-1B081A108D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34716-9407-4D55-AF7B-CBB351D2D97C}"/>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125044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2A802-2539-4AF7-98C3-022A12A2793A}"/>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3" name="Footer Placeholder 2">
            <a:extLst>
              <a:ext uri="{FF2B5EF4-FFF2-40B4-BE49-F238E27FC236}">
                <a16:creationId xmlns:a16="http://schemas.microsoft.com/office/drawing/2014/main" id="{83702480-E1C4-407F-BC5C-3E2BF80CA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94E74-5654-4EAC-8A13-DA3BB324CB00}"/>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121703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EE3-8793-4174-B35A-04C3CD7F1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92910-ADAC-4771-8DE5-27306CDE0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A05EE-14A0-4FF7-B627-F770C87B3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51684E-76F1-436B-85D9-D2EAEAF81370}"/>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6" name="Footer Placeholder 5">
            <a:extLst>
              <a:ext uri="{FF2B5EF4-FFF2-40B4-BE49-F238E27FC236}">
                <a16:creationId xmlns:a16="http://schemas.microsoft.com/office/drawing/2014/main" id="{4B9CC7EA-FDAC-41E7-BF2F-DE271C7D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49C4B-41CA-4AF5-A4B8-F3CA8C3E0C60}"/>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261631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EE80-F3E5-4714-B131-DAAA9E8F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30F1E5-DB61-47FD-BD94-5A216A473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73352E-E143-4840-A883-F90DAC7A9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41847D-CB64-45D9-BC67-6C01A4ACF14B}"/>
              </a:ext>
            </a:extLst>
          </p:cNvPr>
          <p:cNvSpPr>
            <a:spLocks noGrp="1"/>
          </p:cNvSpPr>
          <p:nvPr>
            <p:ph type="dt" sz="half" idx="10"/>
          </p:nvPr>
        </p:nvSpPr>
        <p:spPr/>
        <p:txBody>
          <a:bodyPr/>
          <a:lstStyle/>
          <a:p>
            <a:fld id="{17EF3103-069B-4D5C-9648-766219BA4A3E}" type="datetimeFigureOut">
              <a:rPr lang="en-US" smtClean="0"/>
              <a:t>6/26/2024</a:t>
            </a:fld>
            <a:endParaRPr lang="en-US"/>
          </a:p>
        </p:txBody>
      </p:sp>
      <p:sp>
        <p:nvSpPr>
          <p:cNvPr id="6" name="Footer Placeholder 5">
            <a:extLst>
              <a:ext uri="{FF2B5EF4-FFF2-40B4-BE49-F238E27FC236}">
                <a16:creationId xmlns:a16="http://schemas.microsoft.com/office/drawing/2014/main" id="{88732554-2800-4132-8483-D226DC4F3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010B1-5E28-4EBD-8E63-FB1FA199E8CD}"/>
              </a:ext>
            </a:extLst>
          </p:cNvPr>
          <p:cNvSpPr>
            <a:spLocks noGrp="1"/>
          </p:cNvSpPr>
          <p:nvPr>
            <p:ph type="sldNum" sz="quarter" idx="12"/>
          </p:nvPr>
        </p:nvSpPr>
        <p:spPr/>
        <p:txBody>
          <a:bodyPr/>
          <a:lstStyle/>
          <a:p>
            <a:fld id="{8856877C-6DDC-4A3B-9D72-7873860DFD31}" type="slidenum">
              <a:rPr lang="en-US" smtClean="0"/>
              <a:t>‹#›</a:t>
            </a:fld>
            <a:endParaRPr lang="en-US"/>
          </a:p>
        </p:txBody>
      </p:sp>
    </p:spTree>
    <p:extLst>
      <p:ext uri="{BB962C8B-B14F-4D97-AF65-F5344CB8AC3E}">
        <p14:creationId xmlns:p14="http://schemas.microsoft.com/office/powerpoint/2010/main" val="209324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833F1-834F-4A7B-BFAF-E0B3BE4C7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B865E-79F5-455F-9CFB-E4B27D75C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2AD79-0766-428D-A446-E817F77D8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F3103-069B-4D5C-9648-766219BA4A3E}" type="datetimeFigureOut">
              <a:rPr lang="en-US" smtClean="0"/>
              <a:t>6/26/2024</a:t>
            </a:fld>
            <a:endParaRPr lang="en-US"/>
          </a:p>
        </p:txBody>
      </p:sp>
      <p:sp>
        <p:nvSpPr>
          <p:cNvPr id="5" name="Footer Placeholder 4">
            <a:extLst>
              <a:ext uri="{FF2B5EF4-FFF2-40B4-BE49-F238E27FC236}">
                <a16:creationId xmlns:a16="http://schemas.microsoft.com/office/drawing/2014/main" id="{262619B8-5661-4CA5-A940-E1979A118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CA0F2A-1A60-401D-AD29-C7B9BE99B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6877C-6DDC-4A3B-9D72-7873860DFD31}" type="slidenum">
              <a:rPr lang="en-US" smtClean="0"/>
              <a:t>‹#›</a:t>
            </a:fld>
            <a:endParaRPr lang="en-US"/>
          </a:p>
        </p:txBody>
      </p:sp>
    </p:spTree>
    <p:extLst>
      <p:ext uri="{BB962C8B-B14F-4D97-AF65-F5344CB8AC3E}">
        <p14:creationId xmlns:p14="http://schemas.microsoft.com/office/powerpoint/2010/main" val="272158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6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954DC-9CDF-4BD7-8CDE-C508A872C7E6}"/>
              </a:ext>
            </a:extLst>
          </p:cNvPr>
          <p:cNvSpPr>
            <a:spLocks noGrp="1"/>
          </p:cNvSpPr>
          <p:nvPr>
            <p:ph idx="1"/>
          </p:nvPr>
        </p:nvSpPr>
        <p:spPr>
          <a:xfrm>
            <a:off x="201706" y="242046"/>
            <a:ext cx="11793070" cy="6387353"/>
          </a:xfrm>
        </p:spPr>
        <p:txBody>
          <a:bodyPr>
            <a:normAutofit lnSpcReduction="10000"/>
          </a:bodyPr>
          <a:lstStyle/>
          <a:p>
            <a:pPr marL="0" indent="0">
              <a:buNone/>
            </a:pPr>
            <a:r>
              <a:rPr lang="en-US" sz="2000" b="1" dirty="0"/>
              <a:t>The Four Datasets</a:t>
            </a:r>
          </a:p>
          <a:p>
            <a:pPr marL="0" indent="0">
              <a:buNone/>
            </a:pPr>
            <a:r>
              <a:rPr lang="en-US" sz="2000" b="1" dirty="0"/>
              <a:t>1) Dataset I</a:t>
            </a:r>
            <a:r>
              <a:rPr lang="en-US" sz="2000" dirty="0"/>
              <a:t>:</a:t>
            </a:r>
          </a:p>
          <a:p>
            <a:pPr lvl="1"/>
            <a:r>
              <a:rPr lang="en-US" sz="2000" dirty="0"/>
              <a:t>Exhibits a simple linear relationship with some random noise.</a:t>
            </a:r>
          </a:p>
          <a:p>
            <a:pPr lvl="1"/>
            <a:r>
              <a:rPr lang="en-US" sz="2000" dirty="0"/>
              <a:t>Points are scattered around the regression line, showing a typical linear pattern.</a:t>
            </a:r>
          </a:p>
          <a:p>
            <a:pPr marL="0" indent="0">
              <a:buNone/>
            </a:pPr>
            <a:r>
              <a:rPr lang="en-US" sz="2000" b="1" dirty="0"/>
              <a:t>2) Dataset II</a:t>
            </a:r>
            <a:r>
              <a:rPr lang="en-US" sz="2000" dirty="0"/>
              <a:t>:</a:t>
            </a:r>
          </a:p>
          <a:p>
            <a:pPr lvl="1"/>
            <a:r>
              <a:rPr lang="en-US" sz="2000" dirty="0"/>
              <a:t>Displays a linear relationship but includes one significant outlier.</a:t>
            </a:r>
          </a:p>
          <a:p>
            <a:pPr lvl="1"/>
            <a:r>
              <a:rPr lang="en-US" sz="2000" dirty="0"/>
              <a:t>The outlier influences the correlation and regression line, demonstrating how a single data point can impact statistical measures.</a:t>
            </a:r>
          </a:p>
          <a:p>
            <a:pPr marL="0" indent="0">
              <a:buNone/>
            </a:pPr>
            <a:r>
              <a:rPr lang="en-US" sz="2000" b="1" dirty="0"/>
              <a:t>3) Dataset III</a:t>
            </a:r>
            <a:r>
              <a:rPr lang="en-US" sz="2000" dirty="0"/>
              <a:t>:</a:t>
            </a:r>
          </a:p>
          <a:p>
            <a:pPr lvl="1"/>
            <a:r>
              <a:rPr lang="en-US" sz="2000" dirty="0"/>
              <a:t>Shows a clear non-linear (curvilinear) relationship.</a:t>
            </a:r>
          </a:p>
          <a:p>
            <a:pPr lvl="1"/>
            <a:r>
              <a:rPr lang="en-US" sz="2000" dirty="0"/>
              <a:t>While the summary statistics suggest linearity, the scatter plot reveals a distinct curve.</a:t>
            </a:r>
          </a:p>
          <a:p>
            <a:pPr marL="0" indent="0">
              <a:buNone/>
            </a:pPr>
            <a:r>
              <a:rPr lang="en-US" sz="2000" b="1" dirty="0"/>
              <a:t>4) Dataset IV</a:t>
            </a:r>
            <a:r>
              <a:rPr lang="en-US" sz="2000" dirty="0"/>
              <a:t>:</a:t>
            </a:r>
          </a:p>
          <a:p>
            <a:pPr lvl="1"/>
            <a:r>
              <a:rPr lang="en-US" sz="2000" dirty="0"/>
              <a:t>Consists of a vertical line with an extreme outlier.</a:t>
            </a:r>
          </a:p>
          <a:p>
            <a:pPr lvl="1"/>
            <a:r>
              <a:rPr lang="en-US" sz="2000" dirty="0"/>
              <a:t>This dataset has most points at the same x-value, except for one outlier with a much higher y-value, drastically affecting the statistical properties.</a:t>
            </a:r>
          </a:p>
          <a:p>
            <a:pPr marL="0" indent="0">
              <a:buNone/>
            </a:pPr>
            <a:r>
              <a:rPr lang="en-US" sz="2000" b="1" dirty="0"/>
              <a:t>Importance of Anscombe's Quartet</a:t>
            </a:r>
          </a:p>
          <a:p>
            <a:pPr marL="0" indent="0">
              <a:buNone/>
            </a:pPr>
            <a:r>
              <a:rPr lang="en-US" sz="2000" b="1" dirty="0"/>
              <a:t>1) Graphical Analysis</a:t>
            </a:r>
            <a:r>
              <a:rPr lang="en-US" sz="2000" dirty="0"/>
              <a:t>:</a:t>
            </a:r>
          </a:p>
          <a:p>
            <a:pPr lvl="1"/>
            <a:r>
              <a:rPr lang="en-US" sz="2000" dirty="0"/>
              <a:t>Emphasizes the necessity of visualizing data. Summary statistics alone can be misleading, and graphs can uncover hidden patterns, outliers, and relationships.</a:t>
            </a:r>
          </a:p>
          <a:p>
            <a:pPr marL="0" indent="0">
              <a:buNone/>
            </a:pPr>
            <a:endParaRPr lang="en-US" dirty="0"/>
          </a:p>
        </p:txBody>
      </p:sp>
    </p:spTree>
    <p:extLst>
      <p:ext uri="{BB962C8B-B14F-4D97-AF65-F5344CB8AC3E}">
        <p14:creationId xmlns:p14="http://schemas.microsoft.com/office/powerpoint/2010/main" val="2460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90361-DDAB-4CE5-AC2D-25BBCC99D77B}"/>
              </a:ext>
            </a:extLst>
          </p:cNvPr>
          <p:cNvSpPr>
            <a:spLocks noGrp="1"/>
          </p:cNvSpPr>
          <p:nvPr>
            <p:ph idx="1"/>
          </p:nvPr>
        </p:nvSpPr>
        <p:spPr>
          <a:xfrm>
            <a:off x="188259" y="255494"/>
            <a:ext cx="11725835" cy="6387353"/>
          </a:xfrm>
        </p:spPr>
        <p:txBody>
          <a:bodyPr>
            <a:normAutofit lnSpcReduction="10000"/>
          </a:bodyPr>
          <a:lstStyle/>
          <a:p>
            <a:pPr marL="0" indent="0">
              <a:buNone/>
            </a:pPr>
            <a:r>
              <a:rPr lang="en-US" sz="2000" b="1" dirty="0"/>
              <a:t>2) Robustness of Statistical Methods:</a:t>
            </a:r>
          </a:p>
          <a:p>
            <a:pPr marL="0" indent="0">
              <a:buNone/>
            </a:pPr>
            <a:r>
              <a:rPr lang="en-US" sz="2000" dirty="0"/>
              <a:t>Demonstrates that a few anomalous points can significantly affect statistical summaries and regression analyses. Visual inspection helps identify these anomalies.</a:t>
            </a:r>
          </a:p>
          <a:p>
            <a:pPr marL="0" indent="0">
              <a:buNone/>
            </a:pPr>
            <a:r>
              <a:rPr lang="en-US" sz="2000" b="1" dirty="0"/>
              <a:t>3) Contextual Understanding:</a:t>
            </a:r>
          </a:p>
          <a:p>
            <a:pPr marL="0" indent="0">
              <a:buNone/>
            </a:pPr>
            <a:r>
              <a:rPr lang="en-US" sz="2000" dirty="0"/>
              <a:t>Highlights the need to interpret statistical metrics in the context of the data. Relying solely on numerical summaries without graphical representation can lead to incorrect conclusions.</a:t>
            </a:r>
          </a:p>
          <a:p>
            <a:pPr marL="0" indent="0">
              <a:buNone/>
            </a:pPr>
            <a:endParaRPr lang="en-US" sz="2000" dirty="0"/>
          </a:p>
          <a:p>
            <a:pPr marL="0" indent="0">
              <a:buNone/>
            </a:pPr>
            <a:r>
              <a:rPr lang="en-US" sz="2000" b="1" dirty="0"/>
              <a:t>Question 3: What is Pearson’s R? </a:t>
            </a:r>
          </a:p>
          <a:p>
            <a:pPr marL="0" indent="0">
              <a:buNone/>
            </a:pPr>
            <a:r>
              <a:rPr lang="en-US" sz="2000" b="1" dirty="0"/>
              <a:t>Answer:</a:t>
            </a:r>
          </a:p>
          <a:p>
            <a:pPr marL="0" indent="0">
              <a:buNone/>
            </a:pPr>
            <a:r>
              <a:rPr lang="en-US" sz="2000" b="1" dirty="0"/>
              <a:t>  Pearson’s R</a:t>
            </a:r>
            <a:r>
              <a:rPr lang="en-US" sz="2000" dirty="0"/>
              <a:t>, also known as the </a:t>
            </a:r>
            <a:r>
              <a:rPr lang="en-US" sz="2000" b="1" dirty="0"/>
              <a:t>Pearson correlation coefficient</a:t>
            </a:r>
            <a:r>
              <a:rPr lang="en-US" sz="2000" dirty="0"/>
              <a:t>, is a statistical measure that quantifies the     strength and direction of the linear relationship between two continuous variables. It is denoted by the symbol </a:t>
            </a:r>
            <a:r>
              <a:rPr lang="en-US" sz="2000" dirty="0" err="1"/>
              <a:t>rrr</a:t>
            </a:r>
            <a:r>
              <a:rPr lang="en-US" sz="2000" dirty="0"/>
              <a:t>.</a:t>
            </a:r>
          </a:p>
          <a:p>
            <a:pPr marL="0" indent="0">
              <a:buNone/>
            </a:pPr>
            <a:r>
              <a:rPr lang="en-US" sz="2000" b="1" dirty="0"/>
              <a:t>Key Characteristics</a:t>
            </a:r>
          </a:p>
          <a:p>
            <a:pPr marL="0" indent="0">
              <a:buNone/>
            </a:pPr>
            <a:r>
              <a:rPr lang="en-US" sz="2000" b="1" dirty="0"/>
              <a:t>1) Range</a:t>
            </a:r>
            <a:r>
              <a:rPr lang="en-US" sz="2000" dirty="0"/>
              <a:t>:</a:t>
            </a:r>
          </a:p>
          <a:p>
            <a:pPr lvl="1"/>
            <a:r>
              <a:rPr lang="en-US" sz="2000" dirty="0"/>
              <a:t>The value of </a:t>
            </a:r>
            <a:r>
              <a:rPr lang="en-US" sz="2000" dirty="0" err="1"/>
              <a:t>rrr</a:t>
            </a:r>
            <a:r>
              <a:rPr lang="en-US" sz="2000" dirty="0"/>
              <a:t> ranges from -1 to +1.</a:t>
            </a:r>
          </a:p>
          <a:p>
            <a:pPr lvl="1"/>
            <a:r>
              <a:rPr lang="en-US" sz="2000" dirty="0"/>
              <a:t>r=+1r = +1r=+1: Perfect positive linear relationship.</a:t>
            </a:r>
          </a:p>
          <a:p>
            <a:pPr lvl="1"/>
            <a:r>
              <a:rPr lang="en-US" sz="2000" dirty="0"/>
              <a:t>r=−1r = -1r=−1: Perfect negative linear relationship.</a:t>
            </a:r>
          </a:p>
          <a:p>
            <a:pPr lvl="1"/>
            <a:r>
              <a:rPr lang="en-US" sz="2000" dirty="0"/>
              <a:t>r=0r = 0r=0: No linear relationship.</a:t>
            </a:r>
          </a:p>
          <a:p>
            <a:pPr marL="0" indent="0">
              <a:buNone/>
            </a:pPr>
            <a:endParaRPr lang="en-US" sz="2000" b="1" dirty="0"/>
          </a:p>
        </p:txBody>
      </p:sp>
    </p:spTree>
    <p:extLst>
      <p:ext uri="{BB962C8B-B14F-4D97-AF65-F5344CB8AC3E}">
        <p14:creationId xmlns:p14="http://schemas.microsoft.com/office/powerpoint/2010/main" val="335373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F6D28-3700-4C78-95E2-D2C5AEE6D52E}"/>
              </a:ext>
            </a:extLst>
          </p:cNvPr>
          <p:cNvSpPr>
            <a:spLocks noGrp="1"/>
          </p:cNvSpPr>
          <p:nvPr>
            <p:ph idx="1"/>
          </p:nvPr>
        </p:nvSpPr>
        <p:spPr>
          <a:xfrm>
            <a:off x="215153" y="228600"/>
            <a:ext cx="11779623" cy="6320118"/>
          </a:xfrm>
        </p:spPr>
        <p:txBody>
          <a:bodyPr/>
          <a:lstStyle/>
          <a:p>
            <a:pPr marL="0" indent="0">
              <a:buNone/>
            </a:pPr>
            <a:r>
              <a:rPr lang="en-US" sz="2000" b="1" dirty="0"/>
              <a:t>2)Direction</a:t>
            </a:r>
            <a:r>
              <a:rPr lang="en-US" sz="2000" dirty="0"/>
              <a:t>:</a:t>
            </a:r>
          </a:p>
          <a:p>
            <a:r>
              <a:rPr lang="en-US" sz="2000" dirty="0"/>
              <a:t>Positive </a:t>
            </a:r>
            <a:r>
              <a:rPr lang="en-US" sz="2000" dirty="0" err="1"/>
              <a:t>rrr</a:t>
            </a:r>
            <a:r>
              <a:rPr lang="en-US" sz="2000" dirty="0"/>
              <a:t> indicates that as one variable increases, the other variable tends to also increase.</a:t>
            </a:r>
          </a:p>
          <a:p>
            <a:r>
              <a:rPr lang="en-US" sz="2000" dirty="0"/>
              <a:t>Negative </a:t>
            </a:r>
            <a:r>
              <a:rPr lang="en-US" sz="2000" dirty="0" err="1"/>
              <a:t>rrr</a:t>
            </a:r>
            <a:r>
              <a:rPr lang="en-US" sz="2000" dirty="0"/>
              <a:t> indicates that as one variable increases, the other variable tends to decrease.</a:t>
            </a:r>
          </a:p>
          <a:p>
            <a:pPr marL="0" indent="0">
              <a:buNone/>
            </a:pPr>
            <a:r>
              <a:rPr lang="en-US" sz="2000" dirty="0"/>
              <a:t>3) </a:t>
            </a:r>
            <a:r>
              <a:rPr lang="en-US" sz="2000" b="1" dirty="0"/>
              <a:t>Strength</a:t>
            </a:r>
            <a:r>
              <a:rPr lang="en-US" sz="2000" dirty="0"/>
              <a:t>:</a:t>
            </a:r>
          </a:p>
          <a:p>
            <a:r>
              <a:rPr lang="en-US" sz="2000" dirty="0"/>
              <a:t>The closer the value of </a:t>
            </a:r>
            <a:r>
              <a:rPr lang="en-US" sz="2000" dirty="0" err="1"/>
              <a:t>rrr</a:t>
            </a:r>
            <a:r>
              <a:rPr lang="en-US" sz="2000" dirty="0"/>
              <a:t> is to ±1, the stronger the linear relationship between the variables.</a:t>
            </a:r>
          </a:p>
          <a:p>
            <a:r>
              <a:rPr lang="en-US" sz="2000" dirty="0"/>
              <a:t>Values closer to 0 indicate a weaker linear relationship.</a:t>
            </a:r>
          </a:p>
          <a:p>
            <a:pPr marL="0" indent="0">
              <a:buNone/>
            </a:pPr>
            <a:r>
              <a:rPr lang="en-US" b="1" dirty="0"/>
              <a:t>Interpretation</a:t>
            </a:r>
          </a:p>
          <a:p>
            <a:pPr marL="0" indent="0">
              <a:buNone/>
            </a:pPr>
            <a:r>
              <a:rPr lang="en-US" sz="2000" b="1" dirty="0"/>
              <a:t>1) Perfect Positive Correlation</a:t>
            </a:r>
            <a:r>
              <a:rPr lang="en-US" sz="2000" dirty="0"/>
              <a:t> (r=+1r = +1r=+1):</a:t>
            </a:r>
          </a:p>
          <a:p>
            <a:pPr lvl="1"/>
            <a:r>
              <a:rPr lang="en-US" sz="2000" dirty="0"/>
              <a:t>Indicates that the two variables move in perfect synchronization in the same direction.</a:t>
            </a:r>
          </a:p>
          <a:p>
            <a:pPr marL="0" indent="0">
              <a:buNone/>
            </a:pPr>
            <a:r>
              <a:rPr lang="en-US" sz="2000" b="1" dirty="0"/>
              <a:t>2)Perfect Negative Correlation</a:t>
            </a:r>
            <a:r>
              <a:rPr lang="en-US" sz="2000" dirty="0"/>
              <a:t> (r=−1r = -1r=−1):</a:t>
            </a:r>
          </a:p>
          <a:p>
            <a:pPr lvl="1"/>
            <a:r>
              <a:rPr lang="en-US" sz="2000" dirty="0"/>
              <a:t>Indicates that the two variables move in perfect synchronization in opposite directions.</a:t>
            </a:r>
          </a:p>
          <a:p>
            <a:pPr marL="0" indent="0">
              <a:buNone/>
            </a:pPr>
            <a:r>
              <a:rPr lang="en-US" sz="2000" b="1" dirty="0"/>
              <a:t>3) No Correlation</a:t>
            </a:r>
            <a:r>
              <a:rPr lang="en-US" sz="2000" dirty="0"/>
              <a:t> (r=0r = 0r=0):</a:t>
            </a:r>
          </a:p>
          <a:p>
            <a:pPr lvl="1"/>
            <a:r>
              <a:rPr lang="en-US" sz="2000" dirty="0"/>
              <a:t>Suggests that there is no linear relationship between the variables.</a:t>
            </a:r>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069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BE77A-AFA9-497C-9CE1-3A7936A3E923}"/>
              </a:ext>
            </a:extLst>
          </p:cNvPr>
          <p:cNvSpPr>
            <a:spLocks noGrp="1"/>
          </p:cNvSpPr>
          <p:nvPr>
            <p:ph idx="1"/>
          </p:nvPr>
        </p:nvSpPr>
        <p:spPr>
          <a:xfrm>
            <a:off x="376518" y="268941"/>
            <a:ext cx="11631706" cy="6293224"/>
          </a:xfrm>
        </p:spPr>
        <p:txBody>
          <a:bodyPr>
            <a:normAutofit lnSpcReduction="10000"/>
          </a:bodyPr>
          <a:lstStyle/>
          <a:p>
            <a:pPr marL="0" indent="0">
              <a:buNone/>
            </a:pPr>
            <a:r>
              <a:rPr lang="en-US" sz="2000" dirty="0"/>
              <a:t>Question 4: What is scaling? Why is scaling performed? What is the difference between normalized scaling and standardized scaling? </a:t>
            </a:r>
          </a:p>
          <a:p>
            <a:pPr marL="0" indent="0">
              <a:buNone/>
            </a:pPr>
            <a:r>
              <a:rPr lang="en-US" sz="2000" dirty="0"/>
              <a:t>Answer:</a:t>
            </a:r>
          </a:p>
          <a:p>
            <a:pPr marL="0" indent="0">
              <a:buNone/>
            </a:pPr>
            <a:r>
              <a:rPr lang="en-US" sz="2000" b="1" dirty="0"/>
              <a:t>  Scaling</a:t>
            </a:r>
            <a:r>
              <a:rPr lang="en-US" sz="2000" dirty="0"/>
              <a:t> is a data preprocessing technique used to adjust the range of features in a dataset so that they can be compared on a common scale. This process is essential in many machine learning algorithms where the distance between data points influences the model’s performance and outcomes.</a:t>
            </a:r>
          </a:p>
          <a:p>
            <a:pPr marL="0" indent="0">
              <a:buNone/>
            </a:pPr>
            <a:r>
              <a:rPr lang="en-US" sz="2000" b="1" dirty="0"/>
              <a:t>Why is Scaling Performed?</a:t>
            </a:r>
          </a:p>
          <a:p>
            <a:r>
              <a:rPr lang="en-US" sz="2000" b="1" dirty="0"/>
              <a:t>Improving Model Performance</a:t>
            </a:r>
            <a:r>
              <a:rPr lang="en-US" sz="2000" dirty="0"/>
              <a:t>: Algorithms such as k-nearest neighbors (KNN), support vector machines (SVM), and gradient descent optimization methods (used in linear regression, logistic regression, neural networks, etc.) are sensitive to the scales of the input features. Scaling ensures that features contribute equally to the result, improving the performance and convergence speed of these algorithms.</a:t>
            </a:r>
          </a:p>
          <a:p>
            <a:r>
              <a:rPr lang="en-US" sz="2000" b="1" dirty="0"/>
              <a:t>Avoiding Dominance</a:t>
            </a:r>
            <a:r>
              <a:rPr lang="en-US" sz="2000" dirty="0"/>
              <a:t>: Features with larger scales can dominate the learning process, leading to biased models. Scaling ensures that no single feature disproportionately affects the model.</a:t>
            </a:r>
          </a:p>
          <a:p>
            <a:r>
              <a:rPr lang="en-US" sz="2000" b="1" dirty="0"/>
              <a:t>Facilitating Gradient Descent</a:t>
            </a:r>
            <a:r>
              <a:rPr lang="en-US" sz="2000" dirty="0"/>
              <a:t>: In algorithms that rely on gradient descent, like neural networks, scaling helps achieve faster convergence by ensuring that the gradient steps are well-proportioned.</a:t>
            </a:r>
          </a:p>
          <a:p>
            <a:pPr marL="0" indent="0">
              <a:buNone/>
            </a:pPr>
            <a:r>
              <a:rPr lang="en-US" sz="2000" b="1" dirty="0"/>
              <a:t>Types of Scaling</a:t>
            </a:r>
          </a:p>
          <a:p>
            <a:pPr marL="0" indent="0">
              <a:buNone/>
            </a:pPr>
            <a:r>
              <a:rPr lang="en-US" sz="2000" b="1" dirty="0"/>
              <a:t>1)Normalization (Min-Max Scaling)</a:t>
            </a:r>
            <a:r>
              <a:rPr lang="en-US" sz="2000" dirty="0"/>
              <a:t>:</a:t>
            </a:r>
          </a:p>
          <a:p>
            <a:pPr lvl="1"/>
            <a:r>
              <a:rPr lang="en-US" sz="2000" dirty="0"/>
              <a:t>Rescales the data to a fixed range, usually [0, 1].</a:t>
            </a:r>
          </a:p>
          <a:p>
            <a:pPr lvl="1"/>
            <a:r>
              <a:rPr lang="en-US" sz="2000" dirty="0"/>
              <a:t>Sensitive to outliers, which can skew the scaled values</a:t>
            </a:r>
          </a:p>
          <a:p>
            <a:endParaRPr lang="en-US" sz="2000" dirty="0"/>
          </a:p>
          <a:p>
            <a:pPr marL="0" indent="0">
              <a:buNone/>
            </a:pPr>
            <a:endParaRPr lang="en-US" sz="2000" dirty="0"/>
          </a:p>
        </p:txBody>
      </p:sp>
    </p:spTree>
    <p:extLst>
      <p:ext uri="{BB962C8B-B14F-4D97-AF65-F5344CB8AC3E}">
        <p14:creationId xmlns:p14="http://schemas.microsoft.com/office/powerpoint/2010/main" val="39554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567C3-ADA4-4100-9634-CB66ABD354F9}"/>
              </a:ext>
            </a:extLst>
          </p:cNvPr>
          <p:cNvSpPr>
            <a:spLocks noGrp="1"/>
          </p:cNvSpPr>
          <p:nvPr>
            <p:ph idx="1"/>
          </p:nvPr>
        </p:nvSpPr>
        <p:spPr>
          <a:xfrm>
            <a:off x="201706" y="255494"/>
            <a:ext cx="11685494" cy="6387353"/>
          </a:xfrm>
        </p:spPr>
        <p:txBody>
          <a:bodyPr/>
          <a:lstStyle/>
          <a:p>
            <a:pPr marL="0" indent="0">
              <a:buNone/>
            </a:pPr>
            <a:r>
              <a:rPr lang="en-US" b="1" dirty="0"/>
              <a:t>2)Standardization (Z-score Normalization)</a:t>
            </a:r>
            <a:r>
              <a:rPr lang="en-US" dirty="0"/>
              <a:t>:</a:t>
            </a:r>
          </a:p>
          <a:p>
            <a:r>
              <a:rPr lang="en-US" sz="2000" dirty="0"/>
              <a:t>Transforms the data to have a mean of 0 and a standard deviation of 1.</a:t>
            </a:r>
          </a:p>
          <a:p>
            <a:r>
              <a:rPr lang="en-US" sz="2000" dirty="0"/>
              <a:t>Less sensitive to outliers, as it standardizes based on the mean and standard deviation.</a:t>
            </a:r>
          </a:p>
          <a:p>
            <a:endParaRPr lang="en-US" sz="2000" dirty="0"/>
          </a:p>
          <a:p>
            <a:pPr marL="0" indent="0">
              <a:buNone/>
            </a:pPr>
            <a:r>
              <a:rPr lang="en-US" sz="2000" b="1" dirty="0"/>
              <a:t>Question 5: . You might have observed that sometimes the value of VIF is infinite. Why does this happen?</a:t>
            </a:r>
          </a:p>
          <a:p>
            <a:pPr marL="0" indent="0">
              <a:buNone/>
            </a:pPr>
            <a:r>
              <a:rPr lang="en-US" sz="2000" b="1" dirty="0"/>
              <a:t>Answer:</a:t>
            </a:r>
          </a:p>
          <a:p>
            <a:pPr marL="0" indent="0">
              <a:buNone/>
            </a:pPr>
            <a:r>
              <a:rPr lang="en-US" sz="2000" dirty="0"/>
              <a:t>Infinite VIF values occur due to perfect multicollinearity, which means one predictor variable can be perfectly predicted by a linear combination of other predictors. This often happens because of:</a:t>
            </a:r>
          </a:p>
          <a:p>
            <a:r>
              <a:rPr lang="en-US" sz="2000" b="1" dirty="0"/>
              <a:t>Perfect Multicollinearity</a:t>
            </a:r>
            <a:r>
              <a:rPr lang="en-US" sz="2000" dirty="0"/>
              <a:t>: Predictors are perfectly linearly related.</a:t>
            </a:r>
          </a:p>
          <a:p>
            <a:r>
              <a:rPr lang="en-US" sz="2000" b="1" dirty="0"/>
              <a:t>Dummy Variable Trap</a:t>
            </a:r>
            <a:r>
              <a:rPr lang="en-US" sz="2000" dirty="0"/>
              <a:t>: Including all categories of a categorical variable without dropping one.</a:t>
            </a:r>
          </a:p>
          <a:p>
            <a:r>
              <a:rPr lang="en-US" sz="2000" b="1" dirty="0"/>
              <a:t>Redundant Features</a:t>
            </a:r>
            <a:r>
              <a:rPr lang="en-US" sz="2000" dirty="0"/>
              <a:t>: Features that are exact linear combinations of others.</a:t>
            </a:r>
          </a:p>
          <a:p>
            <a:pPr marL="0" indent="0">
              <a:buNone/>
            </a:pPr>
            <a:r>
              <a:rPr lang="en-US" sz="2000" dirty="0"/>
              <a:t>Infinite VIF indicates severe multicollinearity, making regression coefficients unreliable.</a:t>
            </a:r>
          </a:p>
          <a:p>
            <a:pPr marL="0" indent="0">
              <a:buNone/>
            </a:pPr>
            <a:endParaRPr lang="en-US" sz="2000" dirty="0"/>
          </a:p>
          <a:p>
            <a:pPr marL="0" indent="0">
              <a:buNone/>
            </a:pPr>
            <a:r>
              <a:rPr lang="en-US" sz="2000" b="1" dirty="0"/>
              <a:t>Question 6: What is a Q-Q plot? Explain the use and importance of a Q-Q plot in linear regression.</a:t>
            </a:r>
          </a:p>
          <a:p>
            <a:pPr marL="0" indent="0">
              <a:buNone/>
            </a:pPr>
            <a:r>
              <a:rPr lang="en-US" sz="2000" b="1" dirty="0"/>
              <a:t>Answer:</a:t>
            </a:r>
          </a:p>
          <a:p>
            <a:pPr marL="0" indent="0">
              <a:buNone/>
            </a:pPr>
            <a:endParaRPr lang="en-US" sz="2000" b="1" dirty="0"/>
          </a:p>
          <a:p>
            <a:pPr marL="0" indent="0">
              <a:buNone/>
            </a:pPr>
            <a:endParaRPr lang="en-US" sz="2000" b="1" dirty="0"/>
          </a:p>
        </p:txBody>
      </p:sp>
    </p:spTree>
    <p:extLst>
      <p:ext uri="{BB962C8B-B14F-4D97-AF65-F5344CB8AC3E}">
        <p14:creationId xmlns:p14="http://schemas.microsoft.com/office/powerpoint/2010/main" val="219405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04880-E5C2-4016-8200-FBC219ECA89C}"/>
              </a:ext>
            </a:extLst>
          </p:cNvPr>
          <p:cNvSpPr>
            <a:spLocks noGrp="1"/>
          </p:cNvSpPr>
          <p:nvPr>
            <p:ph idx="1"/>
          </p:nvPr>
        </p:nvSpPr>
        <p:spPr>
          <a:xfrm>
            <a:off x="215153" y="268940"/>
            <a:ext cx="11739282" cy="6158753"/>
          </a:xfrm>
        </p:spPr>
        <p:txBody>
          <a:bodyPr>
            <a:normAutofit/>
          </a:bodyPr>
          <a:lstStyle/>
          <a:p>
            <a:pPr marL="0" indent="0">
              <a:buNone/>
            </a:pPr>
            <a:r>
              <a:rPr lang="en-US" sz="2400" dirty="0"/>
              <a:t>A </a:t>
            </a:r>
            <a:r>
              <a:rPr lang="en-US" sz="2400" b="1" dirty="0"/>
              <a:t>Q-Q plot</a:t>
            </a:r>
            <a:r>
              <a:rPr lang="en-US" sz="2400" dirty="0"/>
              <a:t> (quantile-quantile plot) is a graphical tool that compares the quantiles of a dataset against the quantiles of a theoretical distribution, typically the normal distribution, to assess how well the data fits that distribution.</a:t>
            </a:r>
          </a:p>
          <a:p>
            <a:pPr marL="0" indent="0">
              <a:buNone/>
            </a:pPr>
            <a:r>
              <a:rPr lang="en-US" sz="2400" b="1" dirty="0"/>
              <a:t>Use and Importance in Linear Regression</a:t>
            </a:r>
          </a:p>
          <a:p>
            <a:r>
              <a:rPr lang="en-US" sz="2400" b="1" dirty="0"/>
              <a:t>Normality Check</a:t>
            </a:r>
            <a:r>
              <a:rPr lang="en-US" sz="2400" dirty="0"/>
              <a:t>: In linear regression, a Q-Q plot is used to check if the residuals (errors) are normally distributed.</a:t>
            </a:r>
          </a:p>
          <a:p>
            <a:r>
              <a:rPr lang="en-US" sz="2400" b="1" dirty="0"/>
              <a:t>Model Diagnostics</a:t>
            </a:r>
            <a:r>
              <a:rPr lang="en-US" sz="2400" dirty="0"/>
              <a:t>: Helps assess the goodness-of-fit of the regression model and validate the assumption of normality.</a:t>
            </a:r>
          </a:p>
          <a:p>
            <a:r>
              <a:rPr lang="en-US" sz="2400" b="1" dirty="0"/>
              <a:t>Detection of Deviations</a:t>
            </a:r>
            <a:r>
              <a:rPr lang="en-US" sz="2400" dirty="0"/>
              <a:t>: Identifies skewness, kurtosis, and outliers that may indicate issues with the model.</a:t>
            </a:r>
          </a:p>
          <a:p>
            <a:r>
              <a:rPr lang="en-US" sz="2400" b="1" dirty="0"/>
              <a:t>Assumption Validation</a:t>
            </a:r>
            <a:r>
              <a:rPr lang="en-US" sz="2400" dirty="0"/>
              <a:t>: Ensures that statistical inferences drawn from the model, such as hypothesis tests and confidence intervals, are valid.</a:t>
            </a:r>
          </a:p>
          <a:p>
            <a:pPr marL="0" indent="0">
              <a:buNone/>
            </a:pPr>
            <a:r>
              <a:rPr lang="en-US" sz="2400" dirty="0"/>
              <a:t>A good fit in a Q-Q plot indicates that the residuals are normally distributed, supporting the reliability of the regression model.</a:t>
            </a:r>
          </a:p>
          <a:p>
            <a:pPr marL="0" indent="0">
              <a:buNone/>
            </a:pPr>
            <a:endParaRPr lang="en-US" dirty="0"/>
          </a:p>
        </p:txBody>
      </p:sp>
    </p:spTree>
    <p:extLst>
      <p:ext uri="{BB962C8B-B14F-4D97-AF65-F5344CB8AC3E}">
        <p14:creationId xmlns:p14="http://schemas.microsoft.com/office/powerpoint/2010/main" val="108479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D6CB-D7CD-4A68-9BD1-F9D8FA5305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3733E3-27EB-4A80-90DE-11C8BE9C52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2042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37C5-B20D-4C1E-9484-DE40F26C0A7C}"/>
              </a:ext>
            </a:extLst>
          </p:cNvPr>
          <p:cNvSpPr>
            <a:spLocks noGrp="1"/>
          </p:cNvSpPr>
          <p:nvPr>
            <p:ph type="ctrTitle"/>
          </p:nvPr>
        </p:nvSpPr>
        <p:spPr>
          <a:xfrm>
            <a:off x="510988" y="294064"/>
            <a:ext cx="11362765" cy="835490"/>
          </a:xfrm>
        </p:spPr>
        <p:txBody>
          <a:bodyPr>
            <a:normAutofit/>
          </a:bodyPr>
          <a:lstStyle/>
          <a:p>
            <a:pPr algn="l"/>
            <a:r>
              <a:rPr lang="en-US" sz="4400" b="1" u="sng" dirty="0"/>
              <a:t>Assignment-based Subjective Questions</a:t>
            </a:r>
          </a:p>
        </p:txBody>
      </p:sp>
      <p:sp>
        <p:nvSpPr>
          <p:cNvPr id="3" name="Subtitle 2">
            <a:extLst>
              <a:ext uri="{FF2B5EF4-FFF2-40B4-BE49-F238E27FC236}">
                <a16:creationId xmlns:a16="http://schemas.microsoft.com/office/drawing/2014/main" id="{F0057B08-6DF2-426D-A0E6-2D201C99447C}"/>
              </a:ext>
            </a:extLst>
          </p:cNvPr>
          <p:cNvSpPr>
            <a:spLocks noGrp="1"/>
          </p:cNvSpPr>
          <p:nvPr>
            <p:ph type="subTitle" idx="1"/>
          </p:nvPr>
        </p:nvSpPr>
        <p:spPr>
          <a:xfrm>
            <a:off x="510988" y="1734671"/>
            <a:ext cx="11228294" cy="3872753"/>
          </a:xfrm>
        </p:spPr>
        <p:txBody>
          <a:bodyPr>
            <a:normAutofit fontScale="92500" lnSpcReduction="20000"/>
          </a:bodyPr>
          <a:lstStyle/>
          <a:p>
            <a:pPr algn="l"/>
            <a:r>
              <a:rPr lang="en-US" dirty="0"/>
              <a:t>Question 1. From your analysis of the categorical variables from the dataset, what could you infer about their effect on the dependent variable? </a:t>
            </a:r>
          </a:p>
          <a:p>
            <a:pPr algn="l"/>
            <a:endParaRPr lang="en-US" dirty="0"/>
          </a:p>
          <a:p>
            <a:pPr algn="l"/>
            <a:r>
              <a:rPr lang="en-US" dirty="0"/>
              <a:t>Answer:</a:t>
            </a:r>
          </a:p>
          <a:p>
            <a:pPr marL="342900" indent="-342900" algn="l">
              <a:buFont typeface="Arial" panose="020B0604020202020204" pitchFamily="34" charset="0"/>
              <a:buChar char="•"/>
            </a:pPr>
            <a:r>
              <a:rPr lang="en-US" dirty="0"/>
              <a:t>High demand of bikes are their in season 3 fall.</a:t>
            </a:r>
          </a:p>
          <a:p>
            <a:pPr marL="342900" indent="-342900" algn="l">
              <a:buFont typeface="Arial" panose="020B0604020202020204" pitchFamily="34" charset="0"/>
              <a:buChar char="•"/>
            </a:pPr>
            <a:r>
              <a:rPr lang="en-US" dirty="0"/>
              <a:t>Their will be an increase in the demand in 2019(next year)</a:t>
            </a:r>
          </a:p>
          <a:p>
            <a:pPr marL="342900" indent="-342900" algn="l">
              <a:buFont typeface="Arial" panose="020B0604020202020204" pitchFamily="34" charset="0"/>
              <a:buChar char="•"/>
            </a:pPr>
            <a:r>
              <a:rPr lang="en-US" dirty="0"/>
              <a:t>Demand of bikes are growing till June and the highest demand is in the month of September. After September demand is decreasing.</a:t>
            </a:r>
          </a:p>
          <a:p>
            <a:pPr marL="342900" indent="-342900" algn="l">
              <a:buFont typeface="Arial" panose="020B0604020202020204" pitchFamily="34" charset="0"/>
              <a:buChar char="•"/>
            </a:pPr>
            <a:r>
              <a:rPr lang="en-US" dirty="0"/>
              <a:t>Weekday is not giving clear picture about demand.</a:t>
            </a:r>
          </a:p>
          <a:p>
            <a:pPr marL="342900" indent="-342900" algn="l">
              <a:buFont typeface="Arial" panose="020B0604020202020204" pitchFamily="34" charset="0"/>
              <a:buChar char="•"/>
            </a:pPr>
            <a:r>
              <a:rPr lang="en-US" dirty="0"/>
              <a:t>On holidays, demand has decreased.</a:t>
            </a:r>
          </a:p>
          <a:p>
            <a:pPr marL="342900" indent="-342900" algn="l">
              <a:buFont typeface="Arial" panose="020B0604020202020204" pitchFamily="34" charset="0"/>
              <a:buChar char="•"/>
            </a:pPr>
            <a:r>
              <a:rPr lang="en-US" dirty="0"/>
              <a:t>Clear weathershit has highest demand.</a:t>
            </a:r>
          </a:p>
        </p:txBody>
      </p:sp>
    </p:spTree>
    <p:extLst>
      <p:ext uri="{BB962C8B-B14F-4D97-AF65-F5344CB8AC3E}">
        <p14:creationId xmlns:p14="http://schemas.microsoft.com/office/powerpoint/2010/main" val="133473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E3BE6-6D7D-46DA-A947-C0AF605FD278}"/>
              </a:ext>
            </a:extLst>
          </p:cNvPr>
          <p:cNvSpPr>
            <a:spLocks noGrp="1"/>
          </p:cNvSpPr>
          <p:nvPr>
            <p:ph idx="1"/>
          </p:nvPr>
        </p:nvSpPr>
        <p:spPr>
          <a:xfrm>
            <a:off x="381000" y="346448"/>
            <a:ext cx="11654118" cy="6202270"/>
          </a:xfrm>
        </p:spPr>
        <p:txBody>
          <a:bodyPr>
            <a:normAutofit/>
          </a:bodyPr>
          <a:lstStyle/>
          <a:p>
            <a:pPr marL="0" indent="0">
              <a:buNone/>
            </a:pPr>
            <a:r>
              <a:rPr lang="en-US" dirty="0"/>
              <a:t>Question 2. Why is it important to use </a:t>
            </a:r>
            <a:r>
              <a:rPr lang="en-US" dirty="0" err="1"/>
              <a:t>drop_first</a:t>
            </a:r>
            <a:r>
              <a:rPr lang="en-US" dirty="0"/>
              <a:t>=True during dummy variable creation?</a:t>
            </a:r>
          </a:p>
          <a:p>
            <a:pPr marL="0" indent="0" algn="just">
              <a:buNone/>
            </a:pPr>
            <a:r>
              <a:rPr lang="en-US" dirty="0"/>
              <a:t>Answer:</a:t>
            </a:r>
          </a:p>
          <a:p>
            <a:pPr marL="0" indent="0" algn="just">
              <a:buNone/>
            </a:pPr>
            <a:r>
              <a:rPr lang="en-US" sz="2400" dirty="0" err="1"/>
              <a:t>drop_first</a:t>
            </a:r>
            <a:r>
              <a:rPr lang="en-US" sz="2400" dirty="0"/>
              <a:t> = True is important to use, as it helps in reducing the extra column created during dummy variable creation. Hence it reduces the correlations created among dummy variables</a:t>
            </a:r>
            <a:r>
              <a:rPr lang="en-US" dirty="0"/>
              <a:t>.</a:t>
            </a:r>
          </a:p>
          <a:p>
            <a:pPr marL="0" indent="0" algn="just">
              <a:buNone/>
            </a:pPr>
            <a:endParaRPr lang="en-US" dirty="0"/>
          </a:p>
          <a:p>
            <a:pPr marL="0" indent="0" algn="just">
              <a:buNone/>
            </a:pPr>
            <a:r>
              <a:rPr lang="en-US" dirty="0"/>
              <a:t>Question 3. Looking at the pair-plot among the numerical variables, which one has the highest correlation with the target variable?</a:t>
            </a:r>
          </a:p>
          <a:p>
            <a:pPr marL="0" indent="0" algn="just">
              <a:buNone/>
            </a:pPr>
            <a:endParaRPr lang="en-US" dirty="0"/>
          </a:p>
          <a:p>
            <a:pPr marL="0" indent="0" algn="just">
              <a:buNone/>
            </a:pPr>
            <a:r>
              <a:rPr lang="en-US" sz="2400" dirty="0"/>
              <a:t>Answer: </a:t>
            </a:r>
          </a:p>
          <a:p>
            <a:pPr marL="0" indent="0" algn="just">
              <a:buNone/>
            </a:pPr>
            <a:r>
              <a:rPr lang="en-US" sz="2400" dirty="0"/>
              <a:t>‘temp’ column has highest correlation with target variable. There is a positive relationship between ‘</a:t>
            </a:r>
            <a:r>
              <a:rPr lang="en-US" sz="2400" dirty="0" err="1"/>
              <a:t>cnt</a:t>
            </a:r>
            <a:r>
              <a:rPr lang="en-US" sz="2400" dirty="0"/>
              <a:t>’ and ‘temp’ variable.</a:t>
            </a:r>
          </a:p>
          <a:p>
            <a:pPr marL="0" indent="0" algn="just">
              <a:buNone/>
            </a:pPr>
            <a:endParaRPr lang="en-US" sz="2400" dirty="0"/>
          </a:p>
          <a:p>
            <a:pPr marL="0" indent="0" algn="just">
              <a:buNone/>
            </a:pPr>
            <a:endParaRPr lang="en-US" sz="2400" dirty="0"/>
          </a:p>
        </p:txBody>
      </p:sp>
    </p:spTree>
    <p:extLst>
      <p:ext uri="{BB962C8B-B14F-4D97-AF65-F5344CB8AC3E}">
        <p14:creationId xmlns:p14="http://schemas.microsoft.com/office/powerpoint/2010/main" val="289182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0B6F-D297-4604-86E9-91F998028F90}"/>
              </a:ext>
            </a:extLst>
          </p:cNvPr>
          <p:cNvSpPr>
            <a:spLocks noGrp="1"/>
          </p:cNvSpPr>
          <p:nvPr>
            <p:ph idx="1"/>
          </p:nvPr>
        </p:nvSpPr>
        <p:spPr>
          <a:xfrm>
            <a:off x="313765" y="265766"/>
            <a:ext cx="10515600" cy="6256058"/>
          </a:xfrm>
        </p:spPr>
        <p:txBody>
          <a:bodyPr>
            <a:normAutofit fontScale="77500" lnSpcReduction="20000"/>
          </a:bodyPr>
          <a:lstStyle/>
          <a:p>
            <a:pPr marL="0" indent="0">
              <a:buNone/>
            </a:pPr>
            <a:r>
              <a:rPr lang="en-US" dirty="0"/>
              <a:t>Question 4. How did you validate the assumptions of Linear Regression after building the model on the training set?</a:t>
            </a:r>
          </a:p>
          <a:p>
            <a:pPr marL="0" indent="0">
              <a:buNone/>
            </a:pPr>
            <a:r>
              <a:rPr lang="en-US" dirty="0"/>
              <a:t>Answer:</a:t>
            </a:r>
          </a:p>
          <a:p>
            <a:pPr marL="0" indent="0">
              <a:buNone/>
            </a:pPr>
            <a:endParaRPr lang="en-US" dirty="0"/>
          </a:p>
          <a:p>
            <a:pPr marL="0" indent="0">
              <a:buNone/>
            </a:pPr>
            <a:r>
              <a:rPr lang="en-US" dirty="0"/>
              <a:t>1) Normality of Residuals: Residuals/Error terms should be normally distributed.</a:t>
            </a:r>
            <a:br>
              <a:rPr lang="en-US" dirty="0"/>
            </a:br>
            <a:endParaRPr lang="en-US" dirty="0"/>
          </a:p>
          <a:p>
            <a:pPr marL="0" indent="0">
              <a:buNone/>
            </a:pPr>
            <a:r>
              <a:rPr lang="en-US" dirty="0"/>
              <a:t>2) Linearity: Relationship between each predictor variable and the response variable is linear by examining residual plots or using methods like partial regression plots.</a:t>
            </a:r>
          </a:p>
          <a:p>
            <a:pPr marL="0" indent="0">
              <a:buNone/>
            </a:pPr>
            <a:endParaRPr lang="en-US" dirty="0"/>
          </a:p>
          <a:p>
            <a:pPr marL="0" indent="0">
              <a:buNone/>
            </a:pPr>
            <a:r>
              <a:rPr lang="en-US" dirty="0"/>
              <a:t>3) Multicollinearity: Check whether there is correlation between predictor variables to ensure they are not highly correlated, which can inflate standard errors and affect coefficient interpretations.</a:t>
            </a:r>
          </a:p>
          <a:p>
            <a:pPr marL="0" indent="0">
              <a:buNone/>
            </a:pPr>
            <a:endParaRPr lang="en-US" dirty="0"/>
          </a:p>
          <a:p>
            <a:pPr marL="0" indent="0">
              <a:buNone/>
            </a:pPr>
            <a:r>
              <a:rPr lang="en-US" dirty="0"/>
              <a:t>4) Homoscedasticity: Ensure that the variance of residuals is constant across all levels of predictor variables using scatter plots of residuals against predicted values or predictor variables.</a:t>
            </a:r>
          </a:p>
          <a:p>
            <a:pPr marL="0" indent="0">
              <a:buNone/>
            </a:pPr>
            <a:endParaRPr lang="en-US" dirty="0"/>
          </a:p>
          <a:p>
            <a:pPr marL="0" indent="0">
              <a:buNone/>
            </a:pPr>
            <a:r>
              <a:rPr lang="en-US" dirty="0"/>
              <a:t>5) Independence of Errors: Check for autocorrelation or serial correlation in residuals using methods like Durbin-Watson statistic for time-series data or residuals versus time plots.</a:t>
            </a:r>
          </a:p>
        </p:txBody>
      </p:sp>
    </p:spTree>
    <p:extLst>
      <p:ext uri="{BB962C8B-B14F-4D97-AF65-F5344CB8AC3E}">
        <p14:creationId xmlns:p14="http://schemas.microsoft.com/office/powerpoint/2010/main" val="55550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D44BA-A13C-43F6-A9B0-F8A72A7EFF42}"/>
              </a:ext>
            </a:extLst>
          </p:cNvPr>
          <p:cNvSpPr>
            <a:spLocks noGrp="1"/>
          </p:cNvSpPr>
          <p:nvPr>
            <p:ph idx="1"/>
          </p:nvPr>
        </p:nvSpPr>
        <p:spPr>
          <a:xfrm>
            <a:off x="300317" y="252318"/>
            <a:ext cx="10515600" cy="4351338"/>
          </a:xfrm>
        </p:spPr>
        <p:txBody>
          <a:bodyPr/>
          <a:lstStyle/>
          <a:p>
            <a:pPr marL="0" indent="0">
              <a:buNone/>
            </a:pPr>
            <a:r>
              <a:rPr lang="en-US" dirty="0"/>
              <a:t>Question 5. Based on the final model, which are the top 3 features contributing significantly towards explaining the demand of the shared bikes?</a:t>
            </a:r>
          </a:p>
          <a:p>
            <a:pPr marL="0" indent="0">
              <a:buNone/>
            </a:pPr>
            <a:r>
              <a:rPr lang="en-US" dirty="0"/>
              <a:t>Answer:</a:t>
            </a:r>
            <a:br>
              <a:rPr lang="en-US" dirty="0"/>
            </a:br>
            <a:endParaRPr lang="en-US" dirty="0"/>
          </a:p>
          <a:p>
            <a:pPr marL="514350" indent="-514350">
              <a:buAutoNum type="arabicParenR"/>
            </a:pPr>
            <a:r>
              <a:rPr lang="en-US" dirty="0"/>
              <a:t>Temp</a:t>
            </a:r>
          </a:p>
          <a:p>
            <a:pPr marL="514350" indent="-514350">
              <a:buAutoNum type="arabicParenR"/>
            </a:pPr>
            <a:r>
              <a:rPr lang="en-US" dirty="0" err="1"/>
              <a:t>weathersit_light</a:t>
            </a:r>
            <a:r>
              <a:rPr lang="en-US" dirty="0"/>
              <a:t> </a:t>
            </a:r>
          </a:p>
          <a:p>
            <a:pPr marL="514350" indent="-514350">
              <a:buAutoNum type="arabicParenR"/>
            </a:pPr>
            <a:r>
              <a:rPr lang="en-US" dirty="0"/>
              <a:t>year </a:t>
            </a:r>
          </a:p>
        </p:txBody>
      </p:sp>
    </p:spTree>
    <p:extLst>
      <p:ext uri="{BB962C8B-B14F-4D97-AF65-F5344CB8AC3E}">
        <p14:creationId xmlns:p14="http://schemas.microsoft.com/office/powerpoint/2010/main" val="121217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892B-7E93-4423-B97A-90A9783538DC}"/>
              </a:ext>
            </a:extLst>
          </p:cNvPr>
          <p:cNvSpPr>
            <a:spLocks noGrp="1"/>
          </p:cNvSpPr>
          <p:nvPr>
            <p:ph type="title"/>
          </p:nvPr>
        </p:nvSpPr>
        <p:spPr>
          <a:xfrm>
            <a:off x="300318" y="191247"/>
            <a:ext cx="10515600" cy="669366"/>
          </a:xfrm>
        </p:spPr>
        <p:txBody>
          <a:bodyPr>
            <a:normAutofit/>
          </a:bodyPr>
          <a:lstStyle/>
          <a:p>
            <a:r>
              <a:rPr lang="en-US" sz="3600" dirty="0"/>
              <a:t>General Subjective Questions</a:t>
            </a:r>
          </a:p>
        </p:txBody>
      </p:sp>
      <p:sp>
        <p:nvSpPr>
          <p:cNvPr id="3" name="Content Placeholder 2">
            <a:extLst>
              <a:ext uri="{FF2B5EF4-FFF2-40B4-BE49-F238E27FC236}">
                <a16:creationId xmlns:a16="http://schemas.microsoft.com/office/drawing/2014/main" id="{D3D3C285-F40A-47B3-9A3D-F0A14E062472}"/>
              </a:ext>
            </a:extLst>
          </p:cNvPr>
          <p:cNvSpPr>
            <a:spLocks noGrp="1"/>
          </p:cNvSpPr>
          <p:nvPr>
            <p:ph idx="1"/>
          </p:nvPr>
        </p:nvSpPr>
        <p:spPr>
          <a:xfrm>
            <a:off x="300317" y="860613"/>
            <a:ext cx="11654117" cy="5806142"/>
          </a:xfrm>
        </p:spPr>
        <p:txBody>
          <a:bodyPr>
            <a:normAutofit fontScale="40000" lnSpcReduction="20000"/>
          </a:bodyPr>
          <a:lstStyle/>
          <a:p>
            <a:pPr marL="0" indent="0">
              <a:buNone/>
            </a:pPr>
            <a:r>
              <a:rPr lang="en-US" sz="3500" dirty="0"/>
              <a:t>Question  1 :Explain the linear regression algorithm in detail. </a:t>
            </a:r>
          </a:p>
          <a:p>
            <a:pPr marL="0" indent="0">
              <a:buNone/>
            </a:pPr>
            <a:r>
              <a:rPr lang="en-US" sz="3500" dirty="0"/>
              <a:t>Answer:</a:t>
            </a:r>
          </a:p>
          <a:p>
            <a:pPr marL="0" indent="0">
              <a:buNone/>
            </a:pPr>
            <a:r>
              <a:rPr lang="en-US" sz="3500" dirty="0"/>
              <a:t>Linear regression is a fundamental algorithm in machine learning and statistics used to model the relationship between a dependent variable and one or more independent variables. The objective is to find the best-fitting straight line (or hyperplane in the case of multiple variables) through the data points. Here’s a detailed explanation of the linear regression algorithm:</a:t>
            </a:r>
          </a:p>
          <a:p>
            <a:pPr marL="0" indent="0">
              <a:buNone/>
            </a:pPr>
            <a:endParaRPr lang="en-US" sz="3500" dirty="0"/>
          </a:p>
          <a:p>
            <a:pPr marL="0" indent="0">
              <a:buNone/>
            </a:pPr>
            <a:r>
              <a:rPr lang="en-US" sz="3500" dirty="0"/>
              <a:t>Key Concepts</a:t>
            </a:r>
          </a:p>
          <a:p>
            <a:pPr marL="0" indent="0">
              <a:buNone/>
            </a:pPr>
            <a:r>
              <a:rPr lang="en-US" sz="3500" dirty="0"/>
              <a:t>1) Dependent Variable (Y): The outcome or target variable you are trying to predict.</a:t>
            </a:r>
          </a:p>
          <a:p>
            <a:pPr marL="0" indent="0">
              <a:buNone/>
            </a:pPr>
            <a:r>
              <a:rPr lang="en-US" sz="3500" dirty="0"/>
              <a:t>2) Independent Variable (X): The feature(s) or predictor(s) used to predict the dependent variable.</a:t>
            </a:r>
          </a:p>
          <a:p>
            <a:pPr marL="0" indent="0">
              <a:buNone/>
            </a:pPr>
            <a:r>
              <a:rPr lang="en-US" sz="3500" dirty="0"/>
              <a:t>3) Simple Linear Regression: Involves one independent variable.</a:t>
            </a:r>
          </a:p>
          <a:p>
            <a:pPr marL="0" indent="0">
              <a:buNone/>
            </a:pPr>
            <a:r>
              <a:rPr lang="en-US" sz="3500" dirty="0"/>
              <a:t>4) Multiple Linear Regression: Involves multiple independent variables.</a:t>
            </a:r>
          </a:p>
          <a:p>
            <a:pPr marL="0" indent="0">
              <a:buNone/>
            </a:pPr>
            <a:endParaRPr lang="en-US" sz="3500" dirty="0"/>
          </a:p>
          <a:p>
            <a:pPr marL="0" indent="0">
              <a:buNone/>
            </a:pPr>
            <a:r>
              <a:rPr lang="en-US" sz="3500" b="1" dirty="0"/>
              <a:t>The Linear Regression Model</a:t>
            </a:r>
          </a:p>
          <a:p>
            <a:pPr marL="0" indent="0">
              <a:buNone/>
            </a:pPr>
            <a:r>
              <a:rPr lang="en-US" sz="3500" dirty="0"/>
              <a:t>    The relationship between the dependent variable </a:t>
            </a:r>
            <a:r>
              <a:rPr lang="en-US" sz="3500" dirty="0" err="1"/>
              <a:t>yyy</a:t>
            </a:r>
            <a:r>
              <a:rPr lang="en-US" sz="3500" dirty="0"/>
              <a:t> and the independent variables XXX is modeled as:</a:t>
            </a:r>
          </a:p>
          <a:p>
            <a:pPr marL="0" indent="0">
              <a:buNone/>
            </a:pPr>
            <a:r>
              <a:rPr lang="es-ES" sz="3500" dirty="0"/>
              <a:t>                                                                  y=β0​+β1​x1​+β2​x2​+…+βn​</a:t>
            </a:r>
            <a:r>
              <a:rPr lang="es-ES" sz="3500" dirty="0" err="1"/>
              <a:t>xn</a:t>
            </a:r>
            <a:r>
              <a:rPr lang="es-ES" sz="3500" dirty="0"/>
              <a:t>+ϵ</a:t>
            </a:r>
          </a:p>
          <a:p>
            <a:r>
              <a:rPr lang="en-US" sz="3500" dirty="0"/>
              <a:t>Where:</a:t>
            </a:r>
          </a:p>
          <a:p>
            <a:r>
              <a:rPr lang="en-US" sz="3500" dirty="0" err="1"/>
              <a:t>yyy</a:t>
            </a:r>
            <a:r>
              <a:rPr lang="en-US" sz="3500" dirty="0"/>
              <a:t> is the dependent variable.</a:t>
            </a:r>
          </a:p>
          <a:p>
            <a:r>
              <a:rPr lang="el-GR" sz="3500" dirty="0"/>
              <a:t>β0\</a:t>
            </a:r>
            <a:r>
              <a:rPr lang="en-US" sz="3500" dirty="0"/>
              <a:t>beta_0</a:t>
            </a:r>
            <a:r>
              <a:rPr lang="el-GR" sz="3500" dirty="0"/>
              <a:t>β0​ </a:t>
            </a:r>
            <a:r>
              <a:rPr lang="en-US" sz="3500" dirty="0"/>
              <a:t>is the intercept (the value of </a:t>
            </a:r>
            <a:r>
              <a:rPr lang="en-US" sz="3500" dirty="0" err="1"/>
              <a:t>yyy</a:t>
            </a:r>
            <a:r>
              <a:rPr lang="en-US" sz="3500" dirty="0"/>
              <a:t> when all </a:t>
            </a:r>
            <a:r>
              <a:rPr lang="en-US" sz="3500" dirty="0" err="1"/>
              <a:t>xxxs</a:t>
            </a:r>
            <a:r>
              <a:rPr lang="en-US" sz="3500" dirty="0"/>
              <a:t> are zero).</a:t>
            </a:r>
          </a:p>
          <a:p>
            <a:r>
              <a:rPr lang="el-GR" sz="3500" dirty="0"/>
              <a:t>β1,β2,…,β</a:t>
            </a:r>
            <a:r>
              <a:rPr lang="en-US" sz="3500" dirty="0"/>
              <a:t>p\beta_1, \beta_2, \</a:t>
            </a:r>
            <a:r>
              <a:rPr lang="en-US" sz="3500" dirty="0" err="1"/>
              <a:t>ldots</a:t>
            </a:r>
            <a:r>
              <a:rPr lang="en-US" sz="3500" dirty="0"/>
              <a:t>, \</a:t>
            </a:r>
            <a:r>
              <a:rPr lang="en-US" sz="3500" dirty="0" err="1"/>
              <a:t>beta_p</a:t>
            </a:r>
            <a:r>
              <a:rPr lang="el-GR" sz="3500" dirty="0"/>
              <a:t>β1​,β2​,…,β</a:t>
            </a:r>
            <a:r>
              <a:rPr lang="en-US" sz="3500" dirty="0"/>
              <a:t>p​ are the coefficients of the independent variables.</a:t>
            </a:r>
          </a:p>
          <a:p>
            <a:r>
              <a:rPr lang="en-US" sz="3500" dirty="0"/>
              <a:t>x1,x2,…,xpx_1, x_2, \</a:t>
            </a:r>
            <a:r>
              <a:rPr lang="en-US" sz="3500" dirty="0" err="1"/>
              <a:t>ldots</a:t>
            </a:r>
            <a:r>
              <a:rPr lang="en-US" sz="3500" dirty="0"/>
              <a:t>, x_px1​,x2​,…,</a:t>
            </a:r>
            <a:r>
              <a:rPr lang="en-US" sz="3500" dirty="0" err="1"/>
              <a:t>xp</a:t>
            </a:r>
            <a:r>
              <a:rPr lang="en-US" sz="3500" dirty="0"/>
              <a:t>​ are the independent variables.</a:t>
            </a:r>
          </a:p>
          <a:p>
            <a:r>
              <a:rPr lang="el-GR" sz="3500" dirty="0"/>
              <a:t>ϵ\</a:t>
            </a:r>
            <a:r>
              <a:rPr lang="en-US" sz="3500" dirty="0"/>
              <a:t>epsilon</a:t>
            </a:r>
            <a:r>
              <a:rPr lang="el-GR" sz="3500" dirty="0"/>
              <a:t>ϵ </a:t>
            </a:r>
            <a:r>
              <a:rPr lang="en-US" sz="3500" dirty="0"/>
              <a:t>is the error term, representing the difference between the actual and predicted values.</a:t>
            </a:r>
            <a:endParaRPr lang="en-US" sz="3500"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9773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EF7B0-9E65-4959-A8CF-8A6B46D57509}"/>
              </a:ext>
            </a:extLst>
          </p:cNvPr>
          <p:cNvSpPr>
            <a:spLocks noGrp="1"/>
          </p:cNvSpPr>
          <p:nvPr>
            <p:ph idx="1"/>
          </p:nvPr>
        </p:nvSpPr>
        <p:spPr>
          <a:xfrm>
            <a:off x="147918" y="268940"/>
            <a:ext cx="11887200" cy="6414247"/>
          </a:xfrm>
        </p:spPr>
        <p:txBody>
          <a:bodyPr>
            <a:normAutofit fontScale="92500" lnSpcReduction="10000"/>
          </a:bodyPr>
          <a:lstStyle/>
          <a:p>
            <a:pPr marL="0" indent="0">
              <a:buNone/>
            </a:pPr>
            <a:r>
              <a:rPr lang="en-US" b="1" dirty="0"/>
              <a:t>Assumptions:</a:t>
            </a:r>
          </a:p>
          <a:p>
            <a:pPr marL="0" indent="0">
              <a:buNone/>
            </a:pPr>
            <a:r>
              <a:rPr lang="en-US" dirty="0"/>
              <a:t>Linear regression relies on several key assumptions:</a:t>
            </a:r>
          </a:p>
          <a:p>
            <a:pPr marL="0" indent="0">
              <a:buNone/>
            </a:pPr>
            <a:r>
              <a:rPr lang="en-US" dirty="0"/>
              <a:t>1) Linearity: The relationship between the dependent and independent variables is linear.</a:t>
            </a:r>
          </a:p>
          <a:p>
            <a:pPr marL="0" indent="0">
              <a:buNone/>
            </a:pPr>
            <a:r>
              <a:rPr lang="en-US" dirty="0"/>
              <a:t>2) Independence: Observations are independent of each other.</a:t>
            </a:r>
          </a:p>
          <a:p>
            <a:pPr marL="0" indent="0">
              <a:buNone/>
            </a:pPr>
            <a:r>
              <a:rPr lang="en-US" dirty="0"/>
              <a:t>3) Homoscedasticity: The variance of residual errors is constant across all levels of the independent variables.</a:t>
            </a:r>
          </a:p>
          <a:p>
            <a:pPr marL="0" indent="0">
              <a:buNone/>
            </a:pPr>
            <a:r>
              <a:rPr lang="en-US" dirty="0"/>
              <a:t>4) Normality: Residuals (errors) are normally distributed.</a:t>
            </a:r>
          </a:p>
          <a:p>
            <a:pPr marL="0" indent="0">
              <a:buNone/>
            </a:pPr>
            <a:r>
              <a:rPr lang="en-US" dirty="0"/>
              <a:t>5) No Multicollinearity: Independent variables are not highly correlated with each other.</a:t>
            </a:r>
          </a:p>
          <a:p>
            <a:pPr marL="0" indent="0">
              <a:buNone/>
            </a:pPr>
            <a:r>
              <a:rPr lang="en-US" b="1" dirty="0"/>
              <a:t>Steps in Linear Regression:</a:t>
            </a:r>
          </a:p>
          <a:p>
            <a:pPr marL="0" indent="0">
              <a:buNone/>
            </a:pPr>
            <a:r>
              <a:rPr lang="en-US" dirty="0"/>
              <a:t>1. Data Collection and Preparation</a:t>
            </a:r>
          </a:p>
          <a:p>
            <a:r>
              <a:rPr lang="en-US" dirty="0"/>
              <a:t>Collect and clean the data.</a:t>
            </a:r>
          </a:p>
          <a:p>
            <a:r>
              <a:rPr lang="en-US" dirty="0"/>
              <a:t>Split the data into training and testing sets.</a:t>
            </a:r>
          </a:p>
          <a:p>
            <a:r>
              <a:rPr lang="en-US" dirty="0"/>
              <a:t>Standardize or normalize the data if necessary.</a:t>
            </a:r>
          </a:p>
        </p:txBody>
      </p:sp>
    </p:spTree>
    <p:extLst>
      <p:ext uri="{BB962C8B-B14F-4D97-AF65-F5344CB8AC3E}">
        <p14:creationId xmlns:p14="http://schemas.microsoft.com/office/powerpoint/2010/main" val="162010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87D48-E021-4A3E-A10D-590A1FA478B3}"/>
              </a:ext>
            </a:extLst>
          </p:cNvPr>
          <p:cNvSpPr>
            <a:spLocks noGrp="1"/>
          </p:cNvSpPr>
          <p:nvPr>
            <p:ph idx="1"/>
          </p:nvPr>
        </p:nvSpPr>
        <p:spPr>
          <a:xfrm>
            <a:off x="242047" y="215153"/>
            <a:ext cx="11766177" cy="6320118"/>
          </a:xfrm>
        </p:spPr>
        <p:txBody>
          <a:bodyPr>
            <a:normAutofit fontScale="77500" lnSpcReduction="20000"/>
          </a:bodyPr>
          <a:lstStyle/>
          <a:p>
            <a:pPr marL="0" indent="0">
              <a:buNone/>
            </a:pPr>
            <a:r>
              <a:rPr lang="en-US" dirty="0"/>
              <a:t>2. Model Specification</a:t>
            </a:r>
          </a:p>
          <a:p>
            <a:r>
              <a:rPr lang="en-US" dirty="0"/>
              <a:t>Define the model equation as </a:t>
            </a:r>
          </a:p>
          <a:p>
            <a:pPr marL="0" indent="0">
              <a:buNone/>
            </a:pPr>
            <a:r>
              <a:rPr lang="en-US" dirty="0"/>
              <a:t>              y=</a:t>
            </a:r>
            <a:r>
              <a:rPr lang="el-GR" dirty="0"/>
              <a:t>β0+β1</a:t>
            </a:r>
            <a:r>
              <a:rPr lang="en-US" dirty="0"/>
              <a:t>x1+</a:t>
            </a:r>
            <a:r>
              <a:rPr lang="el-GR" dirty="0"/>
              <a:t>β2</a:t>
            </a:r>
            <a:r>
              <a:rPr lang="en-US" dirty="0"/>
              <a:t>x2+…+</a:t>
            </a:r>
            <a:r>
              <a:rPr lang="el-GR" dirty="0"/>
              <a:t>β</a:t>
            </a:r>
            <a:r>
              <a:rPr lang="en-US" dirty="0" err="1"/>
              <a:t>pxpy</a:t>
            </a:r>
            <a:endParaRPr lang="en-US" dirty="0"/>
          </a:p>
          <a:p>
            <a:pPr marL="0" indent="0">
              <a:buNone/>
            </a:pPr>
            <a:r>
              <a:rPr lang="en-US" dirty="0"/>
              <a:t>3. Estimation of Coefficients</a:t>
            </a:r>
          </a:p>
          <a:p>
            <a:r>
              <a:rPr lang="en-US" sz="2600" dirty="0"/>
              <a:t>Ordinary Least Squares (OLS): The most common method for estimating the coefficients.</a:t>
            </a:r>
          </a:p>
          <a:p>
            <a:r>
              <a:rPr lang="en-US" sz="2600" dirty="0"/>
              <a:t>Minimize the sum of squared residuals (differences between observed and predicted values).</a:t>
            </a:r>
          </a:p>
          <a:p>
            <a:pPr marL="0" indent="0">
              <a:buNone/>
            </a:pPr>
            <a:r>
              <a:rPr lang="en-US" dirty="0"/>
              <a:t>4. Model Fitting</a:t>
            </a:r>
          </a:p>
          <a:p>
            <a:pPr marL="0" indent="0">
              <a:buNone/>
            </a:pPr>
            <a:r>
              <a:rPr lang="en-US" dirty="0"/>
              <a:t>    Fit the linear regression model to the training data to estimate the coefficients.</a:t>
            </a:r>
          </a:p>
          <a:p>
            <a:pPr marL="0" indent="0">
              <a:buNone/>
            </a:pPr>
            <a:r>
              <a:rPr lang="en-US" dirty="0"/>
              <a:t>5. Model Evaluation</a:t>
            </a:r>
          </a:p>
          <a:p>
            <a:pPr algn="just"/>
            <a:r>
              <a:rPr lang="en-US" dirty="0"/>
              <a:t>Use metrics like R-squared, Adjusted R-squared, Mean Squared Error (MSE), Root Mean Squared Error (RMSE), and Mean Absolute Error (MAE) to evaluate the model’s performance.</a:t>
            </a:r>
          </a:p>
          <a:p>
            <a:pPr algn="just"/>
            <a:r>
              <a:rPr lang="en-US" dirty="0"/>
              <a:t>Validate assumptions by analyzing residuals.</a:t>
            </a:r>
          </a:p>
          <a:p>
            <a:pPr marL="0" indent="0">
              <a:buNone/>
            </a:pPr>
            <a:r>
              <a:rPr lang="en-US" dirty="0"/>
              <a:t>6. Prediction</a:t>
            </a:r>
          </a:p>
          <a:p>
            <a:pPr marL="0" indent="0">
              <a:buNone/>
            </a:pPr>
            <a:r>
              <a:rPr lang="en-US" dirty="0"/>
              <a:t>     Use the fitted model to make predictions on new or test data.</a:t>
            </a:r>
          </a:p>
          <a:p>
            <a:pPr marL="0" indent="0">
              <a:buNone/>
            </a:pPr>
            <a:r>
              <a:rPr lang="en-US" dirty="0"/>
              <a:t>7. Interpretation</a:t>
            </a:r>
          </a:p>
          <a:p>
            <a:r>
              <a:rPr lang="en-US" dirty="0"/>
              <a:t>Interpret the coefficients to understand the impact of each independent variable on the dependent variable.</a:t>
            </a:r>
          </a:p>
          <a:p>
            <a:r>
              <a:rPr lang="en-US" dirty="0"/>
              <a:t>Consider statistical significance (p-values) of the coefficients.</a:t>
            </a:r>
          </a:p>
          <a:p>
            <a:pPr marL="0" indent="0">
              <a:buNone/>
            </a:pPr>
            <a:endParaRPr lang="en-US" dirty="0"/>
          </a:p>
        </p:txBody>
      </p:sp>
    </p:spTree>
    <p:extLst>
      <p:ext uri="{BB962C8B-B14F-4D97-AF65-F5344CB8AC3E}">
        <p14:creationId xmlns:p14="http://schemas.microsoft.com/office/powerpoint/2010/main" val="342832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A6CCF-1899-4395-A2B8-2B4C7F6C5901}"/>
              </a:ext>
            </a:extLst>
          </p:cNvPr>
          <p:cNvSpPr>
            <a:spLocks noGrp="1"/>
          </p:cNvSpPr>
          <p:nvPr>
            <p:ph idx="1"/>
          </p:nvPr>
        </p:nvSpPr>
        <p:spPr>
          <a:xfrm>
            <a:off x="201706" y="161365"/>
            <a:ext cx="11806518" cy="6400800"/>
          </a:xfrm>
        </p:spPr>
        <p:txBody>
          <a:bodyPr>
            <a:normAutofit fontScale="92500" lnSpcReduction="20000"/>
          </a:bodyPr>
          <a:lstStyle/>
          <a:p>
            <a:pPr marL="0" indent="0">
              <a:buNone/>
            </a:pPr>
            <a:r>
              <a:rPr lang="en-US" dirty="0"/>
              <a:t>Question 2: Explain the Anscombe’s quartet in detail. </a:t>
            </a:r>
            <a:endParaRPr lang="en-US" b="1" dirty="0"/>
          </a:p>
          <a:p>
            <a:pPr marL="0" indent="0">
              <a:buNone/>
            </a:pPr>
            <a:r>
              <a:rPr lang="en-US" b="1" dirty="0"/>
              <a:t>Answer:</a:t>
            </a:r>
          </a:p>
          <a:p>
            <a:pPr marL="0" indent="0">
              <a:buNone/>
            </a:pPr>
            <a:r>
              <a:rPr lang="en-US" b="1" dirty="0"/>
              <a:t>Anscombe's quartet</a:t>
            </a:r>
            <a:r>
              <a:rPr lang="en-US" dirty="0"/>
              <a:t> is a collection of four datasets that are designed to have nearly identical simple descriptive statistics, yet they exhibit markedly different distributions and relationships when visualized graphically. Created by statistician Francis Anscombe in 1973, these datasets highlight the importance of graphing data to uncover underlying patterns that summary statistics alone may not reveal.</a:t>
            </a:r>
          </a:p>
          <a:p>
            <a:r>
              <a:rPr lang="en-US" b="1" dirty="0"/>
              <a:t>Key Characteristics</a:t>
            </a:r>
          </a:p>
          <a:p>
            <a:r>
              <a:rPr lang="en-US" dirty="0"/>
              <a:t>Each dataset in Anscombe's quartet has the same:</a:t>
            </a:r>
          </a:p>
          <a:p>
            <a:r>
              <a:rPr lang="en-US" dirty="0"/>
              <a:t>Mean of the x-values (9)</a:t>
            </a:r>
          </a:p>
          <a:p>
            <a:r>
              <a:rPr lang="en-US" dirty="0"/>
              <a:t>Mean of the y-values (7.5)</a:t>
            </a:r>
          </a:p>
          <a:p>
            <a:r>
              <a:rPr lang="en-US" dirty="0"/>
              <a:t>Variance of the x-values (11)</a:t>
            </a:r>
          </a:p>
          <a:p>
            <a:r>
              <a:rPr lang="en-US" dirty="0"/>
              <a:t>Variance of the y-values (4.125)</a:t>
            </a:r>
          </a:p>
          <a:p>
            <a:r>
              <a:rPr lang="en-US" dirty="0"/>
              <a:t>Correlation between x and y (0.816)</a:t>
            </a:r>
          </a:p>
          <a:p>
            <a:r>
              <a:rPr lang="en-US" dirty="0"/>
              <a:t>Linear regression line ( y=3+0.5xy = 3 + 0.5xy=3+0.5x )</a:t>
            </a:r>
          </a:p>
          <a:p>
            <a:r>
              <a:rPr lang="en-US" dirty="0"/>
              <a:t>Despite these similarities, the datasets are dramatically different when plotted.</a:t>
            </a:r>
          </a:p>
          <a:p>
            <a:pPr marL="0" indent="0">
              <a:buNone/>
            </a:pPr>
            <a:endParaRPr lang="en-US" dirty="0"/>
          </a:p>
        </p:txBody>
      </p:sp>
    </p:spTree>
    <p:extLst>
      <p:ext uri="{BB962C8B-B14F-4D97-AF65-F5344CB8AC3E}">
        <p14:creationId xmlns:p14="http://schemas.microsoft.com/office/powerpoint/2010/main" val="1049033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2060</Words>
  <Application>Microsoft Office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Assignment-based Subjective Questions</vt:lpstr>
      <vt:lpstr>PowerPoint Presentation</vt:lpstr>
      <vt:lpstr>PowerPoint Presentation</vt:lpstr>
      <vt:lpstr>PowerPoint Presentation</vt:lpstr>
      <vt:lpstr>General Subjective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2024-06-26T16:56:16Z</dcterms:created>
  <dcterms:modified xsi:type="dcterms:W3CDTF">2024-06-26T18:15:01Z</dcterms:modified>
</cp:coreProperties>
</file>