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C4E458-D45E-41AB-81FC-F535F53E2A51}">
  <a:tblStyle styleId="{93C4E458-D45E-41AB-81FC-F535F53E2A5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tcBdr/>
        <a:fill>
          <a:solidFill>
            <a:srgbClr val="D1EC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EC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477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42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34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68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80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8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782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7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19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37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42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15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394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69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752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861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809bc4c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809bc4c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614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71136dd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71136dd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61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71136dd4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71136dd4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38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1136dd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1136dd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093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71136dd4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71136dd4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4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78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99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32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13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91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649358"/>
            <a:ext cx="7766935" cy="7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IN" sz="3600" b="1" dirty="0">
                <a:solidFill>
                  <a:schemeClr val="tx1"/>
                </a:solidFill>
              </a:rPr>
              <a:t>HUMAN PERSONALITY PREDICTION</a:t>
            </a:r>
            <a:br>
              <a:rPr lang="en-IN" sz="2800" b="1" dirty="0">
                <a:solidFill>
                  <a:schemeClr val="tx1"/>
                </a:solidFill>
              </a:rPr>
            </a:b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2014329" y="2544416"/>
            <a:ext cx="8348871" cy="379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HEMASRI R      312321202020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MAHIMAA B    312321202041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400" b="1" dirty="0"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1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PROPOSED WORK</a:t>
            </a:r>
            <a:endParaRPr sz="3000"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677334" y="1497496"/>
            <a:ext cx="8596668" cy="478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algorithms help us make better guesses about people's personalities.</a:t>
            </a:r>
            <a:endParaRPr lang="en-US" dirty="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more accurate and reliable personality predictions compared to conventional approaches.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They can be used in many different fields, from psychology to marketing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dirty="0"/>
              <a:t> </a:t>
            </a:r>
            <a:r>
              <a:rPr lang="en-US" sz="2400" dirty="0"/>
              <a:t>These methods can be adjusted to work with different kinds of data or </a:t>
            </a:r>
            <a:r>
              <a:rPr lang="en-US" sz="2400" dirty="0" err="1"/>
              <a:t>situatio</a:t>
            </a:r>
            <a:r>
              <a:rPr lang="en-IN" sz="2400" dirty="0"/>
              <a:t>n                                                   </a:t>
            </a:r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IN"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IN"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dirty="0"/>
              <a:t>                                                      10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677334" y="92766"/>
            <a:ext cx="8596668" cy="76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3000" dirty="0"/>
          </a:p>
        </p:txBody>
      </p:sp>
      <p:sp>
        <p:nvSpPr>
          <p:cNvPr id="207" name="Google Shape;207;p28"/>
          <p:cNvSpPr txBox="1"/>
          <p:nvPr/>
        </p:nvSpPr>
        <p:spPr>
          <a:xfrm flipH="1">
            <a:off x="4048675" y="6041400"/>
            <a:ext cx="13551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63181-A32C-FB88-D241-5A0DD696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0" b="90000" l="98" r="96180">
                        <a14:foregroundMark x1="13516" y1="12338" x2="7444" y2="1299"/>
                        <a14:foregroundMark x1="7444" y1="1299" x2="7738" y2="2338"/>
                        <a14:foregroundMark x1="7444" y1="5195" x2="1175" y2="17013"/>
                        <a14:foregroundMark x1="1175" y1="17013" x2="98" y2="62468"/>
                        <a14:foregroundMark x1="54358" y1="62338" x2="72478" y2="55325"/>
                        <a14:foregroundMark x1="72478" y1="55325" x2="69736" y2="41429"/>
                        <a14:foregroundMark x1="69736" y1="41429" x2="59843" y2="34545"/>
                        <a14:foregroundMark x1="59843" y1="34545" x2="58080" y2="51948"/>
                        <a14:foregroundMark x1="94613" y1="50649" x2="96278" y2="36104"/>
                        <a14:foregroundMark x1="96278" y1="36104" x2="93340" y2="31299"/>
                        <a14:foregroundMark x1="75906" y1="35065" x2="76885" y2="51948"/>
                        <a14:foregroundMark x1="74633" y1="49870" x2="74731" y2="55844"/>
                        <a14:foregroundMark x1="50930" y1="42208" x2="50245" y2="50649"/>
                        <a14:foregroundMark x1="16454" y1="61169" x2="21254" y2="88442"/>
                        <a14:foregroundMark x1="17728" y1="13506" x2="16161" y2="27662"/>
                        <a14:foregroundMark x1="16161" y1="27662" x2="18511" y2="44286"/>
                        <a14:foregroundMark x1="16357" y1="26364" x2="18609" y2="54675"/>
                        <a14:foregroundMark x1="10480" y1="74156" x2="15279" y2="62987"/>
                        <a14:foregroundMark x1="18805" y1="22208" x2="16063" y2="42078"/>
                        <a14:foregroundMark x1="16063" y1="42078" x2="20568" y2="56753"/>
                        <a14:foregroundMark x1="20568" y1="56753" x2="20176" y2="72857"/>
                        <a14:foregroundMark x1="20176" y1="72857" x2="16748" y2="62468"/>
                        <a14:foregroundMark x1="16748" y1="62468" x2="18707" y2="56494"/>
                        <a14:foregroundMark x1="16650" y1="35195" x2="15083" y2="35195"/>
                        <a14:foregroundMark x1="15181" y1="29610" x2="14398" y2="26104"/>
                        <a14:foregroundMark x1="16650" y1="78442" x2="15377" y2="72468"/>
                        <a14:foregroundMark x1="15475" y1="63377" x2="15083" y2="60779"/>
                        <a14:foregroundMark x1="15181" y1="79740" x2="14985" y2="75195"/>
                        <a14:foregroundMark x1="77571" y1="52078" x2="77081" y2="47013"/>
                        <a14:backgroundMark x1="32909" y1="2987" x2="42409" y2="3117"/>
                        <a14:backgroundMark x1="42409" y1="3117" x2="54358" y2="390"/>
                        <a14:backgroundMark x1="54358" y1="390" x2="65916" y2="1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69" y="363209"/>
            <a:ext cx="7627160" cy="742594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94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 sz="3000"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677334" y="1311965"/>
            <a:ext cx="8596668" cy="472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modules are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400" dirty="0"/>
          </a:p>
          <a:p>
            <a:pPr marL="2971800" lvl="6" indent="-228600">
              <a:buSzPts val="1920"/>
              <a:buFont typeface="Times New Roman"/>
              <a:buChar char="►"/>
            </a:pPr>
            <a:r>
              <a:rPr lang="fr-FR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fr-FR" sz="4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</a:t>
            </a:r>
            <a:r>
              <a:rPr lang="fr-FR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clustering</a:t>
            </a:r>
          </a:p>
          <a:p>
            <a:pPr marL="29718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3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Times New Roman"/>
                <a:cs typeface="Times New Roman"/>
                <a:sym typeface="Times New Roman"/>
              </a:rPr>
              <a:t>Hierarchical clustering</a:t>
            </a:r>
            <a:endParaRPr lang="fr-FR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Times New Roman"/>
                <a:cs typeface="Times New Roman"/>
                <a:sym typeface="Times New Roman"/>
              </a:rPr>
              <a:t>Guassian</a:t>
            </a:r>
            <a:r>
              <a:rPr lang="en-IN" sz="3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Times New Roman"/>
                <a:cs typeface="Times New Roman"/>
                <a:sym typeface="Times New Roman"/>
              </a:rPr>
              <a:t> Mixture model</a:t>
            </a:r>
            <a:endParaRPr lang="fr-FR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12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 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677263" y="639925"/>
            <a:ext cx="85968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ACQUISITION</a:t>
            </a:r>
            <a:endParaRPr sz="3000" dirty="0"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677334" y="1709529"/>
            <a:ext cx="8596668" cy="43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937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►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Source Selection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Choosing the right data sources is crucial. This could include surveys, psychological assessments, social media profiles, biometric data, and more. Each source has its strengths and limitations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93700" algn="just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►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Quality Assurance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Ensuring the quality of the acquired data is essential for building reliable predictive models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93700" algn="just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►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Ethical Considerations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Respecting ethical guidelines is paramount throughout the dataset acquisition process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13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    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         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b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495650" y="103725"/>
            <a:ext cx="7457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DATASET ACQUISITION  :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4825400" y="6172200"/>
            <a:ext cx="793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14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7B6E9-36E0-6C80-7B92-B7D8A8076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8" y="1258389"/>
            <a:ext cx="8677628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677325" y="668300"/>
            <a:ext cx="85968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 SEGMENTATION</a:t>
            </a:r>
            <a:endParaRPr sz="3000" dirty="0"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677334" y="1537253"/>
            <a:ext cx="8596668" cy="389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Partitioning the dataset based on demographic factors such as age, gender, education level, or cultural background</a:t>
            </a:r>
            <a:r>
              <a:rPr lang="en-IN" sz="2400" b="0" i="0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Dividing the dataset into temporal segments to capture changes in personality over time.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Segmenting the dataset based on behavioral patterns or interaction styles exhibited by individuals</a:t>
            </a:r>
            <a:r>
              <a:rPr lang="en-US" sz="2400" b="0" i="0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Dividing the dataset into segments based on psychological profiles derived from psychometric tests or personality assessments.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15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					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677334" y="1603513"/>
            <a:ext cx="8596668" cy="443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processing has three steps. They are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0" lvl="6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</a:t>
            </a: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Preprocessing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0" lvl="6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Extraction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0" lvl="6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Integration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461050" y="270500"/>
            <a:ext cx="77802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SEGMENTATION </a:t>
            </a: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body" idx="2"/>
          </p:nvPr>
        </p:nvSpPr>
        <p:spPr>
          <a:xfrm>
            <a:off x="677325" y="1302449"/>
            <a:ext cx="3854400" cy="4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Choosing the right features to represent personality traits is crucial for effective k-means clustering.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Interpreting the clusters generated by k-means in the context of human personality requires expertise in psychology and data analysis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493861" y="717185"/>
            <a:ext cx="4266600" cy="5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SEGMENTATION CONTD.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b="1" dirty="0">
              <a:solidFill>
                <a:schemeClr val="dk1"/>
              </a:solidFill>
              <a:latin typeface="Times New Roman"/>
              <a:ea typeface="Trebuchet MS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b="1" dirty="0">
              <a:solidFill>
                <a:schemeClr val="dk1"/>
              </a:solidFill>
              <a:latin typeface="Times New Roman"/>
              <a:ea typeface="Trebuchet MS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rebuchet MS"/>
                <a:cs typeface="Times New Roman"/>
                <a:sym typeface="Times New Roman"/>
              </a:rPr>
              <a:t>K –means clustering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5155900" y="6246575"/>
            <a:ext cx="7932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F99E-B3B0-80B9-995B-872611249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E7780-7C41-7EB6-A4B0-377A8C5A4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61" y="1419228"/>
            <a:ext cx="4324396" cy="3157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677325" y="1167909"/>
            <a:ext cx="3854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Guassian</a:t>
            </a:r>
            <a:r>
              <a:rPr lang="en-IN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Mixture :</a:t>
            </a:r>
            <a:endParaRPr dirty="0"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2"/>
          </p:nvPr>
        </p:nvSpPr>
        <p:spPr>
          <a:xfrm>
            <a:off x="677334" y="1868557"/>
            <a:ext cx="3854528" cy="34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fitting a Gaussian mixture model to personality data, it's possible to identify clusters or subgroups of individuals with similar personality profiles, allowing for more nuanced and fine-grained analysis of personality variation</a:t>
            </a:r>
            <a:r>
              <a:rPr lang="en-IN" sz="2000" dirty="0"/>
              <a:t>.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br>
              <a:rPr lang="en-IN" dirty="0"/>
            </a:br>
            <a:endParaRPr dirty="0"/>
          </a:p>
        </p:txBody>
      </p:sp>
      <p:sp>
        <p:nvSpPr>
          <p:cNvPr id="261" name="Google Shape;261;p35"/>
          <p:cNvSpPr txBox="1"/>
          <p:nvPr/>
        </p:nvSpPr>
        <p:spPr>
          <a:xfrm>
            <a:off x="206850" y="572825"/>
            <a:ext cx="40386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 SEGMENTATION CONTD.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4638250" y="6097850"/>
            <a:ext cx="65994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DF547-6C18-A919-8F26-FC484889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02" y="519311"/>
            <a:ext cx="573151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677325" y="1210219"/>
            <a:ext cx="3854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HIERARCHIAL CLUSTERING: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2"/>
          </p:nvPr>
        </p:nvSpPr>
        <p:spPr>
          <a:xfrm>
            <a:off x="677325" y="1994000"/>
            <a:ext cx="10175732" cy="4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hierarchical clustering in human personality prediction is its utility in identifying hierarchical structures and relationships among individuals based on their personality traits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br>
              <a:rPr lang="en-IN" dirty="0"/>
            </a:br>
            <a:endParaRPr dirty="0"/>
          </a:p>
        </p:txBody>
      </p:sp>
      <p:sp>
        <p:nvSpPr>
          <p:cNvPr id="270" name="Google Shape;270;p36"/>
          <p:cNvSpPr txBox="1"/>
          <p:nvPr/>
        </p:nvSpPr>
        <p:spPr>
          <a:xfrm>
            <a:off x="357300" y="541000"/>
            <a:ext cx="6742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 SEGMENTATION CONTD.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4646250" y="5862750"/>
            <a:ext cx="1734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000"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1643270"/>
            <a:ext cx="8596668" cy="44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is to analyse and cluster individuals based on their personality traits extracted from the database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performs K-means clustering on the personality test data, identifying optimal clusters then applying PCA for dimensionality reduction.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performs Hierarchical clustering on test data, visualizes the clusters in 2D space in PCA.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explore the clustering of individuals based on their responses.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2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/>
        </p:nvSpPr>
        <p:spPr>
          <a:xfrm>
            <a:off x="4582600" y="5929925"/>
            <a:ext cx="732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23FEB1-B004-D45D-55F6-970E4BD9C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71691"/>
            <a:ext cx="9925268" cy="61614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677325" y="381875"/>
            <a:ext cx="8596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CLASSIFICATION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677325" y="1288775"/>
            <a:ext cx="8596800" cy="50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Employing supervised learning techniques such as classification algorithms to train models that can predict an individual's personality type or traits based on labeled data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Extracting relevant features from the dataset that are indicative of personality traits, such as linguistic patterns in text data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classification models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4414175" y="5951025"/>
            <a:ext cx="812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/>
          </a:p>
        </p:txBody>
      </p:sp>
      <p:sp>
        <p:nvSpPr>
          <p:cNvPr id="294" name="Google Shape;294;p39"/>
          <p:cNvSpPr txBox="1">
            <a:spLocks noGrp="1"/>
          </p:cNvSpPr>
          <p:nvPr>
            <p:ph type="body" idx="1"/>
          </p:nvPr>
        </p:nvSpPr>
        <p:spPr>
          <a:xfrm>
            <a:off x="677325" y="1591175"/>
            <a:ext cx="8596800" cy="44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Personality prediction models offer personalized insights into individual traits and preferences, enabling tailored recommendations in fields such as marketing, education, healthcare, and human resources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Understanding personality traits can improve human-computer interaction by enabling systems to adapt their behavior or content to better match users' preferences and communication styles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Personality prediction models can provide insights into mental health conditions, such as depression, anxiety, or personality disorders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endParaRPr lang="en-IN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b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22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9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 sz="3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677325" y="1607100"/>
            <a:ext cx="8596800" cy="381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of Multimodal Data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Future research could focus on integrating diverse sources of data, including textual, visual, auditory, and physiological signals, to create more comprehensive models of personality.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►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 and Contextual Modeling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There is potential for future enhancements to incorporate dynamic and contextual modeling techniques to account for changes in personality expression across different situations and over time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23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0" marR="76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677325" y="0"/>
            <a:ext cx="8596800" cy="60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677325" y="509175"/>
            <a:ext cx="9961200" cy="561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Carlyn, M. (1977). An assessment of the Myers-Briggs type indicator. </a:t>
            </a:r>
            <a:r>
              <a:rPr lang="en-IN" sz="2400" i="1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Journal of Personality Assessment, 41</a:t>
            </a:r>
            <a:r>
              <a:rPr lang="en-IN" sz="240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461–473.</a:t>
            </a:r>
            <a:endParaRPr lang="en-IN" sz="2400" dirty="0">
              <a:highlight>
                <a:srgbClr val="FCFCFC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Furnham AJP, Differences I (1996) The big five versus the big four: the relationship between the Myers–Briggs type indicator (MBTI) and NEOPI five factor model of personality.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Pers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Individ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Differ 21:303–307</a:t>
            </a:r>
            <a:endParaRPr lang="en-IN" sz="2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Xue D, Wu L, Hong Z et al (2018) Deep learning-based personality recognition from text posts of online social networks.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Appl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Intell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48:4232–4246</a:t>
            </a:r>
            <a:endParaRPr lang="en-IN" sz="2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Golbeck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JA (2016) Predicting personality from social media text. AIS Trans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Replic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Res 2:1–10.</a:t>
            </a:r>
          </a:p>
          <a:p>
            <a:pPr marL="0" lvl="0" indent="0">
              <a:buClr>
                <a:srgbClr val="000000"/>
              </a:buClr>
              <a:buSzPts val="1400"/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                                                             24</a:t>
            </a:r>
            <a:r>
              <a:rPr lang="en-IN" dirty="0"/>
              <a:t>		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677325" y="0"/>
            <a:ext cx="8596800" cy="54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CONTD.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677325" y="540900"/>
            <a:ext cx="9915000" cy="583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Majumder N,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Poria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S,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Gelbukh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A, Cambria E (2017) Deep learning based document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for personality detection from text. IEEE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Intell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Syst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32:74–79</a:t>
            </a:r>
            <a:endParaRPr lang="en-IN" sz="2400" dirty="0">
              <a:highlight>
                <a:srgbClr val="FCFCFC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Golbeck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JA (2016) Predicting personality from social media text. AIS Trans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Replic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Res 2:1–10. </a:t>
            </a:r>
            <a:endParaRPr lang="en-IN" sz="2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Ren Z, Shen Q, Diao X, Xu H (2021) A sentiment-aware deep learning approach for personality detection from text. Inf Process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Manag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58:102532.</a:t>
            </a:r>
            <a:endParaRPr lang="en-IN" sz="2400" dirty="0">
              <a:highlight>
                <a:srgbClr val="FCFCFC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Howlader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P, Pal KK,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Cuzzocrea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Kumar SDM (2018) Predicting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-users’ personality based on status and linguistic features via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fexible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analysis techniques. Proc ACM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Sympos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                     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25</a:t>
            </a:r>
            <a:endParaRPr sz="20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677325" y="124025"/>
            <a:ext cx="8596800" cy="69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CONTD.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4294967295"/>
          </p:nvPr>
        </p:nvSpPr>
        <p:spPr>
          <a:xfrm>
            <a:off x="370114" y="559951"/>
            <a:ext cx="10134729" cy="61622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76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Elmitwally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N (2022) Personality detection using context based emotions in cognitive agents. CMC </a:t>
            </a:r>
            <a:r>
              <a:rPr lang="en-IN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IN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Mater Continua 70(3):4947–4964</a:t>
            </a:r>
            <a:endParaRPr lang="en-IN" sz="2400" dirty="0">
              <a:effectLst/>
              <a:highlight>
                <a:srgbClr val="FCFCFC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El-</a:t>
            </a:r>
            <a:r>
              <a:rPr lang="en-IN" sz="24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Demerdash</a:t>
            </a:r>
            <a:r>
              <a:rPr lang="en-IN" sz="2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K, El-</a:t>
            </a:r>
            <a:r>
              <a:rPr lang="en-IN" sz="24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Khoribi</a:t>
            </a:r>
            <a:r>
              <a:rPr lang="en-IN" sz="2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RA, </a:t>
            </a:r>
            <a:r>
              <a:rPr lang="en-IN" sz="24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Shoman</a:t>
            </a:r>
            <a:r>
              <a:rPr lang="en-IN" sz="2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MAI, Abdou S (2022) Deep learning based fusion strategies for personality prediction. Egypt Inform J 23(1):47–53.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                                                                  26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677325" y="2616425"/>
            <a:ext cx="8596800" cy="24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THANK YOU</a:t>
            </a:r>
            <a:endParaRPr sz="5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215348"/>
            <a:ext cx="85968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000"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796604" y="1152939"/>
            <a:ext cx="8596668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This project explores the application of machine learning algorithms for personality prediction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Three clustering algorithms namely K-means ,Gaussian Mixture models(GMM) and hierarchical clustering are employed to cluster individuals.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 (PCA) is used for dimensionality reduction.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Scatter plots are generated to visualize the clustering results, providing insights to the distribution personality traits among individuals</a:t>
            </a:r>
            <a:r>
              <a:rPr lang="en-IN" sz="2400" dirty="0">
                <a:solidFill>
                  <a:schemeClr val="dk1"/>
                </a:solidFill>
              </a:rPr>
              <a:t> .</a:t>
            </a:r>
            <a:endParaRPr dirty="0"/>
          </a:p>
          <a:p>
            <a:pPr marL="411480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    3</a:t>
            </a:r>
            <a:br>
              <a:rPr lang="en-IN" sz="2400" dirty="0"/>
            </a:b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1"/>
          <p:cNvGraphicFramePr/>
          <p:nvPr>
            <p:extLst>
              <p:ext uri="{D42A27DB-BD31-4B8C-83A1-F6EECF244321}">
                <p14:modId xmlns:p14="http://schemas.microsoft.com/office/powerpoint/2010/main" val="406898653"/>
              </p:ext>
            </p:extLst>
          </p:nvPr>
        </p:nvGraphicFramePr>
        <p:xfrm>
          <a:off x="903515" y="466888"/>
          <a:ext cx="10036629" cy="6329852"/>
        </p:xfrm>
        <a:graphic>
          <a:graphicData uri="http://schemas.openxmlformats.org/drawingml/2006/table">
            <a:tbl>
              <a:tblPr firstRow="1" bandRow="1">
                <a:noFill/>
                <a:tableStyleId>{93C4E458-D45E-41AB-81FC-F535F53E2A51}</a:tableStyleId>
              </a:tblPr>
              <a:tblGrid>
                <a:gridCol w="50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4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sz="10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AUTHOR,TITLE &amp; YEAR</a:t>
                      </a:r>
                      <a:endParaRPr sz="10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0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0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6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Carlyn, M. (1977). An assessment of the Myers-Briggs type indicator. Journal of Personality Assessment, 41, 461–473.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systematically reviewing existing research to evaluate the test's validity, reliability, and applications.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The MBTI offers a framework for understanding personality differences and preferences, facilitating self-awareness and interpersonal understanding.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 It has been criticized for lacking scientific validity and reliability, oversimplifying personality, and potentially reinforcing stereotypes.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Furnham AJP, Differences I (1996) The big five versus the big four: the relationship between the Myers–Briggs type indicator (MBTI) and NEOPI five factor model of personality. Pers </a:t>
                      </a:r>
                      <a:r>
                        <a:rPr lang="en-US" sz="1050" dirty="0" err="1"/>
                        <a:t>Individ</a:t>
                      </a:r>
                      <a:r>
                        <a:rPr lang="en-US" sz="1050" dirty="0"/>
                        <a:t> Differ 21:303–307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IN" sz="105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examine the relationship between the MBTI types and the Big Five personality traits.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provides insights into the relationship between the MBTI and the Big Five personality traits, potentially enhancing understanding of personality assessment.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limitations such as sample biases, reliance on self-report measures.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4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Tadesse MM, Lin H, Xu B, Yang L (2018) Personality predictions based on user behavior on the Facebook social media platform. IEEE Access 6:61959–61969 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employed data-driven methods to predict personality from user behavior on Facebook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providing insights into online personality assessment.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facing challenges of data privacy and platform-specific biases.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4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Xue D, Wu L, Hong Z et al (2018) Deep learning-based personality recognition from text posts of online social networks. Appl </a:t>
                      </a:r>
                      <a:r>
                        <a:rPr lang="en-US" sz="1050" dirty="0" err="1"/>
                        <a:t>Intell</a:t>
                      </a:r>
                      <a:r>
                        <a:rPr lang="en-US" sz="1050" dirty="0"/>
                        <a:t> 48:4232– 4246 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to develop a model for personality recognition using text posts from online social networks.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                                                                    4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providing more accurate and nuanced insights compared to traditional methods.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over-reliance on specific social media platforms or challenges in generalizing findings to broader populations.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2" name="Google Shape;162;p21"/>
          <p:cNvSpPr txBox="1"/>
          <p:nvPr/>
        </p:nvSpPr>
        <p:spPr>
          <a:xfrm>
            <a:off x="0" y="0"/>
            <a:ext cx="90291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0" y="-73700"/>
            <a:ext cx="6639000" cy="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2043525" bIns="91425" anchor="t" anchorCtr="0">
            <a:noAutofit/>
          </a:bodyPr>
          <a:lstStyle/>
          <a:p>
            <a:pPr marL="17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2"/>
          <p:cNvGraphicFramePr/>
          <p:nvPr>
            <p:extLst>
              <p:ext uri="{D42A27DB-BD31-4B8C-83A1-F6EECF244321}">
                <p14:modId xmlns:p14="http://schemas.microsoft.com/office/powerpoint/2010/main" val="4197907291"/>
              </p:ext>
            </p:extLst>
          </p:nvPr>
        </p:nvGraphicFramePr>
        <p:xfrm>
          <a:off x="435429" y="772200"/>
          <a:ext cx="11157857" cy="3657650"/>
        </p:xfrm>
        <a:graphic>
          <a:graphicData uri="http://schemas.openxmlformats.org/drawingml/2006/table">
            <a:tbl>
              <a:tblPr firstRow="1" bandRow="1">
                <a:noFill/>
                <a:tableStyleId>{93C4E458-D45E-41AB-81FC-F535F53E2A51}</a:tableStyleId>
              </a:tblPr>
              <a:tblGrid>
                <a:gridCol w="50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1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sz="105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AUTHOR,TITLE &amp; YEAR</a:t>
                      </a:r>
                      <a:endParaRPr sz="105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05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05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05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05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. </a:t>
                      </a:r>
                      <a:r>
                        <a:rPr lang="en-US" sz="1050" dirty="0" err="1"/>
                        <a:t>Golbeck</a:t>
                      </a:r>
                      <a:r>
                        <a:rPr lang="en-US" sz="1050" dirty="0"/>
                        <a:t> JA (2016) Predicting personality from social media text. AIS Trans </a:t>
                      </a:r>
                      <a:r>
                        <a:rPr lang="en-US" sz="1050" dirty="0" err="1"/>
                        <a:t>Replic</a:t>
                      </a:r>
                      <a:r>
                        <a:rPr lang="en-US" sz="1050" dirty="0"/>
                        <a:t> Res 2:1–10.</a:t>
                      </a:r>
                      <a:r>
                        <a:rPr lang="en-IN" sz="1050" b="0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br>
                        <a:rPr lang="en-IN" sz="105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natural language processing techniques to predict personality from social media text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scalable approach for personality assessment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encountering challenges in accurately capturing nuances of individual traits.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62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0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r>
                        <a:rPr lang="en-IN" sz="1050" dirty="0"/>
                        <a:t>Majumder N, </a:t>
                      </a:r>
                      <a:r>
                        <a:rPr lang="en-IN" sz="1050" dirty="0" err="1"/>
                        <a:t>Poria</a:t>
                      </a:r>
                      <a:r>
                        <a:rPr lang="en-IN" sz="1050" dirty="0"/>
                        <a:t> S, </a:t>
                      </a:r>
                      <a:r>
                        <a:rPr lang="en-IN" sz="1050" dirty="0" err="1"/>
                        <a:t>Gelbukh</a:t>
                      </a:r>
                      <a:r>
                        <a:rPr lang="en-IN" sz="1050" dirty="0"/>
                        <a:t> A, Cambria E (2017) Deep learning based document </a:t>
                      </a:r>
                      <a:r>
                        <a:rPr lang="en-IN" sz="1050" dirty="0" err="1"/>
                        <a:t>modeling</a:t>
                      </a:r>
                      <a:r>
                        <a:rPr lang="en-IN" sz="1050" dirty="0"/>
                        <a:t> for personality detection from text. IEEE </a:t>
                      </a:r>
                      <a:r>
                        <a:rPr lang="en-IN" sz="1050" dirty="0" err="1"/>
                        <a:t>Intell</a:t>
                      </a:r>
                      <a:r>
                        <a:rPr lang="en-IN" sz="1050" dirty="0"/>
                        <a:t> </a:t>
                      </a:r>
                      <a:r>
                        <a:rPr lang="en-IN" sz="1050" dirty="0" err="1"/>
                        <a:t>Syst</a:t>
                      </a:r>
                      <a:r>
                        <a:rPr lang="en-IN" sz="1050" dirty="0"/>
                        <a:t> 32:74–79. 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deep learning for document modeling to detect personality from text,</a:t>
                      </a: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offering potential for nuanced understanding 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data representativeness and model interpretability.</a:t>
                      </a:r>
                    </a:p>
                    <a:p>
                      <a:br>
                        <a:rPr lang="en-IN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88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Ren Z, Shen Q, Diao X, Xu H (2021) A sentiment-aware deep learning approach for personality detection from text. Inf Process </a:t>
                      </a:r>
                      <a:r>
                        <a:rPr lang="en-US" sz="1050" dirty="0" err="1"/>
                        <a:t>Manag</a:t>
                      </a:r>
                      <a:r>
                        <a:rPr lang="en-US" sz="1050" dirty="0"/>
                        <a:t> 58:102532.</a:t>
                      </a:r>
                      <a:endParaRPr lang="en-IN" sz="1050" dirty="0">
                        <a:effectLst/>
                      </a:endParaRPr>
                    </a:p>
                    <a:p>
                      <a:br>
                        <a:rPr lang="en-IN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sentiment-aware deep learning to detect personality from text</a:t>
                      </a:r>
                      <a:endParaRPr lang="en-IN" sz="1050" dirty="0">
                        <a:effectLst/>
                      </a:endParaRPr>
                    </a:p>
                    <a:p>
                      <a:br>
                        <a:rPr lang="en-IN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offering potential for nuanced understanding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model generalization and sentiment annotation.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lang="en-IN" sz="1050" dirty="0">
                        <a:effectLst/>
                      </a:endParaRPr>
                    </a:p>
                    <a:p>
                      <a:br>
                        <a:rPr lang="en-IN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621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 </a:t>
                      </a:r>
                      <a:r>
                        <a:rPr lang="en-IN" sz="1050" dirty="0" err="1"/>
                        <a:t>Howlader</a:t>
                      </a:r>
                      <a:r>
                        <a:rPr lang="en-IN" sz="1050" dirty="0"/>
                        <a:t> P, Pal KK, </a:t>
                      </a:r>
                      <a:r>
                        <a:rPr lang="en-IN" sz="1050" dirty="0" err="1"/>
                        <a:t>Cuzzocrea</a:t>
                      </a:r>
                      <a:r>
                        <a:rPr lang="en-IN" sz="1050" dirty="0"/>
                        <a:t> A, Kumar SDM (2018) Predicting </a:t>
                      </a:r>
                      <a:r>
                        <a:rPr lang="en-IN" sz="1050" dirty="0" err="1"/>
                        <a:t>facebook</a:t>
                      </a:r>
                      <a:r>
                        <a:rPr lang="en-IN" sz="1050" dirty="0"/>
                        <a:t>-users’ personality based on status and linguistic features via </a:t>
                      </a:r>
                      <a:r>
                        <a:rPr lang="en-IN" sz="1050" dirty="0" err="1"/>
                        <a:t>fexible</a:t>
                      </a:r>
                      <a:r>
                        <a:rPr lang="en-IN" sz="1050" dirty="0"/>
                        <a:t> regression analysis techniques. Proc ACM </a:t>
                      </a:r>
                      <a:r>
                        <a:rPr lang="en-IN" sz="1050" dirty="0" err="1"/>
                        <a:t>Sympos</a:t>
                      </a:r>
                      <a:r>
                        <a:rPr lang="en-IN" sz="1050" dirty="0"/>
                        <a:t> </a:t>
                      </a:r>
                      <a:r>
                        <a:rPr lang="en-IN" sz="1050" dirty="0" err="1"/>
                        <a:t>Appl</a:t>
                      </a:r>
                      <a:r>
                        <a:rPr lang="en-IN" sz="1050" dirty="0"/>
                        <a:t> </a:t>
                      </a:r>
                      <a:r>
                        <a:rPr lang="en-IN" sz="1050" dirty="0" err="1"/>
                        <a:t>Comput</a:t>
                      </a:r>
                      <a:r>
                        <a:rPr lang="en-IN" sz="1050" dirty="0"/>
                        <a:t>.</a:t>
                      </a:r>
                      <a:endParaRPr lang="en-IN" sz="1050" dirty="0">
                        <a:effectLst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flexible regression analysis techniques to predict Facebook users' personality from status and linguistic features</a:t>
                      </a:r>
                      <a:r>
                        <a:rPr lang="en-IN" sz="1050" b="0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Potentialfor</a:t>
                      </a:r>
                      <a:r>
                        <a:rPr lang="en-IN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 personalized insights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IN" sz="105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feature selection and model interpretation.</a:t>
                      </a:r>
                    </a:p>
                    <a:p>
                      <a:b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105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Google Shape;169;p22"/>
          <p:cNvSpPr txBox="1"/>
          <p:nvPr/>
        </p:nvSpPr>
        <p:spPr>
          <a:xfrm>
            <a:off x="0" y="0"/>
            <a:ext cx="97539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/>
                <a:ea typeface="Times New Roman"/>
                <a:cs typeface="Times New Roman"/>
                <a:sym typeface="Times New Roman"/>
              </a:rPr>
              <a:t>LITERATURE SURVEY CONTD.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3"/>
          <p:cNvGraphicFramePr/>
          <p:nvPr>
            <p:extLst>
              <p:ext uri="{D42A27DB-BD31-4B8C-83A1-F6EECF244321}">
                <p14:modId xmlns:p14="http://schemas.microsoft.com/office/powerpoint/2010/main" val="286502133"/>
              </p:ext>
            </p:extLst>
          </p:nvPr>
        </p:nvGraphicFramePr>
        <p:xfrm>
          <a:off x="-1" y="489874"/>
          <a:ext cx="12359300" cy="6395030"/>
        </p:xfrm>
        <a:graphic>
          <a:graphicData uri="http://schemas.openxmlformats.org/drawingml/2006/table">
            <a:tbl>
              <a:tblPr firstRow="1" bandRow="1">
                <a:noFill/>
                <a:tableStyleId>{93C4E458-D45E-41AB-81FC-F535F53E2A51}</a:tableStyleId>
              </a:tblPr>
              <a:tblGrid>
                <a:gridCol w="81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AUTHOR,TITLE &amp; YEAR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Elmitwally</a:t>
                      </a:r>
                      <a:r>
                        <a:rPr lang="en-US" sz="2000" dirty="0"/>
                        <a:t> N (2022) Personality detection using context based emotions in cognitive agents. CMC </a:t>
                      </a:r>
                      <a:r>
                        <a:rPr lang="en-US" sz="2000" dirty="0" err="1"/>
                        <a:t>Comput</a:t>
                      </a:r>
                      <a:r>
                        <a:rPr lang="en-US" sz="2000" dirty="0"/>
                        <a:t> Mater Continua 70(3):4947–4964.</a:t>
                      </a:r>
                      <a:br>
                        <a:rPr lang="en-IN" sz="20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20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context-based emotions in cognitive agents for personality detection</a:t>
                      </a:r>
                      <a:endParaRPr sz="18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nuanced understanding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emotion representation and integration into cognitive systems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.</a:t>
                      </a:r>
                      <a:endParaRPr sz="16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El-</a:t>
                      </a:r>
                      <a:r>
                        <a:rPr lang="en-IN" sz="2000" dirty="0" err="1"/>
                        <a:t>Demerdash</a:t>
                      </a:r>
                      <a:r>
                        <a:rPr lang="en-IN" sz="2000" dirty="0"/>
                        <a:t> K, El-</a:t>
                      </a:r>
                      <a:r>
                        <a:rPr lang="en-IN" sz="2000" dirty="0" err="1"/>
                        <a:t>Khoribi</a:t>
                      </a:r>
                      <a:r>
                        <a:rPr lang="en-IN" sz="2000" dirty="0"/>
                        <a:t> RA, </a:t>
                      </a:r>
                      <a:r>
                        <a:rPr lang="en-IN" sz="2000" dirty="0" err="1"/>
                        <a:t>Shoman</a:t>
                      </a:r>
                      <a:r>
                        <a:rPr lang="en-IN" sz="2000" dirty="0"/>
                        <a:t> MAI, Abdou S (2022) Deep learning based fusion strategies for personality prediction. Egypt Inform J 23(1):47–53. </a:t>
                      </a:r>
                      <a:br>
                        <a:rPr lang="en-IN" sz="20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br>
                        <a:rPr lang="en-IN" sz="20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20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deep learning-based fusion strategies for personality prediction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</a:t>
                      </a: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  <a:t>improved predictive performance </a:t>
                      </a:r>
                      <a:endParaRPr sz="18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model complexity and interpretability.</a:t>
                      </a:r>
                    </a:p>
                    <a:p>
                      <a:b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  <a:sym typeface="Arial"/>
                        </a:rPr>
                      </a:br>
                      <a:endParaRPr sz="20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" name="Google Shape;175;p23"/>
          <p:cNvSpPr txBox="1"/>
          <p:nvPr/>
        </p:nvSpPr>
        <p:spPr>
          <a:xfrm>
            <a:off x="115250" y="-80675"/>
            <a:ext cx="7538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CONTD.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ctrTitle"/>
          </p:nvPr>
        </p:nvSpPr>
        <p:spPr>
          <a:xfrm>
            <a:off x="938800" y="318050"/>
            <a:ext cx="99612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3000"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1018350" y="1060250"/>
            <a:ext cx="9342900" cy="5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Myers-Briggs Type Indicator (MBTI) or the Big Five Personality Traits model. These tests involve self-report questionnaires designed to assess various aspects of personality, providing a structured framework for understanding individual differences.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 and NLP techniques to predict personality traits based on textual data, such as social media posts, emails, or other written communications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More advanced systems incorporate contextual information, such as behavioral data from online interactions, biometric data, or environmental factors, to enhance the accuracy and richness of personality predictions</a:t>
            </a:r>
            <a:r>
              <a:rPr lang="en-IN" sz="2400" b="0" i="0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7</a:t>
            </a:r>
            <a:b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ctrTitle"/>
          </p:nvPr>
        </p:nvSpPr>
        <p:spPr>
          <a:xfrm>
            <a:off x="875975" y="424075"/>
            <a:ext cx="83979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</a:t>
            </a:r>
            <a:endParaRPr sz="300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1066100" y="1447975"/>
            <a:ext cx="82080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limiting their ability to capture the complexity and variability of human personality across diverse populations and contexts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 and NLP-based systems may suffer from bias inherent in the training data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raise privacy concerns regarding the collection, storage, and usage of sensitive information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Existing systems may struggle to incorporate contextual understanding</a:t>
            </a:r>
            <a:r>
              <a:rPr lang="en-IN" sz="2400" b="0" i="0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8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0" marR="0" lvl="0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b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77325" y="426475"/>
            <a:ext cx="85968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583096" y="1258957"/>
            <a:ext cx="8690906" cy="478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Integrate diverse sources of data, including textual, visual, and behavioral data, to capture a more holistic view of an individual's personality.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Machine learning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techniques such as clustering,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gaussian mixture.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We'll create a simple way for people to use our method in their everyday work or research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IN"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Instead of relying on just one way to understand personalities, we'll combine different methods to get a better overall picture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br>
              <a:rPr lang="en-IN" sz="2400" dirty="0"/>
            </a:br>
            <a:r>
              <a:rPr lang="en-IN" sz="2400" dirty="0"/>
              <a:t>                                       </a:t>
            </a:r>
          </a:p>
          <a:p>
            <a:pPr marL="3429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/>
              <a:t>                                              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9 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2008</Words>
  <Application>Microsoft Office PowerPoint</Application>
  <PresentationFormat>Widescreen</PresentationFormat>
  <Paragraphs>279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Noto Sans Symbols</vt:lpstr>
      <vt:lpstr>Söhne</vt:lpstr>
      <vt:lpstr>Times New Roman</vt:lpstr>
      <vt:lpstr>Trebuchet MS</vt:lpstr>
      <vt:lpstr>Facet</vt:lpstr>
      <vt:lpstr>HUMAN PERSONALITY PREDICTION </vt:lpstr>
      <vt:lpstr>OBJECTIVE</vt:lpstr>
      <vt:lpstr>ABSTRACT</vt:lpstr>
      <vt:lpstr>PowerPoint Presentation</vt:lpstr>
      <vt:lpstr>PowerPoint Presentation</vt:lpstr>
      <vt:lpstr>PowerPoint Presentation</vt:lpstr>
      <vt:lpstr>EXISTING SYSTEM</vt:lpstr>
      <vt:lpstr>DRAWBACKS OF EXISTING SYSTEM</vt:lpstr>
      <vt:lpstr>PROPOSED WORK</vt:lpstr>
      <vt:lpstr>ADVANTAGES OF PROPOSED WORK</vt:lpstr>
      <vt:lpstr>ARCHITECTURE DIAGRAM</vt:lpstr>
      <vt:lpstr>LIST OF MODULES</vt:lpstr>
      <vt:lpstr>DATASET ACQUISITION</vt:lpstr>
      <vt:lpstr>PowerPoint Presentation</vt:lpstr>
      <vt:lpstr>DATASET  SEGMENTATION</vt:lpstr>
      <vt:lpstr>PowerPoint Presentation</vt:lpstr>
      <vt:lpstr>PowerPoint Presentation</vt:lpstr>
      <vt:lpstr>Guassian Mixture :</vt:lpstr>
      <vt:lpstr>HIERARCHIAL CLUSTERING: </vt:lpstr>
      <vt:lpstr>PowerPoint Presentation</vt:lpstr>
      <vt:lpstr>DATASET CLASSIFICATION</vt:lpstr>
      <vt:lpstr>CONCLUSION</vt:lpstr>
      <vt:lpstr>FUTURE ENHANCEMENT</vt:lpstr>
      <vt:lpstr>REFERENCES</vt:lpstr>
      <vt:lpstr>REFERENCES CONTD.</vt:lpstr>
      <vt:lpstr>REFERENCES CONTD.</vt:lpstr>
      <vt:lpstr>       THANK YOU     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CONVOLUTIONAL NEURAL NETWORK FOR BRAIN IMAGE CLASSIFICATION</dc:title>
  <dc:creator>A M L</dc:creator>
  <cp:lastModifiedBy>Mahimaa Bala</cp:lastModifiedBy>
  <cp:revision>4</cp:revision>
  <dcterms:modified xsi:type="dcterms:W3CDTF">2024-04-12T15:22:12Z</dcterms:modified>
</cp:coreProperties>
</file>