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5"/>
  </p:notesMasterIdLst>
  <p:sldIdLst>
    <p:sldId id="256" r:id="rId3"/>
    <p:sldId id="257" r:id="rId4"/>
    <p:sldId id="261" r:id="rId5"/>
    <p:sldId id="259" r:id="rId6"/>
    <p:sldId id="258"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43" r:id="rId39"/>
    <p:sldId id="293" r:id="rId40"/>
    <p:sldId id="294" r:id="rId41"/>
    <p:sldId id="344" r:id="rId42"/>
    <p:sldId id="295" r:id="rId43"/>
    <p:sldId id="296" r:id="rId44"/>
    <p:sldId id="345" r:id="rId45"/>
    <p:sldId id="297" r:id="rId46"/>
    <p:sldId id="298" r:id="rId47"/>
    <p:sldId id="29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5" r:id="rId61"/>
    <p:sldId id="324" r:id="rId62"/>
    <p:sldId id="325" r:id="rId63"/>
    <p:sldId id="326" r:id="rId64"/>
    <p:sldId id="317" r:id="rId65"/>
    <p:sldId id="318" r:id="rId66"/>
    <p:sldId id="319" r:id="rId67"/>
    <p:sldId id="322" r:id="rId68"/>
    <p:sldId id="323" r:id="rId69"/>
    <p:sldId id="330" r:id="rId70"/>
    <p:sldId id="331" r:id="rId71"/>
    <p:sldId id="332" r:id="rId72"/>
    <p:sldId id="333" r:id="rId73"/>
    <p:sldId id="335" r:id="rId74"/>
    <p:sldId id="336" r:id="rId75"/>
    <p:sldId id="337" r:id="rId76"/>
    <p:sldId id="338" r:id="rId77"/>
    <p:sldId id="339" r:id="rId78"/>
    <p:sldId id="340" r:id="rId79"/>
    <p:sldId id="341" r:id="rId80"/>
    <p:sldId id="342" r:id="rId81"/>
    <p:sldId id="346" r:id="rId82"/>
    <p:sldId id="347" r:id="rId83"/>
    <p:sldId id="348" r:id="rId84"/>
    <p:sldId id="349" r:id="rId85"/>
    <p:sldId id="350" r:id="rId86"/>
    <p:sldId id="397" r:id="rId87"/>
    <p:sldId id="394" r:id="rId88"/>
    <p:sldId id="395" r:id="rId89"/>
    <p:sldId id="351" r:id="rId90"/>
    <p:sldId id="357" r:id="rId91"/>
    <p:sldId id="352" r:id="rId92"/>
    <p:sldId id="353" r:id="rId93"/>
    <p:sldId id="356" r:id="rId94"/>
    <p:sldId id="354" r:id="rId95"/>
    <p:sldId id="355" r:id="rId96"/>
    <p:sldId id="358" r:id="rId97"/>
    <p:sldId id="359" r:id="rId98"/>
    <p:sldId id="360" r:id="rId99"/>
    <p:sldId id="361" r:id="rId100"/>
    <p:sldId id="370" r:id="rId101"/>
    <p:sldId id="362" r:id="rId102"/>
    <p:sldId id="363" r:id="rId103"/>
    <p:sldId id="364" r:id="rId104"/>
    <p:sldId id="365" r:id="rId105"/>
    <p:sldId id="366" r:id="rId106"/>
    <p:sldId id="367" r:id="rId107"/>
    <p:sldId id="368" r:id="rId108"/>
    <p:sldId id="369"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6" r:id="rId133"/>
    <p:sldId id="398" r:id="rId134"/>
    <p:sldId id="399" r:id="rId135"/>
    <p:sldId id="400" r:id="rId136"/>
    <p:sldId id="402" r:id="rId137"/>
    <p:sldId id="401" r:id="rId138"/>
    <p:sldId id="403" r:id="rId139"/>
    <p:sldId id="412" r:id="rId140"/>
    <p:sldId id="413" r:id="rId141"/>
    <p:sldId id="414" r:id="rId142"/>
    <p:sldId id="415" r:id="rId143"/>
    <p:sldId id="407" r:id="rId144"/>
    <p:sldId id="408" r:id="rId145"/>
    <p:sldId id="409" r:id="rId146"/>
    <p:sldId id="410" r:id="rId147"/>
    <p:sldId id="411" r:id="rId148"/>
    <p:sldId id="417" r:id="rId149"/>
    <p:sldId id="418" r:id="rId150"/>
    <p:sldId id="419" r:id="rId151"/>
    <p:sldId id="420" r:id="rId152"/>
    <p:sldId id="421" r:id="rId153"/>
    <p:sldId id="422" r:id="rId154"/>
    <p:sldId id="423" r:id="rId155"/>
    <p:sldId id="441" r:id="rId156"/>
    <p:sldId id="424" r:id="rId157"/>
    <p:sldId id="425"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 id="438" r:id="rId171"/>
    <p:sldId id="439" r:id="rId172"/>
    <p:sldId id="440" r:id="rId173"/>
    <p:sldId id="442"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viewProps" Target="viewProps.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1E153-2DE6-4227-A90B-7E45277FD374}" type="datetimeFigureOut">
              <a:rPr lang="en-US" smtClean="0"/>
              <a:pPr/>
              <a:t>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D3E23-709A-471B-AB93-BA5DDEC3933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53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63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90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93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D3E23-709A-471B-AB93-BA5DDEC39333}" type="slidenum">
              <a:rPr lang="en-US" smtClean="0"/>
              <a:pPr/>
              <a:t>159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286000"/>
            <a:ext cx="7772400" cy="1143000"/>
          </a:xfrm>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lvl1pPr>
          </a:lstStyle>
          <a:p>
            <a:pPr lvl="0"/>
            <a:r>
              <a:rPr lang="en-US" noProof="0" smtClean="0"/>
              <a:t>Click to edit Master title style</a:t>
            </a:r>
          </a:p>
        </p:txBody>
      </p:sp>
      <p:sp>
        <p:nvSpPr>
          <p:cNvPr id="63491" name="Rectangle 3"/>
          <p:cNvSpPr>
            <a:spLocks noGrp="1" noChangeArrowheads="1"/>
          </p:cNvSpPr>
          <p:nvPr>
            <p:ph type="subTitle" idx="1"/>
          </p:nvPr>
        </p:nvSpPr>
        <p:spPr>
          <a:xfrm>
            <a:off x="1371600" y="3886200"/>
            <a:ext cx="6400800" cy="1752600"/>
          </a:xfrm>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ftr" sz="quarter" idx="10"/>
          </p:nvPr>
        </p:nvSpPr>
        <p:spPr>
          <a:xfrm>
            <a:off x="609600" y="60960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mtClean="0"/>
            </a:lvl1pPr>
          </a:lstStyle>
          <a:p>
            <a:pPr>
              <a:defRPr/>
            </a:pPr>
            <a:r>
              <a:rPr lang="en-US" altLang="en-US" dirty="0"/>
              <a:t>B-Trees</a:t>
            </a:r>
          </a:p>
        </p:txBody>
      </p:sp>
      <p:sp>
        <p:nvSpPr>
          <p:cNvPr id="5" name="Rectangle 5"/>
          <p:cNvSpPr>
            <a:spLocks noGrp="1" noChangeArrowheads="1"/>
          </p:cNvSpPr>
          <p:nvPr>
            <p:ph type="sldNum" sz="quarter" idx="11"/>
          </p:nvPr>
        </p:nvSpPr>
        <p:spPr>
          <a:xfrm>
            <a:off x="65532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mtClean="0"/>
            </a:lvl1pPr>
          </a:lstStyle>
          <a:p>
            <a:pPr>
              <a:defRPr/>
            </a:pPr>
            <a:fld id="{088DB710-F574-48F9-85A0-71608CE371EB}" type="slidenum">
              <a:rPr lang="en-US" altLang="en-US"/>
              <a:pPr>
                <a:defRPr/>
              </a:pPr>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FF0EC915-ED82-4C1A-9FDA-1433C9E02205}" type="slidenum">
              <a:rPr lang="en-US" altLang="en-US"/>
              <a:pPr>
                <a:defRPr/>
              </a:pPr>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4B640192-F8A6-49EB-BB1A-207BF614FF2A}" type="slidenum">
              <a:rPr lang="en-US" altLang="en-US"/>
              <a:pPr>
                <a:defRPr/>
              </a:pPr>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24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80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03CAF91E-6FF1-438C-B451-4C4283D612AB}" type="slidenum">
              <a:rPr lang="en-US" altLang="en-US"/>
              <a:pPr>
                <a:defRPr/>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8" name="Rectangle 5"/>
          <p:cNvSpPr>
            <a:spLocks noGrp="1" noChangeArrowheads="1"/>
          </p:cNvSpPr>
          <p:nvPr>
            <p:ph type="sldNum" sz="quarter" idx="11"/>
          </p:nvPr>
        </p:nvSpPr>
        <p:spPr>
          <a:ln/>
        </p:spPr>
        <p:txBody>
          <a:bodyPr/>
          <a:lstStyle>
            <a:lvl1pPr>
              <a:defRPr/>
            </a:lvl1pPr>
          </a:lstStyle>
          <a:p>
            <a:pPr>
              <a:defRPr/>
            </a:pPr>
            <a:fld id="{EA02182E-F553-4038-838D-93EFF90C62E9}" type="slidenum">
              <a:rPr lang="en-US" altLang="en-US"/>
              <a:pPr>
                <a:defRPr/>
              </a:pPr>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4" name="Rectangle 5"/>
          <p:cNvSpPr>
            <a:spLocks noGrp="1" noChangeArrowheads="1"/>
          </p:cNvSpPr>
          <p:nvPr>
            <p:ph type="sldNum" sz="quarter" idx="11"/>
          </p:nvPr>
        </p:nvSpPr>
        <p:spPr>
          <a:ln/>
        </p:spPr>
        <p:txBody>
          <a:bodyPr/>
          <a:lstStyle>
            <a:lvl1pPr>
              <a:defRPr/>
            </a:lvl1pPr>
          </a:lstStyle>
          <a:p>
            <a:pPr>
              <a:defRPr/>
            </a:pPr>
            <a:fld id="{80B7BB00-3B98-4081-AB48-092F62D925B1}" type="slidenum">
              <a:rPr lang="en-US" altLang="en-US"/>
              <a:pPr>
                <a:defRPr/>
              </a:pPr>
              <a:t>‹#›</a:t>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3" name="Rectangle 5"/>
          <p:cNvSpPr>
            <a:spLocks noGrp="1" noChangeArrowheads="1"/>
          </p:cNvSpPr>
          <p:nvPr>
            <p:ph type="sldNum" sz="quarter" idx="11"/>
          </p:nvPr>
        </p:nvSpPr>
        <p:spPr>
          <a:ln/>
        </p:spPr>
        <p:txBody>
          <a:bodyPr/>
          <a:lstStyle>
            <a:lvl1pPr>
              <a:defRPr/>
            </a:lvl1pPr>
          </a:lstStyle>
          <a:p>
            <a:pPr>
              <a:defRPr/>
            </a:pPr>
            <a:fld id="{1F48A24A-BB86-45DF-87E6-F09DB535EF84}" type="slidenum">
              <a:rPr lang="en-US" altLang="en-US"/>
              <a:pPr>
                <a:defRPr/>
              </a:pPr>
              <a:t>‹#›</a:t>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6087A6BD-2D35-49AC-A679-24A9E71A5CAD}"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FACFBAEE-A017-4D78-9A66-362B8E88DB67}" type="slidenum">
              <a:rPr lang="en-US" altLang="en-US"/>
              <a:pPr>
                <a:defRPr/>
              </a:pPr>
              <a:t>‹#›</a:t>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B7B63FE8-B016-419A-9F36-FE7795F96205}" type="slidenum">
              <a:rPr lang="en-US" altLang="en-US"/>
              <a:pPr>
                <a:defRPr/>
              </a:pPr>
              <a:t>‹#›</a:t>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28600"/>
            <a:ext cx="20701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1638" y="228600"/>
            <a:ext cx="6062662"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E71E21E3-F516-44B6-B8FD-BD07067DC6E5}"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1638" y="228600"/>
            <a:ext cx="8285162" cy="1143000"/>
          </a:xfrm>
          <a:prstGeom prst="rect">
            <a:avLst/>
          </a:prstGeom>
          <a:noFill/>
          <a:ln w="9525">
            <a:solidFill>
              <a:schemeClr val="tx1"/>
            </a:solid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2438" y="1885950"/>
            <a:ext cx="8178800" cy="417195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2468" name="Rectangle 4"/>
          <p:cNvSpPr>
            <a:spLocks noGrp="1" noChangeArrowheads="1"/>
          </p:cNvSpPr>
          <p:nvPr>
            <p:ph type="ftr" sz="quarter" idx="3"/>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200" smtClean="0">
                <a:solidFill>
                  <a:schemeClr val="bg2"/>
                </a:solidFill>
              </a:defRPr>
            </a:lvl1pPr>
          </a:lstStyle>
          <a:p>
            <a:pPr>
              <a:defRPr/>
            </a:pPr>
            <a:r>
              <a:rPr lang="en-US" altLang="en-US" dirty="0"/>
              <a:t>B-Trees</a:t>
            </a:r>
          </a:p>
        </p:txBody>
      </p:sp>
      <p:sp>
        <p:nvSpPr>
          <p:cNvPr id="62469" name="Rectangle 5"/>
          <p:cNvSpPr>
            <a:spLocks noGrp="1" noChangeArrowheads="1"/>
          </p:cNvSpPr>
          <p:nvPr>
            <p:ph type="sldNum" sz="quarter" idx="4"/>
          </p:nvPr>
        </p:nvSpPr>
        <p:spPr bwMode="auto">
          <a:xfrm>
            <a:off x="6700838" y="61722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chemeClr val="bg2"/>
                </a:solidFill>
              </a:defRPr>
            </a:lvl1pPr>
          </a:lstStyle>
          <a:p>
            <a:pPr>
              <a:defRPr/>
            </a:pPr>
            <a:fld id="{B7213C6F-CEC3-4442-89EC-5C36FC18794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b="1">
          <a:solidFill>
            <a:srgbClr val="800000"/>
          </a:solidFill>
          <a:latin typeface="+mj-lt"/>
          <a:ea typeface="+mj-ea"/>
          <a:cs typeface="+mj-cs"/>
        </a:defRPr>
      </a:lvl1pPr>
      <a:lvl2pPr algn="ctr" rtl="0" eaLnBrk="0" fontAlgn="base" hangingPunct="0">
        <a:spcBef>
          <a:spcPct val="0"/>
        </a:spcBef>
        <a:spcAft>
          <a:spcPct val="0"/>
        </a:spcAft>
        <a:defRPr sz="3600" b="1">
          <a:solidFill>
            <a:srgbClr val="800000"/>
          </a:solidFill>
          <a:latin typeface="Arial" charset="0"/>
        </a:defRPr>
      </a:lvl2pPr>
      <a:lvl3pPr algn="ctr" rtl="0" eaLnBrk="0" fontAlgn="base" hangingPunct="0">
        <a:spcBef>
          <a:spcPct val="0"/>
        </a:spcBef>
        <a:spcAft>
          <a:spcPct val="0"/>
        </a:spcAft>
        <a:defRPr sz="3600" b="1">
          <a:solidFill>
            <a:srgbClr val="800000"/>
          </a:solidFill>
          <a:latin typeface="Arial" charset="0"/>
        </a:defRPr>
      </a:lvl3pPr>
      <a:lvl4pPr algn="ctr" rtl="0" eaLnBrk="0" fontAlgn="base" hangingPunct="0">
        <a:spcBef>
          <a:spcPct val="0"/>
        </a:spcBef>
        <a:spcAft>
          <a:spcPct val="0"/>
        </a:spcAft>
        <a:defRPr sz="3600" b="1">
          <a:solidFill>
            <a:srgbClr val="800000"/>
          </a:solidFill>
          <a:latin typeface="Arial" charset="0"/>
        </a:defRPr>
      </a:lvl4pPr>
      <a:lvl5pPr algn="ctr" rtl="0" eaLnBrk="0" fontAlgn="base" hangingPunct="0">
        <a:spcBef>
          <a:spcPct val="0"/>
        </a:spcBef>
        <a:spcAft>
          <a:spcPct val="0"/>
        </a:spcAft>
        <a:defRPr sz="3600" b="1">
          <a:solidFill>
            <a:srgbClr val="800000"/>
          </a:solidFill>
          <a:latin typeface="Arial" charset="0"/>
        </a:defRPr>
      </a:lvl5pPr>
      <a:lvl6pPr marL="457200" algn="ctr" rtl="0" eaLnBrk="0" fontAlgn="base" hangingPunct="0">
        <a:spcBef>
          <a:spcPct val="0"/>
        </a:spcBef>
        <a:spcAft>
          <a:spcPct val="0"/>
        </a:spcAft>
        <a:defRPr sz="3600" b="1">
          <a:solidFill>
            <a:srgbClr val="800000"/>
          </a:solidFill>
          <a:latin typeface="Arial" charset="0"/>
        </a:defRPr>
      </a:lvl6pPr>
      <a:lvl7pPr marL="914400" algn="ctr" rtl="0" eaLnBrk="0" fontAlgn="base" hangingPunct="0">
        <a:spcBef>
          <a:spcPct val="0"/>
        </a:spcBef>
        <a:spcAft>
          <a:spcPct val="0"/>
        </a:spcAft>
        <a:defRPr sz="3600" b="1">
          <a:solidFill>
            <a:srgbClr val="800000"/>
          </a:solidFill>
          <a:latin typeface="Arial" charset="0"/>
        </a:defRPr>
      </a:lvl7pPr>
      <a:lvl8pPr marL="1371600" algn="ctr" rtl="0" eaLnBrk="0" fontAlgn="base" hangingPunct="0">
        <a:spcBef>
          <a:spcPct val="0"/>
        </a:spcBef>
        <a:spcAft>
          <a:spcPct val="0"/>
        </a:spcAft>
        <a:defRPr sz="3600" b="1">
          <a:solidFill>
            <a:srgbClr val="800000"/>
          </a:solidFill>
          <a:latin typeface="Arial" charset="0"/>
        </a:defRPr>
      </a:lvl8pPr>
      <a:lvl9pPr marL="1828800" algn="ctr" rtl="0" eaLnBrk="0" fontAlgn="base" hangingPunct="0">
        <a:spcBef>
          <a:spcPct val="0"/>
        </a:spcBef>
        <a:spcAft>
          <a:spcPct val="0"/>
        </a:spcAft>
        <a:defRPr sz="3600" b="1">
          <a:solidFill>
            <a:srgbClr val="800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file:///D:\data%20structure-ppt\My%20ppt\ppt\LR.pptx"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Times New Roman" pitchFamily="18" charset="0"/>
                <a:cs typeface="Times New Roman" pitchFamily="18" charset="0"/>
              </a:rPr>
              <a:t>TREE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Data structure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Siblings</a:t>
            </a:r>
          </a:p>
          <a:p>
            <a:pPr marL="465138" lvl="1" indent="-7938">
              <a:buNone/>
            </a:pPr>
            <a:r>
              <a:rPr lang="en-US" dirty="0" smtClean="0"/>
              <a:t>The child nodes of same parent nodes is called siblings.</a:t>
            </a:r>
          </a:p>
          <a:p>
            <a:pPr marL="465138" lvl="1" indent="-7938">
              <a:buNone/>
            </a:pPr>
            <a:r>
              <a:rPr lang="en-US" dirty="0" smtClean="0"/>
              <a:t>B,C,D are siblings of </a:t>
            </a:r>
          </a:p>
          <a:p>
            <a:pPr marL="465138" lvl="1" indent="-7938">
              <a:buNone/>
            </a:pPr>
            <a:r>
              <a:rPr lang="en-US" dirty="0" smtClean="0"/>
              <a:t>parent node A</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ine 28"/>
          <p:cNvSpPr>
            <a:spLocks noChangeShapeType="1"/>
          </p:cNvSpPr>
          <p:nvPr/>
        </p:nvSpPr>
        <p:spPr bwMode="auto">
          <a:xfrm>
            <a:off x="4622800" y="3302000"/>
            <a:ext cx="914400" cy="914400"/>
          </a:xfrm>
          <a:prstGeom prst="line">
            <a:avLst/>
          </a:prstGeom>
          <a:noFill/>
          <a:ln w="9525">
            <a:solidFill>
              <a:schemeClr val="tx1"/>
            </a:solidFill>
            <a:round/>
            <a:headEnd/>
            <a:tailEnd/>
          </a:ln>
          <a:effectLst/>
        </p:spPr>
        <p:txBody>
          <a:bodyPr wrap="none" anchor="ctr"/>
          <a:lstStyle/>
          <a:p>
            <a:endParaRPr lang="en-US"/>
          </a:p>
        </p:txBody>
      </p:sp>
      <p:sp>
        <p:nvSpPr>
          <p:cNvPr id="64" name="Line 3"/>
          <p:cNvSpPr>
            <a:spLocks noChangeShapeType="1"/>
          </p:cNvSpPr>
          <p:nvPr/>
        </p:nvSpPr>
        <p:spPr bwMode="auto">
          <a:xfrm flipH="1">
            <a:off x="6172200" y="3200400"/>
            <a:ext cx="762000" cy="825500"/>
          </a:xfrm>
          <a:prstGeom prst="line">
            <a:avLst/>
          </a:prstGeom>
          <a:noFill/>
          <a:ln w="9525">
            <a:solidFill>
              <a:schemeClr val="tx1"/>
            </a:solidFill>
            <a:round/>
            <a:headEnd/>
            <a:tailEnd/>
          </a:ln>
          <a:effectLst/>
        </p:spPr>
        <p:txBody>
          <a:bodyPr wrap="none" anchor="ctr"/>
          <a:lstStyle/>
          <a:p>
            <a:endParaRPr lang="en-US"/>
          </a:p>
        </p:txBody>
      </p:sp>
      <p:sp>
        <p:nvSpPr>
          <p:cNvPr id="65" name="Line 4"/>
          <p:cNvSpPr>
            <a:spLocks noChangeShapeType="1"/>
          </p:cNvSpPr>
          <p:nvPr/>
        </p:nvSpPr>
        <p:spPr bwMode="auto">
          <a:xfrm flipV="1">
            <a:off x="2501900" y="2209800"/>
            <a:ext cx="3162300" cy="3048000"/>
          </a:xfrm>
          <a:prstGeom prst="line">
            <a:avLst/>
          </a:prstGeom>
          <a:noFill/>
          <a:ln w="9525">
            <a:solidFill>
              <a:schemeClr val="tx1"/>
            </a:solidFill>
            <a:round/>
            <a:headEnd/>
            <a:tailEnd/>
          </a:ln>
          <a:effectLst/>
        </p:spPr>
        <p:txBody>
          <a:bodyPr wrap="none" anchor="ctr"/>
          <a:lstStyle/>
          <a:p>
            <a:endParaRPr lang="en-US"/>
          </a:p>
        </p:txBody>
      </p:sp>
      <p:sp>
        <p:nvSpPr>
          <p:cNvPr id="66" name="Line 5"/>
          <p:cNvSpPr>
            <a:spLocks noChangeShapeType="1"/>
          </p:cNvSpPr>
          <p:nvPr/>
        </p:nvSpPr>
        <p:spPr bwMode="auto">
          <a:xfrm>
            <a:off x="5626100" y="2209800"/>
            <a:ext cx="2209800" cy="1676400"/>
          </a:xfrm>
          <a:prstGeom prst="line">
            <a:avLst/>
          </a:prstGeom>
          <a:noFill/>
          <a:ln w="9525">
            <a:solidFill>
              <a:schemeClr val="tx1"/>
            </a:solidFill>
            <a:round/>
            <a:headEnd/>
            <a:tailEnd/>
          </a:ln>
          <a:effectLst/>
        </p:spPr>
        <p:txBody>
          <a:bodyPr wrap="none" anchor="ctr"/>
          <a:lstStyle/>
          <a:p>
            <a:endParaRPr lang="en-US"/>
          </a:p>
        </p:txBody>
      </p:sp>
      <p:sp>
        <p:nvSpPr>
          <p:cNvPr id="67" name="Oval 66"/>
          <p:cNvSpPr>
            <a:spLocks noChangeArrowheads="1"/>
          </p:cNvSpPr>
          <p:nvPr/>
        </p:nvSpPr>
        <p:spPr bwMode="auto">
          <a:xfrm>
            <a:off x="5473700" y="2057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 name="Text Box 9"/>
          <p:cNvSpPr txBox="1">
            <a:spLocks noChangeArrowheads="1"/>
          </p:cNvSpPr>
          <p:nvPr/>
        </p:nvSpPr>
        <p:spPr bwMode="auto">
          <a:xfrm>
            <a:off x="5473700" y="20574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69" name="Oval 68"/>
          <p:cNvSpPr>
            <a:spLocks noChangeArrowheads="1"/>
          </p:cNvSpPr>
          <p:nvPr/>
        </p:nvSpPr>
        <p:spPr bwMode="auto">
          <a:xfrm>
            <a:off x="6743700" y="3022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0" name="Text Box 11"/>
          <p:cNvSpPr txBox="1">
            <a:spLocks noChangeArrowheads="1"/>
          </p:cNvSpPr>
          <p:nvPr/>
        </p:nvSpPr>
        <p:spPr bwMode="auto">
          <a:xfrm>
            <a:off x="6743700" y="30226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71" name="Oval 70"/>
          <p:cNvSpPr>
            <a:spLocks noChangeArrowheads="1"/>
          </p:cNvSpPr>
          <p:nvPr/>
        </p:nvSpPr>
        <p:spPr bwMode="auto">
          <a:xfrm>
            <a:off x="7785100" y="3822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2" name="Text Box 13"/>
          <p:cNvSpPr txBox="1">
            <a:spLocks noChangeArrowheads="1"/>
          </p:cNvSpPr>
          <p:nvPr/>
        </p:nvSpPr>
        <p:spPr bwMode="auto">
          <a:xfrm>
            <a:off x="7772400" y="38227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73" name="Oval 72"/>
          <p:cNvSpPr>
            <a:spLocks noChangeArrowheads="1"/>
          </p:cNvSpPr>
          <p:nvPr/>
        </p:nvSpPr>
        <p:spPr bwMode="auto">
          <a:xfrm>
            <a:off x="4419600" y="3048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4" name="Text Box 15"/>
          <p:cNvSpPr txBox="1">
            <a:spLocks noChangeArrowheads="1"/>
          </p:cNvSpPr>
          <p:nvPr/>
        </p:nvSpPr>
        <p:spPr bwMode="auto">
          <a:xfrm>
            <a:off x="4419600" y="30480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75" name="Oval 74"/>
          <p:cNvSpPr>
            <a:spLocks noChangeArrowheads="1"/>
          </p:cNvSpPr>
          <p:nvPr/>
        </p:nvSpPr>
        <p:spPr bwMode="auto">
          <a:xfrm>
            <a:off x="5930900" y="3937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6" name="Text Box 17"/>
          <p:cNvSpPr txBox="1">
            <a:spLocks noChangeArrowheads="1"/>
          </p:cNvSpPr>
          <p:nvPr/>
        </p:nvSpPr>
        <p:spPr bwMode="auto">
          <a:xfrm>
            <a:off x="5930900" y="39370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77" name="Oval 76"/>
          <p:cNvSpPr>
            <a:spLocks noChangeArrowheads="1"/>
          </p:cNvSpPr>
          <p:nvPr/>
        </p:nvSpPr>
        <p:spPr bwMode="auto">
          <a:xfrm>
            <a:off x="3365500" y="4038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 name="Text Box 19"/>
          <p:cNvSpPr txBox="1">
            <a:spLocks noChangeArrowheads="1"/>
          </p:cNvSpPr>
          <p:nvPr/>
        </p:nvSpPr>
        <p:spPr bwMode="auto">
          <a:xfrm>
            <a:off x="3365500" y="40386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79" name="Oval 21"/>
          <p:cNvSpPr>
            <a:spLocks noChangeArrowheads="1"/>
          </p:cNvSpPr>
          <p:nvPr/>
        </p:nvSpPr>
        <p:spPr bwMode="auto">
          <a:xfrm>
            <a:off x="2451100" y="4953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 name="Text Box 22"/>
          <p:cNvSpPr txBox="1">
            <a:spLocks noChangeArrowheads="1"/>
          </p:cNvSpPr>
          <p:nvPr/>
        </p:nvSpPr>
        <p:spPr bwMode="auto">
          <a:xfrm>
            <a:off x="2514600" y="4953000"/>
            <a:ext cx="457200" cy="366713"/>
          </a:xfrm>
          <a:prstGeom prst="rect">
            <a:avLst/>
          </a:prstGeom>
          <a:noFill/>
          <a:ln w="9525">
            <a:noFill/>
            <a:miter lim="800000"/>
            <a:headEnd/>
            <a:tailEnd/>
          </a:ln>
          <a:effectLst/>
        </p:spPr>
        <p:txBody>
          <a:bodyPr>
            <a:spAutoFit/>
          </a:bodyPr>
          <a:lstStyle/>
          <a:p>
            <a:r>
              <a:rPr lang="en-US" dirty="0" smtClean="0">
                <a:solidFill>
                  <a:schemeClr val="bg2"/>
                </a:solidFill>
              </a:rPr>
              <a:t>2</a:t>
            </a:r>
            <a:endParaRPr lang="en-US" dirty="0"/>
          </a:p>
        </p:txBody>
      </p:sp>
      <p:sp>
        <p:nvSpPr>
          <p:cNvPr id="81" name="Oval 23"/>
          <p:cNvSpPr>
            <a:spLocks noChangeArrowheads="1"/>
          </p:cNvSpPr>
          <p:nvPr/>
        </p:nvSpPr>
        <p:spPr bwMode="auto">
          <a:xfrm>
            <a:off x="1701800" y="5753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Text Box 24"/>
          <p:cNvSpPr txBox="1">
            <a:spLocks noChangeArrowheads="1"/>
          </p:cNvSpPr>
          <p:nvPr/>
        </p:nvSpPr>
        <p:spPr bwMode="auto">
          <a:xfrm>
            <a:off x="1752600" y="5753100"/>
            <a:ext cx="457200" cy="366713"/>
          </a:xfrm>
          <a:prstGeom prst="rect">
            <a:avLst/>
          </a:prstGeom>
          <a:noFill/>
          <a:ln w="9525">
            <a:noFill/>
            <a:miter lim="800000"/>
            <a:headEnd/>
            <a:tailEnd/>
          </a:ln>
          <a:effectLst/>
        </p:spPr>
        <p:txBody>
          <a:bodyPr>
            <a:spAutoFit/>
          </a:bodyPr>
          <a:lstStyle/>
          <a:p>
            <a:r>
              <a:rPr lang="en-US" dirty="0" smtClean="0">
                <a:solidFill>
                  <a:schemeClr val="bg2"/>
                </a:solidFill>
              </a:rPr>
              <a:t>1</a:t>
            </a:r>
            <a:endParaRPr lang="en-US" dirty="0"/>
          </a:p>
        </p:txBody>
      </p:sp>
      <p:sp>
        <p:nvSpPr>
          <p:cNvPr id="83" name="Oval 31"/>
          <p:cNvSpPr>
            <a:spLocks noChangeArrowheads="1"/>
          </p:cNvSpPr>
          <p:nvPr/>
        </p:nvSpPr>
        <p:spPr bwMode="auto">
          <a:xfrm>
            <a:off x="5283200" y="4038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4" name="Text Box 32"/>
          <p:cNvSpPr txBox="1">
            <a:spLocks noChangeArrowheads="1"/>
          </p:cNvSpPr>
          <p:nvPr/>
        </p:nvSpPr>
        <p:spPr bwMode="auto">
          <a:xfrm>
            <a:off x="5283200" y="40386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cxnSp>
        <p:nvCxnSpPr>
          <p:cNvPr id="90" name="Straight Connector 89"/>
          <p:cNvCxnSpPr>
            <a:endCxn id="81" idx="7"/>
          </p:cNvCxnSpPr>
          <p:nvPr/>
        </p:nvCxnSpPr>
        <p:spPr>
          <a:xfrm rot="10800000" flipV="1">
            <a:off x="2027004" y="5334000"/>
            <a:ext cx="487596" cy="474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Group 29"/>
          <p:cNvGrpSpPr>
            <a:grpSpLocks/>
          </p:cNvGrpSpPr>
          <p:nvPr/>
        </p:nvGrpSpPr>
        <p:grpSpPr bwMode="auto">
          <a:xfrm>
            <a:off x="2971800" y="4572000"/>
            <a:ext cx="228600" cy="241300"/>
            <a:chOff x="3648" y="3360"/>
            <a:chExt cx="296" cy="288"/>
          </a:xfrm>
        </p:grpSpPr>
        <p:sp>
          <p:nvSpPr>
            <p:cNvPr id="92"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93"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94" name="TextBox 93"/>
          <p:cNvSpPr txBox="1"/>
          <p:nvPr/>
        </p:nvSpPr>
        <p:spPr>
          <a:xfrm>
            <a:off x="1295400" y="1447800"/>
            <a:ext cx="1822294" cy="523220"/>
          </a:xfrm>
          <a:prstGeom prst="rect">
            <a:avLst/>
          </a:prstGeom>
          <a:noFill/>
        </p:spPr>
        <p:txBody>
          <a:bodyPr wrap="none" rtlCol="0">
            <a:spAutoFit/>
          </a:bodyPr>
          <a:lstStyle/>
          <a:p>
            <a:r>
              <a:rPr lang="en-US" sz="2800" dirty="0" smtClean="0"/>
              <a:t>LL rotation </a:t>
            </a:r>
            <a:endParaRPr lang="en-US" sz="2800" dirty="0"/>
          </a:p>
        </p:txBody>
      </p:sp>
      <p:sp>
        <p:nvSpPr>
          <p:cNvPr id="95" name="TextBox 94"/>
          <p:cNvSpPr txBox="1"/>
          <p:nvPr/>
        </p:nvSpPr>
        <p:spPr>
          <a:xfrm>
            <a:off x="1371600" y="228600"/>
            <a:ext cx="6248400" cy="707886"/>
          </a:xfrm>
          <a:prstGeom prst="rect">
            <a:avLst/>
          </a:prstGeom>
          <a:noFill/>
        </p:spPr>
        <p:txBody>
          <a:bodyPr wrap="square" rtlCol="0">
            <a:spAutoFit/>
          </a:bodyPr>
          <a:lstStyle/>
          <a:p>
            <a:pPr algn="ctr"/>
            <a:r>
              <a:rPr lang="en-US" sz="4000" dirty="0" smtClean="0"/>
              <a:t>Example-2 (cont.)</a:t>
            </a:r>
            <a:endParaRPr lang="en-US" sz="4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2286000" y="2336800"/>
            <a:ext cx="2641600" cy="2616200"/>
          </a:xfrm>
          <a:prstGeom prst="line">
            <a:avLst/>
          </a:prstGeom>
          <a:noFill/>
          <a:ln w="9525">
            <a:solidFill>
              <a:schemeClr val="tx1"/>
            </a:solidFill>
            <a:round/>
            <a:headEnd/>
            <a:tailEnd/>
          </a:ln>
          <a:effectLst/>
        </p:spPr>
        <p:txBody>
          <a:bodyPr wrap="none" anchor="ctr"/>
          <a:lstStyle/>
          <a:p>
            <a:endParaRPr lang="en-US"/>
          </a:p>
        </p:txBody>
      </p:sp>
      <p:sp>
        <p:nvSpPr>
          <p:cNvPr id="5" name="Line 3"/>
          <p:cNvSpPr>
            <a:spLocks noChangeShapeType="1"/>
          </p:cNvSpPr>
          <p:nvPr/>
        </p:nvSpPr>
        <p:spPr bwMode="auto">
          <a:xfrm>
            <a:off x="3060700" y="4191000"/>
            <a:ext cx="825500" cy="914400"/>
          </a:xfrm>
          <a:prstGeom prst="line">
            <a:avLst/>
          </a:prstGeom>
          <a:noFill/>
          <a:ln w="9525">
            <a:solidFill>
              <a:schemeClr val="tx1"/>
            </a:solidFill>
            <a:round/>
            <a:headEnd/>
            <a:tailEnd/>
          </a:ln>
          <a:effectLst/>
        </p:spPr>
        <p:txBody>
          <a:bodyPr wrap="none" anchor="ctr"/>
          <a:lstStyle/>
          <a:p>
            <a:endParaRPr lang="en-US"/>
          </a:p>
        </p:txBody>
      </p:sp>
      <p:sp>
        <p:nvSpPr>
          <p:cNvPr id="6" name="Oval 8"/>
          <p:cNvSpPr>
            <a:spLocks noChangeArrowheads="1"/>
          </p:cNvSpPr>
          <p:nvPr/>
        </p:nvSpPr>
        <p:spPr bwMode="auto">
          <a:xfrm>
            <a:off x="2082800" y="4876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 name="Text Box 9"/>
          <p:cNvSpPr txBox="1">
            <a:spLocks noChangeArrowheads="1"/>
          </p:cNvSpPr>
          <p:nvPr/>
        </p:nvSpPr>
        <p:spPr bwMode="auto">
          <a:xfrm>
            <a:off x="2133600" y="48641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8" name="Oval 10"/>
          <p:cNvSpPr>
            <a:spLocks noChangeArrowheads="1"/>
          </p:cNvSpPr>
          <p:nvPr/>
        </p:nvSpPr>
        <p:spPr bwMode="auto">
          <a:xfrm>
            <a:off x="3657600" y="4876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 name="Text Box 11"/>
          <p:cNvSpPr txBox="1">
            <a:spLocks noChangeArrowheads="1"/>
          </p:cNvSpPr>
          <p:nvPr/>
        </p:nvSpPr>
        <p:spPr bwMode="auto">
          <a:xfrm>
            <a:off x="3657600" y="48768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10" name="Line 12"/>
          <p:cNvSpPr>
            <a:spLocks noChangeShapeType="1"/>
          </p:cNvSpPr>
          <p:nvPr/>
        </p:nvSpPr>
        <p:spPr bwMode="auto">
          <a:xfrm>
            <a:off x="3898900" y="3276600"/>
            <a:ext cx="914400" cy="914400"/>
          </a:xfrm>
          <a:prstGeom prst="line">
            <a:avLst/>
          </a:prstGeom>
          <a:noFill/>
          <a:ln w="9525">
            <a:solidFill>
              <a:schemeClr val="tx1"/>
            </a:solidFill>
            <a:round/>
            <a:headEnd/>
            <a:tailEnd/>
          </a:ln>
          <a:effectLst/>
        </p:spPr>
        <p:txBody>
          <a:bodyPr wrap="none" anchor="ctr"/>
          <a:lstStyle/>
          <a:p>
            <a:endParaRPr lang="en-US"/>
          </a:p>
        </p:txBody>
      </p:sp>
      <p:sp>
        <p:nvSpPr>
          <p:cNvPr id="11" name="Line 13"/>
          <p:cNvSpPr>
            <a:spLocks noChangeShapeType="1"/>
          </p:cNvSpPr>
          <p:nvPr/>
        </p:nvSpPr>
        <p:spPr bwMode="auto">
          <a:xfrm flipH="1">
            <a:off x="5486400" y="3276600"/>
            <a:ext cx="533400" cy="914400"/>
          </a:xfrm>
          <a:prstGeom prst="line">
            <a:avLst/>
          </a:prstGeom>
          <a:noFill/>
          <a:ln w="9525">
            <a:solidFill>
              <a:schemeClr val="tx1"/>
            </a:solidFill>
            <a:round/>
            <a:headEnd/>
            <a:tailEnd/>
          </a:ln>
          <a:effectLst/>
        </p:spPr>
        <p:txBody>
          <a:bodyPr wrap="none" anchor="ctr"/>
          <a:lstStyle/>
          <a:p>
            <a:endParaRPr lang="en-US"/>
          </a:p>
        </p:txBody>
      </p:sp>
      <p:sp>
        <p:nvSpPr>
          <p:cNvPr id="12" name="Line 14"/>
          <p:cNvSpPr>
            <a:spLocks noChangeShapeType="1"/>
          </p:cNvSpPr>
          <p:nvPr/>
        </p:nvSpPr>
        <p:spPr bwMode="auto">
          <a:xfrm>
            <a:off x="4876800" y="2286000"/>
            <a:ext cx="2209800" cy="1828800"/>
          </a:xfrm>
          <a:prstGeom prst="line">
            <a:avLst/>
          </a:prstGeom>
          <a:noFill/>
          <a:ln w="9525">
            <a:solidFill>
              <a:schemeClr val="tx1"/>
            </a:solidFill>
            <a:round/>
            <a:headEnd/>
            <a:tailEnd/>
          </a:ln>
          <a:effectLst/>
        </p:spPr>
        <p:txBody>
          <a:bodyPr wrap="none" anchor="ctr"/>
          <a:lstStyle/>
          <a:p>
            <a:endParaRPr lang="en-US"/>
          </a:p>
        </p:txBody>
      </p:sp>
      <p:sp>
        <p:nvSpPr>
          <p:cNvPr id="13" name="Oval 15"/>
          <p:cNvSpPr>
            <a:spLocks noChangeArrowheads="1"/>
          </p:cNvSpPr>
          <p:nvPr/>
        </p:nvSpPr>
        <p:spPr bwMode="auto">
          <a:xfrm>
            <a:off x="4724400" y="2133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Text Box 16"/>
          <p:cNvSpPr txBox="1">
            <a:spLocks noChangeArrowheads="1"/>
          </p:cNvSpPr>
          <p:nvPr/>
        </p:nvSpPr>
        <p:spPr bwMode="auto">
          <a:xfrm>
            <a:off x="4724400" y="21336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15" name="Oval 17"/>
          <p:cNvSpPr>
            <a:spLocks noChangeArrowheads="1"/>
          </p:cNvSpPr>
          <p:nvPr/>
        </p:nvSpPr>
        <p:spPr bwMode="auto">
          <a:xfrm>
            <a:off x="5867400" y="3098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Text Box 18"/>
          <p:cNvSpPr txBox="1">
            <a:spLocks noChangeArrowheads="1"/>
          </p:cNvSpPr>
          <p:nvPr/>
        </p:nvSpPr>
        <p:spPr bwMode="auto">
          <a:xfrm>
            <a:off x="5867400" y="30988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17" name="Oval 19"/>
          <p:cNvSpPr>
            <a:spLocks noChangeArrowheads="1"/>
          </p:cNvSpPr>
          <p:nvPr/>
        </p:nvSpPr>
        <p:spPr bwMode="auto">
          <a:xfrm>
            <a:off x="6858000" y="3962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 name="Text Box 20"/>
          <p:cNvSpPr txBox="1">
            <a:spLocks noChangeArrowheads="1"/>
          </p:cNvSpPr>
          <p:nvPr/>
        </p:nvSpPr>
        <p:spPr bwMode="auto">
          <a:xfrm>
            <a:off x="6858000" y="39624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19" name="Oval 21"/>
          <p:cNvSpPr>
            <a:spLocks noChangeArrowheads="1"/>
          </p:cNvSpPr>
          <p:nvPr/>
        </p:nvSpPr>
        <p:spPr bwMode="auto">
          <a:xfrm>
            <a:off x="37592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 name="Text Box 22"/>
          <p:cNvSpPr txBox="1">
            <a:spLocks noChangeArrowheads="1"/>
          </p:cNvSpPr>
          <p:nvPr/>
        </p:nvSpPr>
        <p:spPr bwMode="auto">
          <a:xfrm>
            <a:off x="3759200" y="31242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21" name="Oval 23"/>
          <p:cNvSpPr>
            <a:spLocks noChangeArrowheads="1"/>
          </p:cNvSpPr>
          <p:nvPr/>
        </p:nvSpPr>
        <p:spPr bwMode="auto">
          <a:xfrm>
            <a:off x="5334000" y="4013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 name="Text Box 24"/>
          <p:cNvSpPr txBox="1">
            <a:spLocks noChangeArrowheads="1"/>
          </p:cNvSpPr>
          <p:nvPr/>
        </p:nvSpPr>
        <p:spPr bwMode="auto">
          <a:xfrm>
            <a:off x="5334000" y="4013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23" name="Oval 25"/>
          <p:cNvSpPr>
            <a:spLocks noChangeArrowheads="1"/>
          </p:cNvSpPr>
          <p:nvPr/>
        </p:nvSpPr>
        <p:spPr bwMode="auto">
          <a:xfrm>
            <a:off x="2882900" y="3962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 name="Text Box 26"/>
          <p:cNvSpPr txBox="1">
            <a:spLocks noChangeArrowheads="1"/>
          </p:cNvSpPr>
          <p:nvPr/>
        </p:nvSpPr>
        <p:spPr bwMode="auto">
          <a:xfrm>
            <a:off x="2921000" y="39624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25" name="Oval 27"/>
          <p:cNvSpPr>
            <a:spLocks noChangeArrowheads="1"/>
          </p:cNvSpPr>
          <p:nvPr/>
        </p:nvSpPr>
        <p:spPr bwMode="auto">
          <a:xfrm>
            <a:off x="4559300" y="4013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 name="Text Box 28"/>
          <p:cNvSpPr txBox="1">
            <a:spLocks noChangeArrowheads="1"/>
          </p:cNvSpPr>
          <p:nvPr/>
        </p:nvSpPr>
        <p:spPr bwMode="auto">
          <a:xfrm>
            <a:off x="4559300" y="40132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27" name="TextBox 26"/>
          <p:cNvSpPr txBox="1"/>
          <p:nvPr/>
        </p:nvSpPr>
        <p:spPr>
          <a:xfrm>
            <a:off x="1371600" y="228600"/>
            <a:ext cx="6248400" cy="707886"/>
          </a:xfrm>
          <a:prstGeom prst="rect">
            <a:avLst/>
          </a:prstGeom>
          <a:noFill/>
        </p:spPr>
        <p:txBody>
          <a:bodyPr wrap="square" rtlCol="0">
            <a:spAutoFit/>
          </a:bodyPr>
          <a:lstStyle/>
          <a:p>
            <a:pPr algn="ctr"/>
            <a:r>
              <a:rPr lang="en-US" sz="4000" dirty="0" smtClean="0"/>
              <a:t>Example-2 (cont.)</a:t>
            </a:r>
            <a:endParaRPr lang="en-US" sz="4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RL Rotation (LL+RR)</a:t>
            </a:r>
          </a:p>
          <a:p>
            <a:pPr>
              <a:buNone/>
            </a:pPr>
            <a:endParaRPr lang="en-US" dirty="0" smtClean="0"/>
          </a:p>
          <a:p>
            <a:pPr algn="just">
              <a:buNone/>
            </a:pPr>
            <a:r>
              <a:rPr lang="en-US" dirty="0" smtClean="0"/>
              <a:t>	It is used when a new node is inserted in the left </a:t>
            </a:r>
            <a:r>
              <a:rPr lang="en-US" dirty="0" err="1" smtClean="0"/>
              <a:t>subtree</a:t>
            </a:r>
            <a:r>
              <a:rPr lang="en-US" dirty="0" smtClean="0"/>
              <a:t> of the right child of the node where |h</a:t>
            </a:r>
            <a:r>
              <a:rPr lang="en-US" baseline="-25000" dirty="0" smtClean="0"/>
              <a:t>l</a:t>
            </a:r>
            <a:r>
              <a:rPr lang="en-US" dirty="0" smtClean="0"/>
              <a:t>-h</a:t>
            </a:r>
            <a:r>
              <a:rPr lang="en-US" baseline="-25000" dirty="0" smtClean="0"/>
              <a:t>r</a:t>
            </a:r>
            <a:r>
              <a:rPr lang="en-US" dirty="0" smtClean="0"/>
              <a:t>|&gt;1. </a:t>
            </a:r>
            <a:endParaRPr lang="en-US" dirty="0"/>
          </a:p>
        </p:txBody>
      </p:sp>
      <p:sp>
        <p:nvSpPr>
          <p:cNvPr id="4" name="Title 1"/>
          <p:cNvSpPr>
            <a:spLocks noGrp="1"/>
          </p:cNvSpPr>
          <p:nvPr>
            <p:ph type="title"/>
          </p:nvPr>
        </p:nvSpPr>
        <p:spPr/>
        <p:txBody>
          <a:bodyPr/>
          <a:lstStyle/>
          <a:p>
            <a:r>
              <a:rPr lang="en-US" dirty="0" smtClean="0"/>
              <a:t>AVL Tree</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7"/>
          <p:cNvSpPr>
            <a:spLocks noChangeArrowheads="1"/>
          </p:cNvSpPr>
          <p:nvPr/>
        </p:nvSpPr>
        <p:spPr bwMode="auto">
          <a:xfrm>
            <a:off x="1600200" y="1524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5" name="AutoShape 115"/>
          <p:cNvCxnSpPr>
            <a:cxnSpLocks noChangeShapeType="1"/>
          </p:cNvCxnSpPr>
          <p:nvPr/>
        </p:nvCxnSpPr>
        <p:spPr bwMode="auto">
          <a:xfrm rot="16200000" flipH="1">
            <a:off x="1905000" y="1997076"/>
            <a:ext cx="381000" cy="228600"/>
          </a:xfrm>
          <a:prstGeom prst="straightConnector1">
            <a:avLst/>
          </a:prstGeom>
          <a:noFill/>
          <a:ln w="9525">
            <a:solidFill>
              <a:schemeClr val="tx1"/>
            </a:solidFill>
            <a:round/>
            <a:headEnd/>
            <a:tailEnd/>
          </a:ln>
          <a:effectLst/>
        </p:spPr>
      </p:cxnSp>
      <p:sp>
        <p:nvSpPr>
          <p:cNvPr id="6" name="Oval 110"/>
          <p:cNvSpPr>
            <a:spLocks noChangeArrowheads="1"/>
          </p:cNvSpPr>
          <p:nvPr/>
        </p:nvSpPr>
        <p:spPr bwMode="auto">
          <a:xfrm>
            <a:off x="1981200" y="23018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7" name="Right Arrow 6"/>
          <p:cNvSpPr/>
          <p:nvPr/>
        </p:nvSpPr>
        <p:spPr>
          <a:xfrm>
            <a:off x="3276600" y="1817132"/>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52800" y="1600200"/>
            <a:ext cx="721672" cy="369332"/>
          </a:xfrm>
          <a:prstGeom prst="rect">
            <a:avLst/>
          </a:prstGeom>
          <a:noFill/>
        </p:spPr>
        <p:txBody>
          <a:bodyPr wrap="none" rtlCol="0">
            <a:spAutoFit/>
          </a:bodyPr>
          <a:lstStyle/>
          <a:p>
            <a:r>
              <a:rPr lang="en-US" dirty="0" smtClean="0"/>
              <a:t>insert</a:t>
            </a:r>
            <a:endParaRPr lang="en-US" dirty="0"/>
          </a:p>
        </p:txBody>
      </p:sp>
      <p:sp>
        <p:nvSpPr>
          <p:cNvPr id="9" name="Oval 107"/>
          <p:cNvSpPr>
            <a:spLocks noChangeArrowheads="1"/>
          </p:cNvSpPr>
          <p:nvPr/>
        </p:nvSpPr>
        <p:spPr bwMode="auto">
          <a:xfrm>
            <a:off x="5638800" y="1371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10" name="AutoShape 115"/>
          <p:cNvCxnSpPr>
            <a:cxnSpLocks noChangeShapeType="1"/>
          </p:cNvCxnSpPr>
          <p:nvPr/>
        </p:nvCxnSpPr>
        <p:spPr bwMode="auto">
          <a:xfrm rot="16200000" flipH="1">
            <a:off x="5943600" y="1844676"/>
            <a:ext cx="381000" cy="228600"/>
          </a:xfrm>
          <a:prstGeom prst="straightConnector1">
            <a:avLst/>
          </a:prstGeom>
          <a:noFill/>
          <a:ln w="9525">
            <a:solidFill>
              <a:schemeClr val="tx1"/>
            </a:solidFill>
            <a:round/>
            <a:headEnd/>
            <a:tailEnd/>
          </a:ln>
          <a:effectLst/>
        </p:spPr>
      </p:cxnSp>
      <p:sp>
        <p:nvSpPr>
          <p:cNvPr id="11" name="Oval 110"/>
          <p:cNvSpPr>
            <a:spLocks noChangeArrowheads="1"/>
          </p:cNvSpPr>
          <p:nvPr/>
        </p:nvSpPr>
        <p:spPr bwMode="auto">
          <a:xfrm>
            <a:off x="6019800" y="21494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cxnSp>
        <p:nvCxnSpPr>
          <p:cNvPr id="13" name="Straight Connector 12"/>
          <p:cNvCxnSpPr>
            <a:stCxn id="11" idx="3"/>
          </p:cNvCxnSpPr>
          <p:nvPr/>
        </p:nvCxnSpPr>
        <p:spPr>
          <a:xfrm rot="5400000">
            <a:off x="5646738" y="2531783"/>
            <a:ext cx="432080" cy="447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10"/>
          <p:cNvSpPr>
            <a:spLocks noChangeArrowheads="1"/>
          </p:cNvSpPr>
          <p:nvPr/>
        </p:nvSpPr>
        <p:spPr bwMode="auto">
          <a:xfrm>
            <a:off x="5257800" y="2895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sp>
        <p:nvSpPr>
          <p:cNvPr id="15" name="TextBox 14"/>
          <p:cNvSpPr txBox="1"/>
          <p:nvPr/>
        </p:nvSpPr>
        <p:spPr>
          <a:xfrm>
            <a:off x="304800" y="4431268"/>
            <a:ext cx="407484" cy="369332"/>
          </a:xfrm>
          <a:prstGeom prst="rect">
            <a:avLst/>
          </a:prstGeom>
          <a:noFill/>
        </p:spPr>
        <p:txBody>
          <a:bodyPr wrap="none" rtlCol="0">
            <a:spAutoFit/>
          </a:bodyPr>
          <a:lstStyle/>
          <a:p>
            <a:r>
              <a:rPr lang="en-US" dirty="0" smtClean="0"/>
              <a:t>RL</a:t>
            </a:r>
            <a:endParaRPr lang="en-US" dirty="0"/>
          </a:p>
        </p:txBody>
      </p:sp>
      <p:grpSp>
        <p:nvGrpSpPr>
          <p:cNvPr id="21" name="Group 19"/>
          <p:cNvGrpSpPr>
            <a:grpSpLocks/>
          </p:cNvGrpSpPr>
          <p:nvPr/>
        </p:nvGrpSpPr>
        <p:grpSpPr bwMode="auto">
          <a:xfrm>
            <a:off x="4191000" y="4419600"/>
            <a:ext cx="228600" cy="228600"/>
            <a:chOff x="2448" y="2160"/>
            <a:chExt cx="328" cy="296"/>
          </a:xfrm>
        </p:grpSpPr>
        <p:sp>
          <p:nvSpPr>
            <p:cNvPr id="22"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23"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24" name="Right Arrow 23"/>
          <p:cNvSpPr/>
          <p:nvPr/>
        </p:nvSpPr>
        <p:spPr>
          <a:xfrm>
            <a:off x="2667000" y="48006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743200" y="4583668"/>
            <a:ext cx="380232" cy="369332"/>
          </a:xfrm>
          <a:prstGeom prst="rect">
            <a:avLst/>
          </a:prstGeom>
          <a:noFill/>
        </p:spPr>
        <p:txBody>
          <a:bodyPr wrap="none" rtlCol="0">
            <a:spAutoFit/>
          </a:bodyPr>
          <a:lstStyle/>
          <a:p>
            <a:r>
              <a:rPr lang="en-US" dirty="0" smtClean="0"/>
              <a:t>LL</a:t>
            </a:r>
            <a:endParaRPr lang="en-US" dirty="0"/>
          </a:p>
        </p:txBody>
      </p:sp>
      <p:sp>
        <p:nvSpPr>
          <p:cNvPr id="31" name="Right Arrow 30"/>
          <p:cNvSpPr/>
          <p:nvPr/>
        </p:nvSpPr>
        <p:spPr>
          <a:xfrm>
            <a:off x="5257800" y="4865132"/>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334000" y="4648200"/>
            <a:ext cx="434734" cy="369332"/>
          </a:xfrm>
          <a:prstGeom prst="rect">
            <a:avLst/>
          </a:prstGeom>
          <a:noFill/>
        </p:spPr>
        <p:txBody>
          <a:bodyPr wrap="none" rtlCol="0">
            <a:spAutoFit/>
          </a:bodyPr>
          <a:lstStyle/>
          <a:p>
            <a:r>
              <a:rPr lang="en-US" dirty="0" smtClean="0"/>
              <a:t>RR</a:t>
            </a:r>
            <a:endParaRPr lang="en-US" dirty="0"/>
          </a:p>
        </p:txBody>
      </p:sp>
      <p:sp>
        <p:nvSpPr>
          <p:cNvPr id="33" name="Oval 107"/>
          <p:cNvSpPr>
            <a:spLocks noChangeArrowheads="1"/>
          </p:cNvSpPr>
          <p:nvPr/>
        </p:nvSpPr>
        <p:spPr bwMode="auto">
          <a:xfrm>
            <a:off x="7391400" y="40989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sp>
        <p:nvSpPr>
          <p:cNvPr id="34" name="Oval 110"/>
          <p:cNvSpPr>
            <a:spLocks noChangeArrowheads="1"/>
          </p:cNvSpPr>
          <p:nvPr/>
        </p:nvSpPr>
        <p:spPr bwMode="auto">
          <a:xfrm>
            <a:off x="67056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35" name="AutoShape 114"/>
          <p:cNvCxnSpPr>
            <a:cxnSpLocks noChangeShapeType="1"/>
            <a:stCxn id="33" idx="3"/>
            <a:endCxn id="34" idx="0"/>
          </p:cNvCxnSpPr>
          <p:nvPr/>
        </p:nvCxnSpPr>
        <p:spPr bwMode="auto">
          <a:xfrm flipH="1">
            <a:off x="6934200" y="4489450"/>
            <a:ext cx="523875" cy="311150"/>
          </a:xfrm>
          <a:prstGeom prst="straightConnector1">
            <a:avLst/>
          </a:prstGeom>
          <a:noFill/>
          <a:ln w="9525">
            <a:solidFill>
              <a:schemeClr val="tx1"/>
            </a:solidFill>
            <a:round/>
            <a:headEnd/>
            <a:tailEnd/>
          </a:ln>
          <a:effectLst/>
        </p:spPr>
      </p:cxnSp>
      <p:cxnSp>
        <p:nvCxnSpPr>
          <p:cNvPr id="36" name="AutoShape 115"/>
          <p:cNvCxnSpPr>
            <a:cxnSpLocks noChangeShapeType="1"/>
          </p:cNvCxnSpPr>
          <p:nvPr/>
        </p:nvCxnSpPr>
        <p:spPr bwMode="auto">
          <a:xfrm rot="16200000" flipH="1">
            <a:off x="7696200" y="4572001"/>
            <a:ext cx="381000" cy="228600"/>
          </a:xfrm>
          <a:prstGeom prst="straightConnector1">
            <a:avLst/>
          </a:prstGeom>
          <a:noFill/>
          <a:ln w="9525">
            <a:solidFill>
              <a:schemeClr val="tx1"/>
            </a:solidFill>
            <a:round/>
            <a:headEnd/>
            <a:tailEnd/>
          </a:ln>
          <a:effectLst/>
        </p:spPr>
      </p:cxnSp>
      <p:sp>
        <p:nvSpPr>
          <p:cNvPr id="37" name="Oval 110"/>
          <p:cNvSpPr>
            <a:spLocks noChangeArrowheads="1"/>
          </p:cNvSpPr>
          <p:nvPr/>
        </p:nvSpPr>
        <p:spPr bwMode="auto">
          <a:xfrm>
            <a:off x="7772400" y="4876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67" name="Right Arrow 66"/>
          <p:cNvSpPr/>
          <p:nvPr/>
        </p:nvSpPr>
        <p:spPr>
          <a:xfrm>
            <a:off x="228600" y="46482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107"/>
          <p:cNvSpPr>
            <a:spLocks noChangeArrowheads="1"/>
          </p:cNvSpPr>
          <p:nvPr/>
        </p:nvSpPr>
        <p:spPr bwMode="auto">
          <a:xfrm>
            <a:off x="1447800" y="3962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69" name="AutoShape 115"/>
          <p:cNvCxnSpPr>
            <a:cxnSpLocks noChangeShapeType="1"/>
          </p:cNvCxnSpPr>
          <p:nvPr/>
        </p:nvCxnSpPr>
        <p:spPr bwMode="auto">
          <a:xfrm rot="16200000" flipH="1">
            <a:off x="1752600" y="4435476"/>
            <a:ext cx="381000" cy="228600"/>
          </a:xfrm>
          <a:prstGeom prst="straightConnector1">
            <a:avLst/>
          </a:prstGeom>
          <a:noFill/>
          <a:ln w="9525">
            <a:solidFill>
              <a:schemeClr val="tx1"/>
            </a:solidFill>
            <a:round/>
            <a:headEnd/>
            <a:tailEnd/>
          </a:ln>
          <a:effectLst/>
        </p:spPr>
      </p:cxnSp>
      <p:sp>
        <p:nvSpPr>
          <p:cNvPr id="70" name="Oval 110"/>
          <p:cNvSpPr>
            <a:spLocks noChangeArrowheads="1"/>
          </p:cNvSpPr>
          <p:nvPr/>
        </p:nvSpPr>
        <p:spPr bwMode="auto">
          <a:xfrm>
            <a:off x="1828800" y="4740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cxnSp>
        <p:nvCxnSpPr>
          <p:cNvPr id="71" name="Straight Connector 70"/>
          <p:cNvCxnSpPr>
            <a:stCxn id="70" idx="3"/>
          </p:cNvCxnSpPr>
          <p:nvPr/>
        </p:nvCxnSpPr>
        <p:spPr>
          <a:xfrm rot="5400000">
            <a:off x="1455738" y="5122583"/>
            <a:ext cx="432080" cy="447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110"/>
          <p:cNvSpPr>
            <a:spLocks noChangeArrowheads="1"/>
          </p:cNvSpPr>
          <p:nvPr/>
        </p:nvSpPr>
        <p:spPr bwMode="auto">
          <a:xfrm>
            <a:off x="1066800" y="5486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grpSp>
        <p:nvGrpSpPr>
          <p:cNvPr id="73" name="Group 29"/>
          <p:cNvGrpSpPr>
            <a:grpSpLocks/>
          </p:cNvGrpSpPr>
          <p:nvPr/>
        </p:nvGrpSpPr>
        <p:grpSpPr bwMode="auto">
          <a:xfrm>
            <a:off x="1600200" y="5181600"/>
            <a:ext cx="228600" cy="241300"/>
            <a:chOff x="3648" y="3360"/>
            <a:chExt cx="296" cy="288"/>
          </a:xfrm>
        </p:grpSpPr>
        <p:sp>
          <p:nvSpPr>
            <p:cNvPr id="74"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75"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76" name="Oval 107"/>
          <p:cNvSpPr>
            <a:spLocks noChangeArrowheads="1"/>
          </p:cNvSpPr>
          <p:nvPr/>
        </p:nvSpPr>
        <p:spPr bwMode="auto">
          <a:xfrm>
            <a:off x="3733800" y="3886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77" name="AutoShape 115"/>
          <p:cNvCxnSpPr>
            <a:cxnSpLocks noChangeShapeType="1"/>
            <a:endCxn id="78" idx="1"/>
          </p:cNvCxnSpPr>
          <p:nvPr/>
        </p:nvCxnSpPr>
        <p:spPr bwMode="auto">
          <a:xfrm rot="16200000" flipH="1">
            <a:off x="3894138" y="4503737"/>
            <a:ext cx="508279" cy="219355"/>
          </a:xfrm>
          <a:prstGeom prst="straightConnector1">
            <a:avLst/>
          </a:prstGeom>
          <a:noFill/>
          <a:ln w="9525">
            <a:solidFill>
              <a:schemeClr val="tx1"/>
            </a:solidFill>
            <a:round/>
            <a:headEnd/>
            <a:tailEnd/>
          </a:ln>
          <a:effectLst/>
        </p:spPr>
      </p:cxnSp>
      <p:sp>
        <p:nvSpPr>
          <p:cNvPr id="78" name="Oval 110"/>
          <p:cNvSpPr>
            <a:spLocks noChangeArrowheads="1"/>
          </p:cNvSpPr>
          <p:nvPr/>
        </p:nvSpPr>
        <p:spPr bwMode="auto">
          <a:xfrm>
            <a:off x="41910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cxnSp>
        <p:nvCxnSpPr>
          <p:cNvPr id="81" name="AutoShape 115"/>
          <p:cNvCxnSpPr>
            <a:cxnSpLocks noChangeShapeType="1"/>
          </p:cNvCxnSpPr>
          <p:nvPr/>
        </p:nvCxnSpPr>
        <p:spPr bwMode="auto">
          <a:xfrm rot="16200000" flipH="1">
            <a:off x="4419600" y="5334000"/>
            <a:ext cx="381000" cy="228600"/>
          </a:xfrm>
          <a:prstGeom prst="straightConnector1">
            <a:avLst/>
          </a:prstGeom>
          <a:noFill/>
          <a:ln w="9525">
            <a:solidFill>
              <a:schemeClr val="tx1"/>
            </a:solidFill>
            <a:round/>
            <a:headEnd/>
            <a:tailEnd/>
          </a:ln>
          <a:effectLst/>
        </p:spPr>
      </p:cxnSp>
      <p:sp>
        <p:nvSpPr>
          <p:cNvPr id="82" name="Oval 110"/>
          <p:cNvSpPr>
            <a:spLocks noChangeArrowheads="1"/>
          </p:cNvSpPr>
          <p:nvPr/>
        </p:nvSpPr>
        <p:spPr bwMode="auto">
          <a:xfrm>
            <a:off x="4495800" y="5638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85" name="TextBox 84"/>
          <p:cNvSpPr txBox="1"/>
          <p:nvPr/>
        </p:nvSpPr>
        <p:spPr>
          <a:xfrm>
            <a:off x="1371600" y="228600"/>
            <a:ext cx="6248400" cy="707886"/>
          </a:xfrm>
          <a:prstGeom prst="rect">
            <a:avLst/>
          </a:prstGeom>
          <a:noFill/>
        </p:spPr>
        <p:txBody>
          <a:bodyPr wrap="square" rtlCol="0">
            <a:spAutoFit/>
          </a:bodyPr>
          <a:lstStyle/>
          <a:p>
            <a:pPr algn="ctr"/>
            <a:r>
              <a:rPr lang="en-US" sz="4000" dirty="0" smtClean="0"/>
              <a:t>Example-1 </a:t>
            </a:r>
            <a:endParaRPr lang="en-US" sz="4000" dirty="0"/>
          </a:p>
        </p:txBody>
      </p:sp>
      <p:sp>
        <p:nvSpPr>
          <p:cNvPr id="40" name="TextBox 39"/>
          <p:cNvSpPr txBox="1"/>
          <p:nvPr/>
        </p:nvSpPr>
        <p:spPr>
          <a:xfrm>
            <a:off x="5718114" y="1066800"/>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403914" y="1992868"/>
            <a:ext cx="301686"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5337114" y="2602468"/>
            <a:ext cx="301686" cy="369332"/>
          </a:xfrm>
          <a:prstGeom prst="rect">
            <a:avLst/>
          </a:prstGeom>
          <a:noFill/>
        </p:spPr>
        <p:txBody>
          <a:bodyPr wrap="none" rtlCol="0">
            <a:spAutoFit/>
          </a:bodyPr>
          <a:lstStyle/>
          <a:p>
            <a:r>
              <a:rPr lang="en-US" dirty="0" smtClean="0"/>
              <a:t>0</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Example-2 </a:t>
            </a:r>
            <a:endParaRPr lang="en-US" dirty="0"/>
          </a:p>
        </p:txBody>
      </p:sp>
      <p:sp>
        <p:nvSpPr>
          <p:cNvPr id="5" name="Line 3"/>
          <p:cNvSpPr>
            <a:spLocks noChangeShapeType="1"/>
          </p:cNvSpPr>
          <p:nvPr/>
        </p:nvSpPr>
        <p:spPr bwMode="auto">
          <a:xfrm flipH="1">
            <a:off x="4495800" y="3657600"/>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6" name="Line 4"/>
          <p:cNvSpPr>
            <a:spLocks noChangeShapeType="1"/>
          </p:cNvSpPr>
          <p:nvPr/>
        </p:nvSpPr>
        <p:spPr bwMode="auto">
          <a:xfrm flipV="1">
            <a:off x="2997200" y="2667000"/>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7" name="Line 5"/>
          <p:cNvSpPr>
            <a:spLocks noChangeShapeType="1"/>
          </p:cNvSpPr>
          <p:nvPr/>
        </p:nvSpPr>
        <p:spPr bwMode="auto">
          <a:xfrm>
            <a:off x="3949700" y="2667000"/>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8" name="Oval 7"/>
          <p:cNvSpPr>
            <a:spLocks noChangeArrowheads="1"/>
          </p:cNvSpPr>
          <p:nvPr/>
        </p:nvSpPr>
        <p:spPr bwMode="auto">
          <a:xfrm>
            <a:off x="3797300" y="2514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9" name="Text Box 9"/>
          <p:cNvSpPr txBox="1">
            <a:spLocks noChangeArrowheads="1"/>
          </p:cNvSpPr>
          <p:nvPr/>
        </p:nvSpPr>
        <p:spPr bwMode="auto">
          <a:xfrm>
            <a:off x="3797300" y="25146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10" name="Oval 9"/>
          <p:cNvSpPr>
            <a:spLocks noChangeArrowheads="1"/>
          </p:cNvSpPr>
          <p:nvPr/>
        </p:nvSpPr>
        <p:spPr bwMode="auto">
          <a:xfrm>
            <a:off x="5067300" y="347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1" name="Text Box 11"/>
          <p:cNvSpPr txBox="1">
            <a:spLocks noChangeArrowheads="1"/>
          </p:cNvSpPr>
          <p:nvPr/>
        </p:nvSpPr>
        <p:spPr bwMode="auto">
          <a:xfrm>
            <a:off x="5067300" y="3479800"/>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70</a:t>
            </a:r>
            <a:endParaRPr lang="en-US" sz="2000" dirty="0">
              <a:solidFill>
                <a:schemeClr val="bg1"/>
              </a:solidFill>
            </a:endParaRPr>
          </a:p>
        </p:txBody>
      </p:sp>
      <p:sp>
        <p:nvSpPr>
          <p:cNvPr id="12" name="Oval 11"/>
          <p:cNvSpPr>
            <a:spLocks noChangeArrowheads="1"/>
          </p:cNvSpPr>
          <p:nvPr/>
        </p:nvSpPr>
        <p:spPr bwMode="auto">
          <a:xfrm>
            <a:off x="6108700" y="4279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3" name="Text Box 13"/>
          <p:cNvSpPr txBox="1">
            <a:spLocks noChangeArrowheads="1"/>
          </p:cNvSpPr>
          <p:nvPr/>
        </p:nvSpPr>
        <p:spPr bwMode="auto">
          <a:xfrm>
            <a:off x="6096000" y="42799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
        <p:nvSpPr>
          <p:cNvPr id="14" name="Oval 13"/>
          <p:cNvSpPr>
            <a:spLocks noChangeArrowheads="1"/>
          </p:cNvSpPr>
          <p:nvPr/>
        </p:nvSpPr>
        <p:spPr bwMode="auto">
          <a:xfrm>
            <a:off x="27686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5" name="Text Box 15"/>
          <p:cNvSpPr txBox="1">
            <a:spLocks noChangeArrowheads="1"/>
          </p:cNvSpPr>
          <p:nvPr/>
        </p:nvSpPr>
        <p:spPr bwMode="auto">
          <a:xfrm>
            <a:off x="2743200" y="356229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20</a:t>
            </a:r>
            <a:endParaRPr lang="en-US" sz="2000" dirty="0"/>
          </a:p>
        </p:txBody>
      </p:sp>
      <p:sp>
        <p:nvSpPr>
          <p:cNvPr id="16" name="Oval 15"/>
          <p:cNvSpPr>
            <a:spLocks noChangeArrowheads="1"/>
          </p:cNvSpPr>
          <p:nvPr/>
        </p:nvSpPr>
        <p:spPr bwMode="auto">
          <a:xfrm>
            <a:off x="4254500" y="439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7" name="Text Box 17"/>
          <p:cNvSpPr txBox="1">
            <a:spLocks noChangeArrowheads="1"/>
          </p:cNvSpPr>
          <p:nvPr/>
        </p:nvSpPr>
        <p:spPr bwMode="auto">
          <a:xfrm>
            <a:off x="4254500" y="4394200"/>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50</a:t>
            </a:r>
            <a:endParaRPr lang="en-US" sz="2000" dirty="0">
              <a:solidFill>
                <a:schemeClr val="bg1"/>
              </a:solidFill>
            </a:endParaRPr>
          </a:p>
        </p:txBody>
      </p:sp>
      <p:sp>
        <p:nvSpPr>
          <p:cNvPr id="24" name="TextBox 23"/>
          <p:cNvSpPr txBox="1"/>
          <p:nvPr/>
        </p:nvSpPr>
        <p:spPr>
          <a:xfrm>
            <a:off x="3889314" y="2221468"/>
            <a:ext cx="301686" cy="369332"/>
          </a:xfrm>
          <a:prstGeom prst="rect">
            <a:avLst/>
          </a:prstGeom>
          <a:noFill/>
        </p:spPr>
        <p:txBody>
          <a:bodyPr wrap="none" rtlCol="0">
            <a:spAutoFit/>
          </a:bodyPr>
          <a:lstStyle/>
          <a:p>
            <a:r>
              <a:rPr lang="en-US" dirty="0" smtClean="0"/>
              <a:t>1</a:t>
            </a:r>
            <a:endParaRPr lang="en-US" dirty="0"/>
          </a:p>
        </p:txBody>
      </p:sp>
      <p:sp>
        <p:nvSpPr>
          <p:cNvPr id="25" name="TextBox 24"/>
          <p:cNvSpPr txBox="1"/>
          <p:nvPr/>
        </p:nvSpPr>
        <p:spPr>
          <a:xfrm>
            <a:off x="2822514" y="3288268"/>
            <a:ext cx="301686" cy="369332"/>
          </a:xfrm>
          <a:prstGeom prst="rect">
            <a:avLst/>
          </a:prstGeom>
          <a:noFill/>
        </p:spPr>
        <p:txBody>
          <a:bodyPr wrap="none" rtlCol="0">
            <a:spAutoFit/>
          </a:bodyPr>
          <a:lstStyle/>
          <a:p>
            <a:r>
              <a:rPr lang="en-US" dirty="0" smtClean="0"/>
              <a:t>0</a:t>
            </a:r>
            <a:endParaRPr lang="en-US" dirty="0"/>
          </a:p>
        </p:txBody>
      </p:sp>
      <p:sp>
        <p:nvSpPr>
          <p:cNvPr id="26" name="TextBox 25"/>
          <p:cNvSpPr txBox="1"/>
          <p:nvPr/>
        </p:nvSpPr>
        <p:spPr>
          <a:xfrm>
            <a:off x="4343400" y="4050268"/>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5105400" y="3135868"/>
            <a:ext cx="301686" cy="369332"/>
          </a:xfrm>
          <a:prstGeom prst="rect">
            <a:avLst/>
          </a:prstGeom>
          <a:noFill/>
        </p:spPr>
        <p:txBody>
          <a:bodyPr wrap="none" rtlCol="0">
            <a:spAutoFit/>
          </a:bodyPr>
          <a:lstStyle/>
          <a:p>
            <a:r>
              <a:rPr lang="en-US" dirty="0" smtClean="0"/>
              <a:t>0</a:t>
            </a:r>
            <a:endParaRPr lang="en-US" dirty="0"/>
          </a:p>
        </p:txBody>
      </p:sp>
      <p:sp>
        <p:nvSpPr>
          <p:cNvPr id="28" name="TextBox 27"/>
          <p:cNvSpPr txBox="1"/>
          <p:nvPr/>
        </p:nvSpPr>
        <p:spPr>
          <a:xfrm>
            <a:off x="6175314" y="3974068"/>
            <a:ext cx="301686" cy="369332"/>
          </a:xfrm>
          <a:prstGeom prst="rect">
            <a:avLst/>
          </a:prstGeom>
          <a:noFill/>
        </p:spPr>
        <p:txBody>
          <a:bodyPr wrap="none" rtlCol="0">
            <a:spAutoFit/>
          </a:bodyPr>
          <a:lstStyle/>
          <a:p>
            <a:r>
              <a:rPr lang="en-US" dirty="0" smtClean="0"/>
              <a:t>0</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(contd.)</a:t>
            </a:r>
            <a:endParaRPr lang="en-US" dirty="0"/>
          </a:p>
        </p:txBody>
      </p:sp>
      <p:sp>
        <p:nvSpPr>
          <p:cNvPr id="21" name="Rectangle 20"/>
          <p:cNvSpPr/>
          <p:nvPr/>
        </p:nvSpPr>
        <p:spPr>
          <a:xfrm>
            <a:off x="609600" y="1981200"/>
            <a:ext cx="1585690" cy="523220"/>
          </a:xfrm>
          <a:prstGeom prst="rect">
            <a:avLst/>
          </a:prstGeom>
        </p:spPr>
        <p:txBody>
          <a:bodyPr wrap="none">
            <a:spAutoFit/>
          </a:bodyPr>
          <a:lstStyle/>
          <a:p>
            <a:r>
              <a:rPr lang="en-US" sz="2800" dirty="0" smtClean="0"/>
              <a:t>Insert 60-</a:t>
            </a:r>
            <a:endParaRPr lang="en-US" sz="2800" dirty="0"/>
          </a:p>
        </p:txBody>
      </p:sp>
      <p:sp>
        <p:nvSpPr>
          <p:cNvPr id="22" name="Line 3"/>
          <p:cNvSpPr>
            <a:spLocks noChangeShapeType="1"/>
          </p:cNvSpPr>
          <p:nvPr/>
        </p:nvSpPr>
        <p:spPr bwMode="auto">
          <a:xfrm flipH="1">
            <a:off x="4800600" y="3112532"/>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23" name="Line 4"/>
          <p:cNvSpPr>
            <a:spLocks noChangeShapeType="1"/>
          </p:cNvSpPr>
          <p:nvPr/>
        </p:nvSpPr>
        <p:spPr bwMode="auto">
          <a:xfrm flipV="1">
            <a:off x="3302000" y="2121932"/>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29" name="Line 5"/>
          <p:cNvSpPr>
            <a:spLocks noChangeShapeType="1"/>
          </p:cNvSpPr>
          <p:nvPr/>
        </p:nvSpPr>
        <p:spPr bwMode="auto">
          <a:xfrm>
            <a:off x="4254500" y="2121932"/>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30" name="Oval 29"/>
          <p:cNvSpPr>
            <a:spLocks noChangeArrowheads="1"/>
          </p:cNvSpPr>
          <p:nvPr/>
        </p:nvSpPr>
        <p:spPr bwMode="auto">
          <a:xfrm>
            <a:off x="4102100" y="19695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1" name="Text Box 9"/>
          <p:cNvSpPr txBox="1">
            <a:spLocks noChangeArrowheads="1"/>
          </p:cNvSpPr>
          <p:nvPr/>
        </p:nvSpPr>
        <p:spPr bwMode="auto">
          <a:xfrm>
            <a:off x="4102100" y="19695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32" name="Oval 31"/>
          <p:cNvSpPr>
            <a:spLocks noChangeArrowheads="1"/>
          </p:cNvSpPr>
          <p:nvPr/>
        </p:nvSpPr>
        <p:spPr bwMode="auto">
          <a:xfrm>
            <a:off x="5372100" y="29347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3" name="Text Box 11"/>
          <p:cNvSpPr txBox="1">
            <a:spLocks noChangeArrowheads="1"/>
          </p:cNvSpPr>
          <p:nvPr/>
        </p:nvSpPr>
        <p:spPr bwMode="auto">
          <a:xfrm>
            <a:off x="5372100" y="29347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70</a:t>
            </a:r>
            <a:endParaRPr lang="en-US" sz="2000" dirty="0">
              <a:solidFill>
                <a:schemeClr val="bg1"/>
              </a:solidFill>
            </a:endParaRPr>
          </a:p>
        </p:txBody>
      </p:sp>
      <p:sp>
        <p:nvSpPr>
          <p:cNvPr id="34" name="Oval 33"/>
          <p:cNvSpPr>
            <a:spLocks noChangeArrowheads="1"/>
          </p:cNvSpPr>
          <p:nvPr/>
        </p:nvSpPr>
        <p:spPr bwMode="auto">
          <a:xfrm>
            <a:off x="6413500" y="37348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5" name="Text Box 13"/>
          <p:cNvSpPr txBox="1">
            <a:spLocks noChangeArrowheads="1"/>
          </p:cNvSpPr>
          <p:nvPr/>
        </p:nvSpPr>
        <p:spPr bwMode="auto">
          <a:xfrm>
            <a:off x="6400800" y="37348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
        <p:nvSpPr>
          <p:cNvPr id="36" name="Oval 35"/>
          <p:cNvSpPr>
            <a:spLocks noChangeArrowheads="1"/>
          </p:cNvSpPr>
          <p:nvPr/>
        </p:nvSpPr>
        <p:spPr bwMode="auto">
          <a:xfrm>
            <a:off x="3073400" y="30363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7" name="Text Box 15"/>
          <p:cNvSpPr txBox="1">
            <a:spLocks noChangeArrowheads="1"/>
          </p:cNvSpPr>
          <p:nvPr/>
        </p:nvSpPr>
        <p:spPr bwMode="auto">
          <a:xfrm>
            <a:off x="3048000" y="301722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20</a:t>
            </a:r>
            <a:endParaRPr lang="en-US" sz="2000" dirty="0"/>
          </a:p>
        </p:txBody>
      </p:sp>
      <p:sp>
        <p:nvSpPr>
          <p:cNvPr id="38" name="Oval 37"/>
          <p:cNvSpPr>
            <a:spLocks noChangeArrowheads="1"/>
          </p:cNvSpPr>
          <p:nvPr/>
        </p:nvSpPr>
        <p:spPr bwMode="auto">
          <a:xfrm>
            <a:off x="4559300" y="38491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9" name="Text Box 17"/>
          <p:cNvSpPr txBox="1">
            <a:spLocks noChangeArrowheads="1"/>
          </p:cNvSpPr>
          <p:nvPr/>
        </p:nvSpPr>
        <p:spPr bwMode="auto">
          <a:xfrm>
            <a:off x="4559300" y="38491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50</a:t>
            </a:r>
            <a:endParaRPr lang="en-US" sz="2000" dirty="0">
              <a:solidFill>
                <a:schemeClr val="bg1"/>
              </a:solidFill>
            </a:endParaRPr>
          </a:p>
        </p:txBody>
      </p:sp>
      <p:sp>
        <p:nvSpPr>
          <p:cNvPr id="40" name="TextBox 39"/>
          <p:cNvSpPr txBox="1"/>
          <p:nvPr/>
        </p:nvSpPr>
        <p:spPr>
          <a:xfrm>
            <a:off x="4194114" y="1676400"/>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3127314" y="2743200"/>
            <a:ext cx="301686" cy="369332"/>
          </a:xfrm>
          <a:prstGeom prst="rect">
            <a:avLst/>
          </a:prstGeom>
          <a:noFill/>
        </p:spPr>
        <p:txBody>
          <a:bodyPr wrap="none" rtlCol="0">
            <a:spAutoFit/>
          </a:bodyPr>
          <a:lstStyle/>
          <a:p>
            <a:r>
              <a:rPr lang="en-US" dirty="0" smtClean="0"/>
              <a:t>0</a:t>
            </a:r>
            <a:endParaRPr lang="en-US" dirty="0"/>
          </a:p>
        </p:txBody>
      </p:sp>
      <p:sp>
        <p:nvSpPr>
          <p:cNvPr id="42" name="TextBox 41"/>
          <p:cNvSpPr txBox="1"/>
          <p:nvPr/>
        </p:nvSpPr>
        <p:spPr>
          <a:xfrm>
            <a:off x="4648200" y="3505200"/>
            <a:ext cx="301686" cy="369332"/>
          </a:xfrm>
          <a:prstGeom prst="rect">
            <a:avLst/>
          </a:prstGeom>
          <a:noFill/>
        </p:spPr>
        <p:txBody>
          <a:bodyPr wrap="none" rtlCol="0">
            <a:spAutoFit/>
          </a:bodyPr>
          <a:lstStyle/>
          <a:p>
            <a:r>
              <a:rPr lang="en-US" dirty="0" smtClean="0"/>
              <a:t>1</a:t>
            </a:r>
            <a:endParaRPr lang="en-US" dirty="0"/>
          </a:p>
        </p:txBody>
      </p:sp>
      <p:sp>
        <p:nvSpPr>
          <p:cNvPr id="43" name="TextBox 42"/>
          <p:cNvSpPr txBox="1"/>
          <p:nvPr/>
        </p:nvSpPr>
        <p:spPr>
          <a:xfrm>
            <a:off x="5410200" y="2590800"/>
            <a:ext cx="301686" cy="369332"/>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6480114" y="3429000"/>
            <a:ext cx="301686" cy="369332"/>
          </a:xfrm>
          <a:prstGeom prst="rect">
            <a:avLst/>
          </a:prstGeom>
          <a:noFill/>
        </p:spPr>
        <p:txBody>
          <a:bodyPr wrap="none" rtlCol="0">
            <a:spAutoFit/>
          </a:bodyPr>
          <a:lstStyle/>
          <a:p>
            <a:r>
              <a:rPr lang="en-US" dirty="0" smtClean="0"/>
              <a:t>0</a:t>
            </a:r>
            <a:endParaRPr lang="en-US" dirty="0"/>
          </a:p>
        </p:txBody>
      </p:sp>
      <p:sp>
        <p:nvSpPr>
          <p:cNvPr id="45" name="Line 5"/>
          <p:cNvSpPr>
            <a:spLocks noChangeShapeType="1"/>
          </p:cNvSpPr>
          <p:nvPr/>
        </p:nvSpPr>
        <p:spPr bwMode="auto">
          <a:xfrm>
            <a:off x="4876800" y="4191000"/>
            <a:ext cx="457200" cy="533400"/>
          </a:xfrm>
          <a:prstGeom prst="line">
            <a:avLst/>
          </a:prstGeom>
          <a:noFill/>
          <a:ln w="9525">
            <a:solidFill>
              <a:schemeClr val="tx1"/>
            </a:solidFill>
            <a:round/>
            <a:headEnd/>
            <a:tailEnd/>
          </a:ln>
          <a:effectLst/>
        </p:spPr>
        <p:txBody>
          <a:bodyPr wrap="none" anchor="ctr"/>
          <a:lstStyle/>
          <a:p>
            <a:endParaRPr lang="en-US" sz="2000"/>
          </a:p>
        </p:txBody>
      </p:sp>
      <p:sp>
        <p:nvSpPr>
          <p:cNvPr id="46" name="Oval 45"/>
          <p:cNvSpPr>
            <a:spLocks noChangeArrowheads="1"/>
          </p:cNvSpPr>
          <p:nvPr/>
        </p:nvSpPr>
        <p:spPr bwMode="auto">
          <a:xfrm>
            <a:off x="5270500" y="4648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47" name="Text Box 13"/>
          <p:cNvSpPr txBox="1">
            <a:spLocks noChangeArrowheads="1"/>
          </p:cNvSpPr>
          <p:nvPr/>
        </p:nvSpPr>
        <p:spPr bwMode="auto">
          <a:xfrm>
            <a:off x="5257800" y="46482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60</a:t>
            </a:r>
            <a:endParaRPr lang="en-US" sz="2000" dirty="0"/>
          </a:p>
        </p:txBody>
      </p:sp>
      <p:sp>
        <p:nvSpPr>
          <p:cNvPr id="48" name="TextBox 47"/>
          <p:cNvSpPr txBox="1"/>
          <p:nvPr/>
        </p:nvSpPr>
        <p:spPr>
          <a:xfrm>
            <a:off x="5337114" y="4355068"/>
            <a:ext cx="301686" cy="369332"/>
          </a:xfrm>
          <a:prstGeom prst="rect">
            <a:avLst/>
          </a:prstGeom>
          <a:noFill/>
        </p:spPr>
        <p:txBody>
          <a:bodyPr wrap="none" rtlCol="0">
            <a:spAutoFit/>
          </a:bodyPr>
          <a:lstStyle/>
          <a:p>
            <a:r>
              <a:rPr lang="en-US" dirty="0" smtClean="0"/>
              <a:t>0</a:t>
            </a:r>
            <a:endParaRPr lang="en-US" dirty="0"/>
          </a:p>
        </p:txBody>
      </p:sp>
      <p:sp>
        <p:nvSpPr>
          <p:cNvPr id="49" name="TextBox 48"/>
          <p:cNvSpPr txBox="1"/>
          <p:nvPr/>
        </p:nvSpPr>
        <p:spPr>
          <a:xfrm>
            <a:off x="3733800" y="5648980"/>
            <a:ext cx="1867178" cy="523220"/>
          </a:xfrm>
          <a:prstGeom prst="rect">
            <a:avLst/>
          </a:prstGeom>
          <a:noFill/>
        </p:spPr>
        <p:txBody>
          <a:bodyPr wrap="none" rtlCol="0">
            <a:spAutoFit/>
          </a:bodyPr>
          <a:lstStyle/>
          <a:p>
            <a:r>
              <a:rPr lang="en-US" sz="2800" dirty="0" smtClean="0"/>
              <a:t>RL rotation </a:t>
            </a:r>
            <a:endParaRPr 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(contd.)</a:t>
            </a:r>
            <a:endParaRPr lang="en-US" dirty="0"/>
          </a:p>
        </p:txBody>
      </p:sp>
      <p:sp>
        <p:nvSpPr>
          <p:cNvPr id="21" name="Rectangle 20"/>
          <p:cNvSpPr/>
          <p:nvPr/>
        </p:nvSpPr>
        <p:spPr>
          <a:xfrm>
            <a:off x="609600" y="1981200"/>
            <a:ext cx="1809470" cy="523220"/>
          </a:xfrm>
          <a:prstGeom prst="rect">
            <a:avLst/>
          </a:prstGeom>
        </p:spPr>
        <p:txBody>
          <a:bodyPr wrap="none">
            <a:spAutoFit/>
          </a:bodyPr>
          <a:lstStyle/>
          <a:p>
            <a:r>
              <a:rPr lang="en-US" sz="2800" dirty="0" smtClean="0"/>
              <a:t>LL Rotation</a:t>
            </a:r>
            <a:endParaRPr lang="en-US" sz="2800" dirty="0"/>
          </a:p>
        </p:txBody>
      </p:sp>
      <p:sp>
        <p:nvSpPr>
          <p:cNvPr id="22" name="Line 3"/>
          <p:cNvSpPr>
            <a:spLocks noChangeShapeType="1"/>
          </p:cNvSpPr>
          <p:nvPr/>
        </p:nvSpPr>
        <p:spPr bwMode="auto">
          <a:xfrm flipH="1">
            <a:off x="4800600" y="3112532"/>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23" name="Line 4"/>
          <p:cNvSpPr>
            <a:spLocks noChangeShapeType="1"/>
          </p:cNvSpPr>
          <p:nvPr/>
        </p:nvSpPr>
        <p:spPr bwMode="auto">
          <a:xfrm flipV="1">
            <a:off x="3302000" y="2121932"/>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29" name="Line 5"/>
          <p:cNvSpPr>
            <a:spLocks noChangeShapeType="1"/>
          </p:cNvSpPr>
          <p:nvPr/>
        </p:nvSpPr>
        <p:spPr bwMode="auto">
          <a:xfrm>
            <a:off x="4254500" y="2121932"/>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30" name="Oval 29"/>
          <p:cNvSpPr>
            <a:spLocks noChangeArrowheads="1"/>
          </p:cNvSpPr>
          <p:nvPr/>
        </p:nvSpPr>
        <p:spPr bwMode="auto">
          <a:xfrm>
            <a:off x="4102100" y="19695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1" name="Text Box 9"/>
          <p:cNvSpPr txBox="1">
            <a:spLocks noChangeArrowheads="1"/>
          </p:cNvSpPr>
          <p:nvPr/>
        </p:nvSpPr>
        <p:spPr bwMode="auto">
          <a:xfrm>
            <a:off x="4102100" y="19695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32" name="Oval 31"/>
          <p:cNvSpPr>
            <a:spLocks noChangeArrowheads="1"/>
          </p:cNvSpPr>
          <p:nvPr/>
        </p:nvSpPr>
        <p:spPr bwMode="auto">
          <a:xfrm>
            <a:off x="5372100" y="29347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3" name="Text Box 11"/>
          <p:cNvSpPr txBox="1">
            <a:spLocks noChangeArrowheads="1"/>
          </p:cNvSpPr>
          <p:nvPr/>
        </p:nvSpPr>
        <p:spPr bwMode="auto">
          <a:xfrm>
            <a:off x="5372100" y="29347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70</a:t>
            </a:r>
            <a:endParaRPr lang="en-US" sz="2000" dirty="0">
              <a:solidFill>
                <a:schemeClr val="bg1"/>
              </a:solidFill>
            </a:endParaRPr>
          </a:p>
        </p:txBody>
      </p:sp>
      <p:sp>
        <p:nvSpPr>
          <p:cNvPr id="34" name="Oval 33"/>
          <p:cNvSpPr>
            <a:spLocks noChangeArrowheads="1"/>
          </p:cNvSpPr>
          <p:nvPr/>
        </p:nvSpPr>
        <p:spPr bwMode="auto">
          <a:xfrm>
            <a:off x="6413500" y="37348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5" name="Text Box 13"/>
          <p:cNvSpPr txBox="1">
            <a:spLocks noChangeArrowheads="1"/>
          </p:cNvSpPr>
          <p:nvPr/>
        </p:nvSpPr>
        <p:spPr bwMode="auto">
          <a:xfrm>
            <a:off x="6400800" y="37348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
        <p:nvSpPr>
          <p:cNvPr id="36" name="Oval 35"/>
          <p:cNvSpPr>
            <a:spLocks noChangeArrowheads="1"/>
          </p:cNvSpPr>
          <p:nvPr/>
        </p:nvSpPr>
        <p:spPr bwMode="auto">
          <a:xfrm>
            <a:off x="3073400" y="30363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7" name="Text Box 15"/>
          <p:cNvSpPr txBox="1">
            <a:spLocks noChangeArrowheads="1"/>
          </p:cNvSpPr>
          <p:nvPr/>
        </p:nvSpPr>
        <p:spPr bwMode="auto">
          <a:xfrm>
            <a:off x="3048000" y="301722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20</a:t>
            </a:r>
            <a:endParaRPr lang="en-US" sz="2000" dirty="0"/>
          </a:p>
        </p:txBody>
      </p:sp>
      <p:sp>
        <p:nvSpPr>
          <p:cNvPr id="38" name="Oval 37"/>
          <p:cNvSpPr>
            <a:spLocks noChangeArrowheads="1"/>
          </p:cNvSpPr>
          <p:nvPr/>
        </p:nvSpPr>
        <p:spPr bwMode="auto">
          <a:xfrm>
            <a:off x="4559300" y="38491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9" name="Text Box 17"/>
          <p:cNvSpPr txBox="1">
            <a:spLocks noChangeArrowheads="1"/>
          </p:cNvSpPr>
          <p:nvPr/>
        </p:nvSpPr>
        <p:spPr bwMode="auto">
          <a:xfrm>
            <a:off x="4559300" y="38491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50</a:t>
            </a:r>
            <a:endParaRPr lang="en-US" sz="2000" dirty="0">
              <a:solidFill>
                <a:schemeClr val="bg1"/>
              </a:solidFill>
            </a:endParaRPr>
          </a:p>
        </p:txBody>
      </p:sp>
      <p:sp>
        <p:nvSpPr>
          <p:cNvPr id="40" name="TextBox 39"/>
          <p:cNvSpPr txBox="1"/>
          <p:nvPr/>
        </p:nvSpPr>
        <p:spPr>
          <a:xfrm>
            <a:off x="4194114" y="1676400"/>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3127314" y="2743200"/>
            <a:ext cx="301686" cy="369332"/>
          </a:xfrm>
          <a:prstGeom prst="rect">
            <a:avLst/>
          </a:prstGeom>
          <a:noFill/>
        </p:spPr>
        <p:txBody>
          <a:bodyPr wrap="none" rtlCol="0">
            <a:spAutoFit/>
          </a:bodyPr>
          <a:lstStyle/>
          <a:p>
            <a:r>
              <a:rPr lang="en-US" dirty="0" smtClean="0"/>
              <a:t>0</a:t>
            </a:r>
            <a:endParaRPr lang="en-US" dirty="0"/>
          </a:p>
        </p:txBody>
      </p:sp>
      <p:sp>
        <p:nvSpPr>
          <p:cNvPr id="42" name="TextBox 41"/>
          <p:cNvSpPr txBox="1"/>
          <p:nvPr/>
        </p:nvSpPr>
        <p:spPr>
          <a:xfrm>
            <a:off x="4648200" y="3505200"/>
            <a:ext cx="301686" cy="369332"/>
          </a:xfrm>
          <a:prstGeom prst="rect">
            <a:avLst/>
          </a:prstGeom>
          <a:noFill/>
        </p:spPr>
        <p:txBody>
          <a:bodyPr wrap="none" rtlCol="0">
            <a:spAutoFit/>
          </a:bodyPr>
          <a:lstStyle/>
          <a:p>
            <a:r>
              <a:rPr lang="en-US" dirty="0" smtClean="0"/>
              <a:t>1</a:t>
            </a:r>
            <a:endParaRPr lang="en-US" dirty="0"/>
          </a:p>
        </p:txBody>
      </p:sp>
      <p:sp>
        <p:nvSpPr>
          <p:cNvPr id="43" name="TextBox 42"/>
          <p:cNvSpPr txBox="1"/>
          <p:nvPr/>
        </p:nvSpPr>
        <p:spPr>
          <a:xfrm>
            <a:off x="5410200" y="2590800"/>
            <a:ext cx="301686" cy="369332"/>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6480114" y="3429000"/>
            <a:ext cx="301686" cy="369332"/>
          </a:xfrm>
          <a:prstGeom prst="rect">
            <a:avLst/>
          </a:prstGeom>
          <a:noFill/>
        </p:spPr>
        <p:txBody>
          <a:bodyPr wrap="none" rtlCol="0">
            <a:spAutoFit/>
          </a:bodyPr>
          <a:lstStyle/>
          <a:p>
            <a:r>
              <a:rPr lang="en-US" dirty="0" smtClean="0"/>
              <a:t>0</a:t>
            </a:r>
            <a:endParaRPr lang="en-US" dirty="0"/>
          </a:p>
        </p:txBody>
      </p:sp>
      <p:sp>
        <p:nvSpPr>
          <p:cNvPr id="45" name="Line 5"/>
          <p:cNvSpPr>
            <a:spLocks noChangeShapeType="1"/>
          </p:cNvSpPr>
          <p:nvPr/>
        </p:nvSpPr>
        <p:spPr bwMode="auto">
          <a:xfrm>
            <a:off x="4876800" y="4191000"/>
            <a:ext cx="457200" cy="533400"/>
          </a:xfrm>
          <a:prstGeom prst="line">
            <a:avLst/>
          </a:prstGeom>
          <a:noFill/>
          <a:ln w="9525">
            <a:solidFill>
              <a:schemeClr val="tx1"/>
            </a:solidFill>
            <a:round/>
            <a:headEnd/>
            <a:tailEnd/>
          </a:ln>
          <a:effectLst/>
        </p:spPr>
        <p:txBody>
          <a:bodyPr wrap="none" anchor="ctr"/>
          <a:lstStyle/>
          <a:p>
            <a:endParaRPr lang="en-US" sz="2000"/>
          </a:p>
        </p:txBody>
      </p:sp>
      <p:sp>
        <p:nvSpPr>
          <p:cNvPr id="46" name="Oval 45"/>
          <p:cNvSpPr>
            <a:spLocks noChangeArrowheads="1"/>
          </p:cNvSpPr>
          <p:nvPr/>
        </p:nvSpPr>
        <p:spPr bwMode="auto">
          <a:xfrm>
            <a:off x="5270500" y="4648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47" name="Text Box 13"/>
          <p:cNvSpPr txBox="1">
            <a:spLocks noChangeArrowheads="1"/>
          </p:cNvSpPr>
          <p:nvPr/>
        </p:nvSpPr>
        <p:spPr bwMode="auto">
          <a:xfrm>
            <a:off x="5257800" y="46482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60</a:t>
            </a:r>
            <a:endParaRPr lang="en-US" sz="2000" dirty="0"/>
          </a:p>
        </p:txBody>
      </p:sp>
      <p:sp>
        <p:nvSpPr>
          <p:cNvPr id="48" name="TextBox 47"/>
          <p:cNvSpPr txBox="1"/>
          <p:nvPr/>
        </p:nvSpPr>
        <p:spPr>
          <a:xfrm>
            <a:off x="5337114" y="4355068"/>
            <a:ext cx="301686" cy="369332"/>
          </a:xfrm>
          <a:prstGeom prst="rect">
            <a:avLst/>
          </a:prstGeom>
          <a:noFill/>
        </p:spPr>
        <p:txBody>
          <a:bodyPr wrap="none" rtlCol="0">
            <a:spAutoFit/>
          </a:bodyPr>
          <a:lstStyle/>
          <a:p>
            <a:r>
              <a:rPr lang="en-US" dirty="0" smtClean="0"/>
              <a:t>0</a:t>
            </a:r>
            <a:endParaRPr lang="en-US" dirty="0"/>
          </a:p>
        </p:txBody>
      </p:sp>
      <p:grpSp>
        <p:nvGrpSpPr>
          <p:cNvPr id="3" name="Group 29"/>
          <p:cNvGrpSpPr>
            <a:grpSpLocks/>
          </p:cNvGrpSpPr>
          <p:nvPr/>
        </p:nvGrpSpPr>
        <p:grpSpPr bwMode="auto">
          <a:xfrm>
            <a:off x="5029200" y="3429000"/>
            <a:ext cx="228600" cy="241300"/>
            <a:chOff x="3648" y="3360"/>
            <a:chExt cx="296" cy="288"/>
          </a:xfrm>
        </p:grpSpPr>
        <p:sp>
          <p:nvSpPr>
            <p:cNvPr id="51"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52"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(contd.)</a:t>
            </a:r>
            <a:endParaRPr lang="en-US" dirty="0"/>
          </a:p>
        </p:txBody>
      </p:sp>
      <p:sp>
        <p:nvSpPr>
          <p:cNvPr id="22" name="Line 3"/>
          <p:cNvSpPr>
            <a:spLocks noChangeShapeType="1"/>
          </p:cNvSpPr>
          <p:nvPr/>
        </p:nvSpPr>
        <p:spPr bwMode="auto">
          <a:xfrm flipH="1">
            <a:off x="5715000" y="4044890"/>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23" name="Line 4"/>
          <p:cNvSpPr>
            <a:spLocks noChangeShapeType="1"/>
          </p:cNvSpPr>
          <p:nvPr/>
        </p:nvSpPr>
        <p:spPr bwMode="auto">
          <a:xfrm flipV="1">
            <a:off x="3302000" y="2121932"/>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29" name="Line 5"/>
          <p:cNvSpPr>
            <a:spLocks noChangeShapeType="1"/>
          </p:cNvSpPr>
          <p:nvPr/>
        </p:nvSpPr>
        <p:spPr bwMode="auto">
          <a:xfrm>
            <a:off x="4254500" y="2121932"/>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30" name="Oval 29"/>
          <p:cNvSpPr>
            <a:spLocks noChangeArrowheads="1"/>
          </p:cNvSpPr>
          <p:nvPr/>
        </p:nvSpPr>
        <p:spPr bwMode="auto">
          <a:xfrm>
            <a:off x="4102100" y="19695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1" name="Text Box 9"/>
          <p:cNvSpPr txBox="1">
            <a:spLocks noChangeArrowheads="1"/>
          </p:cNvSpPr>
          <p:nvPr/>
        </p:nvSpPr>
        <p:spPr bwMode="auto">
          <a:xfrm>
            <a:off x="4102100" y="19695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32" name="Oval 31"/>
          <p:cNvSpPr>
            <a:spLocks noChangeArrowheads="1"/>
          </p:cNvSpPr>
          <p:nvPr/>
        </p:nvSpPr>
        <p:spPr bwMode="auto">
          <a:xfrm>
            <a:off x="5372100" y="29347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3" name="Text Box 11"/>
          <p:cNvSpPr txBox="1">
            <a:spLocks noChangeArrowheads="1"/>
          </p:cNvSpPr>
          <p:nvPr/>
        </p:nvSpPr>
        <p:spPr bwMode="auto">
          <a:xfrm>
            <a:off x="5372100" y="29347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50</a:t>
            </a:r>
            <a:endParaRPr lang="en-US" sz="2000" dirty="0">
              <a:solidFill>
                <a:schemeClr val="bg1"/>
              </a:solidFill>
            </a:endParaRPr>
          </a:p>
        </p:txBody>
      </p:sp>
      <p:sp>
        <p:nvSpPr>
          <p:cNvPr id="34" name="Oval 33"/>
          <p:cNvSpPr>
            <a:spLocks noChangeArrowheads="1"/>
          </p:cNvSpPr>
          <p:nvPr/>
        </p:nvSpPr>
        <p:spPr bwMode="auto">
          <a:xfrm>
            <a:off x="6413500" y="37348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5" name="Text Box 13"/>
          <p:cNvSpPr txBox="1">
            <a:spLocks noChangeArrowheads="1"/>
          </p:cNvSpPr>
          <p:nvPr/>
        </p:nvSpPr>
        <p:spPr bwMode="auto">
          <a:xfrm>
            <a:off x="6400800" y="37348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70</a:t>
            </a:r>
            <a:endParaRPr lang="en-US" sz="2000" dirty="0"/>
          </a:p>
        </p:txBody>
      </p:sp>
      <p:sp>
        <p:nvSpPr>
          <p:cNvPr id="36" name="Oval 35"/>
          <p:cNvSpPr>
            <a:spLocks noChangeArrowheads="1"/>
          </p:cNvSpPr>
          <p:nvPr/>
        </p:nvSpPr>
        <p:spPr bwMode="auto">
          <a:xfrm>
            <a:off x="3073400" y="30363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7" name="Text Box 15"/>
          <p:cNvSpPr txBox="1">
            <a:spLocks noChangeArrowheads="1"/>
          </p:cNvSpPr>
          <p:nvPr/>
        </p:nvSpPr>
        <p:spPr bwMode="auto">
          <a:xfrm>
            <a:off x="3048000" y="301722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20</a:t>
            </a:r>
            <a:endParaRPr lang="en-US" sz="2000" dirty="0"/>
          </a:p>
        </p:txBody>
      </p:sp>
      <p:sp>
        <p:nvSpPr>
          <p:cNvPr id="38" name="Oval 37"/>
          <p:cNvSpPr>
            <a:spLocks noChangeArrowheads="1"/>
          </p:cNvSpPr>
          <p:nvPr/>
        </p:nvSpPr>
        <p:spPr bwMode="auto">
          <a:xfrm>
            <a:off x="5473700" y="478149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9" name="Text Box 17"/>
          <p:cNvSpPr txBox="1">
            <a:spLocks noChangeArrowheads="1"/>
          </p:cNvSpPr>
          <p:nvPr/>
        </p:nvSpPr>
        <p:spPr bwMode="auto">
          <a:xfrm>
            <a:off x="5473700" y="4781490"/>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60</a:t>
            </a:r>
            <a:endParaRPr lang="en-US" sz="2000" dirty="0">
              <a:solidFill>
                <a:schemeClr val="bg1"/>
              </a:solidFill>
            </a:endParaRPr>
          </a:p>
        </p:txBody>
      </p:sp>
      <p:sp>
        <p:nvSpPr>
          <p:cNvPr id="45" name="Line 5"/>
          <p:cNvSpPr>
            <a:spLocks noChangeShapeType="1"/>
          </p:cNvSpPr>
          <p:nvPr/>
        </p:nvSpPr>
        <p:spPr bwMode="auto">
          <a:xfrm>
            <a:off x="6705600" y="4114800"/>
            <a:ext cx="457200" cy="533400"/>
          </a:xfrm>
          <a:prstGeom prst="line">
            <a:avLst/>
          </a:prstGeom>
          <a:noFill/>
          <a:ln w="9525">
            <a:solidFill>
              <a:schemeClr val="tx1"/>
            </a:solidFill>
            <a:round/>
            <a:headEnd/>
            <a:tailEnd/>
          </a:ln>
          <a:effectLst/>
        </p:spPr>
        <p:txBody>
          <a:bodyPr wrap="none" anchor="ctr"/>
          <a:lstStyle/>
          <a:p>
            <a:endParaRPr lang="en-US" sz="2000"/>
          </a:p>
        </p:txBody>
      </p:sp>
      <p:sp>
        <p:nvSpPr>
          <p:cNvPr id="46" name="Oval 45"/>
          <p:cNvSpPr>
            <a:spLocks noChangeArrowheads="1"/>
          </p:cNvSpPr>
          <p:nvPr/>
        </p:nvSpPr>
        <p:spPr bwMode="auto">
          <a:xfrm>
            <a:off x="7099300" y="4572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47" name="Text Box 13"/>
          <p:cNvSpPr txBox="1">
            <a:spLocks noChangeArrowheads="1"/>
          </p:cNvSpPr>
          <p:nvPr/>
        </p:nvSpPr>
        <p:spPr bwMode="auto">
          <a:xfrm>
            <a:off x="7086600" y="45720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(contd.)</a:t>
            </a:r>
            <a:endParaRPr lang="en-US" dirty="0"/>
          </a:p>
        </p:txBody>
      </p:sp>
      <p:sp>
        <p:nvSpPr>
          <p:cNvPr id="22" name="Line 3"/>
          <p:cNvSpPr>
            <a:spLocks noChangeShapeType="1"/>
          </p:cNvSpPr>
          <p:nvPr/>
        </p:nvSpPr>
        <p:spPr bwMode="auto">
          <a:xfrm flipH="1">
            <a:off x="5867400" y="4349690"/>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23" name="Line 4"/>
          <p:cNvSpPr>
            <a:spLocks noChangeShapeType="1"/>
          </p:cNvSpPr>
          <p:nvPr/>
        </p:nvSpPr>
        <p:spPr bwMode="auto">
          <a:xfrm flipV="1">
            <a:off x="3454400" y="2426732"/>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29" name="Line 5"/>
          <p:cNvSpPr>
            <a:spLocks noChangeShapeType="1"/>
          </p:cNvSpPr>
          <p:nvPr/>
        </p:nvSpPr>
        <p:spPr bwMode="auto">
          <a:xfrm>
            <a:off x="4406900" y="2426732"/>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30" name="Oval 29"/>
          <p:cNvSpPr>
            <a:spLocks noChangeArrowheads="1"/>
          </p:cNvSpPr>
          <p:nvPr/>
        </p:nvSpPr>
        <p:spPr bwMode="auto">
          <a:xfrm>
            <a:off x="4254500" y="22743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1" name="Text Box 9"/>
          <p:cNvSpPr txBox="1">
            <a:spLocks noChangeArrowheads="1"/>
          </p:cNvSpPr>
          <p:nvPr/>
        </p:nvSpPr>
        <p:spPr bwMode="auto">
          <a:xfrm>
            <a:off x="4254500" y="22743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32" name="Oval 31"/>
          <p:cNvSpPr>
            <a:spLocks noChangeArrowheads="1"/>
          </p:cNvSpPr>
          <p:nvPr/>
        </p:nvSpPr>
        <p:spPr bwMode="auto">
          <a:xfrm>
            <a:off x="5524500" y="32395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3" name="Text Box 11"/>
          <p:cNvSpPr txBox="1">
            <a:spLocks noChangeArrowheads="1"/>
          </p:cNvSpPr>
          <p:nvPr/>
        </p:nvSpPr>
        <p:spPr bwMode="auto">
          <a:xfrm>
            <a:off x="5524500" y="3239532"/>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50</a:t>
            </a:r>
            <a:endParaRPr lang="en-US" sz="2000" dirty="0">
              <a:solidFill>
                <a:schemeClr val="bg1"/>
              </a:solidFill>
            </a:endParaRPr>
          </a:p>
        </p:txBody>
      </p:sp>
      <p:sp>
        <p:nvSpPr>
          <p:cNvPr id="34" name="Oval 33"/>
          <p:cNvSpPr>
            <a:spLocks noChangeArrowheads="1"/>
          </p:cNvSpPr>
          <p:nvPr/>
        </p:nvSpPr>
        <p:spPr bwMode="auto">
          <a:xfrm>
            <a:off x="6565900" y="40396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5" name="Text Box 13"/>
          <p:cNvSpPr txBox="1">
            <a:spLocks noChangeArrowheads="1"/>
          </p:cNvSpPr>
          <p:nvPr/>
        </p:nvSpPr>
        <p:spPr bwMode="auto">
          <a:xfrm>
            <a:off x="6553200" y="40396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70</a:t>
            </a:r>
            <a:endParaRPr lang="en-US" sz="2000" dirty="0"/>
          </a:p>
        </p:txBody>
      </p:sp>
      <p:sp>
        <p:nvSpPr>
          <p:cNvPr id="36" name="Oval 35"/>
          <p:cNvSpPr>
            <a:spLocks noChangeArrowheads="1"/>
          </p:cNvSpPr>
          <p:nvPr/>
        </p:nvSpPr>
        <p:spPr bwMode="auto">
          <a:xfrm>
            <a:off x="3225800" y="33411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7" name="Text Box 15"/>
          <p:cNvSpPr txBox="1">
            <a:spLocks noChangeArrowheads="1"/>
          </p:cNvSpPr>
          <p:nvPr/>
        </p:nvSpPr>
        <p:spPr bwMode="auto">
          <a:xfrm>
            <a:off x="3200400" y="332202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20</a:t>
            </a:r>
            <a:endParaRPr lang="en-US" sz="2000" dirty="0"/>
          </a:p>
        </p:txBody>
      </p:sp>
      <p:sp>
        <p:nvSpPr>
          <p:cNvPr id="38" name="Oval 37"/>
          <p:cNvSpPr>
            <a:spLocks noChangeArrowheads="1"/>
          </p:cNvSpPr>
          <p:nvPr/>
        </p:nvSpPr>
        <p:spPr bwMode="auto">
          <a:xfrm>
            <a:off x="5626100" y="508629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9" name="Text Box 17"/>
          <p:cNvSpPr txBox="1">
            <a:spLocks noChangeArrowheads="1"/>
          </p:cNvSpPr>
          <p:nvPr/>
        </p:nvSpPr>
        <p:spPr bwMode="auto">
          <a:xfrm>
            <a:off x="5626100" y="5086290"/>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60</a:t>
            </a:r>
            <a:endParaRPr lang="en-US" sz="2000" dirty="0">
              <a:solidFill>
                <a:schemeClr val="bg1"/>
              </a:solidFill>
            </a:endParaRPr>
          </a:p>
        </p:txBody>
      </p:sp>
      <p:sp>
        <p:nvSpPr>
          <p:cNvPr id="45" name="Line 5"/>
          <p:cNvSpPr>
            <a:spLocks noChangeShapeType="1"/>
          </p:cNvSpPr>
          <p:nvPr/>
        </p:nvSpPr>
        <p:spPr bwMode="auto">
          <a:xfrm>
            <a:off x="6858000" y="4419600"/>
            <a:ext cx="457200" cy="533400"/>
          </a:xfrm>
          <a:prstGeom prst="line">
            <a:avLst/>
          </a:prstGeom>
          <a:noFill/>
          <a:ln w="9525">
            <a:solidFill>
              <a:schemeClr val="tx1"/>
            </a:solidFill>
            <a:round/>
            <a:headEnd/>
            <a:tailEnd/>
          </a:ln>
          <a:effectLst/>
        </p:spPr>
        <p:txBody>
          <a:bodyPr wrap="none" anchor="ctr"/>
          <a:lstStyle/>
          <a:p>
            <a:endParaRPr lang="en-US" sz="2000"/>
          </a:p>
        </p:txBody>
      </p:sp>
      <p:sp>
        <p:nvSpPr>
          <p:cNvPr id="46" name="Oval 45"/>
          <p:cNvSpPr>
            <a:spLocks noChangeArrowheads="1"/>
          </p:cNvSpPr>
          <p:nvPr/>
        </p:nvSpPr>
        <p:spPr bwMode="auto">
          <a:xfrm>
            <a:off x="7251700" y="4876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47" name="Text Box 13"/>
          <p:cNvSpPr txBox="1">
            <a:spLocks noChangeArrowheads="1"/>
          </p:cNvSpPr>
          <p:nvPr/>
        </p:nvSpPr>
        <p:spPr bwMode="auto">
          <a:xfrm>
            <a:off x="7239000" y="48768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
        <p:nvSpPr>
          <p:cNvPr id="19" name="Rectangle 18"/>
          <p:cNvSpPr/>
          <p:nvPr/>
        </p:nvSpPr>
        <p:spPr>
          <a:xfrm>
            <a:off x="609600" y="1981200"/>
            <a:ext cx="1899238" cy="523220"/>
          </a:xfrm>
          <a:prstGeom prst="rect">
            <a:avLst/>
          </a:prstGeom>
        </p:spPr>
        <p:txBody>
          <a:bodyPr wrap="none">
            <a:spAutoFit/>
          </a:bodyPr>
          <a:lstStyle/>
          <a:p>
            <a:r>
              <a:rPr lang="en-US" sz="2800" dirty="0" smtClean="0"/>
              <a:t>RR Rotation</a:t>
            </a:r>
            <a:endParaRPr lang="en-US" sz="2800" dirty="0"/>
          </a:p>
        </p:txBody>
      </p:sp>
      <p:grpSp>
        <p:nvGrpSpPr>
          <p:cNvPr id="20" name="Group 19"/>
          <p:cNvGrpSpPr>
            <a:grpSpLocks/>
          </p:cNvGrpSpPr>
          <p:nvPr/>
        </p:nvGrpSpPr>
        <p:grpSpPr bwMode="auto">
          <a:xfrm>
            <a:off x="5029200" y="2895600"/>
            <a:ext cx="228600" cy="228600"/>
            <a:chOff x="2448" y="2160"/>
            <a:chExt cx="328" cy="296"/>
          </a:xfrm>
        </p:grpSpPr>
        <p:sp>
          <p:nvSpPr>
            <p:cNvPr id="21"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24"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(contd.)</a:t>
            </a:r>
            <a:endParaRPr lang="en-US" dirty="0"/>
          </a:p>
        </p:txBody>
      </p:sp>
      <p:sp>
        <p:nvSpPr>
          <p:cNvPr id="22" name="Line 3"/>
          <p:cNvSpPr>
            <a:spLocks noChangeShapeType="1"/>
          </p:cNvSpPr>
          <p:nvPr/>
        </p:nvSpPr>
        <p:spPr bwMode="auto">
          <a:xfrm flipH="1">
            <a:off x="4889500" y="3586658"/>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23" name="Line 4"/>
          <p:cNvSpPr>
            <a:spLocks noChangeShapeType="1"/>
          </p:cNvSpPr>
          <p:nvPr/>
        </p:nvSpPr>
        <p:spPr bwMode="auto">
          <a:xfrm flipV="1">
            <a:off x="3454400" y="2426732"/>
            <a:ext cx="990600" cy="990600"/>
          </a:xfrm>
          <a:prstGeom prst="line">
            <a:avLst/>
          </a:prstGeom>
          <a:noFill/>
          <a:ln w="9525">
            <a:solidFill>
              <a:schemeClr val="tx1"/>
            </a:solidFill>
            <a:round/>
            <a:headEnd/>
            <a:tailEnd/>
          </a:ln>
          <a:effectLst/>
        </p:spPr>
        <p:txBody>
          <a:bodyPr wrap="none" anchor="ctr"/>
          <a:lstStyle/>
          <a:p>
            <a:endParaRPr lang="en-US" sz="2000"/>
          </a:p>
        </p:txBody>
      </p:sp>
      <p:sp>
        <p:nvSpPr>
          <p:cNvPr id="29" name="Line 5"/>
          <p:cNvSpPr>
            <a:spLocks noChangeShapeType="1"/>
          </p:cNvSpPr>
          <p:nvPr/>
        </p:nvSpPr>
        <p:spPr bwMode="auto">
          <a:xfrm>
            <a:off x="4406900" y="2426732"/>
            <a:ext cx="1231900" cy="926068"/>
          </a:xfrm>
          <a:prstGeom prst="line">
            <a:avLst/>
          </a:prstGeom>
          <a:noFill/>
          <a:ln w="9525">
            <a:solidFill>
              <a:schemeClr val="tx1"/>
            </a:solidFill>
            <a:round/>
            <a:headEnd/>
            <a:tailEnd/>
          </a:ln>
          <a:effectLst/>
        </p:spPr>
        <p:txBody>
          <a:bodyPr wrap="none" anchor="ctr"/>
          <a:lstStyle/>
          <a:p>
            <a:endParaRPr lang="en-US" sz="2000"/>
          </a:p>
        </p:txBody>
      </p:sp>
      <p:sp>
        <p:nvSpPr>
          <p:cNvPr id="30" name="Oval 29"/>
          <p:cNvSpPr>
            <a:spLocks noChangeArrowheads="1"/>
          </p:cNvSpPr>
          <p:nvPr/>
        </p:nvSpPr>
        <p:spPr bwMode="auto">
          <a:xfrm>
            <a:off x="4254500" y="22743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1" name="Text Box 9"/>
          <p:cNvSpPr txBox="1">
            <a:spLocks noChangeArrowheads="1"/>
          </p:cNvSpPr>
          <p:nvPr/>
        </p:nvSpPr>
        <p:spPr bwMode="auto">
          <a:xfrm>
            <a:off x="4254500" y="227433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50</a:t>
            </a:r>
            <a:endParaRPr lang="en-US" sz="2000" dirty="0"/>
          </a:p>
        </p:txBody>
      </p:sp>
      <p:sp>
        <p:nvSpPr>
          <p:cNvPr id="32" name="Oval 31"/>
          <p:cNvSpPr>
            <a:spLocks noChangeArrowheads="1"/>
          </p:cNvSpPr>
          <p:nvPr/>
        </p:nvSpPr>
        <p:spPr bwMode="auto">
          <a:xfrm>
            <a:off x="2438400" y="417189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3" name="Text Box 11"/>
          <p:cNvSpPr txBox="1">
            <a:spLocks noChangeArrowheads="1"/>
          </p:cNvSpPr>
          <p:nvPr/>
        </p:nvSpPr>
        <p:spPr bwMode="auto">
          <a:xfrm>
            <a:off x="2438400" y="4171890"/>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20</a:t>
            </a:r>
            <a:endParaRPr lang="en-US" sz="2000" dirty="0">
              <a:solidFill>
                <a:schemeClr val="bg1"/>
              </a:solidFill>
            </a:endParaRPr>
          </a:p>
        </p:txBody>
      </p:sp>
      <p:sp>
        <p:nvSpPr>
          <p:cNvPr id="34" name="Oval 33"/>
          <p:cNvSpPr>
            <a:spLocks noChangeArrowheads="1"/>
          </p:cNvSpPr>
          <p:nvPr/>
        </p:nvSpPr>
        <p:spPr bwMode="auto">
          <a:xfrm>
            <a:off x="5588000" y="3276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5" name="Text Box 13"/>
          <p:cNvSpPr txBox="1">
            <a:spLocks noChangeArrowheads="1"/>
          </p:cNvSpPr>
          <p:nvPr/>
        </p:nvSpPr>
        <p:spPr bwMode="auto">
          <a:xfrm>
            <a:off x="5575300" y="3276600"/>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70</a:t>
            </a:r>
            <a:endParaRPr lang="en-US" sz="2000" dirty="0"/>
          </a:p>
        </p:txBody>
      </p:sp>
      <p:sp>
        <p:nvSpPr>
          <p:cNvPr id="36" name="Oval 35"/>
          <p:cNvSpPr>
            <a:spLocks noChangeArrowheads="1"/>
          </p:cNvSpPr>
          <p:nvPr/>
        </p:nvSpPr>
        <p:spPr bwMode="auto">
          <a:xfrm>
            <a:off x="3225800" y="3341132"/>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7" name="Text Box 15"/>
          <p:cNvSpPr txBox="1">
            <a:spLocks noChangeArrowheads="1"/>
          </p:cNvSpPr>
          <p:nvPr/>
        </p:nvSpPr>
        <p:spPr bwMode="auto">
          <a:xfrm>
            <a:off x="3200400" y="3322022"/>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40</a:t>
            </a:r>
            <a:endParaRPr lang="en-US" sz="2000" dirty="0"/>
          </a:p>
        </p:txBody>
      </p:sp>
      <p:sp>
        <p:nvSpPr>
          <p:cNvPr id="38" name="Oval 37"/>
          <p:cNvSpPr>
            <a:spLocks noChangeArrowheads="1"/>
          </p:cNvSpPr>
          <p:nvPr/>
        </p:nvSpPr>
        <p:spPr bwMode="auto">
          <a:xfrm>
            <a:off x="4648200" y="4323258"/>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39" name="Text Box 17"/>
          <p:cNvSpPr txBox="1">
            <a:spLocks noChangeArrowheads="1"/>
          </p:cNvSpPr>
          <p:nvPr/>
        </p:nvSpPr>
        <p:spPr bwMode="auto">
          <a:xfrm>
            <a:off x="4648200" y="4323258"/>
            <a:ext cx="457200" cy="400110"/>
          </a:xfrm>
          <a:prstGeom prst="rect">
            <a:avLst/>
          </a:prstGeom>
          <a:noFill/>
          <a:ln w="9525">
            <a:noFill/>
            <a:miter lim="800000"/>
            <a:headEnd/>
            <a:tailEnd/>
          </a:ln>
          <a:effectLst/>
        </p:spPr>
        <p:txBody>
          <a:bodyPr>
            <a:spAutoFit/>
          </a:bodyPr>
          <a:lstStyle/>
          <a:p>
            <a:r>
              <a:rPr lang="en-US" sz="2000" dirty="0" smtClean="0">
                <a:solidFill>
                  <a:schemeClr val="bg1"/>
                </a:solidFill>
              </a:rPr>
              <a:t>60</a:t>
            </a:r>
            <a:endParaRPr lang="en-US" sz="2000" dirty="0">
              <a:solidFill>
                <a:schemeClr val="bg1"/>
              </a:solidFill>
            </a:endParaRPr>
          </a:p>
        </p:txBody>
      </p:sp>
      <p:sp>
        <p:nvSpPr>
          <p:cNvPr id="45" name="Line 5"/>
          <p:cNvSpPr>
            <a:spLocks noChangeShapeType="1"/>
          </p:cNvSpPr>
          <p:nvPr/>
        </p:nvSpPr>
        <p:spPr bwMode="auto">
          <a:xfrm>
            <a:off x="5880100" y="3656568"/>
            <a:ext cx="457200" cy="533400"/>
          </a:xfrm>
          <a:prstGeom prst="line">
            <a:avLst/>
          </a:prstGeom>
          <a:noFill/>
          <a:ln w="9525">
            <a:solidFill>
              <a:schemeClr val="tx1"/>
            </a:solidFill>
            <a:round/>
            <a:headEnd/>
            <a:tailEnd/>
          </a:ln>
          <a:effectLst/>
        </p:spPr>
        <p:txBody>
          <a:bodyPr wrap="none" anchor="ctr"/>
          <a:lstStyle/>
          <a:p>
            <a:endParaRPr lang="en-US" sz="2000"/>
          </a:p>
        </p:txBody>
      </p:sp>
      <p:sp>
        <p:nvSpPr>
          <p:cNvPr id="46" name="Oval 45"/>
          <p:cNvSpPr>
            <a:spLocks noChangeArrowheads="1"/>
          </p:cNvSpPr>
          <p:nvPr/>
        </p:nvSpPr>
        <p:spPr bwMode="auto">
          <a:xfrm>
            <a:off x="6273800" y="4113768"/>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47" name="Text Box 13"/>
          <p:cNvSpPr txBox="1">
            <a:spLocks noChangeArrowheads="1"/>
          </p:cNvSpPr>
          <p:nvPr/>
        </p:nvSpPr>
        <p:spPr bwMode="auto">
          <a:xfrm>
            <a:off x="6261100" y="4113768"/>
            <a:ext cx="457200" cy="400110"/>
          </a:xfrm>
          <a:prstGeom prst="rect">
            <a:avLst/>
          </a:prstGeom>
          <a:noFill/>
          <a:ln w="9525">
            <a:noFill/>
            <a:miter lim="800000"/>
            <a:headEnd/>
            <a:tailEnd/>
          </a:ln>
          <a:effectLst/>
        </p:spPr>
        <p:txBody>
          <a:bodyPr>
            <a:spAutoFit/>
          </a:bodyPr>
          <a:lstStyle/>
          <a:p>
            <a:r>
              <a:rPr lang="en-US" sz="2000" dirty="0" smtClean="0">
                <a:solidFill>
                  <a:schemeClr val="bg2"/>
                </a:solidFill>
              </a:rPr>
              <a:t>80</a:t>
            </a:r>
            <a:endParaRPr lang="en-US" sz="2000" dirty="0"/>
          </a:p>
        </p:txBody>
      </p:sp>
      <p:sp>
        <p:nvSpPr>
          <p:cNvPr id="25" name="Line 4"/>
          <p:cNvSpPr>
            <a:spLocks noChangeShapeType="1"/>
          </p:cNvSpPr>
          <p:nvPr/>
        </p:nvSpPr>
        <p:spPr bwMode="auto">
          <a:xfrm flipV="1">
            <a:off x="2743200" y="3657600"/>
            <a:ext cx="533400" cy="533400"/>
          </a:xfrm>
          <a:prstGeom prst="line">
            <a:avLst/>
          </a:prstGeom>
          <a:noFill/>
          <a:ln w="9525">
            <a:solidFill>
              <a:schemeClr val="tx1"/>
            </a:solidFill>
            <a:round/>
            <a:headEnd/>
            <a:tailEnd/>
          </a:ln>
          <a:effectLst/>
        </p:spPr>
        <p:txBody>
          <a:bodyPr wrap="none" anchor="ctr"/>
          <a:lstStyle/>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Degree of a node</a:t>
            </a:r>
          </a:p>
          <a:p>
            <a:pPr>
              <a:buNone/>
            </a:pPr>
            <a:r>
              <a:rPr lang="en-US" dirty="0" smtClean="0"/>
              <a:t>	The number of children that can exist for a node is called the degree of that node.</a:t>
            </a:r>
          </a:p>
          <a:p>
            <a:pPr>
              <a:buNone/>
            </a:pPr>
            <a:r>
              <a:rPr lang="en-US" dirty="0" smtClean="0"/>
              <a:t>		A</a:t>
            </a:r>
            <a:r>
              <a:rPr lang="en-US" dirty="0" smtClean="0">
                <a:sym typeface="Wingdings" pitchFamily="2" charset="2"/>
              </a:rPr>
              <a:t></a:t>
            </a:r>
            <a:r>
              <a:rPr lang="en-US" dirty="0" smtClean="0"/>
              <a:t>3</a:t>
            </a:r>
          </a:p>
          <a:p>
            <a:pPr>
              <a:buNone/>
            </a:pPr>
            <a:r>
              <a:rPr lang="en-US" dirty="0" smtClean="0"/>
              <a:t>		B</a:t>
            </a:r>
            <a:r>
              <a:rPr lang="en-US" dirty="0" smtClean="0">
                <a:sym typeface="Wingdings" pitchFamily="2" charset="2"/>
              </a:rPr>
              <a:t>1</a:t>
            </a:r>
          </a:p>
          <a:p>
            <a:pPr>
              <a:buNone/>
            </a:pPr>
            <a:r>
              <a:rPr lang="en-US" dirty="0" smtClean="0">
                <a:sym typeface="Wingdings" pitchFamily="2" charset="2"/>
              </a:rPr>
              <a:t>		C3</a:t>
            </a:r>
          </a:p>
          <a:p>
            <a:pPr>
              <a:buNone/>
            </a:pPr>
            <a:r>
              <a:rPr lang="en-US" dirty="0" smtClean="0">
                <a:sym typeface="Wingdings" pitchFamily="2" charset="2"/>
              </a:rPr>
              <a:t>		D2</a:t>
            </a:r>
          </a:p>
          <a:p>
            <a:pPr>
              <a:buNone/>
            </a:pPr>
            <a:r>
              <a:rPr lang="en-US" dirty="0" smtClean="0">
                <a:sym typeface="Wingdings" pitchFamily="2" charset="2"/>
              </a:rPr>
              <a:t>		J0</a:t>
            </a:r>
            <a:endParaRPr lang="en-US" dirty="0" smtClean="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1988" name="Rectangle 4"/>
          <p:cNvSpPr>
            <a:spLocks noGrp="1" noChangeArrowheads="1"/>
          </p:cNvSpPr>
          <p:nvPr>
            <p:ph type="body" idx="1"/>
          </p:nvPr>
        </p:nvSpPr>
        <p:spPr>
          <a:xfrm>
            <a:off x="381000" y="1447800"/>
            <a:ext cx="8534400" cy="990600"/>
          </a:xfrm>
        </p:spPr>
        <p:txBody>
          <a:bodyPr>
            <a:normAutofit fontScale="92500" lnSpcReduction="10000"/>
          </a:bodyPr>
          <a:lstStyle/>
          <a:p>
            <a:pPr>
              <a:buFontTx/>
              <a:buNone/>
            </a:pPr>
            <a:r>
              <a:rPr lang="en-US" dirty="0"/>
              <a:t>Single rotations:   insert   14, 15, 16, 13, 12, 11, </a:t>
            </a:r>
            <a:r>
              <a:rPr lang="en-US" dirty="0" smtClean="0"/>
              <a:t>			  			    10, 1, 2, 3</a:t>
            </a:r>
            <a:endParaRPr lang="en-US" dirty="0"/>
          </a:p>
        </p:txBody>
      </p:sp>
      <p:sp>
        <p:nvSpPr>
          <p:cNvPr id="41989" name="Oval 5"/>
          <p:cNvSpPr>
            <a:spLocks noChangeArrowheads="1"/>
          </p:cNvSpPr>
          <p:nvPr/>
        </p:nvSpPr>
        <p:spPr bwMode="auto">
          <a:xfrm>
            <a:off x="3200400" y="3505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994" name="Text Box 10"/>
          <p:cNvSpPr txBox="1">
            <a:spLocks noChangeArrowheads="1"/>
          </p:cNvSpPr>
          <p:nvPr/>
        </p:nvSpPr>
        <p:spPr bwMode="auto">
          <a:xfrm>
            <a:off x="3200400" y="3505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1999" name="Line 15"/>
          <p:cNvSpPr>
            <a:spLocks noChangeShapeType="1"/>
          </p:cNvSpPr>
          <p:nvPr/>
        </p:nvSpPr>
        <p:spPr bwMode="auto">
          <a:xfrm>
            <a:off x="3581400" y="3733800"/>
            <a:ext cx="2057400" cy="685800"/>
          </a:xfrm>
          <a:prstGeom prst="line">
            <a:avLst/>
          </a:prstGeom>
          <a:noFill/>
          <a:ln w="9525">
            <a:solidFill>
              <a:schemeClr val="tx1"/>
            </a:solidFill>
            <a:round/>
            <a:headEnd/>
            <a:tailEnd/>
          </a:ln>
          <a:effectLst/>
        </p:spPr>
        <p:txBody>
          <a:bodyPr wrap="none" anchor="ctr"/>
          <a:lstStyle/>
          <a:p>
            <a:endParaRPr lang="en-US"/>
          </a:p>
        </p:txBody>
      </p:sp>
      <p:sp>
        <p:nvSpPr>
          <p:cNvPr id="42006" name="Oval 22"/>
          <p:cNvSpPr>
            <a:spLocks noChangeArrowheads="1"/>
          </p:cNvSpPr>
          <p:nvPr/>
        </p:nvSpPr>
        <p:spPr bwMode="auto">
          <a:xfrm>
            <a:off x="5562600" y="4343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007" name="Text Box 23"/>
          <p:cNvSpPr txBox="1">
            <a:spLocks noChangeArrowheads="1"/>
          </p:cNvSpPr>
          <p:nvPr/>
        </p:nvSpPr>
        <p:spPr bwMode="auto">
          <a:xfrm>
            <a:off x="5562600" y="4343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2015" name="Rectangle 31"/>
          <p:cNvSpPr>
            <a:spLocks noChangeArrowheads="1"/>
          </p:cNvSpPr>
          <p:nvPr/>
        </p:nvSpPr>
        <p:spPr bwMode="auto">
          <a:xfrm>
            <a:off x="1066800" y="2438400"/>
            <a:ext cx="365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dirty="0"/>
              <a:t>First insert 14 and 15:</a:t>
            </a:r>
          </a:p>
        </p:txBody>
      </p:sp>
      <p:sp>
        <p:nvSpPr>
          <p:cNvPr id="42017" name="Rectangle 33"/>
          <p:cNvSpPr>
            <a:spLocks noChangeArrowheads="1"/>
          </p:cNvSpPr>
          <p:nvPr/>
        </p:nvSpPr>
        <p:spPr bwMode="auto">
          <a:xfrm>
            <a:off x="1295400" y="5410200"/>
            <a:ext cx="365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Now insert 16.</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Line 6"/>
          <p:cNvSpPr>
            <a:spLocks noChangeShapeType="1"/>
          </p:cNvSpPr>
          <p:nvPr/>
        </p:nvSpPr>
        <p:spPr bwMode="auto">
          <a:xfrm>
            <a:off x="3429000" y="3276600"/>
            <a:ext cx="3200400" cy="1600200"/>
          </a:xfrm>
          <a:prstGeom prst="line">
            <a:avLst/>
          </a:prstGeom>
          <a:noFill/>
          <a:ln w="9525">
            <a:solidFill>
              <a:schemeClr val="tx1"/>
            </a:solidFill>
            <a:round/>
            <a:headEnd/>
            <a:tailEnd/>
          </a:ln>
          <a:effectLst/>
        </p:spPr>
        <p:txBody>
          <a:bodyPr wrap="none" anchor="ctr"/>
          <a:lstStyle/>
          <a:p>
            <a:endParaRPr lang="en-US"/>
          </a:p>
        </p:txBody>
      </p:sp>
      <p:sp>
        <p:nvSpPr>
          <p:cNvPr id="43010" name="Rectangle 2"/>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3011" name="Rectangle 3"/>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3012" name="Oval 4"/>
          <p:cNvSpPr>
            <a:spLocks noChangeArrowheads="1"/>
          </p:cNvSpPr>
          <p:nvPr/>
        </p:nvSpPr>
        <p:spPr bwMode="auto">
          <a:xfrm>
            <a:off x="32766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013" name="Text Box 5"/>
          <p:cNvSpPr txBox="1">
            <a:spLocks noChangeArrowheads="1"/>
          </p:cNvSpPr>
          <p:nvPr/>
        </p:nvSpPr>
        <p:spPr bwMode="auto">
          <a:xfrm>
            <a:off x="3276600" y="3124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3015" name="Oval 7"/>
          <p:cNvSpPr>
            <a:spLocks noChangeArrowheads="1"/>
          </p:cNvSpPr>
          <p:nvPr/>
        </p:nvSpPr>
        <p:spPr bwMode="auto">
          <a:xfrm>
            <a:off x="4800600" y="3886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016" name="Text Box 8"/>
          <p:cNvSpPr txBox="1">
            <a:spLocks noChangeArrowheads="1"/>
          </p:cNvSpPr>
          <p:nvPr/>
        </p:nvSpPr>
        <p:spPr bwMode="auto">
          <a:xfrm>
            <a:off x="4800600" y="38862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3017" name="Rectangle 9"/>
          <p:cNvSpPr>
            <a:spLocks noChangeArrowheads="1"/>
          </p:cNvSpPr>
          <p:nvPr/>
        </p:nvSpPr>
        <p:spPr bwMode="auto">
          <a:xfrm>
            <a:off x="1066800" y="2286000"/>
            <a:ext cx="746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Inserting 16 causes AVL violation:</a:t>
            </a:r>
          </a:p>
        </p:txBody>
      </p:sp>
      <p:sp>
        <p:nvSpPr>
          <p:cNvPr id="43018" name="Rectangle 10"/>
          <p:cNvSpPr>
            <a:spLocks noChangeArrowheads="1"/>
          </p:cNvSpPr>
          <p:nvPr/>
        </p:nvSpPr>
        <p:spPr bwMode="auto">
          <a:xfrm>
            <a:off x="1295400" y="5410200"/>
            <a:ext cx="365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Need to rotate. </a:t>
            </a:r>
          </a:p>
        </p:txBody>
      </p:sp>
      <p:sp>
        <p:nvSpPr>
          <p:cNvPr id="43019" name="Oval 11"/>
          <p:cNvSpPr>
            <a:spLocks noChangeArrowheads="1"/>
          </p:cNvSpPr>
          <p:nvPr/>
        </p:nvSpPr>
        <p:spPr bwMode="auto">
          <a:xfrm>
            <a:off x="6400800" y="4648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020" name="Text Box 12"/>
          <p:cNvSpPr txBox="1">
            <a:spLocks noChangeArrowheads="1"/>
          </p:cNvSpPr>
          <p:nvPr/>
        </p:nvSpPr>
        <p:spPr bwMode="auto">
          <a:xfrm>
            <a:off x="6400800" y="46482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3429000" y="3276600"/>
            <a:ext cx="3200400" cy="1600200"/>
          </a:xfrm>
          <a:prstGeom prst="line">
            <a:avLst/>
          </a:prstGeom>
          <a:noFill/>
          <a:ln w="9525">
            <a:solidFill>
              <a:schemeClr val="tx1"/>
            </a:solidFill>
            <a:round/>
            <a:headEnd/>
            <a:tailEnd/>
          </a:ln>
          <a:effectLst/>
        </p:spPr>
        <p:txBody>
          <a:bodyPr wrap="none" anchor="ctr"/>
          <a:lstStyle/>
          <a:p>
            <a:endParaRPr lang="en-US"/>
          </a:p>
        </p:txBody>
      </p:sp>
      <p:sp>
        <p:nvSpPr>
          <p:cNvPr id="50179" name="Rectangle 3"/>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0180" name="Rectangle 4"/>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0181" name="Oval 5"/>
          <p:cNvSpPr>
            <a:spLocks noChangeArrowheads="1"/>
          </p:cNvSpPr>
          <p:nvPr/>
        </p:nvSpPr>
        <p:spPr bwMode="auto">
          <a:xfrm>
            <a:off x="32766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182" name="Text Box 6"/>
          <p:cNvSpPr txBox="1">
            <a:spLocks noChangeArrowheads="1"/>
          </p:cNvSpPr>
          <p:nvPr/>
        </p:nvSpPr>
        <p:spPr bwMode="auto">
          <a:xfrm>
            <a:off x="3276600" y="3124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0183" name="Oval 7"/>
          <p:cNvSpPr>
            <a:spLocks noChangeArrowheads="1"/>
          </p:cNvSpPr>
          <p:nvPr/>
        </p:nvSpPr>
        <p:spPr bwMode="auto">
          <a:xfrm>
            <a:off x="4800600" y="3886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184" name="Text Box 8"/>
          <p:cNvSpPr txBox="1">
            <a:spLocks noChangeArrowheads="1"/>
          </p:cNvSpPr>
          <p:nvPr/>
        </p:nvSpPr>
        <p:spPr bwMode="auto">
          <a:xfrm>
            <a:off x="4800600" y="38862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0185" name="Rectangle 9"/>
          <p:cNvSpPr>
            <a:spLocks noChangeArrowheads="1"/>
          </p:cNvSpPr>
          <p:nvPr/>
        </p:nvSpPr>
        <p:spPr bwMode="auto">
          <a:xfrm>
            <a:off x="1066800" y="2286000"/>
            <a:ext cx="746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Inserting 16 causes AVL violation:</a:t>
            </a:r>
          </a:p>
        </p:txBody>
      </p:sp>
      <p:sp>
        <p:nvSpPr>
          <p:cNvPr id="50186" name="Rectangle 10"/>
          <p:cNvSpPr>
            <a:spLocks noChangeArrowheads="1"/>
          </p:cNvSpPr>
          <p:nvPr/>
        </p:nvSpPr>
        <p:spPr bwMode="auto">
          <a:xfrm>
            <a:off x="1295400" y="5410200"/>
            <a:ext cx="67818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Need to rotate. </a:t>
            </a:r>
          </a:p>
        </p:txBody>
      </p:sp>
      <p:sp>
        <p:nvSpPr>
          <p:cNvPr id="50187" name="Oval 11"/>
          <p:cNvSpPr>
            <a:spLocks noChangeArrowheads="1"/>
          </p:cNvSpPr>
          <p:nvPr/>
        </p:nvSpPr>
        <p:spPr bwMode="auto">
          <a:xfrm>
            <a:off x="6400800" y="4648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188" name="Text Box 12"/>
          <p:cNvSpPr txBox="1">
            <a:spLocks noChangeArrowheads="1"/>
          </p:cNvSpPr>
          <p:nvPr/>
        </p:nvSpPr>
        <p:spPr bwMode="auto">
          <a:xfrm>
            <a:off x="6400800" y="46482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3429000" y="3276600"/>
            <a:ext cx="3200400" cy="1600200"/>
          </a:xfrm>
          <a:prstGeom prst="line">
            <a:avLst/>
          </a:prstGeom>
          <a:noFill/>
          <a:ln w="9525">
            <a:solidFill>
              <a:schemeClr val="tx1"/>
            </a:solidFill>
            <a:round/>
            <a:headEnd/>
            <a:tailEnd/>
          </a:ln>
          <a:effectLst/>
        </p:spPr>
        <p:txBody>
          <a:bodyPr wrap="none" anchor="ctr"/>
          <a:lstStyle/>
          <a:p>
            <a:endParaRPr lang="en-US"/>
          </a:p>
        </p:txBody>
      </p:sp>
      <p:sp>
        <p:nvSpPr>
          <p:cNvPr id="44035" name="Rectangle 3"/>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4036" name="Rectangle 4"/>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4037" name="Oval 5"/>
          <p:cNvSpPr>
            <a:spLocks noChangeArrowheads="1"/>
          </p:cNvSpPr>
          <p:nvPr/>
        </p:nvSpPr>
        <p:spPr bwMode="auto">
          <a:xfrm>
            <a:off x="32766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038" name="Text Box 6"/>
          <p:cNvSpPr txBox="1">
            <a:spLocks noChangeArrowheads="1"/>
          </p:cNvSpPr>
          <p:nvPr/>
        </p:nvSpPr>
        <p:spPr bwMode="auto">
          <a:xfrm>
            <a:off x="3276600" y="3124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4039" name="Oval 7"/>
          <p:cNvSpPr>
            <a:spLocks noChangeArrowheads="1"/>
          </p:cNvSpPr>
          <p:nvPr/>
        </p:nvSpPr>
        <p:spPr bwMode="auto">
          <a:xfrm>
            <a:off x="4800600" y="3886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040" name="Text Box 8"/>
          <p:cNvSpPr txBox="1">
            <a:spLocks noChangeArrowheads="1"/>
          </p:cNvSpPr>
          <p:nvPr/>
        </p:nvSpPr>
        <p:spPr bwMode="auto">
          <a:xfrm>
            <a:off x="4800600" y="38862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4041" name="Rectangle 9"/>
          <p:cNvSpPr>
            <a:spLocks noChangeArrowheads="1"/>
          </p:cNvSpPr>
          <p:nvPr/>
        </p:nvSpPr>
        <p:spPr bwMode="auto">
          <a:xfrm>
            <a:off x="1066800" y="2286000"/>
            <a:ext cx="746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type:</a:t>
            </a:r>
          </a:p>
        </p:txBody>
      </p:sp>
      <p:sp>
        <p:nvSpPr>
          <p:cNvPr id="44043" name="Oval 11"/>
          <p:cNvSpPr>
            <a:spLocks noChangeArrowheads="1"/>
          </p:cNvSpPr>
          <p:nvPr/>
        </p:nvSpPr>
        <p:spPr bwMode="auto">
          <a:xfrm>
            <a:off x="6400800" y="4648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044" name="Text Box 12"/>
          <p:cNvSpPr txBox="1">
            <a:spLocks noChangeArrowheads="1"/>
          </p:cNvSpPr>
          <p:nvPr/>
        </p:nvSpPr>
        <p:spPr bwMode="auto">
          <a:xfrm>
            <a:off x="6400800" y="46482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grpSp>
        <p:nvGrpSpPr>
          <p:cNvPr id="2" name="Group 19"/>
          <p:cNvGrpSpPr>
            <a:grpSpLocks/>
          </p:cNvGrpSpPr>
          <p:nvPr/>
        </p:nvGrpSpPr>
        <p:grpSpPr bwMode="auto">
          <a:xfrm>
            <a:off x="3962400" y="3441700"/>
            <a:ext cx="444500" cy="469900"/>
            <a:chOff x="2448" y="2160"/>
            <a:chExt cx="328" cy="296"/>
          </a:xfrm>
        </p:grpSpPr>
        <p:sp>
          <p:nvSpPr>
            <p:cNvPr id="44047"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44050"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2" name="Line 16"/>
          <p:cNvSpPr>
            <a:spLocks noChangeShapeType="1"/>
          </p:cNvSpPr>
          <p:nvPr/>
        </p:nvSpPr>
        <p:spPr bwMode="auto">
          <a:xfrm flipV="1">
            <a:off x="3276600" y="3352800"/>
            <a:ext cx="1295400" cy="1219200"/>
          </a:xfrm>
          <a:prstGeom prst="line">
            <a:avLst/>
          </a:prstGeom>
          <a:noFill/>
          <a:ln w="9525">
            <a:solidFill>
              <a:schemeClr val="tx1"/>
            </a:solidFill>
            <a:round/>
            <a:headEnd/>
            <a:tailEnd/>
          </a:ln>
          <a:effectLst/>
        </p:spPr>
        <p:txBody>
          <a:bodyPr wrap="none" anchor="ctr"/>
          <a:lstStyle/>
          <a:p>
            <a:endParaRPr lang="en-US"/>
          </a:p>
        </p:txBody>
      </p:sp>
      <p:sp>
        <p:nvSpPr>
          <p:cNvPr id="45058" name="Line 2"/>
          <p:cNvSpPr>
            <a:spLocks noChangeShapeType="1"/>
          </p:cNvSpPr>
          <p:nvPr/>
        </p:nvSpPr>
        <p:spPr bwMode="auto">
          <a:xfrm>
            <a:off x="4572000" y="3429000"/>
            <a:ext cx="1219200" cy="1143000"/>
          </a:xfrm>
          <a:prstGeom prst="line">
            <a:avLst/>
          </a:prstGeom>
          <a:noFill/>
          <a:ln w="9525">
            <a:solidFill>
              <a:schemeClr val="tx1"/>
            </a:solidFill>
            <a:round/>
            <a:headEnd/>
            <a:tailEnd/>
          </a:ln>
          <a:effectLst/>
        </p:spPr>
        <p:txBody>
          <a:bodyPr wrap="none" anchor="ctr"/>
          <a:lstStyle/>
          <a:p>
            <a:endParaRPr lang="en-US"/>
          </a:p>
        </p:txBody>
      </p:sp>
      <p:sp>
        <p:nvSpPr>
          <p:cNvPr id="45059" name="Rectangle 3"/>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5060" name="Rectangle 4"/>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5061" name="Oval 5"/>
          <p:cNvSpPr>
            <a:spLocks noChangeArrowheads="1"/>
          </p:cNvSpPr>
          <p:nvPr/>
        </p:nvSpPr>
        <p:spPr bwMode="auto">
          <a:xfrm>
            <a:off x="3124200" y="4343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2" name="Text Box 6"/>
          <p:cNvSpPr txBox="1">
            <a:spLocks noChangeArrowheads="1"/>
          </p:cNvSpPr>
          <p:nvPr/>
        </p:nvSpPr>
        <p:spPr bwMode="auto">
          <a:xfrm>
            <a:off x="3124200" y="4343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5063" name="Oval 7"/>
          <p:cNvSpPr>
            <a:spLocks noChangeArrowheads="1"/>
          </p:cNvSpPr>
          <p:nvPr/>
        </p:nvSpPr>
        <p:spPr bwMode="auto">
          <a:xfrm>
            <a:off x="4343400" y="320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4" name="Text Box 8"/>
          <p:cNvSpPr txBox="1">
            <a:spLocks noChangeArrowheads="1"/>
          </p:cNvSpPr>
          <p:nvPr/>
        </p:nvSpPr>
        <p:spPr bwMode="auto">
          <a:xfrm>
            <a:off x="4343400" y="3200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5065" name="Rectangle 9"/>
          <p:cNvSpPr>
            <a:spLocks noChangeArrowheads="1"/>
          </p:cNvSpPr>
          <p:nvPr/>
        </p:nvSpPr>
        <p:spPr bwMode="auto">
          <a:xfrm>
            <a:off x="1066800" y="2286000"/>
            <a:ext cx="746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restores AVL balance:</a:t>
            </a:r>
          </a:p>
        </p:txBody>
      </p:sp>
      <p:sp>
        <p:nvSpPr>
          <p:cNvPr id="45067" name="Oval 11"/>
          <p:cNvSpPr>
            <a:spLocks noChangeArrowheads="1"/>
          </p:cNvSpPr>
          <p:nvPr/>
        </p:nvSpPr>
        <p:spPr bwMode="auto">
          <a:xfrm>
            <a:off x="5562600" y="4343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8" name="Text Box 12"/>
          <p:cNvSpPr txBox="1">
            <a:spLocks noChangeArrowheads="1"/>
          </p:cNvSpPr>
          <p:nvPr/>
        </p:nvSpPr>
        <p:spPr bwMode="auto">
          <a:xfrm>
            <a:off x="5562600" y="43434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flipV="1">
            <a:off x="2590800" y="2971800"/>
            <a:ext cx="2819400" cy="2590800"/>
          </a:xfrm>
          <a:prstGeom prst="line">
            <a:avLst/>
          </a:prstGeom>
          <a:noFill/>
          <a:ln w="9525">
            <a:solidFill>
              <a:schemeClr val="tx1"/>
            </a:solidFill>
            <a:round/>
            <a:headEnd/>
            <a:tailEnd/>
          </a:ln>
          <a:effectLst/>
        </p:spPr>
        <p:txBody>
          <a:bodyPr wrap="none" anchor="ctr"/>
          <a:lstStyle/>
          <a:p>
            <a:endParaRPr lang="en-US"/>
          </a:p>
        </p:txBody>
      </p:sp>
      <p:sp>
        <p:nvSpPr>
          <p:cNvPr id="49155" name="Line 3"/>
          <p:cNvSpPr>
            <a:spLocks noChangeShapeType="1"/>
          </p:cNvSpPr>
          <p:nvPr/>
        </p:nvSpPr>
        <p:spPr bwMode="auto">
          <a:xfrm>
            <a:off x="5486400" y="3124200"/>
            <a:ext cx="762000" cy="685800"/>
          </a:xfrm>
          <a:prstGeom prst="line">
            <a:avLst/>
          </a:prstGeom>
          <a:noFill/>
          <a:ln w="9525">
            <a:solidFill>
              <a:schemeClr val="tx1"/>
            </a:solidFill>
            <a:round/>
            <a:headEnd/>
            <a:tailEnd/>
          </a:ln>
          <a:effectLst/>
        </p:spPr>
        <p:txBody>
          <a:bodyPr wrap="none" anchor="ctr"/>
          <a:lstStyle/>
          <a:p>
            <a:endParaRPr lang="en-US"/>
          </a:p>
        </p:txBody>
      </p:sp>
      <p:sp>
        <p:nvSpPr>
          <p:cNvPr id="49156"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9157" name="Rectangle 5"/>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9158" name="Oval 6"/>
          <p:cNvSpPr>
            <a:spLocks noChangeArrowheads="1"/>
          </p:cNvSpPr>
          <p:nvPr/>
        </p:nvSpPr>
        <p:spPr bwMode="auto">
          <a:xfrm>
            <a:off x="4267200" y="3657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59" name="Text Box 7"/>
          <p:cNvSpPr txBox="1">
            <a:spLocks noChangeArrowheads="1"/>
          </p:cNvSpPr>
          <p:nvPr/>
        </p:nvSpPr>
        <p:spPr bwMode="auto">
          <a:xfrm>
            <a:off x="4267200" y="36576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9160" name="Oval 8"/>
          <p:cNvSpPr>
            <a:spLocks noChangeArrowheads="1"/>
          </p:cNvSpPr>
          <p:nvPr/>
        </p:nvSpPr>
        <p:spPr bwMode="auto">
          <a:xfrm>
            <a:off x="5181600" y="2819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61" name="Text Box 9"/>
          <p:cNvSpPr txBox="1">
            <a:spLocks noChangeArrowheads="1"/>
          </p:cNvSpPr>
          <p:nvPr/>
        </p:nvSpPr>
        <p:spPr bwMode="auto">
          <a:xfrm>
            <a:off x="5181600" y="2819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9162" name="Oval 10"/>
          <p:cNvSpPr>
            <a:spLocks noChangeArrowheads="1"/>
          </p:cNvSpPr>
          <p:nvPr/>
        </p:nvSpPr>
        <p:spPr bwMode="auto">
          <a:xfrm>
            <a:off x="6096000" y="36703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63" name="Text Box 11"/>
          <p:cNvSpPr txBox="1">
            <a:spLocks noChangeArrowheads="1"/>
          </p:cNvSpPr>
          <p:nvPr/>
        </p:nvSpPr>
        <p:spPr bwMode="auto">
          <a:xfrm>
            <a:off x="6096000" y="36703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49164" name="Rectangle 12"/>
          <p:cNvSpPr>
            <a:spLocks noChangeArrowheads="1"/>
          </p:cNvSpPr>
          <p:nvPr/>
        </p:nvSpPr>
        <p:spPr bwMode="auto">
          <a:xfrm>
            <a:off x="1066800" y="22860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Now insert 13 and 12:</a:t>
            </a:r>
          </a:p>
        </p:txBody>
      </p:sp>
      <p:sp>
        <p:nvSpPr>
          <p:cNvPr id="49165" name="Oval 13"/>
          <p:cNvSpPr>
            <a:spLocks noChangeArrowheads="1"/>
          </p:cNvSpPr>
          <p:nvPr/>
        </p:nvSpPr>
        <p:spPr bwMode="auto">
          <a:xfrm>
            <a:off x="3403600" y="4457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66" name="Text Box 14"/>
          <p:cNvSpPr txBox="1">
            <a:spLocks noChangeArrowheads="1"/>
          </p:cNvSpPr>
          <p:nvPr/>
        </p:nvSpPr>
        <p:spPr bwMode="auto">
          <a:xfrm>
            <a:off x="3403600" y="44577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49167" name="Oval 15"/>
          <p:cNvSpPr>
            <a:spLocks noChangeArrowheads="1"/>
          </p:cNvSpPr>
          <p:nvPr/>
        </p:nvSpPr>
        <p:spPr bwMode="auto">
          <a:xfrm>
            <a:off x="24384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68" name="Text Box 16"/>
          <p:cNvSpPr txBox="1">
            <a:spLocks noChangeArrowheads="1"/>
          </p:cNvSpPr>
          <p:nvPr/>
        </p:nvSpPr>
        <p:spPr bwMode="auto">
          <a:xfrm>
            <a:off x="2438400" y="53340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49172" name="Rectangle 20"/>
          <p:cNvSpPr>
            <a:spLocks noChangeArrowheads="1"/>
          </p:cNvSpPr>
          <p:nvPr/>
        </p:nvSpPr>
        <p:spPr bwMode="auto">
          <a:xfrm>
            <a:off x="1143000" y="5943600"/>
            <a:ext cx="53340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violation - need to rotate.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6085" name="Rectangle 5"/>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6093" name="Rectangle 13"/>
          <p:cNvSpPr>
            <a:spLocks noChangeArrowheads="1"/>
          </p:cNvSpPr>
          <p:nvPr/>
        </p:nvSpPr>
        <p:spPr bwMode="auto">
          <a:xfrm>
            <a:off x="1066800" y="22860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type:</a:t>
            </a:r>
          </a:p>
        </p:txBody>
      </p:sp>
      <p:sp>
        <p:nvSpPr>
          <p:cNvPr id="46111" name="Line 31"/>
          <p:cNvSpPr>
            <a:spLocks noChangeShapeType="1"/>
          </p:cNvSpPr>
          <p:nvPr/>
        </p:nvSpPr>
        <p:spPr bwMode="auto">
          <a:xfrm flipV="1">
            <a:off x="2590800" y="2971800"/>
            <a:ext cx="2819400" cy="2590800"/>
          </a:xfrm>
          <a:prstGeom prst="line">
            <a:avLst/>
          </a:prstGeom>
          <a:noFill/>
          <a:ln w="9525">
            <a:solidFill>
              <a:schemeClr val="tx1"/>
            </a:solidFill>
            <a:round/>
            <a:headEnd/>
            <a:tailEnd/>
          </a:ln>
          <a:effectLst/>
        </p:spPr>
        <p:txBody>
          <a:bodyPr wrap="none" anchor="ctr"/>
          <a:lstStyle/>
          <a:p>
            <a:endParaRPr lang="en-US"/>
          </a:p>
        </p:txBody>
      </p:sp>
      <p:sp>
        <p:nvSpPr>
          <p:cNvPr id="46112" name="Line 32"/>
          <p:cNvSpPr>
            <a:spLocks noChangeShapeType="1"/>
          </p:cNvSpPr>
          <p:nvPr/>
        </p:nvSpPr>
        <p:spPr bwMode="auto">
          <a:xfrm>
            <a:off x="5486400" y="3124200"/>
            <a:ext cx="762000" cy="685800"/>
          </a:xfrm>
          <a:prstGeom prst="line">
            <a:avLst/>
          </a:prstGeom>
          <a:noFill/>
          <a:ln w="9525">
            <a:solidFill>
              <a:schemeClr val="tx1"/>
            </a:solidFill>
            <a:round/>
            <a:headEnd/>
            <a:tailEnd/>
          </a:ln>
          <a:effectLst/>
        </p:spPr>
        <p:txBody>
          <a:bodyPr wrap="none" anchor="ctr"/>
          <a:lstStyle/>
          <a:p>
            <a:endParaRPr lang="en-US"/>
          </a:p>
        </p:txBody>
      </p:sp>
      <p:sp>
        <p:nvSpPr>
          <p:cNvPr id="46113" name="Oval 33"/>
          <p:cNvSpPr>
            <a:spLocks noChangeArrowheads="1"/>
          </p:cNvSpPr>
          <p:nvPr/>
        </p:nvSpPr>
        <p:spPr bwMode="auto">
          <a:xfrm>
            <a:off x="4267200" y="3657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114" name="Text Box 34"/>
          <p:cNvSpPr txBox="1">
            <a:spLocks noChangeArrowheads="1"/>
          </p:cNvSpPr>
          <p:nvPr/>
        </p:nvSpPr>
        <p:spPr bwMode="auto">
          <a:xfrm>
            <a:off x="4267200" y="36576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6115" name="Oval 35"/>
          <p:cNvSpPr>
            <a:spLocks noChangeArrowheads="1"/>
          </p:cNvSpPr>
          <p:nvPr/>
        </p:nvSpPr>
        <p:spPr bwMode="auto">
          <a:xfrm>
            <a:off x="5181600" y="2819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116" name="Text Box 36"/>
          <p:cNvSpPr txBox="1">
            <a:spLocks noChangeArrowheads="1"/>
          </p:cNvSpPr>
          <p:nvPr/>
        </p:nvSpPr>
        <p:spPr bwMode="auto">
          <a:xfrm>
            <a:off x="5181600" y="2819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6117" name="Oval 37"/>
          <p:cNvSpPr>
            <a:spLocks noChangeArrowheads="1"/>
          </p:cNvSpPr>
          <p:nvPr/>
        </p:nvSpPr>
        <p:spPr bwMode="auto">
          <a:xfrm>
            <a:off x="6096000" y="36703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118" name="Text Box 38"/>
          <p:cNvSpPr txBox="1">
            <a:spLocks noChangeArrowheads="1"/>
          </p:cNvSpPr>
          <p:nvPr/>
        </p:nvSpPr>
        <p:spPr bwMode="auto">
          <a:xfrm>
            <a:off x="6096000" y="36703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46119" name="Oval 39"/>
          <p:cNvSpPr>
            <a:spLocks noChangeArrowheads="1"/>
          </p:cNvSpPr>
          <p:nvPr/>
        </p:nvSpPr>
        <p:spPr bwMode="auto">
          <a:xfrm>
            <a:off x="3403600" y="4457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120" name="Text Box 40"/>
          <p:cNvSpPr txBox="1">
            <a:spLocks noChangeArrowheads="1"/>
          </p:cNvSpPr>
          <p:nvPr/>
        </p:nvSpPr>
        <p:spPr bwMode="auto">
          <a:xfrm>
            <a:off x="3403600" y="44577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46121" name="Oval 41"/>
          <p:cNvSpPr>
            <a:spLocks noChangeArrowheads="1"/>
          </p:cNvSpPr>
          <p:nvPr/>
        </p:nvSpPr>
        <p:spPr bwMode="auto">
          <a:xfrm>
            <a:off x="24384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122" name="Text Box 42"/>
          <p:cNvSpPr txBox="1">
            <a:spLocks noChangeArrowheads="1"/>
          </p:cNvSpPr>
          <p:nvPr/>
        </p:nvSpPr>
        <p:spPr bwMode="auto">
          <a:xfrm>
            <a:off x="2438400" y="53340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grpSp>
        <p:nvGrpSpPr>
          <p:cNvPr id="2" name="Group 29"/>
          <p:cNvGrpSpPr>
            <a:grpSpLocks/>
          </p:cNvGrpSpPr>
          <p:nvPr/>
        </p:nvGrpSpPr>
        <p:grpSpPr bwMode="auto">
          <a:xfrm>
            <a:off x="3784600" y="4025900"/>
            <a:ext cx="469900" cy="457200"/>
            <a:chOff x="3648" y="3360"/>
            <a:chExt cx="296" cy="288"/>
          </a:xfrm>
        </p:grpSpPr>
        <p:sp>
          <p:nvSpPr>
            <p:cNvPr id="46105"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46106"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5" name="Line 21"/>
          <p:cNvSpPr>
            <a:spLocks noChangeShapeType="1"/>
          </p:cNvSpPr>
          <p:nvPr/>
        </p:nvSpPr>
        <p:spPr bwMode="auto">
          <a:xfrm>
            <a:off x="3352800" y="3632200"/>
            <a:ext cx="762000" cy="914400"/>
          </a:xfrm>
          <a:prstGeom prst="line">
            <a:avLst/>
          </a:prstGeom>
          <a:noFill/>
          <a:ln w="9525">
            <a:solidFill>
              <a:schemeClr val="tx1"/>
            </a:solidFill>
            <a:round/>
            <a:headEnd/>
            <a:tailEnd/>
          </a:ln>
          <a:effectLst/>
        </p:spPr>
        <p:txBody>
          <a:bodyPr wrap="none" anchor="ctr"/>
          <a:lstStyle/>
          <a:p>
            <a:endParaRPr lang="en-US"/>
          </a:p>
        </p:txBody>
      </p:sp>
      <p:sp>
        <p:nvSpPr>
          <p:cNvPr id="47106" name="Line 2"/>
          <p:cNvSpPr>
            <a:spLocks noChangeShapeType="1"/>
          </p:cNvSpPr>
          <p:nvPr/>
        </p:nvSpPr>
        <p:spPr bwMode="auto">
          <a:xfrm flipV="1">
            <a:off x="2514600" y="2717800"/>
            <a:ext cx="1905000" cy="1828800"/>
          </a:xfrm>
          <a:prstGeom prst="line">
            <a:avLst/>
          </a:prstGeom>
          <a:noFill/>
          <a:ln w="9525">
            <a:solidFill>
              <a:schemeClr val="tx1"/>
            </a:solidFill>
            <a:round/>
            <a:headEnd/>
            <a:tailEnd/>
          </a:ln>
          <a:effectLst/>
        </p:spPr>
        <p:txBody>
          <a:bodyPr wrap="none" anchor="ctr"/>
          <a:lstStyle/>
          <a:p>
            <a:endParaRPr lang="en-US"/>
          </a:p>
        </p:txBody>
      </p:sp>
      <p:sp>
        <p:nvSpPr>
          <p:cNvPr id="47107" name="Line 3"/>
          <p:cNvSpPr>
            <a:spLocks noChangeShapeType="1"/>
          </p:cNvSpPr>
          <p:nvPr/>
        </p:nvSpPr>
        <p:spPr bwMode="auto">
          <a:xfrm>
            <a:off x="4495800" y="2870200"/>
            <a:ext cx="762000" cy="685800"/>
          </a:xfrm>
          <a:prstGeom prst="line">
            <a:avLst/>
          </a:prstGeom>
          <a:noFill/>
          <a:ln w="9525">
            <a:solidFill>
              <a:schemeClr val="tx1"/>
            </a:solidFill>
            <a:round/>
            <a:headEnd/>
            <a:tailEnd/>
          </a:ln>
          <a:effectLst/>
        </p:spPr>
        <p:txBody>
          <a:bodyPr wrap="none" anchor="ctr"/>
          <a:lstStyle/>
          <a:p>
            <a:endParaRPr lang="en-US"/>
          </a:p>
        </p:txBody>
      </p:sp>
      <p:sp>
        <p:nvSpPr>
          <p:cNvPr id="47108"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7109" name="Rectangle 5"/>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7110" name="Oval 6"/>
          <p:cNvSpPr>
            <a:spLocks noChangeArrowheads="1"/>
          </p:cNvSpPr>
          <p:nvPr/>
        </p:nvSpPr>
        <p:spPr bwMode="auto">
          <a:xfrm>
            <a:off x="3200400" y="347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111" name="Text Box 7"/>
          <p:cNvSpPr txBox="1">
            <a:spLocks noChangeArrowheads="1"/>
          </p:cNvSpPr>
          <p:nvPr/>
        </p:nvSpPr>
        <p:spPr bwMode="auto">
          <a:xfrm>
            <a:off x="3200400" y="3479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47112" name="Oval 8"/>
          <p:cNvSpPr>
            <a:spLocks noChangeArrowheads="1"/>
          </p:cNvSpPr>
          <p:nvPr/>
        </p:nvSpPr>
        <p:spPr bwMode="auto">
          <a:xfrm>
            <a:off x="4191000" y="2565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113" name="Text Box 9"/>
          <p:cNvSpPr txBox="1">
            <a:spLocks noChangeArrowheads="1"/>
          </p:cNvSpPr>
          <p:nvPr/>
        </p:nvSpPr>
        <p:spPr bwMode="auto">
          <a:xfrm>
            <a:off x="4191000" y="2565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7114" name="Oval 10"/>
          <p:cNvSpPr>
            <a:spLocks noChangeArrowheads="1"/>
          </p:cNvSpPr>
          <p:nvPr/>
        </p:nvSpPr>
        <p:spPr bwMode="auto">
          <a:xfrm>
            <a:off x="5181600" y="347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115" name="Text Box 11"/>
          <p:cNvSpPr txBox="1">
            <a:spLocks noChangeArrowheads="1"/>
          </p:cNvSpPr>
          <p:nvPr/>
        </p:nvSpPr>
        <p:spPr bwMode="auto">
          <a:xfrm>
            <a:off x="5181600" y="34798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47116" name="Rectangle 12"/>
          <p:cNvSpPr>
            <a:spLocks noChangeArrowheads="1"/>
          </p:cNvSpPr>
          <p:nvPr/>
        </p:nvSpPr>
        <p:spPr bwMode="auto">
          <a:xfrm>
            <a:off x="838200" y="56388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Now insert 11.</a:t>
            </a:r>
          </a:p>
        </p:txBody>
      </p:sp>
      <p:sp>
        <p:nvSpPr>
          <p:cNvPr id="47117" name="Oval 13"/>
          <p:cNvSpPr>
            <a:spLocks noChangeArrowheads="1"/>
          </p:cNvSpPr>
          <p:nvPr/>
        </p:nvSpPr>
        <p:spPr bwMode="auto">
          <a:xfrm>
            <a:off x="2336800" y="4292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118" name="Text Box 14"/>
          <p:cNvSpPr txBox="1">
            <a:spLocks noChangeArrowheads="1"/>
          </p:cNvSpPr>
          <p:nvPr/>
        </p:nvSpPr>
        <p:spPr bwMode="auto">
          <a:xfrm>
            <a:off x="2336800" y="42926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47119" name="Oval 15"/>
          <p:cNvSpPr>
            <a:spLocks noChangeArrowheads="1"/>
          </p:cNvSpPr>
          <p:nvPr/>
        </p:nvSpPr>
        <p:spPr bwMode="auto">
          <a:xfrm>
            <a:off x="3898900" y="4343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120" name="Text Box 16"/>
          <p:cNvSpPr txBox="1">
            <a:spLocks noChangeArrowheads="1"/>
          </p:cNvSpPr>
          <p:nvPr/>
        </p:nvSpPr>
        <p:spPr bwMode="auto">
          <a:xfrm>
            <a:off x="3898900" y="4343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3810000" y="3276600"/>
            <a:ext cx="762000" cy="914400"/>
          </a:xfrm>
          <a:prstGeom prst="line">
            <a:avLst/>
          </a:prstGeom>
          <a:noFill/>
          <a:ln w="9525">
            <a:solidFill>
              <a:schemeClr val="tx1"/>
            </a:solidFill>
            <a:round/>
            <a:headEnd/>
            <a:tailEnd/>
          </a:ln>
          <a:effectLst/>
        </p:spPr>
        <p:txBody>
          <a:bodyPr wrap="none" anchor="ctr"/>
          <a:lstStyle/>
          <a:p>
            <a:endParaRPr lang="en-US"/>
          </a:p>
        </p:txBody>
      </p:sp>
      <p:sp>
        <p:nvSpPr>
          <p:cNvPr id="48131" name="Line 3"/>
          <p:cNvSpPr>
            <a:spLocks noChangeShapeType="1"/>
          </p:cNvSpPr>
          <p:nvPr/>
        </p:nvSpPr>
        <p:spPr bwMode="auto">
          <a:xfrm flipV="1">
            <a:off x="2133600" y="2362200"/>
            <a:ext cx="2743200" cy="2616200"/>
          </a:xfrm>
          <a:prstGeom prst="line">
            <a:avLst/>
          </a:prstGeom>
          <a:noFill/>
          <a:ln w="9525">
            <a:solidFill>
              <a:schemeClr val="tx1"/>
            </a:solidFill>
            <a:round/>
            <a:headEnd/>
            <a:tailEnd/>
          </a:ln>
          <a:effectLst/>
        </p:spPr>
        <p:txBody>
          <a:bodyPr wrap="none" anchor="ctr"/>
          <a:lstStyle/>
          <a:p>
            <a:endParaRPr lang="en-US"/>
          </a:p>
        </p:txBody>
      </p:sp>
      <p:sp>
        <p:nvSpPr>
          <p:cNvPr id="48132" name="Line 4"/>
          <p:cNvSpPr>
            <a:spLocks noChangeShapeType="1"/>
          </p:cNvSpPr>
          <p:nvPr/>
        </p:nvSpPr>
        <p:spPr bwMode="auto">
          <a:xfrm>
            <a:off x="4953000" y="2514600"/>
            <a:ext cx="762000" cy="685800"/>
          </a:xfrm>
          <a:prstGeom prst="line">
            <a:avLst/>
          </a:prstGeom>
          <a:noFill/>
          <a:ln w="9525">
            <a:solidFill>
              <a:schemeClr val="tx1"/>
            </a:solidFill>
            <a:round/>
            <a:headEnd/>
            <a:tailEnd/>
          </a:ln>
          <a:effectLst/>
        </p:spPr>
        <p:txBody>
          <a:bodyPr wrap="none" anchor="ctr"/>
          <a:lstStyle/>
          <a:p>
            <a:endParaRPr lang="en-US"/>
          </a:p>
        </p:txBody>
      </p:sp>
      <p:sp>
        <p:nvSpPr>
          <p:cNvPr id="48133"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8134"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48135" name="Oval 7"/>
          <p:cNvSpPr>
            <a:spLocks noChangeArrowheads="1"/>
          </p:cNvSpPr>
          <p:nvPr/>
        </p:nvSpPr>
        <p:spPr bwMode="auto">
          <a:xfrm>
            <a:off x="36576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36" name="Text Box 8"/>
          <p:cNvSpPr txBox="1">
            <a:spLocks noChangeArrowheads="1"/>
          </p:cNvSpPr>
          <p:nvPr/>
        </p:nvSpPr>
        <p:spPr bwMode="auto">
          <a:xfrm>
            <a:off x="3657600" y="31242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48137" name="Oval 9"/>
          <p:cNvSpPr>
            <a:spLocks noChangeArrowheads="1"/>
          </p:cNvSpPr>
          <p:nvPr/>
        </p:nvSpPr>
        <p:spPr bwMode="auto">
          <a:xfrm>
            <a:off x="4648200" y="220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38" name="Text Box 10"/>
          <p:cNvSpPr txBox="1">
            <a:spLocks noChangeArrowheads="1"/>
          </p:cNvSpPr>
          <p:nvPr/>
        </p:nvSpPr>
        <p:spPr bwMode="auto">
          <a:xfrm>
            <a:off x="4648200" y="22098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48139" name="Oval 11"/>
          <p:cNvSpPr>
            <a:spLocks noChangeArrowheads="1"/>
          </p:cNvSpPr>
          <p:nvPr/>
        </p:nvSpPr>
        <p:spPr bwMode="auto">
          <a:xfrm>
            <a:off x="56388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40" name="Text Box 12"/>
          <p:cNvSpPr txBox="1">
            <a:spLocks noChangeArrowheads="1"/>
          </p:cNvSpPr>
          <p:nvPr/>
        </p:nvSpPr>
        <p:spPr bwMode="auto">
          <a:xfrm>
            <a:off x="5638800" y="31242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48141" name="Rectangle 13"/>
          <p:cNvSpPr>
            <a:spLocks noChangeArrowheads="1"/>
          </p:cNvSpPr>
          <p:nvPr/>
        </p:nvSpPr>
        <p:spPr bwMode="auto">
          <a:xfrm>
            <a:off x="838200" y="56388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violation – need to rotate</a:t>
            </a:r>
          </a:p>
        </p:txBody>
      </p:sp>
      <p:sp>
        <p:nvSpPr>
          <p:cNvPr id="48142" name="Oval 14"/>
          <p:cNvSpPr>
            <a:spLocks noChangeArrowheads="1"/>
          </p:cNvSpPr>
          <p:nvPr/>
        </p:nvSpPr>
        <p:spPr bwMode="auto">
          <a:xfrm>
            <a:off x="2794000" y="3937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43" name="Text Box 15"/>
          <p:cNvSpPr txBox="1">
            <a:spLocks noChangeArrowheads="1"/>
          </p:cNvSpPr>
          <p:nvPr/>
        </p:nvSpPr>
        <p:spPr bwMode="auto">
          <a:xfrm>
            <a:off x="2794000" y="39370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48144" name="Oval 16"/>
          <p:cNvSpPr>
            <a:spLocks noChangeArrowheads="1"/>
          </p:cNvSpPr>
          <p:nvPr/>
        </p:nvSpPr>
        <p:spPr bwMode="auto">
          <a:xfrm>
            <a:off x="4356100" y="3987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45" name="Text Box 17"/>
          <p:cNvSpPr txBox="1">
            <a:spLocks noChangeArrowheads="1"/>
          </p:cNvSpPr>
          <p:nvPr/>
        </p:nvSpPr>
        <p:spPr bwMode="auto">
          <a:xfrm>
            <a:off x="4356100" y="39878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48146" name="Oval 18"/>
          <p:cNvSpPr>
            <a:spLocks noChangeArrowheads="1"/>
          </p:cNvSpPr>
          <p:nvPr/>
        </p:nvSpPr>
        <p:spPr bwMode="auto">
          <a:xfrm>
            <a:off x="1981200" y="474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147" name="Text Box 19"/>
          <p:cNvSpPr txBox="1">
            <a:spLocks noChangeArrowheads="1"/>
          </p:cNvSpPr>
          <p:nvPr/>
        </p:nvSpPr>
        <p:spPr bwMode="auto">
          <a:xfrm>
            <a:off x="1981200" y="47498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1206"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1213" name="Rectangle 13"/>
          <p:cNvSpPr>
            <a:spLocks noChangeArrowheads="1"/>
          </p:cNvSpPr>
          <p:nvPr/>
        </p:nvSpPr>
        <p:spPr bwMode="auto">
          <a:xfrm>
            <a:off x="914400" y="2209800"/>
            <a:ext cx="33528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type:</a:t>
            </a:r>
          </a:p>
        </p:txBody>
      </p:sp>
      <p:sp>
        <p:nvSpPr>
          <p:cNvPr id="51226" name="Line 26"/>
          <p:cNvSpPr>
            <a:spLocks noChangeShapeType="1"/>
          </p:cNvSpPr>
          <p:nvPr/>
        </p:nvSpPr>
        <p:spPr bwMode="auto">
          <a:xfrm>
            <a:off x="3810000" y="3276600"/>
            <a:ext cx="762000" cy="914400"/>
          </a:xfrm>
          <a:prstGeom prst="line">
            <a:avLst/>
          </a:prstGeom>
          <a:noFill/>
          <a:ln w="9525">
            <a:solidFill>
              <a:schemeClr val="tx1"/>
            </a:solidFill>
            <a:round/>
            <a:headEnd/>
            <a:tailEnd/>
          </a:ln>
          <a:effectLst/>
        </p:spPr>
        <p:txBody>
          <a:bodyPr wrap="none" anchor="ctr"/>
          <a:lstStyle/>
          <a:p>
            <a:endParaRPr lang="en-US"/>
          </a:p>
        </p:txBody>
      </p:sp>
      <p:sp>
        <p:nvSpPr>
          <p:cNvPr id="51227" name="Line 27"/>
          <p:cNvSpPr>
            <a:spLocks noChangeShapeType="1"/>
          </p:cNvSpPr>
          <p:nvPr/>
        </p:nvSpPr>
        <p:spPr bwMode="auto">
          <a:xfrm flipV="1">
            <a:off x="2133600" y="2362200"/>
            <a:ext cx="2743200" cy="2616200"/>
          </a:xfrm>
          <a:prstGeom prst="line">
            <a:avLst/>
          </a:prstGeom>
          <a:noFill/>
          <a:ln w="9525">
            <a:solidFill>
              <a:schemeClr val="tx1"/>
            </a:solidFill>
            <a:round/>
            <a:headEnd/>
            <a:tailEnd/>
          </a:ln>
          <a:effectLst/>
        </p:spPr>
        <p:txBody>
          <a:bodyPr wrap="none" anchor="ctr"/>
          <a:lstStyle/>
          <a:p>
            <a:endParaRPr lang="en-US"/>
          </a:p>
        </p:txBody>
      </p:sp>
      <p:sp>
        <p:nvSpPr>
          <p:cNvPr id="51228" name="Line 28"/>
          <p:cNvSpPr>
            <a:spLocks noChangeShapeType="1"/>
          </p:cNvSpPr>
          <p:nvPr/>
        </p:nvSpPr>
        <p:spPr bwMode="auto">
          <a:xfrm>
            <a:off x="4953000" y="2514600"/>
            <a:ext cx="762000" cy="685800"/>
          </a:xfrm>
          <a:prstGeom prst="line">
            <a:avLst/>
          </a:prstGeom>
          <a:noFill/>
          <a:ln w="9525">
            <a:solidFill>
              <a:schemeClr val="tx1"/>
            </a:solidFill>
            <a:round/>
            <a:headEnd/>
            <a:tailEnd/>
          </a:ln>
          <a:effectLst/>
        </p:spPr>
        <p:txBody>
          <a:bodyPr wrap="none" anchor="ctr"/>
          <a:lstStyle/>
          <a:p>
            <a:endParaRPr lang="en-US"/>
          </a:p>
        </p:txBody>
      </p:sp>
      <p:sp>
        <p:nvSpPr>
          <p:cNvPr id="51229" name="Oval 29"/>
          <p:cNvSpPr>
            <a:spLocks noChangeArrowheads="1"/>
          </p:cNvSpPr>
          <p:nvPr/>
        </p:nvSpPr>
        <p:spPr bwMode="auto">
          <a:xfrm>
            <a:off x="36576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30" name="Text Box 30"/>
          <p:cNvSpPr txBox="1">
            <a:spLocks noChangeArrowheads="1"/>
          </p:cNvSpPr>
          <p:nvPr/>
        </p:nvSpPr>
        <p:spPr bwMode="auto">
          <a:xfrm>
            <a:off x="3657600" y="31242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1231" name="Oval 31"/>
          <p:cNvSpPr>
            <a:spLocks noChangeArrowheads="1"/>
          </p:cNvSpPr>
          <p:nvPr/>
        </p:nvSpPr>
        <p:spPr bwMode="auto">
          <a:xfrm>
            <a:off x="4648200" y="220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32" name="Text Box 32"/>
          <p:cNvSpPr txBox="1">
            <a:spLocks noChangeArrowheads="1"/>
          </p:cNvSpPr>
          <p:nvPr/>
        </p:nvSpPr>
        <p:spPr bwMode="auto">
          <a:xfrm>
            <a:off x="4648200" y="22098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1233" name="Oval 33"/>
          <p:cNvSpPr>
            <a:spLocks noChangeArrowheads="1"/>
          </p:cNvSpPr>
          <p:nvPr/>
        </p:nvSpPr>
        <p:spPr bwMode="auto">
          <a:xfrm>
            <a:off x="56388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34" name="Text Box 34"/>
          <p:cNvSpPr txBox="1">
            <a:spLocks noChangeArrowheads="1"/>
          </p:cNvSpPr>
          <p:nvPr/>
        </p:nvSpPr>
        <p:spPr bwMode="auto">
          <a:xfrm>
            <a:off x="5638800" y="31242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1235" name="Oval 35"/>
          <p:cNvSpPr>
            <a:spLocks noChangeArrowheads="1"/>
          </p:cNvSpPr>
          <p:nvPr/>
        </p:nvSpPr>
        <p:spPr bwMode="auto">
          <a:xfrm>
            <a:off x="2794000" y="3937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36" name="Text Box 36"/>
          <p:cNvSpPr txBox="1">
            <a:spLocks noChangeArrowheads="1"/>
          </p:cNvSpPr>
          <p:nvPr/>
        </p:nvSpPr>
        <p:spPr bwMode="auto">
          <a:xfrm>
            <a:off x="2794000" y="39370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1237" name="Oval 37"/>
          <p:cNvSpPr>
            <a:spLocks noChangeArrowheads="1"/>
          </p:cNvSpPr>
          <p:nvPr/>
        </p:nvSpPr>
        <p:spPr bwMode="auto">
          <a:xfrm>
            <a:off x="4356100" y="3987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38" name="Text Box 38"/>
          <p:cNvSpPr txBox="1">
            <a:spLocks noChangeArrowheads="1"/>
          </p:cNvSpPr>
          <p:nvPr/>
        </p:nvSpPr>
        <p:spPr bwMode="auto">
          <a:xfrm>
            <a:off x="4356100" y="39878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1239" name="Oval 39"/>
          <p:cNvSpPr>
            <a:spLocks noChangeArrowheads="1"/>
          </p:cNvSpPr>
          <p:nvPr/>
        </p:nvSpPr>
        <p:spPr bwMode="auto">
          <a:xfrm>
            <a:off x="1981200" y="474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240" name="Text Box 40"/>
          <p:cNvSpPr txBox="1">
            <a:spLocks noChangeArrowheads="1"/>
          </p:cNvSpPr>
          <p:nvPr/>
        </p:nvSpPr>
        <p:spPr bwMode="auto">
          <a:xfrm>
            <a:off x="1981200" y="47498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grpSp>
        <p:nvGrpSpPr>
          <p:cNvPr id="2" name="Group 23"/>
          <p:cNvGrpSpPr>
            <a:grpSpLocks/>
          </p:cNvGrpSpPr>
          <p:nvPr/>
        </p:nvGrpSpPr>
        <p:grpSpPr bwMode="auto">
          <a:xfrm>
            <a:off x="4114800" y="2628900"/>
            <a:ext cx="469900" cy="457200"/>
            <a:chOff x="3648" y="3360"/>
            <a:chExt cx="296" cy="288"/>
          </a:xfrm>
        </p:grpSpPr>
        <p:sp>
          <p:nvSpPr>
            <p:cNvPr id="51224" name="AutoShape 24"/>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51225" name="Oval 25"/>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Degree of a tree</a:t>
            </a:r>
          </a:p>
          <a:p>
            <a:pPr>
              <a:buNone/>
            </a:pPr>
            <a:r>
              <a:rPr lang="en-US" dirty="0" smtClean="0"/>
              <a:t>	Maximum degree of nodes in a tree is called the degree of tree.</a:t>
            </a:r>
          </a:p>
          <a:p>
            <a:pPr>
              <a:buNone/>
            </a:pPr>
            <a:r>
              <a:rPr lang="en-US" dirty="0" smtClean="0"/>
              <a:t>	Degree of a tree</a:t>
            </a:r>
            <a:r>
              <a:rPr lang="en-US" dirty="0" smtClean="0">
                <a:sym typeface="Wingdings" pitchFamily="2" charset="2"/>
              </a:rPr>
              <a:t>3</a:t>
            </a:r>
            <a:endParaRPr lang="en-US" dirty="0" smtClean="0"/>
          </a:p>
          <a:p>
            <a:pPr>
              <a:buNone/>
            </a:pP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p:spPr>
        <p:txBody>
          <a:bodyPr wrap="none" anchor="ctr"/>
          <a:lstStyle/>
          <a:p>
            <a:endParaRPr lang="en-US"/>
          </a:p>
        </p:txBody>
      </p:sp>
      <p:sp>
        <p:nvSpPr>
          <p:cNvPr id="52227" name="Line 3"/>
          <p:cNvSpPr>
            <a:spLocks noChangeShapeType="1"/>
          </p:cNvSpPr>
          <p:nvPr/>
        </p:nvSpPr>
        <p:spPr bwMode="auto">
          <a:xfrm flipV="1">
            <a:off x="2743200" y="2794000"/>
            <a:ext cx="2184400" cy="2082800"/>
          </a:xfrm>
          <a:prstGeom prst="line">
            <a:avLst/>
          </a:prstGeom>
          <a:noFill/>
          <a:ln w="9525">
            <a:solidFill>
              <a:schemeClr val="tx1"/>
            </a:solidFill>
            <a:round/>
            <a:headEnd/>
            <a:tailEnd/>
          </a:ln>
          <a:effectLst/>
        </p:spPr>
        <p:txBody>
          <a:bodyPr wrap="none" anchor="ctr"/>
          <a:lstStyle/>
          <a:p>
            <a:endParaRPr lang="en-US"/>
          </a:p>
        </p:txBody>
      </p:sp>
      <p:sp>
        <p:nvSpPr>
          <p:cNvPr id="52228"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p:spPr>
        <p:txBody>
          <a:bodyPr wrap="none" anchor="ctr"/>
          <a:lstStyle/>
          <a:p>
            <a:endParaRPr lang="en-US"/>
          </a:p>
        </p:txBody>
      </p:sp>
      <p:sp>
        <p:nvSpPr>
          <p:cNvPr id="52229"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2230"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2231"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32" name="Text Box 8"/>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2233"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34" name="Text Box 10"/>
          <p:cNvSpPr txBox="1">
            <a:spLocks noChangeArrowheads="1"/>
          </p:cNvSpPr>
          <p:nvPr/>
        </p:nvSpPr>
        <p:spPr bwMode="auto">
          <a:xfrm>
            <a:off x="5994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2235"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36" name="Text Box 12"/>
          <p:cNvSpPr txBox="1">
            <a:spLocks noChangeArrowheads="1"/>
          </p:cNvSpPr>
          <p:nvPr/>
        </p:nvSpPr>
        <p:spPr bwMode="auto">
          <a:xfrm>
            <a:off x="7035800" y="43561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2238" name="Oval 14"/>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39" name="Text Box 15"/>
          <p:cNvSpPr txBox="1">
            <a:spLocks noChangeArrowheads="1"/>
          </p:cNvSpPr>
          <p:nvPr/>
        </p:nvSpPr>
        <p:spPr bwMode="auto">
          <a:xfrm>
            <a:off x="3670300" y="3581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2240" name="Oval 16"/>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41" name="Text Box 17"/>
          <p:cNvSpPr txBox="1">
            <a:spLocks noChangeArrowheads="1"/>
          </p:cNvSpPr>
          <p:nvPr/>
        </p:nvSpPr>
        <p:spPr bwMode="auto">
          <a:xfrm>
            <a:off x="51816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2242" name="Oval 18"/>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2243" name="Text Box 19"/>
          <p:cNvSpPr txBox="1">
            <a:spLocks noChangeArrowheads="1"/>
          </p:cNvSpPr>
          <p:nvPr/>
        </p:nvSpPr>
        <p:spPr bwMode="auto">
          <a:xfrm>
            <a:off x="2616200" y="45720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2248" name="Rectangle 24"/>
          <p:cNvSpPr>
            <a:spLocks noChangeArrowheads="1"/>
          </p:cNvSpPr>
          <p:nvPr/>
        </p:nvSpPr>
        <p:spPr bwMode="auto">
          <a:xfrm>
            <a:off x="838200" y="56388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Now insert 10.</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p:spPr>
        <p:txBody>
          <a:bodyPr wrap="none" anchor="ctr"/>
          <a:lstStyle/>
          <a:p>
            <a:endParaRPr lang="en-US"/>
          </a:p>
        </p:txBody>
      </p:sp>
      <p:sp>
        <p:nvSpPr>
          <p:cNvPr id="56323" name="Line 3"/>
          <p:cNvSpPr>
            <a:spLocks noChangeShapeType="1"/>
          </p:cNvSpPr>
          <p:nvPr/>
        </p:nvSpPr>
        <p:spPr bwMode="auto">
          <a:xfrm flipV="1">
            <a:off x="1981200" y="2794000"/>
            <a:ext cx="2946400" cy="2844800"/>
          </a:xfrm>
          <a:prstGeom prst="line">
            <a:avLst/>
          </a:prstGeom>
          <a:noFill/>
          <a:ln w="9525">
            <a:solidFill>
              <a:schemeClr val="tx1"/>
            </a:solidFill>
            <a:round/>
            <a:headEnd/>
            <a:tailEnd/>
          </a:ln>
          <a:effectLst/>
        </p:spPr>
        <p:txBody>
          <a:bodyPr wrap="none" anchor="ctr"/>
          <a:lstStyle/>
          <a:p>
            <a:endParaRPr lang="en-US"/>
          </a:p>
        </p:txBody>
      </p:sp>
      <p:sp>
        <p:nvSpPr>
          <p:cNvPr id="56324"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p:spPr>
        <p:txBody>
          <a:bodyPr wrap="none" anchor="ctr"/>
          <a:lstStyle/>
          <a:p>
            <a:endParaRPr lang="en-US"/>
          </a:p>
        </p:txBody>
      </p:sp>
      <p:sp>
        <p:nvSpPr>
          <p:cNvPr id="5632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6326"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6327"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28" name="Text Box 8"/>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6329"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0" name="Text Box 10"/>
          <p:cNvSpPr txBox="1">
            <a:spLocks noChangeArrowheads="1"/>
          </p:cNvSpPr>
          <p:nvPr/>
        </p:nvSpPr>
        <p:spPr bwMode="auto">
          <a:xfrm>
            <a:off x="5994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6331"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2" name="Text Box 12"/>
          <p:cNvSpPr txBox="1">
            <a:spLocks noChangeArrowheads="1"/>
          </p:cNvSpPr>
          <p:nvPr/>
        </p:nvSpPr>
        <p:spPr bwMode="auto">
          <a:xfrm>
            <a:off x="7035800" y="43561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6333"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4" name="Text Box 14"/>
          <p:cNvSpPr txBox="1">
            <a:spLocks noChangeArrowheads="1"/>
          </p:cNvSpPr>
          <p:nvPr/>
        </p:nvSpPr>
        <p:spPr bwMode="auto">
          <a:xfrm>
            <a:off x="3670300" y="3581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6335" name="Oval 15"/>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6" name="Text Box 16"/>
          <p:cNvSpPr txBox="1">
            <a:spLocks noChangeArrowheads="1"/>
          </p:cNvSpPr>
          <p:nvPr/>
        </p:nvSpPr>
        <p:spPr bwMode="auto">
          <a:xfrm>
            <a:off x="51816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6337" name="Oval 17"/>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8" name="Text Box 18"/>
          <p:cNvSpPr txBox="1">
            <a:spLocks noChangeArrowheads="1"/>
          </p:cNvSpPr>
          <p:nvPr/>
        </p:nvSpPr>
        <p:spPr bwMode="auto">
          <a:xfrm>
            <a:off x="2616200" y="45720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6340" name="Oval 20"/>
          <p:cNvSpPr>
            <a:spLocks noChangeArrowheads="1"/>
          </p:cNvSpPr>
          <p:nvPr/>
        </p:nvSpPr>
        <p:spPr bwMode="auto">
          <a:xfrm>
            <a:off x="1803400" y="5473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41" name="Text Box 21"/>
          <p:cNvSpPr txBox="1">
            <a:spLocks noChangeArrowheads="1"/>
          </p:cNvSpPr>
          <p:nvPr/>
        </p:nvSpPr>
        <p:spPr bwMode="auto">
          <a:xfrm>
            <a:off x="1803400" y="54737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6345" name="Rectangle 25"/>
          <p:cNvSpPr>
            <a:spLocks noChangeArrowheads="1"/>
          </p:cNvSpPr>
          <p:nvPr/>
        </p:nvSpPr>
        <p:spPr bwMode="auto">
          <a:xfrm>
            <a:off x="838200" y="6019800"/>
            <a:ext cx="5029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violation – need to rotate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p:spPr>
        <p:txBody>
          <a:bodyPr wrap="none" anchor="ctr"/>
          <a:lstStyle/>
          <a:p>
            <a:endParaRPr lang="en-US"/>
          </a:p>
        </p:txBody>
      </p:sp>
      <p:sp>
        <p:nvSpPr>
          <p:cNvPr id="55299" name="Line 3"/>
          <p:cNvSpPr>
            <a:spLocks noChangeShapeType="1"/>
          </p:cNvSpPr>
          <p:nvPr/>
        </p:nvSpPr>
        <p:spPr bwMode="auto">
          <a:xfrm flipV="1">
            <a:off x="1981200" y="2794000"/>
            <a:ext cx="2946400" cy="2844800"/>
          </a:xfrm>
          <a:prstGeom prst="line">
            <a:avLst/>
          </a:prstGeom>
          <a:noFill/>
          <a:ln w="9525">
            <a:solidFill>
              <a:schemeClr val="tx1"/>
            </a:solidFill>
            <a:round/>
            <a:headEnd/>
            <a:tailEnd/>
          </a:ln>
          <a:effectLst/>
        </p:spPr>
        <p:txBody>
          <a:bodyPr wrap="none" anchor="ctr"/>
          <a:lstStyle/>
          <a:p>
            <a:endParaRPr lang="en-US"/>
          </a:p>
        </p:txBody>
      </p:sp>
      <p:sp>
        <p:nvSpPr>
          <p:cNvPr id="55300"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p:spPr>
        <p:txBody>
          <a:bodyPr wrap="none" anchor="ctr"/>
          <a:lstStyle/>
          <a:p>
            <a:endParaRPr lang="en-US"/>
          </a:p>
        </p:txBody>
      </p:sp>
      <p:sp>
        <p:nvSpPr>
          <p:cNvPr id="55301"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5302"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5303"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04" name="Text Box 8"/>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5305"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06" name="Text Box 10"/>
          <p:cNvSpPr txBox="1">
            <a:spLocks noChangeArrowheads="1"/>
          </p:cNvSpPr>
          <p:nvPr/>
        </p:nvSpPr>
        <p:spPr bwMode="auto">
          <a:xfrm>
            <a:off x="5994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5307"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08" name="Text Box 12"/>
          <p:cNvSpPr txBox="1">
            <a:spLocks noChangeArrowheads="1"/>
          </p:cNvSpPr>
          <p:nvPr/>
        </p:nvSpPr>
        <p:spPr bwMode="auto">
          <a:xfrm>
            <a:off x="7035800" y="43561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5309"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10" name="Text Box 14"/>
          <p:cNvSpPr txBox="1">
            <a:spLocks noChangeArrowheads="1"/>
          </p:cNvSpPr>
          <p:nvPr/>
        </p:nvSpPr>
        <p:spPr bwMode="auto">
          <a:xfrm>
            <a:off x="3670300" y="3581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5311" name="Oval 15"/>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12" name="Text Box 16"/>
          <p:cNvSpPr txBox="1">
            <a:spLocks noChangeArrowheads="1"/>
          </p:cNvSpPr>
          <p:nvPr/>
        </p:nvSpPr>
        <p:spPr bwMode="auto">
          <a:xfrm>
            <a:off x="51816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5313" name="Oval 17"/>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14" name="Text Box 18"/>
          <p:cNvSpPr txBox="1">
            <a:spLocks noChangeArrowheads="1"/>
          </p:cNvSpPr>
          <p:nvPr/>
        </p:nvSpPr>
        <p:spPr bwMode="auto">
          <a:xfrm>
            <a:off x="2616200" y="45720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5316" name="Oval 20"/>
          <p:cNvSpPr>
            <a:spLocks noChangeArrowheads="1"/>
          </p:cNvSpPr>
          <p:nvPr/>
        </p:nvSpPr>
        <p:spPr bwMode="auto">
          <a:xfrm>
            <a:off x="1803400" y="5473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17" name="Text Box 21"/>
          <p:cNvSpPr txBox="1">
            <a:spLocks noChangeArrowheads="1"/>
          </p:cNvSpPr>
          <p:nvPr/>
        </p:nvSpPr>
        <p:spPr bwMode="auto">
          <a:xfrm>
            <a:off x="1803400" y="54737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grpSp>
        <p:nvGrpSpPr>
          <p:cNvPr id="2" name="Group 22"/>
          <p:cNvGrpSpPr>
            <a:grpSpLocks/>
          </p:cNvGrpSpPr>
          <p:nvPr/>
        </p:nvGrpSpPr>
        <p:grpSpPr bwMode="auto">
          <a:xfrm>
            <a:off x="3149600" y="4051300"/>
            <a:ext cx="469900" cy="457200"/>
            <a:chOff x="3648" y="3360"/>
            <a:chExt cx="296" cy="288"/>
          </a:xfrm>
        </p:grpSpPr>
        <p:sp>
          <p:nvSpPr>
            <p:cNvPr id="55319" name="AutoShape 23"/>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55320" name="Oval 24"/>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55321" name="Rectangle 25"/>
          <p:cNvSpPr>
            <a:spLocks noChangeArrowheads="1"/>
          </p:cNvSpPr>
          <p:nvPr/>
        </p:nvSpPr>
        <p:spPr bwMode="auto">
          <a:xfrm>
            <a:off x="914400" y="2209800"/>
            <a:ext cx="33528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type: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9" name="Line 25"/>
          <p:cNvSpPr>
            <a:spLocks noChangeShapeType="1"/>
          </p:cNvSpPr>
          <p:nvPr/>
        </p:nvSpPr>
        <p:spPr bwMode="auto">
          <a:xfrm>
            <a:off x="3810000" y="3733800"/>
            <a:ext cx="914400" cy="914400"/>
          </a:xfrm>
          <a:prstGeom prst="line">
            <a:avLst/>
          </a:prstGeom>
          <a:noFill/>
          <a:ln w="9525">
            <a:solidFill>
              <a:schemeClr val="tx1"/>
            </a:solidFill>
            <a:round/>
            <a:headEnd/>
            <a:tailEnd/>
          </a:ln>
          <a:effectLst/>
        </p:spPr>
        <p:txBody>
          <a:bodyPr wrap="none" anchor="ctr"/>
          <a:lstStyle/>
          <a:p>
            <a:endParaRPr lang="en-US"/>
          </a:p>
        </p:txBody>
      </p:sp>
      <p:sp>
        <p:nvSpPr>
          <p:cNvPr id="57346" name="Line 2"/>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57347" name="Line 3"/>
          <p:cNvSpPr>
            <a:spLocks noChangeShapeType="1"/>
          </p:cNvSpPr>
          <p:nvPr/>
        </p:nvSpPr>
        <p:spPr bwMode="auto">
          <a:xfrm flipV="1">
            <a:off x="3048000" y="2794000"/>
            <a:ext cx="1879600" cy="1778000"/>
          </a:xfrm>
          <a:prstGeom prst="line">
            <a:avLst/>
          </a:prstGeom>
          <a:noFill/>
          <a:ln w="9525">
            <a:solidFill>
              <a:schemeClr val="tx1"/>
            </a:solidFill>
            <a:round/>
            <a:headEnd/>
            <a:tailEnd/>
          </a:ln>
          <a:effectLst/>
        </p:spPr>
        <p:txBody>
          <a:bodyPr wrap="none" anchor="ctr"/>
          <a:lstStyle/>
          <a:p>
            <a:endParaRPr lang="en-US"/>
          </a:p>
        </p:txBody>
      </p:sp>
      <p:sp>
        <p:nvSpPr>
          <p:cNvPr id="57348" name="Line 4"/>
          <p:cNvSpPr>
            <a:spLocks noChangeShapeType="1"/>
          </p:cNvSpPr>
          <p:nvPr/>
        </p:nvSpPr>
        <p:spPr bwMode="auto">
          <a:xfrm>
            <a:off x="4876800" y="2743200"/>
            <a:ext cx="2209800" cy="1828800"/>
          </a:xfrm>
          <a:prstGeom prst="line">
            <a:avLst/>
          </a:prstGeom>
          <a:noFill/>
          <a:ln w="9525">
            <a:solidFill>
              <a:schemeClr val="tx1"/>
            </a:solidFill>
            <a:round/>
            <a:headEnd/>
            <a:tailEnd/>
          </a:ln>
          <a:effectLst/>
        </p:spPr>
        <p:txBody>
          <a:bodyPr wrap="none" anchor="ctr"/>
          <a:lstStyle/>
          <a:p>
            <a:endParaRPr lang="en-US"/>
          </a:p>
        </p:txBody>
      </p:sp>
      <p:sp>
        <p:nvSpPr>
          <p:cNvPr id="57349"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7350" name="Rectangle 6"/>
          <p:cNvSpPr>
            <a:spLocks noGrp="1" noChangeArrowheads="1"/>
          </p:cNvSpPr>
          <p:nvPr>
            <p:ph type="body" idx="1"/>
          </p:nvPr>
        </p:nvSpPr>
        <p:spPr>
          <a:xfrm>
            <a:off x="381000" y="1447800"/>
            <a:ext cx="8534400" cy="609600"/>
          </a:xfrm>
        </p:spPr>
        <p:txBody>
          <a:bodyPr/>
          <a:lstStyle/>
          <a:p>
            <a:pPr>
              <a:buFontTx/>
              <a:buNone/>
            </a:pPr>
            <a:r>
              <a:rPr lang="en-US" dirty="0"/>
              <a:t>Single rotations:</a:t>
            </a:r>
          </a:p>
        </p:txBody>
      </p:sp>
      <p:sp>
        <p:nvSpPr>
          <p:cNvPr id="57351"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52" name="Text Box 8"/>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7353" name="Oval 9"/>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54" name="Text Box 10"/>
          <p:cNvSpPr txBox="1">
            <a:spLocks noChangeArrowheads="1"/>
          </p:cNvSpPr>
          <p:nvPr/>
        </p:nvSpPr>
        <p:spPr bwMode="auto">
          <a:xfrm>
            <a:off x="5867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7355" name="Oval 11"/>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56" name="Text Box 12"/>
          <p:cNvSpPr txBox="1">
            <a:spLocks noChangeArrowheads="1"/>
          </p:cNvSpPr>
          <p:nvPr/>
        </p:nvSpPr>
        <p:spPr bwMode="auto">
          <a:xfrm>
            <a:off x="68580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7357"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58" name="Text Box 14"/>
          <p:cNvSpPr txBox="1">
            <a:spLocks noChangeArrowheads="1"/>
          </p:cNvSpPr>
          <p:nvPr/>
        </p:nvSpPr>
        <p:spPr bwMode="auto">
          <a:xfrm>
            <a:off x="3670300" y="3581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7359" name="Oval 15"/>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60" name="Text Box 16"/>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7361" name="Oval 17"/>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62" name="Text Box 18"/>
          <p:cNvSpPr txBox="1">
            <a:spLocks noChangeArrowheads="1"/>
          </p:cNvSpPr>
          <p:nvPr/>
        </p:nvSpPr>
        <p:spPr bwMode="auto">
          <a:xfrm>
            <a:off x="2882900" y="44196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7363" name="Oval 19"/>
          <p:cNvSpPr>
            <a:spLocks noChangeArrowheads="1"/>
          </p:cNvSpPr>
          <p:nvPr/>
        </p:nvSpPr>
        <p:spPr bwMode="auto">
          <a:xfrm>
            <a:off x="44704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364" name="Text Box 20"/>
          <p:cNvSpPr txBox="1">
            <a:spLocks noChangeArrowheads="1"/>
          </p:cNvSpPr>
          <p:nvPr/>
        </p:nvSpPr>
        <p:spPr bwMode="auto">
          <a:xfrm>
            <a:off x="4470400" y="4470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7370" name="Rectangle 26"/>
          <p:cNvSpPr>
            <a:spLocks noChangeArrowheads="1"/>
          </p:cNvSpPr>
          <p:nvPr/>
        </p:nvSpPr>
        <p:spPr bwMode="auto">
          <a:xfrm>
            <a:off x="762000" y="5638800"/>
            <a:ext cx="5410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balance restored.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3254" name="Rectangle 6"/>
          <p:cNvSpPr>
            <a:spLocks noGrp="1" noChangeArrowheads="1"/>
          </p:cNvSpPr>
          <p:nvPr>
            <p:ph type="body" idx="1"/>
          </p:nvPr>
        </p:nvSpPr>
        <p:spPr>
          <a:xfrm>
            <a:off x="381000" y="1447800"/>
            <a:ext cx="8534400" cy="609600"/>
          </a:xfrm>
        </p:spPr>
        <p:txBody>
          <a:bodyPr/>
          <a:lstStyle/>
          <a:p>
            <a:pPr>
              <a:buFontTx/>
              <a:buNone/>
            </a:pPr>
            <a:r>
              <a:rPr lang="en-US" dirty="0"/>
              <a:t>Double rotations: </a:t>
            </a:r>
          </a:p>
        </p:txBody>
      </p:sp>
      <p:sp>
        <p:nvSpPr>
          <p:cNvPr id="53268" name="Rectangle 20"/>
          <p:cNvSpPr>
            <a:spLocks noChangeArrowheads="1"/>
          </p:cNvSpPr>
          <p:nvPr/>
        </p:nvSpPr>
        <p:spPr bwMode="auto">
          <a:xfrm>
            <a:off x="457200" y="2133600"/>
            <a:ext cx="36576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First insert 1 and 2:</a:t>
            </a:r>
          </a:p>
        </p:txBody>
      </p:sp>
      <p:sp>
        <p:nvSpPr>
          <p:cNvPr id="53310" name="Line 62"/>
          <p:cNvSpPr>
            <a:spLocks noChangeShapeType="1"/>
          </p:cNvSpPr>
          <p:nvPr/>
        </p:nvSpPr>
        <p:spPr bwMode="auto">
          <a:xfrm>
            <a:off x="3810000" y="3733800"/>
            <a:ext cx="914400" cy="914400"/>
          </a:xfrm>
          <a:prstGeom prst="line">
            <a:avLst/>
          </a:prstGeom>
          <a:noFill/>
          <a:ln w="9525">
            <a:solidFill>
              <a:schemeClr val="tx1"/>
            </a:solidFill>
            <a:round/>
            <a:headEnd/>
            <a:tailEnd/>
          </a:ln>
          <a:effectLst/>
        </p:spPr>
        <p:txBody>
          <a:bodyPr wrap="none" anchor="ctr"/>
          <a:lstStyle/>
          <a:p>
            <a:endParaRPr lang="en-US"/>
          </a:p>
        </p:txBody>
      </p:sp>
      <p:sp>
        <p:nvSpPr>
          <p:cNvPr id="53311" name="Line 63"/>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53312" name="Line 64"/>
          <p:cNvSpPr>
            <a:spLocks noChangeShapeType="1"/>
          </p:cNvSpPr>
          <p:nvPr/>
        </p:nvSpPr>
        <p:spPr bwMode="auto">
          <a:xfrm flipV="1">
            <a:off x="3048000" y="2794000"/>
            <a:ext cx="1879600" cy="1778000"/>
          </a:xfrm>
          <a:prstGeom prst="line">
            <a:avLst/>
          </a:prstGeom>
          <a:noFill/>
          <a:ln w="9525">
            <a:solidFill>
              <a:schemeClr val="tx1"/>
            </a:solidFill>
            <a:round/>
            <a:headEnd/>
            <a:tailEnd/>
          </a:ln>
          <a:effectLst/>
        </p:spPr>
        <p:txBody>
          <a:bodyPr wrap="none" anchor="ctr"/>
          <a:lstStyle/>
          <a:p>
            <a:endParaRPr lang="en-US"/>
          </a:p>
        </p:txBody>
      </p:sp>
      <p:sp>
        <p:nvSpPr>
          <p:cNvPr id="53313" name="Line 65"/>
          <p:cNvSpPr>
            <a:spLocks noChangeShapeType="1"/>
          </p:cNvSpPr>
          <p:nvPr/>
        </p:nvSpPr>
        <p:spPr bwMode="auto">
          <a:xfrm>
            <a:off x="4876800" y="2743200"/>
            <a:ext cx="2209800" cy="1828800"/>
          </a:xfrm>
          <a:prstGeom prst="line">
            <a:avLst/>
          </a:prstGeom>
          <a:noFill/>
          <a:ln w="9525">
            <a:solidFill>
              <a:schemeClr val="tx1"/>
            </a:solidFill>
            <a:round/>
            <a:headEnd/>
            <a:tailEnd/>
          </a:ln>
          <a:effectLst/>
        </p:spPr>
        <p:txBody>
          <a:bodyPr wrap="none" anchor="ctr"/>
          <a:lstStyle/>
          <a:p>
            <a:endParaRPr lang="en-US"/>
          </a:p>
        </p:txBody>
      </p:sp>
      <p:sp>
        <p:nvSpPr>
          <p:cNvPr id="53314" name="Oval 66"/>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15" name="Text Box 67"/>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3316" name="Oval 68"/>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17" name="Text Box 69"/>
          <p:cNvSpPr txBox="1">
            <a:spLocks noChangeArrowheads="1"/>
          </p:cNvSpPr>
          <p:nvPr/>
        </p:nvSpPr>
        <p:spPr bwMode="auto">
          <a:xfrm>
            <a:off x="5867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3318" name="Oval 70"/>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19" name="Text Box 71"/>
          <p:cNvSpPr txBox="1">
            <a:spLocks noChangeArrowheads="1"/>
          </p:cNvSpPr>
          <p:nvPr/>
        </p:nvSpPr>
        <p:spPr bwMode="auto">
          <a:xfrm>
            <a:off x="68580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3320" name="Oval 72"/>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21" name="Text Box 73"/>
          <p:cNvSpPr txBox="1">
            <a:spLocks noChangeArrowheads="1"/>
          </p:cNvSpPr>
          <p:nvPr/>
        </p:nvSpPr>
        <p:spPr bwMode="auto">
          <a:xfrm>
            <a:off x="3670300" y="3581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3322" name="Oval 74"/>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23" name="Text Box 75"/>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3324" name="Oval 76"/>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25" name="Text Box 77"/>
          <p:cNvSpPr txBox="1">
            <a:spLocks noChangeArrowheads="1"/>
          </p:cNvSpPr>
          <p:nvPr/>
        </p:nvSpPr>
        <p:spPr bwMode="auto">
          <a:xfrm>
            <a:off x="2882900" y="44196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3326" name="Oval 78"/>
          <p:cNvSpPr>
            <a:spLocks noChangeArrowheads="1"/>
          </p:cNvSpPr>
          <p:nvPr/>
        </p:nvSpPr>
        <p:spPr bwMode="auto">
          <a:xfrm>
            <a:off x="44704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327" name="Text Box 79"/>
          <p:cNvSpPr txBox="1">
            <a:spLocks noChangeArrowheads="1"/>
          </p:cNvSpPr>
          <p:nvPr/>
        </p:nvSpPr>
        <p:spPr bwMode="auto">
          <a:xfrm>
            <a:off x="4470400" y="4470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92" name="Line 28"/>
          <p:cNvSpPr>
            <a:spLocks noChangeShapeType="1"/>
          </p:cNvSpPr>
          <p:nvPr/>
        </p:nvSpPr>
        <p:spPr bwMode="auto">
          <a:xfrm>
            <a:off x="3835400" y="3378200"/>
            <a:ext cx="914400" cy="914400"/>
          </a:xfrm>
          <a:prstGeom prst="line">
            <a:avLst/>
          </a:prstGeom>
          <a:noFill/>
          <a:ln w="9525">
            <a:solidFill>
              <a:schemeClr val="tx1"/>
            </a:solidFill>
            <a:round/>
            <a:headEnd/>
            <a:tailEnd/>
          </a:ln>
          <a:effectLst/>
        </p:spPr>
        <p:txBody>
          <a:bodyPr wrap="none" anchor="ctr"/>
          <a:lstStyle/>
          <a:p>
            <a:endParaRPr lang="en-US"/>
          </a:p>
        </p:txBody>
      </p:sp>
      <p:sp>
        <p:nvSpPr>
          <p:cNvPr id="62466" name="Line 2"/>
          <p:cNvSpPr>
            <a:spLocks noChangeShapeType="1"/>
          </p:cNvSpPr>
          <p:nvPr/>
        </p:nvSpPr>
        <p:spPr bwMode="auto">
          <a:xfrm>
            <a:off x="1790700" y="5181600"/>
            <a:ext cx="1143000" cy="838200"/>
          </a:xfrm>
          <a:prstGeom prst="line">
            <a:avLst/>
          </a:prstGeom>
          <a:noFill/>
          <a:ln w="9525">
            <a:solidFill>
              <a:schemeClr val="tx1"/>
            </a:solidFill>
            <a:round/>
            <a:headEnd/>
            <a:tailEnd/>
          </a:ln>
          <a:effectLst/>
        </p:spPr>
        <p:txBody>
          <a:bodyPr wrap="none" anchor="ctr"/>
          <a:lstStyle/>
          <a:p>
            <a:endParaRPr lang="en-US"/>
          </a:p>
        </p:txBody>
      </p:sp>
      <p:sp>
        <p:nvSpPr>
          <p:cNvPr id="62467" name="Line 3"/>
          <p:cNvSpPr>
            <a:spLocks noChangeShapeType="1"/>
          </p:cNvSpPr>
          <p:nvPr/>
        </p:nvSpPr>
        <p:spPr bwMode="auto">
          <a:xfrm flipH="1">
            <a:off x="5384800" y="3276600"/>
            <a:ext cx="762000" cy="825500"/>
          </a:xfrm>
          <a:prstGeom prst="line">
            <a:avLst/>
          </a:prstGeom>
          <a:noFill/>
          <a:ln w="9525">
            <a:solidFill>
              <a:schemeClr val="tx1"/>
            </a:solidFill>
            <a:round/>
            <a:headEnd/>
            <a:tailEnd/>
          </a:ln>
          <a:effectLst/>
        </p:spPr>
        <p:txBody>
          <a:bodyPr wrap="none" anchor="ctr"/>
          <a:lstStyle/>
          <a:p>
            <a:endParaRPr lang="en-US"/>
          </a:p>
        </p:txBody>
      </p:sp>
      <p:sp>
        <p:nvSpPr>
          <p:cNvPr id="62468" name="Line 4"/>
          <p:cNvSpPr>
            <a:spLocks noChangeShapeType="1"/>
          </p:cNvSpPr>
          <p:nvPr/>
        </p:nvSpPr>
        <p:spPr bwMode="auto">
          <a:xfrm flipV="1">
            <a:off x="1714500" y="2286000"/>
            <a:ext cx="3162300" cy="3048000"/>
          </a:xfrm>
          <a:prstGeom prst="line">
            <a:avLst/>
          </a:prstGeom>
          <a:noFill/>
          <a:ln w="9525">
            <a:solidFill>
              <a:schemeClr val="tx1"/>
            </a:solidFill>
            <a:round/>
            <a:headEnd/>
            <a:tailEnd/>
          </a:ln>
          <a:effectLst/>
        </p:spPr>
        <p:txBody>
          <a:bodyPr wrap="none" anchor="ctr"/>
          <a:lstStyle/>
          <a:p>
            <a:endParaRPr lang="en-US"/>
          </a:p>
        </p:txBody>
      </p:sp>
      <p:sp>
        <p:nvSpPr>
          <p:cNvPr id="62469" name="Line 5"/>
          <p:cNvSpPr>
            <a:spLocks noChangeShapeType="1"/>
          </p:cNvSpPr>
          <p:nvPr/>
        </p:nvSpPr>
        <p:spPr bwMode="auto">
          <a:xfrm>
            <a:off x="4838700" y="2286000"/>
            <a:ext cx="2209800" cy="1676400"/>
          </a:xfrm>
          <a:prstGeom prst="line">
            <a:avLst/>
          </a:prstGeom>
          <a:noFill/>
          <a:ln w="9525">
            <a:solidFill>
              <a:schemeClr val="tx1"/>
            </a:solidFill>
            <a:round/>
            <a:headEnd/>
            <a:tailEnd/>
          </a:ln>
          <a:effectLst/>
        </p:spPr>
        <p:txBody>
          <a:bodyPr wrap="none" anchor="ctr"/>
          <a:lstStyle/>
          <a:p>
            <a:endParaRPr lang="en-US"/>
          </a:p>
        </p:txBody>
      </p:sp>
      <p:sp>
        <p:nvSpPr>
          <p:cNvPr id="62470" name="Rectangle 6"/>
          <p:cNvSpPr>
            <a:spLocks noGrp="1" noChangeArrowheads="1"/>
          </p:cNvSpPr>
          <p:nvPr>
            <p:ph type="title"/>
          </p:nvPr>
        </p:nvSpPr>
        <p:spPr>
          <a:xfrm>
            <a:off x="609600" y="152400"/>
            <a:ext cx="7772400" cy="990600"/>
          </a:xfrm>
        </p:spPr>
        <p:txBody>
          <a:bodyPr/>
          <a:lstStyle/>
          <a:p>
            <a:r>
              <a:rPr lang="en-US"/>
              <a:t>AVL Tree Rotations</a:t>
            </a:r>
            <a:endParaRPr lang="en-US" sz="4800"/>
          </a:p>
        </p:txBody>
      </p:sp>
      <p:sp>
        <p:nvSpPr>
          <p:cNvPr id="62471" name="Rectangle 7"/>
          <p:cNvSpPr>
            <a:spLocks noGrp="1" noChangeArrowheads="1"/>
          </p:cNvSpPr>
          <p:nvPr>
            <p:ph type="body" idx="1"/>
          </p:nvPr>
        </p:nvSpPr>
        <p:spPr>
          <a:xfrm>
            <a:off x="381000" y="1066800"/>
            <a:ext cx="8534400" cy="609600"/>
          </a:xfrm>
        </p:spPr>
        <p:txBody>
          <a:bodyPr/>
          <a:lstStyle/>
          <a:p>
            <a:pPr>
              <a:buFontTx/>
              <a:buNone/>
            </a:pPr>
            <a:r>
              <a:rPr lang="en-US" dirty="0"/>
              <a:t>Double rotations:</a:t>
            </a:r>
          </a:p>
        </p:txBody>
      </p:sp>
      <p:sp>
        <p:nvSpPr>
          <p:cNvPr id="62472" name="Oval 8"/>
          <p:cNvSpPr>
            <a:spLocks noChangeArrowheads="1"/>
          </p:cNvSpPr>
          <p:nvPr/>
        </p:nvSpPr>
        <p:spPr bwMode="auto">
          <a:xfrm>
            <a:off x="4686300" y="2133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73" name="Text Box 9"/>
          <p:cNvSpPr txBox="1">
            <a:spLocks noChangeArrowheads="1"/>
          </p:cNvSpPr>
          <p:nvPr/>
        </p:nvSpPr>
        <p:spPr bwMode="auto">
          <a:xfrm>
            <a:off x="4686300" y="21336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62474" name="Oval 10"/>
          <p:cNvSpPr>
            <a:spLocks noChangeArrowheads="1"/>
          </p:cNvSpPr>
          <p:nvPr/>
        </p:nvSpPr>
        <p:spPr bwMode="auto">
          <a:xfrm>
            <a:off x="5956300" y="3098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75" name="Text Box 11"/>
          <p:cNvSpPr txBox="1">
            <a:spLocks noChangeArrowheads="1"/>
          </p:cNvSpPr>
          <p:nvPr/>
        </p:nvSpPr>
        <p:spPr bwMode="auto">
          <a:xfrm>
            <a:off x="5956300" y="30988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62476" name="Oval 12"/>
          <p:cNvSpPr>
            <a:spLocks noChangeArrowheads="1"/>
          </p:cNvSpPr>
          <p:nvPr/>
        </p:nvSpPr>
        <p:spPr bwMode="auto">
          <a:xfrm>
            <a:off x="6997700" y="3898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77" name="Text Box 13"/>
          <p:cNvSpPr txBox="1">
            <a:spLocks noChangeArrowheads="1"/>
          </p:cNvSpPr>
          <p:nvPr/>
        </p:nvSpPr>
        <p:spPr bwMode="auto">
          <a:xfrm>
            <a:off x="6985000" y="38989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62478" name="Oval 14"/>
          <p:cNvSpPr>
            <a:spLocks noChangeArrowheads="1"/>
          </p:cNvSpPr>
          <p:nvPr/>
        </p:nvSpPr>
        <p:spPr bwMode="auto">
          <a:xfrm>
            <a:off x="36322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79" name="Text Box 15"/>
          <p:cNvSpPr txBox="1">
            <a:spLocks noChangeArrowheads="1"/>
          </p:cNvSpPr>
          <p:nvPr/>
        </p:nvSpPr>
        <p:spPr bwMode="auto">
          <a:xfrm>
            <a:off x="3632200" y="31242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62480" name="Oval 16"/>
          <p:cNvSpPr>
            <a:spLocks noChangeArrowheads="1"/>
          </p:cNvSpPr>
          <p:nvPr/>
        </p:nvSpPr>
        <p:spPr bwMode="auto">
          <a:xfrm>
            <a:off x="5143500" y="4013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81" name="Text Box 17"/>
          <p:cNvSpPr txBox="1">
            <a:spLocks noChangeArrowheads="1"/>
          </p:cNvSpPr>
          <p:nvPr/>
        </p:nvSpPr>
        <p:spPr bwMode="auto">
          <a:xfrm>
            <a:off x="5143500" y="4013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62482" name="Oval 18"/>
          <p:cNvSpPr>
            <a:spLocks noChangeArrowheads="1"/>
          </p:cNvSpPr>
          <p:nvPr/>
        </p:nvSpPr>
        <p:spPr bwMode="auto">
          <a:xfrm>
            <a:off x="2578100" y="4114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83" name="Text Box 19"/>
          <p:cNvSpPr txBox="1">
            <a:spLocks noChangeArrowheads="1"/>
          </p:cNvSpPr>
          <p:nvPr/>
        </p:nvSpPr>
        <p:spPr bwMode="auto">
          <a:xfrm>
            <a:off x="2578100" y="41148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62484" name="Rectangle 20"/>
          <p:cNvSpPr>
            <a:spLocks noChangeArrowheads="1"/>
          </p:cNvSpPr>
          <p:nvPr/>
        </p:nvSpPr>
        <p:spPr bwMode="auto">
          <a:xfrm>
            <a:off x="419100" y="1676400"/>
            <a:ext cx="39243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violation - rotate</a:t>
            </a:r>
          </a:p>
        </p:txBody>
      </p:sp>
      <p:sp>
        <p:nvSpPr>
          <p:cNvPr id="62485" name="Oval 21"/>
          <p:cNvSpPr>
            <a:spLocks noChangeArrowheads="1"/>
          </p:cNvSpPr>
          <p:nvPr/>
        </p:nvSpPr>
        <p:spPr bwMode="auto">
          <a:xfrm>
            <a:off x="1663700" y="5029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86" name="Text Box 22"/>
          <p:cNvSpPr txBox="1">
            <a:spLocks noChangeArrowheads="1"/>
          </p:cNvSpPr>
          <p:nvPr/>
        </p:nvSpPr>
        <p:spPr bwMode="auto">
          <a:xfrm>
            <a:off x="1727200" y="50292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62487" name="Oval 23"/>
          <p:cNvSpPr>
            <a:spLocks noChangeArrowheads="1"/>
          </p:cNvSpPr>
          <p:nvPr/>
        </p:nvSpPr>
        <p:spPr bwMode="auto">
          <a:xfrm>
            <a:off x="2705100" y="58293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88" name="Text Box 24"/>
          <p:cNvSpPr txBox="1">
            <a:spLocks noChangeArrowheads="1"/>
          </p:cNvSpPr>
          <p:nvPr/>
        </p:nvSpPr>
        <p:spPr bwMode="auto">
          <a:xfrm>
            <a:off x="2768600" y="58293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62495" name="Oval 31"/>
          <p:cNvSpPr>
            <a:spLocks noChangeArrowheads="1"/>
          </p:cNvSpPr>
          <p:nvPr/>
        </p:nvSpPr>
        <p:spPr bwMode="auto">
          <a:xfrm>
            <a:off x="4495800" y="4114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496" name="Text Box 32"/>
          <p:cNvSpPr txBox="1">
            <a:spLocks noChangeArrowheads="1"/>
          </p:cNvSpPr>
          <p:nvPr/>
        </p:nvSpPr>
        <p:spPr bwMode="auto">
          <a:xfrm>
            <a:off x="4495800" y="41148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03" name="Line 31"/>
          <p:cNvSpPr>
            <a:spLocks noChangeShapeType="1"/>
          </p:cNvSpPr>
          <p:nvPr/>
        </p:nvSpPr>
        <p:spPr bwMode="auto">
          <a:xfrm>
            <a:off x="3835400" y="3378200"/>
            <a:ext cx="914400" cy="914400"/>
          </a:xfrm>
          <a:prstGeom prst="line">
            <a:avLst/>
          </a:prstGeom>
          <a:noFill/>
          <a:ln w="9525">
            <a:solidFill>
              <a:schemeClr val="tx1"/>
            </a:solidFill>
            <a:round/>
            <a:headEnd/>
            <a:tailEnd/>
          </a:ln>
          <a:effectLst/>
        </p:spPr>
        <p:txBody>
          <a:bodyPr wrap="none" anchor="ctr"/>
          <a:lstStyle/>
          <a:p>
            <a:endParaRPr lang="en-US"/>
          </a:p>
        </p:txBody>
      </p:sp>
      <p:sp>
        <p:nvSpPr>
          <p:cNvPr id="54274" name="Line 2"/>
          <p:cNvSpPr>
            <a:spLocks noChangeShapeType="1"/>
          </p:cNvSpPr>
          <p:nvPr/>
        </p:nvSpPr>
        <p:spPr bwMode="auto">
          <a:xfrm>
            <a:off x="1790700" y="5181600"/>
            <a:ext cx="1143000" cy="838200"/>
          </a:xfrm>
          <a:prstGeom prst="line">
            <a:avLst/>
          </a:prstGeom>
          <a:noFill/>
          <a:ln w="9525">
            <a:solidFill>
              <a:schemeClr val="tx1"/>
            </a:solidFill>
            <a:round/>
            <a:headEnd/>
            <a:tailEnd/>
          </a:ln>
          <a:effectLst/>
        </p:spPr>
        <p:txBody>
          <a:bodyPr wrap="none" anchor="ctr"/>
          <a:lstStyle/>
          <a:p>
            <a:endParaRPr lang="en-US"/>
          </a:p>
        </p:txBody>
      </p:sp>
      <p:sp>
        <p:nvSpPr>
          <p:cNvPr id="54275" name="Line 3"/>
          <p:cNvSpPr>
            <a:spLocks noChangeShapeType="1"/>
          </p:cNvSpPr>
          <p:nvPr/>
        </p:nvSpPr>
        <p:spPr bwMode="auto">
          <a:xfrm flipH="1">
            <a:off x="5384800" y="3276600"/>
            <a:ext cx="762000" cy="825500"/>
          </a:xfrm>
          <a:prstGeom prst="line">
            <a:avLst/>
          </a:prstGeom>
          <a:noFill/>
          <a:ln w="9525">
            <a:solidFill>
              <a:schemeClr val="tx1"/>
            </a:solidFill>
            <a:round/>
            <a:headEnd/>
            <a:tailEnd/>
          </a:ln>
          <a:effectLst/>
        </p:spPr>
        <p:txBody>
          <a:bodyPr wrap="none" anchor="ctr"/>
          <a:lstStyle/>
          <a:p>
            <a:endParaRPr lang="en-US"/>
          </a:p>
        </p:txBody>
      </p:sp>
      <p:sp>
        <p:nvSpPr>
          <p:cNvPr id="54276" name="Line 4"/>
          <p:cNvSpPr>
            <a:spLocks noChangeShapeType="1"/>
          </p:cNvSpPr>
          <p:nvPr/>
        </p:nvSpPr>
        <p:spPr bwMode="auto">
          <a:xfrm flipV="1">
            <a:off x="1714500" y="2286000"/>
            <a:ext cx="3162300" cy="3048000"/>
          </a:xfrm>
          <a:prstGeom prst="line">
            <a:avLst/>
          </a:prstGeom>
          <a:noFill/>
          <a:ln w="9525">
            <a:solidFill>
              <a:schemeClr val="tx1"/>
            </a:solidFill>
            <a:round/>
            <a:headEnd/>
            <a:tailEnd/>
          </a:ln>
          <a:effectLst/>
        </p:spPr>
        <p:txBody>
          <a:bodyPr wrap="none" anchor="ctr"/>
          <a:lstStyle/>
          <a:p>
            <a:endParaRPr lang="en-US"/>
          </a:p>
        </p:txBody>
      </p:sp>
      <p:sp>
        <p:nvSpPr>
          <p:cNvPr id="54277" name="Line 5"/>
          <p:cNvSpPr>
            <a:spLocks noChangeShapeType="1"/>
          </p:cNvSpPr>
          <p:nvPr/>
        </p:nvSpPr>
        <p:spPr bwMode="auto">
          <a:xfrm>
            <a:off x="4838700" y="2286000"/>
            <a:ext cx="2209800" cy="1676400"/>
          </a:xfrm>
          <a:prstGeom prst="line">
            <a:avLst/>
          </a:prstGeom>
          <a:noFill/>
          <a:ln w="9525">
            <a:solidFill>
              <a:schemeClr val="tx1"/>
            </a:solidFill>
            <a:round/>
            <a:headEnd/>
            <a:tailEnd/>
          </a:ln>
          <a:effectLst/>
        </p:spPr>
        <p:txBody>
          <a:bodyPr wrap="none" anchor="ctr"/>
          <a:lstStyle/>
          <a:p>
            <a:endParaRPr lang="en-US"/>
          </a:p>
        </p:txBody>
      </p:sp>
      <p:sp>
        <p:nvSpPr>
          <p:cNvPr id="54278" name="Rectangle 6"/>
          <p:cNvSpPr>
            <a:spLocks noGrp="1" noChangeArrowheads="1"/>
          </p:cNvSpPr>
          <p:nvPr>
            <p:ph type="title"/>
          </p:nvPr>
        </p:nvSpPr>
        <p:spPr>
          <a:xfrm>
            <a:off x="609600" y="152400"/>
            <a:ext cx="7772400" cy="990600"/>
          </a:xfrm>
        </p:spPr>
        <p:txBody>
          <a:bodyPr/>
          <a:lstStyle/>
          <a:p>
            <a:r>
              <a:rPr lang="en-US"/>
              <a:t>AVL Tree Rotations</a:t>
            </a:r>
            <a:endParaRPr lang="en-US" sz="4800"/>
          </a:p>
        </p:txBody>
      </p:sp>
      <p:sp>
        <p:nvSpPr>
          <p:cNvPr id="54279" name="Rectangle 7"/>
          <p:cNvSpPr>
            <a:spLocks noGrp="1" noChangeArrowheads="1"/>
          </p:cNvSpPr>
          <p:nvPr>
            <p:ph type="body" idx="1"/>
          </p:nvPr>
        </p:nvSpPr>
        <p:spPr>
          <a:xfrm>
            <a:off x="381000" y="1066800"/>
            <a:ext cx="8534400" cy="609600"/>
          </a:xfrm>
        </p:spPr>
        <p:txBody>
          <a:bodyPr/>
          <a:lstStyle/>
          <a:p>
            <a:pPr>
              <a:buFontTx/>
              <a:buNone/>
            </a:pPr>
            <a:r>
              <a:rPr lang="en-US" dirty="0"/>
              <a:t>Double rotations:</a:t>
            </a:r>
          </a:p>
        </p:txBody>
      </p:sp>
      <p:sp>
        <p:nvSpPr>
          <p:cNvPr id="54280" name="Oval 8"/>
          <p:cNvSpPr>
            <a:spLocks noChangeArrowheads="1"/>
          </p:cNvSpPr>
          <p:nvPr/>
        </p:nvSpPr>
        <p:spPr bwMode="auto">
          <a:xfrm>
            <a:off x="4686300" y="2133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1" name="Text Box 9"/>
          <p:cNvSpPr txBox="1">
            <a:spLocks noChangeArrowheads="1"/>
          </p:cNvSpPr>
          <p:nvPr/>
        </p:nvSpPr>
        <p:spPr bwMode="auto">
          <a:xfrm>
            <a:off x="4686300" y="21336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4282" name="Oval 10"/>
          <p:cNvSpPr>
            <a:spLocks noChangeArrowheads="1"/>
          </p:cNvSpPr>
          <p:nvPr/>
        </p:nvSpPr>
        <p:spPr bwMode="auto">
          <a:xfrm>
            <a:off x="5956300" y="3098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3" name="Text Box 11"/>
          <p:cNvSpPr txBox="1">
            <a:spLocks noChangeArrowheads="1"/>
          </p:cNvSpPr>
          <p:nvPr/>
        </p:nvSpPr>
        <p:spPr bwMode="auto">
          <a:xfrm>
            <a:off x="5956300" y="30988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4284" name="Oval 12"/>
          <p:cNvSpPr>
            <a:spLocks noChangeArrowheads="1"/>
          </p:cNvSpPr>
          <p:nvPr/>
        </p:nvSpPr>
        <p:spPr bwMode="auto">
          <a:xfrm>
            <a:off x="6997700" y="3898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5" name="Text Box 13"/>
          <p:cNvSpPr txBox="1">
            <a:spLocks noChangeArrowheads="1"/>
          </p:cNvSpPr>
          <p:nvPr/>
        </p:nvSpPr>
        <p:spPr bwMode="auto">
          <a:xfrm>
            <a:off x="6985000" y="38989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4286" name="Oval 14"/>
          <p:cNvSpPr>
            <a:spLocks noChangeArrowheads="1"/>
          </p:cNvSpPr>
          <p:nvPr/>
        </p:nvSpPr>
        <p:spPr bwMode="auto">
          <a:xfrm>
            <a:off x="36322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7" name="Text Box 15"/>
          <p:cNvSpPr txBox="1">
            <a:spLocks noChangeArrowheads="1"/>
          </p:cNvSpPr>
          <p:nvPr/>
        </p:nvSpPr>
        <p:spPr bwMode="auto">
          <a:xfrm>
            <a:off x="3632200" y="31242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4288" name="Oval 16"/>
          <p:cNvSpPr>
            <a:spLocks noChangeArrowheads="1"/>
          </p:cNvSpPr>
          <p:nvPr/>
        </p:nvSpPr>
        <p:spPr bwMode="auto">
          <a:xfrm>
            <a:off x="5143500" y="4013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9" name="Text Box 17"/>
          <p:cNvSpPr txBox="1">
            <a:spLocks noChangeArrowheads="1"/>
          </p:cNvSpPr>
          <p:nvPr/>
        </p:nvSpPr>
        <p:spPr bwMode="auto">
          <a:xfrm>
            <a:off x="5143500" y="40132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4290" name="Oval 18"/>
          <p:cNvSpPr>
            <a:spLocks noChangeArrowheads="1"/>
          </p:cNvSpPr>
          <p:nvPr/>
        </p:nvSpPr>
        <p:spPr bwMode="auto">
          <a:xfrm>
            <a:off x="2578100" y="4114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91" name="Text Box 19"/>
          <p:cNvSpPr txBox="1">
            <a:spLocks noChangeArrowheads="1"/>
          </p:cNvSpPr>
          <p:nvPr/>
        </p:nvSpPr>
        <p:spPr bwMode="auto">
          <a:xfrm>
            <a:off x="2578100" y="41148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4293" name="Rectangle 21"/>
          <p:cNvSpPr>
            <a:spLocks noChangeArrowheads="1"/>
          </p:cNvSpPr>
          <p:nvPr/>
        </p:nvSpPr>
        <p:spPr bwMode="auto">
          <a:xfrm>
            <a:off x="419100" y="1676400"/>
            <a:ext cx="3924300" cy="609600"/>
          </a:xfrm>
          <a:prstGeom prst="rect">
            <a:avLst/>
          </a:prstGeom>
          <a:noFill/>
          <a:ln w="9525">
            <a:noFill/>
            <a:miter lim="800000"/>
            <a:headEnd/>
            <a:tailEnd/>
          </a:ln>
          <a:effectLst/>
        </p:spPr>
        <p:txBody>
          <a:bodyPr/>
          <a:lstStyle/>
          <a:p>
            <a:pPr marL="342900" indent="-342900">
              <a:spcBef>
                <a:spcPct val="20000"/>
              </a:spcBef>
              <a:buFontTx/>
              <a:buChar char="•"/>
            </a:pPr>
            <a:r>
              <a:rPr lang="en-US" sz="2800" dirty="0"/>
              <a:t>Rotation type</a:t>
            </a:r>
            <a:r>
              <a:rPr lang="en-US" sz="2800" dirty="0" smtClean="0"/>
              <a:t>: LR</a:t>
            </a:r>
            <a:endParaRPr lang="en-US" sz="2800" dirty="0"/>
          </a:p>
        </p:txBody>
      </p:sp>
      <p:sp>
        <p:nvSpPr>
          <p:cNvPr id="54294" name="Oval 22"/>
          <p:cNvSpPr>
            <a:spLocks noChangeArrowheads="1"/>
          </p:cNvSpPr>
          <p:nvPr/>
        </p:nvSpPr>
        <p:spPr bwMode="auto">
          <a:xfrm>
            <a:off x="1663700" y="5029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95" name="Text Box 23"/>
          <p:cNvSpPr txBox="1">
            <a:spLocks noChangeArrowheads="1"/>
          </p:cNvSpPr>
          <p:nvPr/>
        </p:nvSpPr>
        <p:spPr bwMode="auto">
          <a:xfrm>
            <a:off x="1727200" y="50292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54296" name="Oval 24"/>
          <p:cNvSpPr>
            <a:spLocks noChangeArrowheads="1"/>
          </p:cNvSpPr>
          <p:nvPr/>
        </p:nvSpPr>
        <p:spPr bwMode="auto">
          <a:xfrm>
            <a:off x="2705100" y="58293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97" name="Text Box 25"/>
          <p:cNvSpPr txBox="1">
            <a:spLocks noChangeArrowheads="1"/>
          </p:cNvSpPr>
          <p:nvPr/>
        </p:nvSpPr>
        <p:spPr bwMode="auto">
          <a:xfrm>
            <a:off x="2768600" y="58293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54298" name="Line 26"/>
          <p:cNvSpPr>
            <a:spLocks noChangeShapeType="1"/>
          </p:cNvSpPr>
          <p:nvPr/>
        </p:nvSpPr>
        <p:spPr bwMode="auto">
          <a:xfrm flipH="1">
            <a:off x="3022600" y="43307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54299" name="Line 27"/>
          <p:cNvSpPr>
            <a:spLocks noChangeShapeType="1"/>
          </p:cNvSpPr>
          <p:nvPr/>
        </p:nvSpPr>
        <p:spPr bwMode="auto">
          <a:xfrm flipH="1">
            <a:off x="3136900" y="60198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54300" name="Line 28"/>
          <p:cNvSpPr>
            <a:spLocks noChangeShapeType="1"/>
          </p:cNvSpPr>
          <p:nvPr/>
        </p:nvSpPr>
        <p:spPr bwMode="auto">
          <a:xfrm flipH="1">
            <a:off x="2108200" y="52070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54304" name="Oval 32"/>
          <p:cNvSpPr>
            <a:spLocks noChangeArrowheads="1"/>
          </p:cNvSpPr>
          <p:nvPr/>
        </p:nvSpPr>
        <p:spPr bwMode="auto">
          <a:xfrm>
            <a:off x="4495800" y="4114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305" name="Text Box 33"/>
          <p:cNvSpPr txBox="1">
            <a:spLocks noChangeArrowheads="1"/>
          </p:cNvSpPr>
          <p:nvPr/>
        </p:nvSpPr>
        <p:spPr bwMode="auto">
          <a:xfrm>
            <a:off x="4495800" y="41148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grpSp>
        <p:nvGrpSpPr>
          <p:cNvPr id="34" name="Group 19"/>
          <p:cNvGrpSpPr>
            <a:grpSpLocks/>
          </p:cNvGrpSpPr>
          <p:nvPr/>
        </p:nvGrpSpPr>
        <p:grpSpPr bwMode="auto">
          <a:xfrm>
            <a:off x="2209800" y="5410200"/>
            <a:ext cx="215900" cy="304800"/>
            <a:chOff x="2448" y="2160"/>
            <a:chExt cx="328" cy="296"/>
          </a:xfrm>
        </p:grpSpPr>
        <p:sp>
          <p:nvSpPr>
            <p:cNvPr id="35"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36"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grpSp>
        <p:nvGrpSpPr>
          <p:cNvPr id="37" name="Group 23"/>
          <p:cNvGrpSpPr>
            <a:grpSpLocks/>
          </p:cNvGrpSpPr>
          <p:nvPr/>
        </p:nvGrpSpPr>
        <p:grpSpPr bwMode="auto">
          <a:xfrm>
            <a:off x="2209800" y="4533900"/>
            <a:ext cx="304800" cy="342900"/>
            <a:chOff x="3648" y="3360"/>
            <a:chExt cx="296" cy="288"/>
          </a:xfrm>
        </p:grpSpPr>
        <p:sp>
          <p:nvSpPr>
            <p:cNvPr id="38" name="AutoShape 24"/>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39" name="Oval 25"/>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flipV="1">
            <a:off x="2286000" y="2794000"/>
            <a:ext cx="2641600" cy="2616200"/>
          </a:xfrm>
          <a:prstGeom prst="line">
            <a:avLst/>
          </a:prstGeom>
          <a:noFill/>
          <a:ln w="9525">
            <a:solidFill>
              <a:schemeClr val="tx1"/>
            </a:solidFill>
            <a:round/>
            <a:headEnd/>
            <a:tailEnd/>
          </a:ln>
          <a:effectLst/>
        </p:spPr>
        <p:txBody>
          <a:bodyPr wrap="none" anchor="ctr"/>
          <a:lstStyle/>
          <a:p>
            <a:endParaRPr lang="en-US"/>
          </a:p>
        </p:txBody>
      </p:sp>
      <p:sp>
        <p:nvSpPr>
          <p:cNvPr id="58371" name="Line 3"/>
          <p:cNvSpPr>
            <a:spLocks noChangeShapeType="1"/>
          </p:cNvSpPr>
          <p:nvPr/>
        </p:nvSpPr>
        <p:spPr bwMode="auto">
          <a:xfrm>
            <a:off x="3060700" y="4648200"/>
            <a:ext cx="825500" cy="914400"/>
          </a:xfrm>
          <a:prstGeom prst="line">
            <a:avLst/>
          </a:prstGeom>
          <a:noFill/>
          <a:ln w="9525">
            <a:solidFill>
              <a:schemeClr val="tx1"/>
            </a:solidFill>
            <a:round/>
            <a:headEnd/>
            <a:tailEnd/>
          </a:ln>
          <a:effectLst/>
        </p:spPr>
        <p:txBody>
          <a:bodyPr wrap="none" anchor="ctr"/>
          <a:lstStyle/>
          <a:p>
            <a:endParaRPr lang="en-US"/>
          </a:p>
        </p:txBody>
      </p:sp>
      <p:sp>
        <p:nvSpPr>
          <p:cNvPr id="58372"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8373" name="Rectangle 5"/>
          <p:cNvSpPr>
            <a:spLocks noGrp="1" noChangeArrowheads="1"/>
          </p:cNvSpPr>
          <p:nvPr>
            <p:ph type="body" idx="1"/>
          </p:nvPr>
        </p:nvSpPr>
        <p:spPr>
          <a:xfrm>
            <a:off x="381000" y="1447800"/>
            <a:ext cx="8534400" cy="609600"/>
          </a:xfrm>
        </p:spPr>
        <p:txBody>
          <a:bodyPr/>
          <a:lstStyle/>
          <a:p>
            <a:pPr>
              <a:buFontTx/>
              <a:buNone/>
            </a:pPr>
            <a:r>
              <a:rPr lang="en-US" dirty="0"/>
              <a:t>Double rotations:</a:t>
            </a:r>
          </a:p>
        </p:txBody>
      </p:sp>
      <p:sp>
        <p:nvSpPr>
          <p:cNvPr id="58374" name="Rectangle 6"/>
          <p:cNvSpPr>
            <a:spLocks noChangeArrowheads="1"/>
          </p:cNvSpPr>
          <p:nvPr/>
        </p:nvSpPr>
        <p:spPr bwMode="auto">
          <a:xfrm>
            <a:off x="609600" y="5943600"/>
            <a:ext cx="31242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Now insert 3.</a:t>
            </a:r>
          </a:p>
        </p:txBody>
      </p:sp>
      <p:sp>
        <p:nvSpPr>
          <p:cNvPr id="58375" name="Rectangle 7"/>
          <p:cNvSpPr>
            <a:spLocks noChangeArrowheads="1"/>
          </p:cNvSpPr>
          <p:nvPr/>
        </p:nvSpPr>
        <p:spPr bwMode="auto">
          <a:xfrm>
            <a:off x="457200" y="2133600"/>
            <a:ext cx="41910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balance restored:</a:t>
            </a:r>
          </a:p>
        </p:txBody>
      </p:sp>
      <p:sp>
        <p:nvSpPr>
          <p:cNvPr id="58376"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77" name="Text Box 9"/>
          <p:cNvSpPr txBox="1">
            <a:spLocks noChangeArrowheads="1"/>
          </p:cNvSpPr>
          <p:nvPr/>
        </p:nvSpPr>
        <p:spPr bwMode="auto">
          <a:xfrm>
            <a:off x="2133600" y="53213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58378"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79" name="Text Box 11"/>
          <p:cNvSpPr txBox="1">
            <a:spLocks noChangeArrowheads="1"/>
          </p:cNvSpPr>
          <p:nvPr/>
        </p:nvSpPr>
        <p:spPr bwMode="auto">
          <a:xfrm>
            <a:off x="3657600" y="53340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8380"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p:spPr>
        <p:txBody>
          <a:bodyPr wrap="none" anchor="ctr"/>
          <a:lstStyle/>
          <a:p>
            <a:endParaRPr lang="en-US"/>
          </a:p>
        </p:txBody>
      </p:sp>
      <p:sp>
        <p:nvSpPr>
          <p:cNvPr id="58381"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58382"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p:spPr>
        <p:txBody>
          <a:bodyPr wrap="none" anchor="ctr"/>
          <a:lstStyle/>
          <a:p>
            <a:endParaRPr lang="en-US"/>
          </a:p>
        </p:txBody>
      </p:sp>
      <p:sp>
        <p:nvSpPr>
          <p:cNvPr id="58383"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84" name="Text Box 16"/>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8385"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86" name="Text Box 18"/>
          <p:cNvSpPr txBox="1">
            <a:spLocks noChangeArrowheads="1"/>
          </p:cNvSpPr>
          <p:nvPr/>
        </p:nvSpPr>
        <p:spPr bwMode="auto">
          <a:xfrm>
            <a:off x="5867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8387"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88" name="Text Box 20"/>
          <p:cNvSpPr txBox="1">
            <a:spLocks noChangeArrowheads="1"/>
          </p:cNvSpPr>
          <p:nvPr/>
        </p:nvSpPr>
        <p:spPr bwMode="auto">
          <a:xfrm>
            <a:off x="68580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8389"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90" name="Text Box 22"/>
          <p:cNvSpPr txBox="1">
            <a:spLocks noChangeArrowheads="1"/>
          </p:cNvSpPr>
          <p:nvPr/>
        </p:nvSpPr>
        <p:spPr bwMode="auto">
          <a:xfrm>
            <a:off x="3759200" y="3581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8391"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92" name="Text Box 24"/>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8393"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94" name="Text Box 26"/>
          <p:cNvSpPr txBox="1">
            <a:spLocks noChangeArrowheads="1"/>
          </p:cNvSpPr>
          <p:nvPr/>
        </p:nvSpPr>
        <p:spPr bwMode="auto">
          <a:xfrm>
            <a:off x="2921000" y="44196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58395"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8396" name="Text Box 28"/>
          <p:cNvSpPr txBox="1">
            <a:spLocks noChangeArrowheads="1"/>
          </p:cNvSpPr>
          <p:nvPr/>
        </p:nvSpPr>
        <p:spPr bwMode="auto">
          <a:xfrm>
            <a:off x="4559300" y="4470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1" name="Line 29"/>
          <p:cNvSpPr>
            <a:spLocks noChangeShapeType="1"/>
          </p:cNvSpPr>
          <p:nvPr/>
        </p:nvSpPr>
        <p:spPr bwMode="auto">
          <a:xfrm flipH="1">
            <a:off x="3200400" y="5562600"/>
            <a:ext cx="609600" cy="685800"/>
          </a:xfrm>
          <a:prstGeom prst="line">
            <a:avLst/>
          </a:prstGeom>
          <a:noFill/>
          <a:ln w="9525">
            <a:solidFill>
              <a:schemeClr val="tx1"/>
            </a:solidFill>
            <a:round/>
            <a:headEnd/>
            <a:tailEnd/>
          </a:ln>
          <a:effectLst/>
        </p:spPr>
        <p:txBody>
          <a:bodyPr wrap="none" anchor="ctr"/>
          <a:lstStyle/>
          <a:p>
            <a:endParaRPr lang="en-US"/>
          </a:p>
        </p:txBody>
      </p:sp>
      <p:sp>
        <p:nvSpPr>
          <p:cNvPr id="59394" name="Line 2"/>
          <p:cNvSpPr>
            <a:spLocks noChangeShapeType="1"/>
          </p:cNvSpPr>
          <p:nvPr/>
        </p:nvSpPr>
        <p:spPr bwMode="auto">
          <a:xfrm flipV="1">
            <a:off x="2286000" y="2794000"/>
            <a:ext cx="2641600" cy="2616200"/>
          </a:xfrm>
          <a:prstGeom prst="line">
            <a:avLst/>
          </a:prstGeom>
          <a:noFill/>
          <a:ln w="9525">
            <a:solidFill>
              <a:schemeClr val="tx1"/>
            </a:solidFill>
            <a:round/>
            <a:headEnd/>
            <a:tailEnd/>
          </a:ln>
          <a:effectLst/>
        </p:spPr>
        <p:txBody>
          <a:bodyPr wrap="none" anchor="ctr"/>
          <a:lstStyle/>
          <a:p>
            <a:endParaRPr lang="en-US"/>
          </a:p>
        </p:txBody>
      </p:sp>
      <p:sp>
        <p:nvSpPr>
          <p:cNvPr id="59395" name="Line 3"/>
          <p:cNvSpPr>
            <a:spLocks noChangeShapeType="1"/>
          </p:cNvSpPr>
          <p:nvPr/>
        </p:nvSpPr>
        <p:spPr bwMode="auto">
          <a:xfrm>
            <a:off x="3060700" y="4648200"/>
            <a:ext cx="825500" cy="914400"/>
          </a:xfrm>
          <a:prstGeom prst="line">
            <a:avLst/>
          </a:prstGeom>
          <a:noFill/>
          <a:ln w="9525">
            <a:solidFill>
              <a:schemeClr val="tx1"/>
            </a:solidFill>
            <a:round/>
            <a:headEnd/>
            <a:tailEnd/>
          </a:ln>
          <a:effectLst/>
        </p:spPr>
        <p:txBody>
          <a:bodyPr wrap="none" anchor="ctr"/>
          <a:lstStyle/>
          <a:p>
            <a:endParaRPr lang="en-US"/>
          </a:p>
        </p:txBody>
      </p:sp>
      <p:sp>
        <p:nvSpPr>
          <p:cNvPr id="59396"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9397" name="Rectangle 5"/>
          <p:cNvSpPr>
            <a:spLocks noGrp="1" noChangeArrowheads="1"/>
          </p:cNvSpPr>
          <p:nvPr>
            <p:ph type="body" idx="1"/>
          </p:nvPr>
        </p:nvSpPr>
        <p:spPr>
          <a:xfrm>
            <a:off x="381000" y="1447800"/>
            <a:ext cx="8534400" cy="609600"/>
          </a:xfrm>
        </p:spPr>
        <p:txBody>
          <a:bodyPr/>
          <a:lstStyle/>
          <a:p>
            <a:pPr>
              <a:buFontTx/>
              <a:buNone/>
            </a:pPr>
            <a:r>
              <a:rPr lang="en-US" dirty="0"/>
              <a:t>Double rotations:</a:t>
            </a:r>
          </a:p>
        </p:txBody>
      </p:sp>
      <p:sp>
        <p:nvSpPr>
          <p:cNvPr id="59399" name="Rectangle 7"/>
          <p:cNvSpPr>
            <a:spLocks noChangeArrowheads="1"/>
          </p:cNvSpPr>
          <p:nvPr/>
        </p:nvSpPr>
        <p:spPr bwMode="auto">
          <a:xfrm>
            <a:off x="457200" y="2133600"/>
            <a:ext cx="41910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violation – rotate:</a:t>
            </a:r>
          </a:p>
        </p:txBody>
      </p:sp>
      <p:sp>
        <p:nvSpPr>
          <p:cNvPr id="59400"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01" name="Text Box 9"/>
          <p:cNvSpPr txBox="1">
            <a:spLocks noChangeArrowheads="1"/>
          </p:cNvSpPr>
          <p:nvPr/>
        </p:nvSpPr>
        <p:spPr bwMode="auto">
          <a:xfrm>
            <a:off x="2133600" y="53213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59402"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03" name="Text Box 11"/>
          <p:cNvSpPr txBox="1">
            <a:spLocks noChangeArrowheads="1"/>
          </p:cNvSpPr>
          <p:nvPr/>
        </p:nvSpPr>
        <p:spPr bwMode="auto">
          <a:xfrm>
            <a:off x="3657600" y="53340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59404"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p:spPr>
        <p:txBody>
          <a:bodyPr wrap="none" anchor="ctr"/>
          <a:lstStyle/>
          <a:p>
            <a:endParaRPr lang="en-US"/>
          </a:p>
        </p:txBody>
      </p:sp>
      <p:sp>
        <p:nvSpPr>
          <p:cNvPr id="59405"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59406"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p:spPr>
        <p:txBody>
          <a:bodyPr wrap="none" anchor="ctr"/>
          <a:lstStyle/>
          <a:p>
            <a:endParaRPr lang="en-US"/>
          </a:p>
        </p:txBody>
      </p:sp>
      <p:sp>
        <p:nvSpPr>
          <p:cNvPr id="59407"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08" name="Text Box 16"/>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59409"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10" name="Text Box 18"/>
          <p:cNvSpPr txBox="1">
            <a:spLocks noChangeArrowheads="1"/>
          </p:cNvSpPr>
          <p:nvPr/>
        </p:nvSpPr>
        <p:spPr bwMode="auto">
          <a:xfrm>
            <a:off x="5867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59411"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12" name="Text Box 20"/>
          <p:cNvSpPr txBox="1">
            <a:spLocks noChangeArrowheads="1"/>
          </p:cNvSpPr>
          <p:nvPr/>
        </p:nvSpPr>
        <p:spPr bwMode="auto">
          <a:xfrm>
            <a:off x="68580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59413"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14" name="Text Box 22"/>
          <p:cNvSpPr txBox="1">
            <a:spLocks noChangeArrowheads="1"/>
          </p:cNvSpPr>
          <p:nvPr/>
        </p:nvSpPr>
        <p:spPr bwMode="auto">
          <a:xfrm>
            <a:off x="3759200" y="3581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59415"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16" name="Text Box 24"/>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59417"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18" name="Text Box 26"/>
          <p:cNvSpPr txBox="1">
            <a:spLocks noChangeArrowheads="1"/>
          </p:cNvSpPr>
          <p:nvPr/>
        </p:nvSpPr>
        <p:spPr bwMode="auto">
          <a:xfrm>
            <a:off x="2921000" y="44196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59419"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20" name="Text Box 28"/>
          <p:cNvSpPr txBox="1">
            <a:spLocks noChangeArrowheads="1"/>
          </p:cNvSpPr>
          <p:nvPr/>
        </p:nvSpPr>
        <p:spPr bwMode="auto">
          <a:xfrm>
            <a:off x="4559300" y="4470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59422" name="Oval 30"/>
          <p:cNvSpPr>
            <a:spLocks noChangeArrowheads="1"/>
          </p:cNvSpPr>
          <p:nvPr/>
        </p:nvSpPr>
        <p:spPr bwMode="auto">
          <a:xfrm>
            <a:off x="2971800" y="609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423" name="Text Box 31"/>
          <p:cNvSpPr txBox="1">
            <a:spLocks noChangeArrowheads="1"/>
          </p:cNvSpPr>
          <p:nvPr/>
        </p:nvSpPr>
        <p:spPr bwMode="auto">
          <a:xfrm>
            <a:off x="3035300" y="6096000"/>
            <a:ext cx="457200" cy="366713"/>
          </a:xfrm>
          <a:prstGeom prst="rect">
            <a:avLst/>
          </a:prstGeom>
          <a:noFill/>
          <a:ln w="9525">
            <a:noFill/>
            <a:miter lim="800000"/>
            <a:headEnd/>
            <a:tailEnd/>
          </a:ln>
          <a:effectLst/>
        </p:spPr>
        <p:txBody>
          <a:bodyPr>
            <a:spAutoFit/>
          </a:bodyPr>
          <a:lstStyle/>
          <a:p>
            <a:r>
              <a:rPr lang="en-US">
                <a:solidFill>
                  <a:schemeClr val="bg2"/>
                </a:solidFill>
              </a:rPr>
              <a:t>3</a:t>
            </a: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3200400" y="5562600"/>
            <a:ext cx="609600" cy="685800"/>
          </a:xfrm>
          <a:prstGeom prst="line">
            <a:avLst/>
          </a:prstGeom>
          <a:noFill/>
          <a:ln w="9525">
            <a:solidFill>
              <a:schemeClr val="tx1"/>
            </a:solidFill>
            <a:round/>
            <a:headEnd/>
            <a:tailEnd/>
          </a:ln>
          <a:effectLst/>
        </p:spPr>
        <p:txBody>
          <a:bodyPr wrap="none" anchor="ctr"/>
          <a:lstStyle/>
          <a:p>
            <a:endParaRPr lang="en-US"/>
          </a:p>
        </p:txBody>
      </p:sp>
      <p:sp>
        <p:nvSpPr>
          <p:cNvPr id="61443" name="Line 3"/>
          <p:cNvSpPr>
            <a:spLocks noChangeShapeType="1"/>
          </p:cNvSpPr>
          <p:nvPr/>
        </p:nvSpPr>
        <p:spPr bwMode="auto">
          <a:xfrm flipV="1">
            <a:off x="2286000" y="2794000"/>
            <a:ext cx="2641600" cy="2616200"/>
          </a:xfrm>
          <a:prstGeom prst="line">
            <a:avLst/>
          </a:prstGeom>
          <a:noFill/>
          <a:ln w="9525">
            <a:solidFill>
              <a:schemeClr val="tx1"/>
            </a:solidFill>
            <a:round/>
            <a:headEnd/>
            <a:tailEnd/>
          </a:ln>
          <a:effectLst/>
        </p:spPr>
        <p:txBody>
          <a:bodyPr wrap="none" anchor="ctr"/>
          <a:lstStyle/>
          <a:p>
            <a:endParaRPr lang="en-US"/>
          </a:p>
        </p:txBody>
      </p:sp>
      <p:sp>
        <p:nvSpPr>
          <p:cNvPr id="61444" name="Line 4"/>
          <p:cNvSpPr>
            <a:spLocks noChangeShapeType="1"/>
          </p:cNvSpPr>
          <p:nvPr/>
        </p:nvSpPr>
        <p:spPr bwMode="auto">
          <a:xfrm>
            <a:off x="3060700" y="4648200"/>
            <a:ext cx="825500" cy="914400"/>
          </a:xfrm>
          <a:prstGeom prst="line">
            <a:avLst/>
          </a:prstGeom>
          <a:noFill/>
          <a:ln w="9525">
            <a:solidFill>
              <a:schemeClr val="tx1"/>
            </a:solidFill>
            <a:round/>
            <a:headEnd/>
            <a:tailEnd/>
          </a:ln>
          <a:effectLst/>
        </p:spPr>
        <p:txBody>
          <a:bodyPr wrap="none" anchor="ctr"/>
          <a:lstStyle/>
          <a:p>
            <a:endParaRPr lang="en-US"/>
          </a:p>
        </p:txBody>
      </p:sp>
      <p:sp>
        <p:nvSpPr>
          <p:cNvPr id="6144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61446" name="Rectangle 6"/>
          <p:cNvSpPr>
            <a:spLocks noGrp="1" noChangeArrowheads="1"/>
          </p:cNvSpPr>
          <p:nvPr>
            <p:ph type="body" idx="1"/>
          </p:nvPr>
        </p:nvSpPr>
        <p:spPr>
          <a:xfrm>
            <a:off x="381000" y="1447800"/>
            <a:ext cx="8534400" cy="609600"/>
          </a:xfrm>
        </p:spPr>
        <p:txBody>
          <a:bodyPr/>
          <a:lstStyle/>
          <a:p>
            <a:pPr>
              <a:buFontTx/>
              <a:buNone/>
            </a:pPr>
            <a:r>
              <a:rPr lang="en-US" dirty="0"/>
              <a:t>Double rotations:</a:t>
            </a:r>
          </a:p>
        </p:txBody>
      </p:sp>
      <p:sp>
        <p:nvSpPr>
          <p:cNvPr id="61447" name="Rectangle 7"/>
          <p:cNvSpPr>
            <a:spLocks noChangeArrowheads="1"/>
          </p:cNvSpPr>
          <p:nvPr/>
        </p:nvSpPr>
        <p:spPr bwMode="auto">
          <a:xfrm>
            <a:off x="457200" y="2133600"/>
            <a:ext cx="41910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Rotation type:</a:t>
            </a:r>
          </a:p>
        </p:txBody>
      </p:sp>
      <p:sp>
        <p:nvSpPr>
          <p:cNvPr id="61448"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49" name="Text Box 9"/>
          <p:cNvSpPr txBox="1">
            <a:spLocks noChangeArrowheads="1"/>
          </p:cNvSpPr>
          <p:nvPr/>
        </p:nvSpPr>
        <p:spPr bwMode="auto">
          <a:xfrm>
            <a:off x="2133600" y="53213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61450"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51" name="Text Box 11"/>
          <p:cNvSpPr txBox="1">
            <a:spLocks noChangeArrowheads="1"/>
          </p:cNvSpPr>
          <p:nvPr/>
        </p:nvSpPr>
        <p:spPr bwMode="auto">
          <a:xfrm>
            <a:off x="3657600" y="53340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61452"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p:spPr>
        <p:txBody>
          <a:bodyPr wrap="none" anchor="ctr"/>
          <a:lstStyle/>
          <a:p>
            <a:endParaRPr lang="en-US"/>
          </a:p>
        </p:txBody>
      </p:sp>
      <p:sp>
        <p:nvSpPr>
          <p:cNvPr id="61453"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61454"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p:spPr>
        <p:txBody>
          <a:bodyPr wrap="none" anchor="ctr"/>
          <a:lstStyle/>
          <a:p>
            <a:endParaRPr lang="en-US"/>
          </a:p>
        </p:txBody>
      </p:sp>
      <p:sp>
        <p:nvSpPr>
          <p:cNvPr id="61455"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56" name="Text Box 16"/>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61457"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58" name="Text Box 18"/>
          <p:cNvSpPr txBox="1">
            <a:spLocks noChangeArrowheads="1"/>
          </p:cNvSpPr>
          <p:nvPr/>
        </p:nvSpPr>
        <p:spPr bwMode="auto">
          <a:xfrm>
            <a:off x="58674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61459"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60" name="Text Box 20"/>
          <p:cNvSpPr txBox="1">
            <a:spLocks noChangeArrowheads="1"/>
          </p:cNvSpPr>
          <p:nvPr/>
        </p:nvSpPr>
        <p:spPr bwMode="auto">
          <a:xfrm>
            <a:off x="68580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61461"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62" name="Text Box 22"/>
          <p:cNvSpPr txBox="1">
            <a:spLocks noChangeArrowheads="1"/>
          </p:cNvSpPr>
          <p:nvPr/>
        </p:nvSpPr>
        <p:spPr bwMode="auto">
          <a:xfrm>
            <a:off x="3759200" y="3581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61463"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64" name="Text Box 24"/>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61465"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66" name="Text Box 26"/>
          <p:cNvSpPr txBox="1">
            <a:spLocks noChangeArrowheads="1"/>
          </p:cNvSpPr>
          <p:nvPr/>
        </p:nvSpPr>
        <p:spPr bwMode="auto">
          <a:xfrm>
            <a:off x="2921000" y="44196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61467"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68" name="Text Box 28"/>
          <p:cNvSpPr txBox="1">
            <a:spLocks noChangeArrowheads="1"/>
          </p:cNvSpPr>
          <p:nvPr/>
        </p:nvSpPr>
        <p:spPr bwMode="auto">
          <a:xfrm>
            <a:off x="4559300" y="4470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61469" name="Oval 29"/>
          <p:cNvSpPr>
            <a:spLocks noChangeArrowheads="1"/>
          </p:cNvSpPr>
          <p:nvPr/>
        </p:nvSpPr>
        <p:spPr bwMode="auto">
          <a:xfrm>
            <a:off x="2971800" y="609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470" name="Text Box 30"/>
          <p:cNvSpPr txBox="1">
            <a:spLocks noChangeArrowheads="1"/>
          </p:cNvSpPr>
          <p:nvPr/>
        </p:nvSpPr>
        <p:spPr bwMode="auto">
          <a:xfrm>
            <a:off x="3035300" y="6096000"/>
            <a:ext cx="457200" cy="366713"/>
          </a:xfrm>
          <a:prstGeom prst="rect">
            <a:avLst/>
          </a:prstGeom>
          <a:noFill/>
          <a:ln w="9525">
            <a:noFill/>
            <a:miter lim="800000"/>
            <a:headEnd/>
            <a:tailEnd/>
          </a:ln>
          <a:effectLst/>
        </p:spPr>
        <p:txBody>
          <a:bodyPr>
            <a:spAutoFit/>
          </a:bodyPr>
          <a:lstStyle/>
          <a:p>
            <a:r>
              <a:rPr lang="en-US">
                <a:solidFill>
                  <a:schemeClr val="bg2"/>
                </a:solidFill>
              </a:rPr>
              <a:t>3</a:t>
            </a:r>
            <a:endParaRPr lang="en-US"/>
          </a:p>
        </p:txBody>
      </p:sp>
      <p:sp>
        <p:nvSpPr>
          <p:cNvPr id="61471" name="Line 31"/>
          <p:cNvSpPr>
            <a:spLocks noChangeShapeType="1"/>
          </p:cNvSpPr>
          <p:nvPr/>
        </p:nvSpPr>
        <p:spPr bwMode="auto">
          <a:xfrm flipH="1">
            <a:off x="4203700" y="37592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61472" name="Line 32"/>
          <p:cNvSpPr>
            <a:spLocks noChangeShapeType="1"/>
          </p:cNvSpPr>
          <p:nvPr/>
        </p:nvSpPr>
        <p:spPr bwMode="auto">
          <a:xfrm flipH="1">
            <a:off x="4102100" y="55118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61473" name="Line 33"/>
          <p:cNvSpPr>
            <a:spLocks noChangeShapeType="1"/>
          </p:cNvSpPr>
          <p:nvPr/>
        </p:nvSpPr>
        <p:spPr bwMode="auto">
          <a:xfrm flipH="1">
            <a:off x="3314700" y="4635500"/>
            <a:ext cx="533400" cy="0"/>
          </a:xfrm>
          <a:prstGeom prst="line">
            <a:avLst/>
          </a:prstGeom>
          <a:noFill/>
          <a:ln w="76200">
            <a:solidFill>
              <a:srgbClr val="FF0000"/>
            </a:solidFill>
            <a:round/>
            <a:headEnd/>
            <a:tailEnd type="triangle" w="med" len="me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Terminal node</a:t>
            </a:r>
          </a:p>
          <a:p>
            <a:pPr>
              <a:buNone/>
            </a:pPr>
            <a:r>
              <a:rPr lang="en-US" dirty="0" smtClean="0"/>
              <a:t>	A node of degree zero is called terminal node or leaf.</a:t>
            </a:r>
            <a:endParaRPr lang="en-US" dirty="0"/>
          </a:p>
        </p:txBody>
      </p:sp>
      <p:pic>
        <p:nvPicPr>
          <p:cNvPr id="5" name="Picture 4"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3"/>
          <p:cNvSpPr>
            <a:spLocks noChangeShapeType="1"/>
          </p:cNvSpPr>
          <p:nvPr/>
        </p:nvSpPr>
        <p:spPr bwMode="auto">
          <a:xfrm flipV="1">
            <a:off x="2286000" y="2794000"/>
            <a:ext cx="2641600" cy="2616200"/>
          </a:xfrm>
          <a:prstGeom prst="line">
            <a:avLst/>
          </a:prstGeom>
          <a:noFill/>
          <a:ln w="9525">
            <a:solidFill>
              <a:schemeClr val="tx1"/>
            </a:solidFill>
            <a:round/>
            <a:headEnd/>
            <a:tailEnd/>
          </a:ln>
          <a:effectLst/>
        </p:spPr>
        <p:txBody>
          <a:bodyPr wrap="none" anchor="ctr"/>
          <a:lstStyle/>
          <a:p>
            <a:endParaRPr lang="en-US"/>
          </a:p>
        </p:txBody>
      </p:sp>
      <p:sp>
        <p:nvSpPr>
          <p:cNvPr id="63492" name="Line 4"/>
          <p:cNvSpPr>
            <a:spLocks noChangeShapeType="1"/>
          </p:cNvSpPr>
          <p:nvPr/>
        </p:nvSpPr>
        <p:spPr bwMode="auto">
          <a:xfrm>
            <a:off x="3048000" y="4572000"/>
            <a:ext cx="838200" cy="990600"/>
          </a:xfrm>
          <a:prstGeom prst="line">
            <a:avLst/>
          </a:prstGeom>
          <a:noFill/>
          <a:ln w="9525">
            <a:solidFill>
              <a:schemeClr val="tx1"/>
            </a:solidFill>
            <a:round/>
            <a:headEnd/>
            <a:tailEnd/>
          </a:ln>
          <a:effectLst/>
        </p:spPr>
        <p:txBody>
          <a:bodyPr wrap="none" anchor="ctr"/>
          <a:lstStyle/>
          <a:p>
            <a:endParaRPr lang="en-US"/>
          </a:p>
        </p:txBody>
      </p:sp>
      <p:sp>
        <p:nvSpPr>
          <p:cNvPr id="63493"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63495" name="Rectangle 7"/>
          <p:cNvSpPr>
            <a:spLocks noChangeArrowheads="1"/>
          </p:cNvSpPr>
          <p:nvPr/>
        </p:nvSpPr>
        <p:spPr bwMode="auto">
          <a:xfrm>
            <a:off x="457200" y="2133600"/>
            <a:ext cx="4191000" cy="609600"/>
          </a:xfrm>
          <a:prstGeom prst="rect">
            <a:avLst/>
          </a:prstGeom>
          <a:noFill/>
          <a:ln w="9525">
            <a:noFill/>
            <a:miter lim="800000"/>
            <a:headEnd/>
            <a:tailEnd/>
          </a:ln>
          <a:effectLst/>
        </p:spPr>
        <p:txBody>
          <a:bodyPr/>
          <a:lstStyle/>
          <a:p>
            <a:pPr marL="342900" indent="-342900">
              <a:spcBef>
                <a:spcPct val="20000"/>
              </a:spcBef>
              <a:buFontTx/>
              <a:buChar char="•"/>
            </a:pPr>
            <a:r>
              <a:rPr lang="en-US" sz="2800"/>
              <a:t>AVL balance restored:</a:t>
            </a:r>
          </a:p>
        </p:txBody>
      </p:sp>
      <p:sp>
        <p:nvSpPr>
          <p:cNvPr id="63496"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497" name="Text Box 9"/>
          <p:cNvSpPr txBox="1">
            <a:spLocks noChangeArrowheads="1"/>
          </p:cNvSpPr>
          <p:nvPr/>
        </p:nvSpPr>
        <p:spPr bwMode="auto">
          <a:xfrm>
            <a:off x="2133600" y="53213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63498"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499" name="Text Box 11"/>
          <p:cNvSpPr txBox="1">
            <a:spLocks noChangeArrowheads="1"/>
          </p:cNvSpPr>
          <p:nvPr/>
        </p:nvSpPr>
        <p:spPr bwMode="auto">
          <a:xfrm>
            <a:off x="3721100" y="5334000"/>
            <a:ext cx="457200" cy="366713"/>
          </a:xfrm>
          <a:prstGeom prst="rect">
            <a:avLst/>
          </a:prstGeom>
          <a:noFill/>
          <a:ln w="9525">
            <a:noFill/>
            <a:miter lim="800000"/>
            <a:headEnd/>
            <a:tailEnd/>
          </a:ln>
          <a:effectLst/>
        </p:spPr>
        <p:txBody>
          <a:bodyPr>
            <a:spAutoFit/>
          </a:bodyPr>
          <a:lstStyle/>
          <a:p>
            <a:r>
              <a:rPr lang="en-US">
                <a:solidFill>
                  <a:schemeClr val="bg2"/>
                </a:solidFill>
              </a:rPr>
              <a:t>3</a:t>
            </a:r>
            <a:endParaRPr lang="en-US"/>
          </a:p>
        </p:txBody>
      </p:sp>
      <p:sp>
        <p:nvSpPr>
          <p:cNvPr id="63500" name="Line 12"/>
          <p:cNvSpPr>
            <a:spLocks noChangeShapeType="1"/>
          </p:cNvSpPr>
          <p:nvPr/>
        </p:nvSpPr>
        <p:spPr bwMode="auto">
          <a:xfrm>
            <a:off x="3898900" y="3733800"/>
            <a:ext cx="1511300" cy="1828800"/>
          </a:xfrm>
          <a:prstGeom prst="line">
            <a:avLst/>
          </a:prstGeom>
          <a:noFill/>
          <a:ln w="9525">
            <a:solidFill>
              <a:schemeClr val="tx1"/>
            </a:solidFill>
            <a:round/>
            <a:headEnd/>
            <a:tailEnd/>
          </a:ln>
          <a:effectLst/>
        </p:spPr>
        <p:txBody>
          <a:bodyPr wrap="none" anchor="ctr"/>
          <a:lstStyle/>
          <a:p>
            <a:endParaRPr lang="en-US"/>
          </a:p>
        </p:txBody>
      </p:sp>
      <p:sp>
        <p:nvSpPr>
          <p:cNvPr id="63501"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p:spPr>
        <p:txBody>
          <a:bodyPr wrap="none" anchor="ctr"/>
          <a:lstStyle/>
          <a:p>
            <a:endParaRPr lang="en-US"/>
          </a:p>
        </p:txBody>
      </p:sp>
      <p:sp>
        <p:nvSpPr>
          <p:cNvPr id="63502" name="Line 14"/>
          <p:cNvSpPr>
            <a:spLocks noChangeShapeType="1"/>
          </p:cNvSpPr>
          <p:nvPr/>
        </p:nvSpPr>
        <p:spPr bwMode="auto">
          <a:xfrm>
            <a:off x="4876800" y="2743200"/>
            <a:ext cx="2057400" cy="1828800"/>
          </a:xfrm>
          <a:prstGeom prst="line">
            <a:avLst/>
          </a:prstGeom>
          <a:noFill/>
          <a:ln w="9525">
            <a:solidFill>
              <a:schemeClr val="tx1"/>
            </a:solidFill>
            <a:round/>
            <a:headEnd/>
            <a:tailEnd/>
          </a:ln>
          <a:effectLst/>
        </p:spPr>
        <p:txBody>
          <a:bodyPr wrap="none" anchor="ctr"/>
          <a:lstStyle/>
          <a:p>
            <a:endParaRPr lang="en-US"/>
          </a:p>
        </p:txBody>
      </p:sp>
      <p:sp>
        <p:nvSpPr>
          <p:cNvPr id="63503"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04" name="Text Box 16"/>
          <p:cNvSpPr txBox="1">
            <a:spLocks noChangeArrowheads="1"/>
          </p:cNvSpPr>
          <p:nvPr/>
        </p:nvSpPr>
        <p:spPr bwMode="auto">
          <a:xfrm>
            <a:off x="4724400" y="25908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63505" name="Oval 17"/>
          <p:cNvSpPr>
            <a:spLocks noChangeArrowheads="1"/>
          </p:cNvSpPr>
          <p:nvPr/>
        </p:nvSpPr>
        <p:spPr bwMode="auto">
          <a:xfrm>
            <a:off x="5842000" y="3556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06" name="Text Box 18"/>
          <p:cNvSpPr txBox="1">
            <a:spLocks noChangeArrowheads="1"/>
          </p:cNvSpPr>
          <p:nvPr/>
        </p:nvSpPr>
        <p:spPr bwMode="auto">
          <a:xfrm>
            <a:off x="5842000" y="3556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63507" name="Oval 19"/>
          <p:cNvSpPr>
            <a:spLocks noChangeArrowheads="1"/>
          </p:cNvSpPr>
          <p:nvPr/>
        </p:nvSpPr>
        <p:spPr bwMode="auto">
          <a:xfrm>
            <a:off x="67818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08" name="Text Box 20"/>
          <p:cNvSpPr txBox="1">
            <a:spLocks noChangeArrowheads="1"/>
          </p:cNvSpPr>
          <p:nvPr/>
        </p:nvSpPr>
        <p:spPr bwMode="auto">
          <a:xfrm>
            <a:off x="6781800" y="4419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63509"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10" name="Text Box 22"/>
          <p:cNvSpPr txBox="1">
            <a:spLocks noChangeArrowheads="1"/>
          </p:cNvSpPr>
          <p:nvPr/>
        </p:nvSpPr>
        <p:spPr bwMode="auto">
          <a:xfrm>
            <a:off x="3759200" y="35814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63511"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12" name="Text Box 24"/>
          <p:cNvSpPr txBox="1">
            <a:spLocks noChangeArrowheads="1"/>
          </p:cNvSpPr>
          <p:nvPr/>
        </p:nvSpPr>
        <p:spPr bwMode="auto">
          <a:xfrm>
            <a:off x="5334000" y="4470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63513"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2921000" y="44196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63515" name="Oval 27"/>
          <p:cNvSpPr>
            <a:spLocks noChangeArrowheads="1"/>
          </p:cNvSpPr>
          <p:nvPr/>
        </p:nvSpPr>
        <p:spPr bwMode="auto">
          <a:xfrm>
            <a:off x="4445000" y="4470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16" name="Text Box 28"/>
          <p:cNvSpPr txBox="1">
            <a:spLocks noChangeArrowheads="1"/>
          </p:cNvSpPr>
          <p:nvPr/>
        </p:nvSpPr>
        <p:spPr bwMode="auto">
          <a:xfrm>
            <a:off x="4445000" y="44704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63517" name="Oval 29"/>
          <p:cNvSpPr>
            <a:spLocks noChangeArrowheads="1"/>
          </p:cNvSpPr>
          <p:nvPr/>
        </p:nvSpPr>
        <p:spPr bwMode="auto">
          <a:xfrm>
            <a:off x="5118100" y="5308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518" name="Text Box 30"/>
          <p:cNvSpPr txBox="1">
            <a:spLocks noChangeArrowheads="1"/>
          </p:cNvSpPr>
          <p:nvPr/>
        </p:nvSpPr>
        <p:spPr bwMode="auto">
          <a:xfrm>
            <a:off x="5118100" y="53086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B-Tree</a:t>
            </a:r>
            <a:endParaRPr lang="en-US" dirty="0"/>
          </a:p>
        </p:txBody>
      </p:sp>
      <p:sp>
        <p:nvSpPr>
          <p:cNvPr id="3" name="Content Placeholder 2"/>
          <p:cNvSpPr>
            <a:spLocks noGrp="1"/>
          </p:cNvSpPr>
          <p:nvPr>
            <p:ph idx="1"/>
          </p:nvPr>
        </p:nvSpPr>
        <p:spPr>
          <a:xfrm>
            <a:off x="457200" y="914400"/>
            <a:ext cx="8534400" cy="5638800"/>
          </a:xfrm>
        </p:spPr>
        <p:txBody>
          <a:bodyPr numCol="1">
            <a:noAutofit/>
          </a:bodyPr>
          <a:lstStyle/>
          <a:p>
            <a:pPr algn="just"/>
            <a:r>
              <a:rPr lang="en-US" dirty="0" smtClean="0"/>
              <a:t>Definition : A B-Tree of order m (m&gt;=2) is an m-way search tree T in which</a:t>
            </a:r>
          </a:p>
          <a:p>
            <a:pPr algn="just">
              <a:buFont typeface="Wingdings" pitchFamily="2" charset="2"/>
              <a:buChar char="Ø"/>
            </a:pPr>
            <a:r>
              <a:rPr lang="en-US" dirty="0" smtClean="0"/>
              <a:t>The root of T is either a leaf or has between 2 and m children.</a:t>
            </a:r>
          </a:p>
          <a:p>
            <a:pPr algn="just">
              <a:buFont typeface="Wingdings" pitchFamily="2" charset="2"/>
              <a:buChar char="Ø"/>
            </a:pPr>
            <a:r>
              <a:rPr lang="en-US" dirty="0" smtClean="0"/>
              <a:t>Each node except the root has a maximum of m children and a minimum of m/2 children.</a:t>
            </a:r>
          </a:p>
          <a:p>
            <a:pPr algn="just">
              <a:buFont typeface="Wingdings" pitchFamily="2" charset="2"/>
              <a:buChar char="Ø"/>
            </a:pPr>
            <a:r>
              <a:rPr lang="en-US" dirty="0" smtClean="0"/>
              <a:t>The maximum number of keys in each node is one less than the number of children nodes with a maximum of (m-1) keys. (The minimum number of keys in a non-root is (m-1)/2.)</a:t>
            </a:r>
          </a:p>
          <a:p>
            <a:pPr algn="just">
              <a:buFont typeface="Wingdings" pitchFamily="2" charset="2"/>
              <a:buChar char="Ø"/>
            </a:pPr>
            <a:r>
              <a:rPr lang="en-US" dirty="0" smtClean="0"/>
              <a:t>All leaves are on the same level.  </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dirty="0" smtClean="0"/>
              <a:t>To insert a key requires a search operation to find the leaf node where the new element should be added.</a:t>
            </a:r>
          </a:p>
          <a:p>
            <a:pPr marL="971550" lvl="1" indent="-514350" algn="just">
              <a:buFont typeface="+mj-lt"/>
              <a:buAutoNum type="arabicPeriod"/>
            </a:pPr>
            <a:r>
              <a:rPr lang="en-US" dirty="0" smtClean="0"/>
              <a:t>If the leaf node is not full there is room for one more element and insert the new key into that existing leaf node, keeping the node’s elements ordered. </a:t>
            </a:r>
            <a:r>
              <a:rPr lang="en-US" dirty="0" smtClean="0">
                <a:hlinkClick r:id="rId2" action="ppaction://hlinksldjump"/>
              </a:rPr>
              <a:t>Example </a:t>
            </a:r>
            <a:endParaRPr lang="en-US" dirty="0" smtClean="0"/>
          </a:p>
          <a:p>
            <a:pPr marL="971550" lvl="1" indent="-514350" algn="just">
              <a:buFont typeface="+mj-lt"/>
              <a:buAutoNum type="arabicPeriod"/>
            </a:pPr>
            <a:r>
              <a:rPr lang="en-US" dirty="0" smtClean="0"/>
              <a:t>If the leaf node is full (m-1 keys) the leaf node is splits into two nodes before the new key can be inserted by performing the following operation:</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endParaRPr lang="en-US" dirty="0"/>
          </a:p>
        </p:txBody>
      </p:sp>
      <p:sp>
        <p:nvSpPr>
          <p:cNvPr id="3" name="Content Placeholder 2"/>
          <p:cNvSpPr>
            <a:spLocks noGrp="1"/>
          </p:cNvSpPr>
          <p:nvPr>
            <p:ph idx="1"/>
          </p:nvPr>
        </p:nvSpPr>
        <p:spPr/>
        <p:txBody>
          <a:bodyPr>
            <a:noAutofit/>
          </a:bodyPr>
          <a:lstStyle/>
          <a:p>
            <a:pPr lvl="2" algn="just">
              <a:buFont typeface="Wingdings" pitchFamily="2" charset="2"/>
              <a:buChar char="§"/>
            </a:pPr>
            <a:r>
              <a:rPr lang="en-US" sz="2800" dirty="0" smtClean="0"/>
              <a:t>A single median is chosen from among the leaf’s old (m-1) elements and the new element.</a:t>
            </a:r>
          </a:p>
          <a:p>
            <a:pPr lvl="2" algn="just">
              <a:buFont typeface="Wingdings" pitchFamily="2" charset="2"/>
              <a:buChar char="§"/>
            </a:pPr>
            <a:endParaRPr lang="en-US" sz="2800" dirty="0" smtClean="0"/>
          </a:p>
          <a:p>
            <a:pPr lvl="2" algn="just">
              <a:buFont typeface="Wingdings" pitchFamily="2" charset="2"/>
              <a:buChar char="§"/>
            </a:pPr>
            <a:r>
              <a:rPr lang="en-US" sz="2800" dirty="0" smtClean="0"/>
              <a:t>The median key moves up into node’s parent to identify the dividing point between the two new nodes.</a:t>
            </a:r>
          </a:p>
          <a:p>
            <a:pPr lvl="2" algn="just">
              <a:buFont typeface="Wingdings" pitchFamily="2" charset="2"/>
              <a:buChar char="§"/>
            </a:pPr>
            <a:endParaRPr lang="en-US" sz="2800" dirty="0" smtClean="0"/>
          </a:p>
          <a:p>
            <a:pPr lvl="2" algn="just">
              <a:buFont typeface="Wingdings" pitchFamily="2" charset="2"/>
              <a:buChar char="§"/>
            </a:pPr>
            <a:r>
              <a:rPr lang="en-US" sz="2800" dirty="0" smtClean="0"/>
              <a:t>Values less than the median are put in the new left node and values greater than the median are put in the new right node.</a:t>
            </a:r>
            <a:endParaRPr lang="en-US" sz="28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endParaRPr lang="en-US" dirty="0"/>
          </a:p>
        </p:txBody>
      </p:sp>
      <p:sp>
        <p:nvSpPr>
          <p:cNvPr id="3" name="Content Placeholder 2"/>
          <p:cNvSpPr>
            <a:spLocks noGrp="1"/>
          </p:cNvSpPr>
          <p:nvPr>
            <p:ph idx="1"/>
          </p:nvPr>
        </p:nvSpPr>
        <p:spPr/>
        <p:txBody>
          <a:bodyPr/>
          <a:lstStyle/>
          <a:p>
            <a:r>
              <a:rPr lang="en-US" dirty="0" smtClean="0"/>
              <a:t>Example for step 1</a:t>
            </a:r>
          </a:p>
          <a:p>
            <a:endParaRPr lang="en-US" sz="1400" dirty="0" smtClean="0"/>
          </a:p>
          <a:p>
            <a:pPr lvl="1">
              <a:buFont typeface="Wingdings" pitchFamily="2" charset="2"/>
              <a:buChar char="Ø"/>
            </a:pPr>
            <a:r>
              <a:rPr lang="en-US" altLang="el-GR" dirty="0" smtClean="0"/>
              <a:t>B-Tree of order 4</a:t>
            </a:r>
          </a:p>
          <a:p>
            <a:pPr>
              <a:buNone/>
            </a:pPr>
            <a:endParaRPr lang="en-US" altLang="el-GR" dirty="0" smtClean="0"/>
          </a:p>
          <a:p>
            <a:pPr lvl="1"/>
            <a:r>
              <a:rPr lang="en-US" altLang="el-GR" dirty="0" smtClean="0"/>
              <a:t>Each node has at most 4 pointers and 3 keys, and at least 2 pointers and 1 key.</a:t>
            </a:r>
          </a:p>
          <a:p>
            <a:pPr lvl="1">
              <a:buNone/>
            </a:pPr>
            <a:endParaRPr lang="en-US" altLang="el-GR" dirty="0" smtClean="0"/>
          </a:p>
          <a:p>
            <a:pPr>
              <a:buNone/>
            </a:pPr>
            <a:r>
              <a:rPr lang="en-US" altLang="el-GR" dirty="0" smtClean="0"/>
              <a:t>		</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Insertion in B-Tree </a:t>
            </a:r>
            <a:endParaRPr lang="en-US" altLang="el-GR" dirty="0" smtClean="0"/>
          </a:p>
        </p:txBody>
      </p:sp>
      <p:sp>
        <p:nvSpPr>
          <p:cNvPr id="4099" name="Text Box 4"/>
          <p:cNvSpPr txBox="1">
            <a:spLocks noChangeArrowheads="1"/>
          </p:cNvSpPr>
          <p:nvPr/>
        </p:nvSpPr>
        <p:spPr bwMode="auto">
          <a:xfrm>
            <a:off x="4038600" y="2727979"/>
            <a:ext cx="1600200" cy="461665"/>
          </a:xfrm>
          <a:prstGeom prst="rect">
            <a:avLst/>
          </a:prstGeom>
          <a:noFill/>
          <a:ln w="25400">
            <a:solidFill>
              <a:schemeClr val="tx1"/>
            </a:solidFill>
            <a:miter lim="800000"/>
            <a:headEnd/>
            <a:tailEnd/>
          </a:ln>
          <a:effectLst/>
        </p:spPr>
        <p:txBody>
          <a:bodyPr wrap="square" anchor="ctr">
            <a:spAutoFit/>
          </a:bodyPr>
          <a:lstStyle/>
          <a:p>
            <a:pPr algn="ctr">
              <a:spcBef>
                <a:spcPct val="50000"/>
              </a:spcBef>
            </a:pPr>
            <a:r>
              <a:rPr lang="en-US" altLang="el-GR" sz="2400" dirty="0" smtClean="0"/>
              <a:t> </a:t>
            </a:r>
            <a:r>
              <a:rPr lang="en-US" altLang="el-GR" sz="2400" b="1" dirty="0">
                <a:solidFill>
                  <a:srgbClr val="FF3300"/>
                </a:solidFill>
              </a:rPr>
              <a:t>5</a:t>
            </a:r>
            <a:r>
              <a:rPr lang="en-US" altLang="el-GR" sz="2400" dirty="0"/>
              <a:t> </a:t>
            </a:r>
          </a:p>
        </p:txBody>
      </p:sp>
      <p:sp>
        <p:nvSpPr>
          <p:cNvPr id="4100" name="Text Box 5"/>
          <p:cNvSpPr txBox="1">
            <a:spLocks noChangeArrowheads="1"/>
          </p:cNvSpPr>
          <p:nvPr/>
        </p:nvSpPr>
        <p:spPr bwMode="auto">
          <a:xfrm>
            <a:off x="3657600" y="4963180"/>
            <a:ext cx="2514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3	5	</a:t>
            </a:r>
            <a:r>
              <a:rPr lang="en-US" altLang="el-GR" sz="2800" b="1" dirty="0" smtClean="0">
                <a:solidFill>
                  <a:srgbClr val="FF3300"/>
                </a:solidFill>
              </a:rPr>
              <a:t>21</a:t>
            </a:r>
            <a:endParaRPr lang="en-US" altLang="el-GR" sz="2800" dirty="0"/>
          </a:p>
        </p:txBody>
      </p:sp>
      <p:sp>
        <p:nvSpPr>
          <p:cNvPr id="4101" name="Text Box 6"/>
          <p:cNvSpPr txBox="1">
            <a:spLocks noChangeArrowheads="1"/>
          </p:cNvSpPr>
          <p:nvPr/>
        </p:nvSpPr>
        <p:spPr bwMode="auto">
          <a:xfrm>
            <a:off x="3810000" y="3743979"/>
            <a:ext cx="2057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b="1" dirty="0" smtClean="0">
                <a:solidFill>
                  <a:srgbClr val="FF3300"/>
                </a:solidFill>
              </a:rPr>
              <a:t>3	</a:t>
            </a:r>
            <a:r>
              <a:rPr lang="en-US" altLang="el-GR" sz="2800" dirty="0" smtClean="0"/>
              <a:t>5</a:t>
            </a:r>
            <a:endParaRPr lang="en-US" altLang="el-GR" sz="2800" dirty="0"/>
          </a:p>
        </p:txBody>
      </p:sp>
      <p:sp>
        <p:nvSpPr>
          <p:cNvPr id="10" name="Rectangle 9"/>
          <p:cNvSpPr/>
          <p:nvPr/>
        </p:nvSpPr>
        <p:spPr>
          <a:xfrm>
            <a:off x="1143656" y="1762780"/>
            <a:ext cx="2361544" cy="523220"/>
          </a:xfrm>
          <a:prstGeom prst="rect">
            <a:avLst/>
          </a:prstGeom>
        </p:spPr>
        <p:txBody>
          <a:bodyPr wrap="none">
            <a:spAutoFit/>
          </a:bodyPr>
          <a:lstStyle/>
          <a:p>
            <a:r>
              <a:rPr lang="en-US" altLang="el-GR" sz="2800" dirty="0" smtClean="0"/>
              <a:t>Insert: 5, 3, 21</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endParaRPr lang="en-US" dirty="0"/>
          </a:p>
        </p:txBody>
      </p:sp>
      <p:sp>
        <p:nvSpPr>
          <p:cNvPr id="3" name="Content Placeholder 2"/>
          <p:cNvSpPr>
            <a:spLocks noGrp="1"/>
          </p:cNvSpPr>
          <p:nvPr>
            <p:ph idx="1"/>
          </p:nvPr>
        </p:nvSpPr>
        <p:spPr/>
        <p:txBody>
          <a:bodyPr/>
          <a:lstStyle/>
          <a:p>
            <a:r>
              <a:rPr lang="en-US" dirty="0" smtClean="0"/>
              <a:t>Example for step 2</a:t>
            </a:r>
          </a:p>
          <a:p>
            <a:endParaRPr lang="en-US" dirty="0"/>
          </a:p>
        </p:txBody>
      </p:sp>
      <p:sp>
        <p:nvSpPr>
          <p:cNvPr id="4" name="Rectangle 3"/>
          <p:cNvSpPr/>
          <p:nvPr/>
        </p:nvSpPr>
        <p:spPr>
          <a:xfrm>
            <a:off x="1295400" y="2362200"/>
            <a:ext cx="2214068" cy="523220"/>
          </a:xfrm>
          <a:prstGeom prst="rect">
            <a:avLst/>
          </a:prstGeom>
        </p:spPr>
        <p:txBody>
          <a:bodyPr wrap="none">
            <a:spAutoFit/>
          </a:bodyPr>
          <a:lstStyle/>
          <a:p>
            <a:pPr>
              <a:buFont typeface="Wingdings" pitchFamily="2" charset="2"/>
              <a:buChar char="Ø"/>
            </a:pPr>
            <a:r>
              <a:rPr lang="en-US" altLang="el-GR" sz="2800" dirty="0" smtClean="0"/>
              <a:t>Insert	9</a:t>
            </a:r>
            <a:endParaRPr lang="en-US" sz="2800" dirty="0"/>
          </a:p>
        </p:txBody>
      </p:sp>
      <p:sp>
        <p:nvSpPr>
          <p:cNvPr id="5" name="Text Box 3"/>
          <p:cNvSpPr txBox="1">
            <a:spLocks noChangeArrowheads="1"/>
          </p:cNvSpPr>
          <p:nvPr/>
        </p:nvSpPr>
        <p:spPr bwMode="auto">
          <a:xfrm>
            <a:off x="4114800" y="3276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b="1" dirty="0" smtClean="0">
                <a:solidFill>
                  <a:srgbClr val="FF3300"/>
                </a:solidFill>
              </a:rPr>
              <a:t>9</a:t>
            </a:r>
            <a:r>
              <a:rPr lang="en-US" altLang="el-GR" sz="2400" dirty="0" smtClean="0"/>
              <a:t> </a:t>
            </a:r>
            <a:endParaRPr lang="en-US" altLang="el-GR" sz="2400" dirty="0"/>
          </a:p>
        </p:txBody>
      </p:sp>
      <p:sp>
        <p:nvSpPr>
          <p:cNvPr id="6" name="Text Box 4"/>
          <p:cNvSpPr txBox="1">
            <a:spLocks noChangeArrowheads="1"/>
          </p:cNvSpPr>
          <p:nvPr/>
        </p:nvSpPr>
        <p:spPr bwMode="auto">
          <a:xfrm>
            <a:off x="2438400" y="43434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3	5</a:t>
            </a:r>
            <a:endParaRPr lang="en-US" altLang="el-GR" sz="2400" dirty="0"/>
          </a:p>
        </p:txBody>
      </p:sp>
      <p:sp>
        <p:nvSpPr>
          <p:cNvPr id="7" name="Text Box 5"/>
          <p:cNvSpPr txBox="1">
            <a:spLocks noChangeArrowheads="1"/>
          </p:cNvSpPr>
          <p:nvPr/>
        </p:nvSpPr>
        <p:spPr bwMode="auto">
          <a:xfrm>
            <a:off x="5638800" y="4419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21</a:t>
            </a:r>
            <a:endParaRPr lang="en-US" altLang="el-GR" sz="2400" dirty="0"/>
          </a:p>
        </p:txBody>
      </p:sp>
      <p:sp>
        <p:nvSpPr>
          <p:cNvPr id="8" name="Line 6"/>
          <p:cNvSpPr>
            <a:spLocks noChangeShapeType="1"/>
          </p:cNvSpPr>
          <p:nvPr/>
        </p:nvSpPr>
        <p:spPr bwMode="auto">
          <a:xfrm flipH="1">
            <a:off x="3733800" y="3505200"/>
            <a:ext cx="1295400" cy="838200"/>
          </a:xfrm>
          <a:prstGeom prst="line">
            <a:avLst/>
          </a:prstGeom>
          <a:noFill/>
          <a:ln w="25400">
            <a:solidFill>
              <a:schemeClr val="tx1"/>
            </a:solidFill>
            <a:round/>
            <a:headEnd/>
            <a:tailEnd/>
          </a:ln>
          <a:effectLst/>
        </p:spPr>
        <p:txBody>
          <a:bodyPr wrap="none" anchor="ctr"/>
          <a:lstStyle/>
          <a:p>
            <a:endParaRPr lang="en-US"/>
          </a:p>
        </p:txBody>
      </p:sp>
      <p:sp>
        <p:nvSpPr>
          <p:cNvPr id="9" name="Line 7"/>
          <p:cNvSpPr>
            <a:spLocks noChangeShapeType="1"/>
          </p:cNvSpPr>
          <p:nvPr/>
        </p:nvSpPr>
        <p:spPr bwMode="auto">
          <a:xfrm>
            <a:off x="5562600" y="3505200"/>
            <a:ext cx="1219200" cy="914400"/>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(example-1)</a:t>
            </a:r>
            <a:r>
              <a:rPr lang="en-US" dirty="0" smtClean="0"/>
              <a:t> </a:t>
            </a:r>
            <a:endParaRPr lang="en-US" dirty="0"/>
          </a:p>
        </p:txBody>
      </p:sp>
      <p:sp>
        <p:nvSpPr>
          <p:cNvPr id="5" name="Rectangle 4"/>
          <p:cNvSpPr/>
          <p:nvPr/>
        </p:nvSpPr>
        <p:spPr>
          <a:xfrm>
            <a:off x="1066800" y="1905000"/>
            <a:ext cx="7467600" cy="2985433"/>
          </a:xfrm>
          <a:prstGeom prst="rect">
            <a:avLst/>
          </a:prstGeom>
        </p:spPr>
        <p:txBody>
          <a:bodyPr wrap="square">
            <a:spAutoFit/>
          </a:bodyPr>
          <a:lstStyle/>
          <a:p>
            <a:pPr>
              <a:buFont typeface="Arial" pitchFamily="34" charset="0"/>
              <a:buChar char="•"/>
            </a:pPr>
            <a:r>
              <a:rPr lang="en-US" altLang="el-GR" sz="2800" dirty="0" smtClean="0"/>
              <a:t>   B-Tree of order 4</a:t>
            </a:r>
          </a:p>
          <a:p>
            <a:pPr>
              <a:buFont typeface="Arial" pitchFamily="34" charset="0"/>
              <a:buChar char="•"/>
            </a:pPr>
            <a:endParaRPr lang="en-US" altLang="el-GR" sz="2000" dirty="0" smtClean="0"/>
          </a:p>
          <a:p>
            <a:pPr lvl="1">
              <a:buFont typeface="Wingdings" pitchFamily="2" charset="2"/>
              <a:buChar char="Ø"/>
            </a:pPr>
            <a:r>
              <a:rPr lang="en-US" altLang="el-GR" sz="2800" dirty="0" smtClean="0"/>
              <a:t>Each node has at most 4 pointers and 3 keys,    </a:t>
            </a:r>
          </a:p>
          <a:p>
            <a:pPr lvl="1"/>
            <a:r>
              <a:rPr lang="en-US" altLang="el-GR" sz="2800" dirty="0" smtClean="0"/>
              <a:t>    and at least 2 pointers and 1 key.</a:t>
            </a:r>
          </a:p>
          <a:p>
            <a:pPr lvl="1">
              <a:buFont typeface="Wingdings" pitchFamily="2" charset="2"/>
              <a:buChar char="Ø"/>
            </a:pPr>
            <a:endParaRPr lang="en-US" altLang="el-GR" sz="2800" dirty="0" smtClean="0"/>
          </a:p>
          <a:p>
            <a:pPr lvl="1">
              <a:buFont typeface="Wingdings" pitchFamily="2" charset="2"/>
              <a:buChar char="Ø"/>
            </a:pPr>
            <a:endParaRPr lang="en-US" altLang="el-GR" sz="2800" dirty="0" smtClean="0"/>
          </a:p>
          <a:p>
            <a:pPr marL="747713" indent="-747713"/>
            <a:r>
              <a:rPr lang="en-US" altLang="el-GR" sz="2800" dirty="0" smtClean="0"/>
              <a:t>	Insert: 5, 3, 21, 9, 1, 13, 2, 7, 10, 12, 4, 8</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Insertion in B-Tree </a:t>
            </a:r>
            <a:r>
              <a:rPr lang="en-US" sz="3600" dirty="0" smtClean="0"/>
              <a:t>(example-1)</a:t>
            </a:r>
            <a:r>
              <a:rPr lang="en-US" dirty="0" smtClean="0"/>
              <a:t> </a:t>
            </a:r>
            <a:endParaRPr lang="en-US" altLang="el-GR" dirty="0" smtClean="0"/>
          </a:p>
        </p:txBody>
      </p:sp>
      <p:sp>
        <p:nvSpPr>
          <p:cNvPr id="4099" name="Text Box 4"/>
          <p:cNvSpPr txBox="1">
            <a:spLocks noChangeArrowheads="1"/>
          </p:cNvSpPr>
          <p:nvPr/>
        </p:nvSpPr>
        <p:spPr bwMode="auto">
          <a:xfrm>
            <a:off x="4038600" y="2727979"/>
            <a:ext cx="1600200" cy="461665"/>
          </a:xfrm>
          <a:prstGeom prst="rect">
            <a:avLst/>
          </a:prstGeom>
          <a:noFill/>
          <a:ln w="25400">
            <a:solidFill>
              <a:schemeClr val="tx1"/>
            </a:solidFill>
            <a:miter lim="800000"/>
            <a:headEnd/>
            <a:tailEnd/>
          </a:ln>
          <a:effectLst/>
        </p:spPr>
        <p:txBody>
          <a:bodyPr wrap="square" anchor="ctr">
            <a:spAutoFit/>
          </a:bodyPr>
          <a:lstStyle/>
          <a:p>
            <a:pPr algn="ctr">
              <a:spcBef>
                <a:spcPct val="50000"/>
              </a:spcBef>
            </a:pPr>
            <a:r>
              <a:rPr lang="en-US" altLang="el-GR" sz="2400" dirty="0" smtClean="0"/>
              <a:t> </a:t>
            </a:r>
            <a:r>
              <a:rPr lang="en-US" altLang="el-GR" sz="2400" b="1" dirty="0">
                <a:solidFill>
                  <a:srgbClr val="FF3300"/>
                </a:solidFill>
              </a:rPr>
              <a:t>5</a:t>
            </a:r>
            <a:r>
              <a:rPr lang="en-US" altLang="el-GR" sz="2400" dirty="0"/>
              <a:t> </a:t>
            </a:r>
          </a:p>
        </p:txBody>
      </p:sp>
      <p:sp>
        <p:nvSpPr>
          <p:cNvPr id="4100" name="Text Box 5"/>
          <p:cNvSpPr txBox="1">
            <a:spLocks noChangeArrowheads="1"/>
          </p:cNvSpPr>
          <p:nvPr/>
        </p:nvSpPr>
        <p:spPr bwMode="auto">
          <a:xfrm>
            <a:off x="3657600" y="4963180"/>
            <a:ext cx="2514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3	5	</a:t>
            </a:r>
            <a:r>
              <a:rPr lang="en-US" altLang="el-GR" sz="2800" b="1" dirty="0" smtClean="0">
                <a:solidFill>
                  <a:srgbClr val="FF3300"/>
                </a:solidFill>
              </a:rPr>
              <a:t>21</a:t>
            </a:r>
            <a:endParaRPr lang="en-US" altLang="el-GR" sz="2800" dirty="0"/>
          </a:p>
        </p:txBody>
      </p:sp>
      <p:sp>
        <p:nvSpPr>
          <p:cNvPr id="4101" name="Text Box 6"/>
          <p:cNvSpPr txBox="1">
            <a:spLocks noChangeArrowheads="1"/>
          </p:cNvSpPr>
          <p:nvPr/>
        </p:nvSpPr>
        <p:spPr bwMode="auto">
          <a:xfrm>
            <a:off x="3810000" y="3743979"/>
            <a:ext cx="2057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b="1" dirty="0" smtClean="0">
                <a:solidFill>
                  <a:srgbClr val="FF3300"/>
                </a:solidFill>
              </a:rPr>
              <a:t>3	</a:t>
            </a:r>
            <a:r>
              <a:rPr lang="en-US" altLang="el-GR" sz="2800" dirty="0" smtClean="0"/>
              <a:t>5</a:t>
            </a:r>
            <a:endParaRPr lang="en-US" altLang="el-GR" sz="2800" dirty="0"/>
          </a:p>
        </p:txBody>
      </p:sp>
      <p:sp>
        <p:nvSpPr>
          <p:cNvPr id="10" name="Rectangle 9"/>
          <p:cNvSpPr/>
          <p:nvPr/>
        </p:nvSpPr>
        <p:spPr>
          <a:xfrm>
            <a:off x="1143656" y="1762780"/>
            <a:ext cx="2361544" cy="523220"/>
          </a:xfrm>
          <a:prstGeom prst="rect">
            <a:avLst/>
          </a:prstGeom>
        </p:spPr>
        <p:txBody>
          <a:bodyPr wrap="none">
            <a:spAutoFit/>
          </a:bodyPr>
          <a:lstStyle/>
          <a:p>
            <a:r>
              <a:rPr lang="en-US" altLang="el-GR" sz="2800" dirty="0" smtClean="0"/>
              <a:t>Insert: 5, 3, 21</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(example-1)</a:t>
            </a:r>
            <a:r>
              <a:rPr lang="en-US" dirty="0" smtClean="0"/>
              <a:t> </a:t>
            </a:r>
            <a:endParaRPr lang="en-US" dirty="0"/>
          </a:p>
        </p:txBody>
      </p:sp>
      <p:sp>
        <p:nvSpPr>
          <p:cNvPr id="3" name="Content Placeholder 2"/>
          <p:cNvSpPr>
            <a:spLocks noGrp="1"/>
          </p:cNvSpPr>
          <p:nvPr>
            <p:ph idx="1"/>
          </p:nvPr>
        </p:nvSpPr>
        <p:spPr/>
        <p:txBody>
          <a:bodyPr/>
          <a:lstStyle/>
          <a:p>
            <a:r>
              <a:rPr lang="en-US" altLang="el-GR" dirty="0" smtClean="0"/>
              <a:t>Insert	9</a:t>
            </a:r>
            <a:endParaRPr lang="en-US" dirty="0" smtClean="0"/>
          </a:p>
          <a:p>
            <a:endParaRPr lang="en-US" dirty="0"/>
          </a:p>
        </p:txBody>
      </p:sp>
      <p:sp>
        <p:nvSpPr>
          <p:cNvPr id="5" name="Text Box 3"/>
          <p:cNvSpPr txBox="1">
            <a:spLocks noChangeArrowheads="1"/>
          </p:cNvSpPr>
          <p:nvPr/>
        </p:nvSpPr>
        <p:spPr bwMode="auto">
          <a:xfrm>
            <a:off x="3886200" y="2895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b="1" dirty="0" smtClean="0">
                <a:solidFill>
                  <a:srgbClr val="FF3300"/>
                </a:solidFill>
              </a:rPr>
              <a:t>9</a:t>
            </a:r>
            <a:r>
              <a:rPr lang="en-US" altLang="el-GR" sz="2400" dirty="0" smtClean="0"/>
              <a:t> </a:t>
            </a:r>
            <a:endParaRPr lang="en-US" altLang="el-GR" sz="2400" dirty="0"/>
          </a:p>
        </p:txBody>
      </p:sp>
      <p:sp>
        <p:nvSpPr>
          <p:cNvPr id="6" name="Text Box 4"/>
          <p:cNvSpPr txBox="1">
            <a:spLocks noChangeArrowheads="1"/>
          </p:cNvSpPr>
          <p:nvPr/>
        </p:nvSpPr>
        <p:spPr bwMode="auto">
          <a:xfrm>
            <a:off x="2209800" y="39624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3	5</a:t>
            </a:r>
            <a:endParaRPr lang="en-US" altLang="el-GR" sz="2400" dirty="0"/>
          </a:p>
        </p:txBody>
      </p:sp>
      <p:sp>
        <p:nvSpPr>
          <p:cNvPr id="7" name="Text Box 5"/>
          <p:cNvSpPr txBox="1">
            <a:spLocks noChangeArrowheads="1"/>
          </p:cNvSpPr>
          <p:nvPr/>
        </p:nvSpPr>
        <p:spPr bwMode="auto">
          <a:xfrm>
            <a:off x="5410200" y="4038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21</a:t>
            </a:r>
            <a:endParaRPr lang="en-US" altLang="el-GR" sz="2400" dirty="0"/>
          </a:p>
        </p:txBody>
      </p:sp>
      <p:sp>
        <p:nvSpPr>
          <p:cNvPr id="8" name="Line 6"/>
          <p:cNvSpPr>
            <a:spLocks noChangeShapeType="1"/>
          </p:cNvSpPr>
          <p:nvPr/>
        </p:nvSpPr>
        <p:spPr bwMode="auto">
          <a:xfrm flipH="1">
            <a:off x="3505200" y="3124200"/>
            <a:ext cx="1295400" cy="838200"/>
          </a:xfrm>
          <a:prstGeom prst="line">
            <a:avLst/>
          </a:prstGeom>
          <a:noFill/>
          <a:ln w="25400">
            <a:solidFill>
              <a:schemeClr val="tx1"/>
            </a:solidFill>
            <a:round/>
            <a:headEnd/>
            <a:tailEnd/>
          </a:ln>
          <a:effectLst/>
        </p:spPr>
        <p:txBody>
          <a:bodyPr wrap="none" anchor="ctr"/>
          <a:lstStyle/>
          <a:p>
            <a:endParaRPr lang="en-US"/>
          </a:p>
        </p:txBody>
      </p:sp>
      <p:sp>
        <p:nvSpPr>
          <p:cNvPr id="9" name="Line 7"/>
          <p:cNvSpPr>
            <a:spLocks noChangeShapeType="1"/>
          </p:cNvSpPr>
          <p:nvPr/>
        </p:nvSpPr>
        <p:spPr bwMode="auto">
          <a:xfrm>
            <a:off x="5334000" y="3124200"/>
            <a:ext cx="1219200" cy="914400"/>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Non-Terminal node</a:t>
            </a:r>
          </a:p>
          <a:p>
            <a:pPr>
              <a:buNone/>
            </a:pPr>
            <a:r>
              <a:rPr lang="en-US" dirty="0" smtClean="0"/>
              <a:t>	Any node whose degree is not zero is called non-terminal node.</a:t>
            </a:r>
            <a:endParaRPr lang="en-US" dirty="0"/>
          </a:p>
        </p:txBody>
      </p:sp>
      <p:pic>
        <p:nvPicPr>
          <p:cNvPr id="5" name="Picture 4"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(example-1)</a:t>
            </a:r>
            <a:r>
              <a:rPr lang="en-US" dirty="0" smtClean="0"/>
              <a:t> </a:t>
            </a:r>
            <a:endParaRPr lang="en-US" dirty="0"/>
          </a:p>
        </p:txBody>
      </p:sp>
      <p:sp>
        <p:nvSpPr>
          <p:cNvPr id="3" name="Content Placeholder 2"/>
          <p:cNvSpPr>
            <a:spLocks noGrp="1"/>
          </p:cNvSpPr>
          <p:nvPr>
            <p:ph idx="1"/>
          </p:nvPr>
        </p:nvSpPr>
        <p:spPr/>
        <p:txBody>
          <a:bodyPr/>
          <a:lstStyle/>
          <a:p>
            <a:r>
              <a:rPr lang="en-US" altLang="el-GR" dirty="0" smtClean="0"/>
              <a:t>Insert	1</a:t>
            </a:r>
            <a:endParaRPr lang="en-US" dirty="0" smtClean="0"/>
          </a:p>
          <a:p>
            <a:endParaRPr lang="en-US" dirty="0"/>
          </a:p>
        </p:txBody>
      </p:sp>
      <p:sp>
        <p:nvSpPr>
          <p:cNvPr id="10" name="Text Box 3"/>
          <p:cNvSpPr txBox="1">
            <a:spLocks noChangeArrowheads="1"/>
          </p:cNvSpPr>
          <p:nvPr/>
        </p:nvSpPr>
        <p:spPr bwMode="auto">
          <a:xfrm>
            <a:off x="3657600" y="2895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 9</a:t>
            </a:r>
            <a:endParaRPr lang="en-US" altLang="el-GR" sz="2400" dirty="0"/>
          </a:p>
        </p:txBody>
      </p:sp>
      <p:sp>
        <p:nvSpPr>
          <p:cNvPr id="11" name="Text Box 4"/>
          <p:cNvSpPr txBox="1">
            <a:spLocks noChangeArrowheads="1"/>
          </p:cNvSpPr>
          <p:nvPr/>
        </p:nvSpPr>
        <p:spPr bwMode="auto">
          <a:xfrm>
            <a:off x="1981200" y="39624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b="1" dirty="0">
                <a:solidFill>
                  <a:srgbClr val="FF3300"/>
                </a:solidFill>
              </a:rPr>
              <a:t> </a:t>
            </a:r>
            <a:r>
              <a:rPr lang="en-US" altLang="el-GR" sz="2400" b="1" dirty="0" smtClean="0">
                <a:solidFill>
                  <a:srgbClr val="FF3300"/>
                </a:solidFill>
              </a:rPr>
              <a:t> 1  </a:t>
            </a:r>
            <a:r>
              <a:rPr lang="en-US" altLang="el-GR" sz="2400" dirty="0" smtClean="0"/>
              <a:t>   3     5  </a:t>
            </a:r>
            <a:endParaRPr lang="en-US" altLang="el-GR" sz="2400" dirty="0"/>
          </a:p>
        </p:txBody>
      </p:sp>
      <p:sp>
        <p:nvSpPr>
          <p:cNvPr id="12" name="Text Box 5"/>
          <p:cNvSpPr txBox="1">
            <a:spLocks noChangeArrowheads="1"/>
          </p:cNvSpPr>
          <p:nvPr/>
        </p:nvSpPr>
        <p:spPr bwMode="auto">
          <a:xfrm>
            <a:off x="5181600" y="4038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21</a:t>
            </a:r>
            <a:endParaRPr lang="en-US" altLang="el-GR" sz="2400" dirty="0"/>
          </a:p>
        </p:txBody>
      </p:sp>
      <p:sp>
        <p:nvSpPr>
          <p:cNvPr id="13" name="Line 6"/>
          <p:cNvSpPr>
            <a:spLocks noChangeShapeType="1"/>
          </p:cNvSpPr>
          <p:nvPr/>
        </p:nvSpPr>
        <p:spPr bwMode="auto">
          <a:xfrm flipH="1">
            <a:off x="3276600" y="3124200"/>
            <a:ext cx="1295400" cy="838200"/>
          </a:xfrm>
          <a:prstGeom prst="line">
            <a:avLst/>
          </a:prstGeom>
          <a:noFill/>
          <a:ln w="25400">
            <a:solidFill>
              <a:schemeClr val="tx1"/>
            </a:solidFill>
            <a:round/>
            <a:headEnd/>
            <a:tailEnd/>
          </a:ln>
          <a:effectLst/>
        </p:spPr>
        <p:txBody>
          <a:bodyPr wrap="none" anchor="ctr"/>
          <a:lstStyle/>
          <a:p>
            <a:endParaRPr lang="en-US" sz="2400"/>
          </a:p>
        </p:txBody>
      </p:sp>
      <p:sp>
        <p:nvSpPr>
          <p:cNvPr id="14" name="Line 7"/>
          <p:cNvSpPr>
            <a:spLocks noChangeShapeType="1"/>
          </p:cNvSpPr>
          <p:nvPr/>
        </p:nvSpPr>
        <p:spPr bwMode="auto">
          <a:xfrm>
            <a:off x="5105400" y="3124200"/>
            <a:ext cx="1219200" cy="914400"/>
          </a:xfrm>
          <a:prstGeom prst="line">
            <a:avLst/>
          </a:prstGeom>
          <a:noFill/>
          <a:ln w="25400">
            <a:solidFill>
              <a:schemeClr val="tx1"/>
            </a:solidFill>
            <a:round/>
            <a:headEnd/>
            <a:tailEnd/>
          </a:ln>
          <a:effectLst/>
        </p:spPr>
        <p:txBody>
          <a:bodyPr wrap="none" anchor="ctr"/>
          <a:lstStyle/>
          <a:p>
            <a:endParaRPr lang="en-US" sz="240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(example-1)</a:t>
            </a:r>
            <a:r>
              <a:rPr lang="en-US" dirty="0" smtClean="0"/>
              <a:t> </a:t>
            </a:r>
            <a:endParaRPr lang="en-US" dirty="0"/>
          </a:p>
        </p:txBody>
      </p:sp>
      <p:sp>
        <p:nvSpPr>
          <p:cNvPr id="3" name="Content Placeholder 2"/>
          <p:cNvSpPr>
            <a:spLocks noGrp="1"/>
          </p:cNvSpPr>
          <p:nvPr>
            <p:ph idx="1"/>
          </p:nvPr>
        </p:nvSpPr>
        <p:spPr/>
        <p:txBody>
          <a:bodyPr/>
          <a:lstStyle/>
          <a:p>
            <a:r>
              <a:rPr lang="en-US" altLang="el-GR" dirty="0" smtClean="0"/>
              <a:t>Insert	13</a:t>
            </a:r>
            <a:endParaRPr lang="en-US" dirty="0" smtClean="0"/>
          </a:p>
          <a:p>
            <a:endParaRPr lang="en-US" dirty="0"/>
          </a:p>
        </p:txBody>
      </p:sp>
      <p:sp>
        <p:nvSpPr>
          <p:cNvPr id="10" name="Text Box 3"/>
          <p:cNvSpPr txBox="1">
            <a:spLocks noChangeArrowheads="1"/>
          </p:cNvSpPr>
          <p:nvPr/>
        </p:nvSpPr>
        <p:spPr bwMode="auto">
          <a:xfrm>
            <a:off x="3657600" y="2895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t> 9</a:t>
            </a:r>
            <a:endParaRPr lang="en-US" altLang="el-GR" sz="2400" dirty="0"/>
          </a:p>
        </p:txBody>
      </p:sp>
      <p:sp>
        <p:nvSpPr>
          <p:cNvPr id="11" name="Text Box 4"/>
          <p:cNvSpPr txBox="1">
            <a:spLocks noChangeArrowheads="1"/>
          </p:cNvSpPr>
          <p:nvPr/>
        </p:nvSpPr>
        <p:spPr bwMode="auto">
          <a:xfrm>
            <a:off x="1981200" y="39624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b="1" dirty="0">
                <a:solidFill>
                  <a:srgbClr val="FF3300"/>
                </a:solidFill>
              </a:rPr>
              <a:t> </a:t>
            </a:r>
            <a:r>
              <a:rPr lang="en-US" altLang="el-GR" sz="2400" b="1" dirty="0" smtClean="0"/>
              <a:t> 1  </a:t>
            </a:r>
            <a:r>
              <a:rPr lang="en-US" altLang="el-GR" sz="2400" dirty="0" smtClean="0"/>
              <a:t>   3     5  </a:t>
            </a:r>
            <a:endParaRPr lang="en-US" altLang="el-GR" sz="2400" dirty="0"/>
          </a:p>
        </p:txBody>
      </p:sp>
      <p:sp>
        <p:nvSpPr>
          <p:cNvPr id="12" name="Text Box 5"/>
          <p:cNvSpPr txBox="1">
            <a:spLocks noChangeArrowheads="1"/>
          </p:cNvSpPr>
          <p:nvPr/>
        </p:nvSpPr>
        <p:spPr bwMode="auto">
          <a:xfrm>
            <a:off x="5181600" y="4038600"/>
            <a:ext cx="2286000" cy="461665"/>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400" dirty="0" smtClean="0">
                <a:solidFill>
                  <a:srgbClr val="C00000"/>
                </a:solidFill>
              </a:rPr>
              <a:t>13</a:t>
            </a:r>
            <a:r>
              <a:rPr lang="en-US" altLang="el-GR" sz="2400" dirty="0" smtClean="0"/>
              <a:t>     21</a:t>
            </a:r>
            <a:endParaRPr lang="en-US" altLang="el-GR" sz="2400" dirty="0"/>
          </a:p>
        </p:txBody>
      </p:sp>
      <p:sp>
        <p:nvSpPr>
          <p:cNvPr id="13" name="Line 6"/>
          <p:cNvSpPr>
            <a:spLocks noChangeShapeType="1"/>
          </p:cNvSpPr>
          <p:nvPr/>
        </p:nvSpPr>
        <p:spPr bwMode="auto">
          <a:xfrm flipH="1">
            <a:off x="3276600" y="3124200"/>
            <a:ext cx="1295400" cy="838200"/>
          </a:xfrm>
          <a:prstGeom prst="line">
            <a:avLst/>
          </a:prstGeom>
          <a:noFill/>
          <a:ln w="25400">
            <a:solidFill>
              <a:schemeClr val="tx1"/>
            </a:solidFill>
            <a:round/>
            <a:headEnd/>
            <a:tailEnd/>
          </a:ln>
          <a:effectLst/>
        </p:spPr>
        <p:txBody>
          <a:bodyPr wrap="none" anchor="ctr"/>
          <a:lstStyle/>
          <a:p>
            <a:endParaRPr lang="en-US" sz="2400"/>
          </a:p>
        </p:txBody>
      </p:sp>
      <p:sp>
        <p:nvSpPr>
          <p:cNvPr id="14" name="Line 7"/>
          <p:cNvSpPr>
            <a:spLocks noChangeShapeType="1"/>
          </p:cNvSpPr>
          <p:nvPr/>
        </p:nvSpPr>
        <p:spPr bwMode="auto">
          <a:xfrm>
            <a:off x="5105400" y="3124200"/>
            <a:ext cx="1219200" cy="914400"/>
          </a:xfrm>
          <a:prstGeom prst="line">
            <a:avLst/>
          </a:prstGeom>
          <a:noFill/>
          <a:ln w="25400">
            <a:solidFill>
              <a:schemeClr val="tx1"/>
            </a:solidFill>
            <a:round/>
            <a:headEnd/>
            <a:tailEnd/>
          </a:ln>
          <a:effectLst/>
        </p:spPr>
        <p:txBody>
          <a:bodyPr wrap="none" anchor="ctr"/>
          <a:lstStyle/>
          <a:p>
            <a:endParaRPr lang="en-US" sz="240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2</a:t>
            </a:r>
          </a:p>
        </p:txBody>
      </p:sp>
      <p:sp>
        <p:nvSpPr>
          <p:cNvPr id="7171" name="Text Box 3"/>
          <p:cNvSpPr txBox="1">
            <a:spLocks noChangeArrowheads="1"/>
          </p:cNvSpPr>
          <p:nvPr/>
        </p:nvSpPr>
        <p:spPr bwMode="auto">
          <a:xfrm>
            <a:off x="3429000" y="2590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3     9 </a:t>
            </a:r>
            <a:endParaRPr lang="en-US" altLang="el-GR" sz="2800" dirty="0"/>
          </a:p>
        </p:txBody>
      </p:sp>
      <p:sp>
        <p:nvSpPr>
          <p:cNvPr id="7172" name="Text Box 4"/>
          <p:cNvSpPr txBox="1">
            <a:spLocks noChangeArrowheads="1"/>
          </p:cNvSpPr>
          <p:nvPr/>
        </p:nvSpPr>
        <p:spPr bwMode="auto">
          <a:xfrm>
            <a:off x="762000" y="3733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     </a:t>
            </a:r>
            <a:r>
              <a:rPr lang="en-US" altLang="el-GR" sz="2800" b="1" dirty="0" smtClean="0">
                <a:solidFill>
                  <a:srgbClr val="FF3300"/>
                </a:solidFill>
              </a:rPr>
              <a:t>2</a:t>
            </a:r>
            <a:endParaRPr lang="en-US" altLang="el-GR" sz="2800" dirty="0"/>
          </a:p>
        </p:txBody>
      </p:sp>
      <p:sp>
        <p:nvSpPr>
          <p:cNvPr id="7173" name="Text Box 5"/>
          <p:cNvSpPr txBox="1">
            <a:spLocks noChangeArrowheads="1"/>
          </p:cNvSpPr>
          <p:nvPr/>
        </p:nvSpPr>
        <p:spPr bwMode="auto">
          <a:xfrm>
            <a:off x="6248400" y="3733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13     21</a:t>
            </a:r>
            <a:endParaRPr lang="en-US" altLang="el-GR" sz="2800" dirty="0"/>
          </a:p>
        </p:txBody>
      </p:sp>
      <p:sp>
        <p:nvSpPr>
          <p:cNvPr id="7174" name="Text Box 8"/>
          <p:cNvSpPr txBox="1">
            <a:spLocks noChangeArrowheads="1"/>
          </p:cNvSpPr>
          <p:nvPr/>
        </p:nvSpPr>
        <p:spPr bwMode="auto">
          <a:xfrm>
            <a:off x="3505200" y="37084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5 </a:t>
            </a:r>
            <a:endParaRPr lang="en-US" altLang="el-GR" sz="2800" dirty="0"/>
          </a:p>
        </p:txBody>
      </p:sp>
      <p:sp>
        <p:nvSpPr>
          <p:cNvPr id="7175" name="Line 9"/>
          <p:cNvSpPr>
            <a:spLocks noChangeShapeType="1"/>
          </p:cNvSpPr>
          <p:nvPr/>
        </p:nvSpPr>
        <p:spPr bwMode="auto">
          <a:xfrm flipH="1">
            <a:off x="1905000" y="2819400"/>
            <a:ext cx="2209800" cy="9144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4572000" y="2819400"/>
            <a:ext cx="0" cy="9144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029200" y="2819400"/>
            <a:ext cx="2133600" cy="9144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(example-1)</a:t>
            </a:r>
            <a:r>
              <a:rPr lang="en-US" sz="4000" dirty="0" smtClean="0"/>
              <a:t> </a:t>
            </a:r>
            <a:endParaRPr lang="en-US" sz="40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990600"/>
          </a:xfrm>
        </p:spPr>
        <p:txBody>
          <a:bodyPr>
            <a:normAutofit/>
          </a:bodyPr>
          <a:lstStyle/>
          <a:p>
            <a:r>
              <a:rPr lang="en-US" dirty="0" smtClean="0"/>
              <a:t>Insertion in B-Tree </a:t>
            </a:r>
            <a:r>
              <a:rPr lang="en-US" sz="3600" dirty="0" smtClean="0"/>
              <a:t>(example-1)</a:t>
            </a:r>
            <a:r>
              <a:rPr lang="en-US" dirty="0" smtClean="0"/>
              <a:t> </a:t>
            </a:r>
            <a:endParaRPr lang="en-US" altLang="el-GR" dirty="0" smtClean="0"/>
          </a:p>
        </p:txBody>
      </p:sp>
      <p:sp>
        <p:nvSpPr>
          <p:cNvPr id="8195" name="Text Box 3"/>
          <p:cNvSpPr txBox="1">
            <a:spLocks noChangeArrowheads="1"/>
          </p:cNvSpPr>
          <p:nvPr/>
        </p:nvSpPr>
        <p:spPr bwMode="auto">
          <a:xfrm>
            <a:off x="3429000" y="3352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3     9 </a:t>
            </a:r>
            <a:endParaRPr lang="en-US" altLang="el-GR" sz="2800" dirty="0"/>
          </a:p>
        </p:txBody>
      </p:sp>
      <p:sp>
        <p:nvSpPr>
          <p:cNvPr id="8196" name="Text Box 4"/>
          <p:cNvSpPr txBox="1">
            <a:spLocks noChangeArrowheads="1"/>
          </p:cNvSpPr>
          <p:nvPr/>
        </p:nvSpPr>
        <p:spPr bwMode="auto">
          <a:xfrm>
            <a:off x="762000" y="4495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1     2 </a:t>
            </a:r>
            <a:endParaRPr lang="en-US" altLang="el-GR" sz="2800" dirty="0"/>
          </a:p>
        </p:txBody>
      </p:sp>
      <p:sp>
        <p:nvSpPr>
          <p:cNvPr id="8197" name="Text Box 5"/>
          <p:cNvSpPr txBox="1">
            <a:spLocks noChangeArrowheads="1"/>
          </p:cNvSpPr>
          <p:nvPr/>
        </p:nvSpPr>
        <p:spPr bwMode="auto">
          <a:xfrm>
            <a:off x="6248400" y="4495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b="1" dirty="0" smtClean="0">
                <a:solidFill>
                  <a:srgbClr val="FF3300"/>
                </a:solidFill>
              </a:rPr>
              <a:t>10     </a:t>
            </a:r>
            <a:r>
              <a:rPr lang="en-US" altLang="el-GR" sz="2800" dirty="0" smtClean="0"/>
              <a:t>13     21</a:t>
            </a:r>
            <a:endParaRPr lang="en-US" altLang="el-GR" sz="2800" dirty="0"/>
          </a:p>
        </p:txBody>
      </p:sp>
      <p:sp>
        <p:nvSpPr>
          <p:cNvPr id="8198" name="Text Box 6"/>
          <p:cNvSpPr txBox="1">
            <a:spLocks noChangeArrowheads="1"/>
          </p:cNvSpPr>
          <p:nvPr/>
        </p:nvSpPr>
        <p:spPr bwMode="auto">
          <a:xfrm>
            <a:off x="3505200" y="44704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5     </a:t>
            </a:r>
            <a:r>
              <a:rPr lang="en-US" altLang="el-GR" sz="2800" b="1" dirty="0" smtClean="0">
                <a:solidFill>
                  <a:srgbClr val="FF3300"/>
                </a:solidFill>
              </a:rPr>
              <a:t>7</a:t>
            </a:r>
            <a:endParaRPr lang="en-US" altLang="el-GR" sz="2800" dirty="0"/>
          </a:p>
        </p:txBody>
      </p:sp>
      <p:sp>
        <p:nvSpPr>
          <p:cNvPr id="8199" name="Line 7"/>
          <p:cNvSpPr>
            <a:spLocks noChangeShapeType="1"/>
          </p:cNvSpPr>
          <p:nvPr/>
        </p:nvSpPr>
        <p:spPr bwMode="auto">
          <a:xfrm flipH="1">
            <a:off x="1905000" y="3581400"/>
            <a:ext cx="2209800" cy="914400"/>
          </a:xfrm>
          <a:prstGeom prst="line">
            <a:avLst/>
          </a:prstGeom>
          <a:noFill/>
          <a:ln w="25400">
            <a:solidFill>
              <a:schemeClr val="tx1"/>
            </a:solidFill>
            <a:round/>
            <a:headEnd/>
            <a:tailEnd/>
          </a:ln>
          <a:effectLst/>
        </p:spPr>
        <p:txBody>
          <a:bodyPr wrap="none" anchor="ctr"/>
          <a:lstStyle/>
          <a:p>
            <a:endParaRPr lang="en-US" sz="2800"/>
          </a:p>
        </p:txBody>
      </p:sp>
      <p:sp>
        <p:nvSpPr>
          <p:cNvPr id="8200" name="Line 8"/>
          <p:cNvSpPr>
            <a:spLocks noChangeShapeType="1"/>
          </p:cNvSpPr>
          <p:nvPr/>
        </p:nvSpPr>
        <p:spPr bwMode="auto">
          <a:xfrm>
            <a:off x="4572000" y="3581400"/>
            <a:ext cx="0" cy="914400"/>
          </a:xfrm>
          <a:prstGeom prst="line">
            <a:avLst/>
          </a:prstGeom>
          <a:noFill/>
          <a:ln w="25400">
            <a:solidFill>
              <a:schemeClr val="tx1"/>
            </a:solidFill>
            <a:round/>
            <a:headEnd/>
            <a:tailEnd/>
          </a:ln>
          <a:effectLst/>
        </p:spPr>
        <p:txBody>
          <a:bodyPr wrap="none" anchor="ctr"/>
          <a:lstStyle/>
          <a:p>
            <a:endParaRPr lang="en-US" sz="2800"/>
          </a:p>
        </p:txBody>
      </p:sp>
      <p:sp>
        <p:nvSpPr>
          <p:cNvPr id="8201" name="Line 9"/>
          <p:cNvSpPr>
            <a:spLocks noChangeShapeType="1"/>
          </p:cNvSpPr>
          <p:nvPr/>
        </p:nvSpPr>
        <p:spPr bwMode="auto">
          <a:xfrm>
            <a:off x="5029200" y="3581400"/>
            <a:ext cx="2133600" cy="9144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685800" y="1828800"/>
            <a:ext cx="2618666" cy="584775"/>
          </a:xfrm>
          <a:prstGeom prst="rect">
            <a:avLst/>
          </a:prstGeom>
        </p:spPr>
        <p:txBody>
          <a:bodyPr wrap="none">
            <a:spAutoFit/>
          </a:bodyPr>
          <a:lstStyle/>
          <a:p>
            <a:pPr marL="55563" lvl="1" indent="401638">
              <a:buFont typeface="Arial" pitchFamily="34" charset="0"/>
              <a:buChar char="•"/>
            </a:pPr>
            <a:r>
              <a:rPr lang="en-US" altLang="el-GR" sz="3200" dirty="0" smtClean="0"/>
              <a:t> Insert 7, 10</a:t>
            </a:r>
            <a:endParaRPr lang="en-US" sz="32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914400"/>
          </a:xfrm>
        </p:spPr>
        <p:txBody>
          <a:bodyPr/>
          <a:lstStyle/>
          <a:p>
            <a:r>
              <a:rPr lang="en-US" dirty="0" smtClean="0"/>
              <a:t>Insertion in B-Tree </a:t>
            </a:r>
            <a:r>
              <a:rPr lang="en-US" sz="3600" dirty="0" smtClean="0"/>
              <a:t>(example-1)</a:t>
            </a:r>
            <a:r>
              <a:rPr lang="en-US" dirty="0" smtClean="0"/>
              <a:t> </a:t>
            </a:r>
            <a:endParaRPr lang="en-US" altLang="el-GR" dirty="0" smtClean="0"/>
          </a:p>
        </p:txBody>
      </p:sp>
      <p:sp>
        <p:nvSpPr>
          <p:cNvPr id="9219" name="Text Box 3"/>
          <p:cNvSpPr txBox="1">
            <a:spLocks noChangeArrowheads="1"/>
          </p:cNvSpPr>
          <p:nvPr/>
        </p:nvSpPr>
        <p:spPr bwMode="auto">
          <a:xfrm>
            <a:off x="3429000" y="3288268"/>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3        9       13</a:t>
            </a:r>
            <a:endParaRPr lang="en-US" altLang="el-GR" sz="2800" dirty="0"/>
          </a:p>
        </p:txBody>
      </p:sp>
      <p:sp>
        <p:nvSpPr>
          <p:cNvPr id="9220" name="Text Box 4"/>
          <p:cNvSpPr txBox="1">
            <a:spLocks noChangeArrowheads="1"/>
          </p:cNvSpPr>
          <p:nvPr/>
        </p:nvSpPr>
        <p:spPr bwMode="auto">
          <a:xfrm>
            <a:off x="762000" y="4431268"/>
            <a:ext cx="14478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1      2 </a:t>
            </a:r>
            <a:endParaRPr lang="en-US" altLang="el-GR" sz="2800" dirty="0"/>
          </a:p>
        </p:txBody>
      </p:sp>
      <p:sp>
        <p:nvSpPr>
          <p:cNvPr id="9221" name="Text Box 5"/>
          <p:cNvSpPr txBox="1">
            <a:spLocks noChangeArrowheads="1"/>
          </p:cNvSpPr>
          <p:nvPr/>
        </p:nvSpPr>
        <p:spPr bwMode="auto">
          <a:xfrm>
            <a:off x="7315200" y="4431268"/>
            <a:ext cx="1143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a:t> </a:t>
            </a:r>
            <a:r>
              <a:rPr lang="en-US" altLang="el-GR" sz="2800" dirty="0" smtClean="0"/>
              <a:t>21</a:t>
            </a:r>
            <a:endParaRPr lang="en-US" altLang="el-GR" sz="2800" dirty="0"/>
          </a:p>
        </p:txBody>
      </p:sp>
      <p:sp>
        <p:nvSpPr>
          <p:cNvPr id="9222" name="Text Box 6"/>
          <p:cNvSpPr txBox="1">
            <a:spLocks noChangeArrowheads="1"/>
          </p:cNvSpPr>
          <p:nvPr/>
        </p:nvSpPr>
        <p:spPr bwMode="auto">
          <a:xfrm>
            <a:off x="2895600" y="4405868"/>
            <a:ext cx="1524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5      7</a:t>
            </a:r>
            <a:endParaRPr lang="en-US" altLang="el-GR" sz="2800" dirty="0"/>
          </a:p>
        </p:txBody>
      </p:sp>
      <p:sp>
        <p:nvSpPr>
          <p:cNvPr id="9223" name="Text Box 10"/>
          <p:cNvSpPr txBox="1">
            <a:spLocks noChangeArrowheads="1"/>
          </p:cNvSpPr>
          <p:nvPr/>
        </p:nvSpPr>
        <p:spPr bwMode="auto">
          <a:xfrm>
            <a:off x="5105400" y="4431268"/>
            <a:ext cx="16002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10      </a:t>
            </a:r>
            <a:r>
              <a:rPr lang="en-US" altLang="el-GR" sz="2800" b="1" dirty="0" smtClean="0">
                <a:solidFill>
                  <a:srgbClr val="FF3300"/>
                </a:solidFill>
              </a:rPr>
              <a:t>12</a:t>
            </a:r>
            <a:endParaRPr lang="en-US" altLang="el-GR" sz="2800" dirty="0"/>
          </a:p>
        </p:txBody>
      </p:sp>
      <p:sp>
        <p:nvSpPr>
          <p:cNvPr id="9224" name="Line 11"/>
          <p:cNvSpPr>
            <a:spLocks noChangeShapeType="1"/>
          </p:cNvSpPr>
          <p:nvPr/>
        </p:nvSpPr>
        <p:spPr bwMode="auto">
          <a:xfrm flipH="1">
            <a:off x="1371600" y="3581400"/>
            <a:ext cx="2209800" cy="849868"/>
          </a:xfrm>
          <a:prstGeom prst="line">
            <a:avLst/>
          </a:prstGeom>
          <a:noFill/>
          <a:ln w="25400">
            <a:solidFill>
              <a:schemeClr val="tx1"/>
            </a:solidFill>
            <a:round/>
            <a:headEnd/>
            <a:tailEnd/>
          </a:ln>
          <a:effectLst/>
        </p:spPr>
        <p:txBody>
          <a:bodyPr wrap="none" anchor="ctr"/>
          <a:lstStyle/>
          <a:p>
            <a:endParaRPr lang="en-US" sz="2800"/>
          </a:p>
        </p:txBody>
      </p:sp>
      <p:sp>
        <p:nvSpPr>
          <p:cNvPr id="9225" name="Line 12"/>
          <p:cNvSpPr>
            <a:spLocks noChangeShapeType="1"/>
          </p:cNvSpPr>
          <p:nvPr/>
        </p:nvSpPr>
        <p:spPr bwMode="auto">
          <a:xfrm flipH="1">
            <a:off x="3581400" y="3516868"/>
            <a:ext cx="685800" cy="914400"/>
          </a:xfrm>
          <a:prstGeom prst="line">
            <a:avLst/>
          </a:prstGeom>
          <a:noFill/>
          <a:ln w="25400">
            <a:solidFill>
              <a:schemeClr val="tx1"/>
            </a:solidFill>
            <a:round/>
            <a:headEnd/>
            <a:tailEnd/>
          </a:ln>
          <a:effectLst/>
        </p:spPr>
        <p:txBody>
          <a:bodyPr wrap="none" anchor="ctr"/>
          <a:lstStyle/>
          <a:p>
            <a:endParaRPr lang="en-US" sz="2800"/>
          </a:p>
        </p:txBody>
      </p:sp>
      <p:sp>
        <p:nvSpPr>
          <p:cNvPr id="9226" name="Line 13"/>
          <p:cNvSpPr>
            <a:spLocks noChangeShapeType="1"/>
          </p:cNvSpPr>
          <p:nvPr/>
        </p:nvSpPr>
        <p:spPr bwMode="auto">
          <a:xfrm>
            <a:off x="4724400" y="3516868"/>
            <a:ext cx="1143000" cy="914400"/>
          </a:xfrm>
          <a:prstGeom prst="line">
            <a:avLst/>
          </a:prstGeom>
          <a:noFill/>
          <a:ln w="25400">
            <a:solidFill>
              <a:schemeClr val="tx1"/>
            </a:solidFill>
            <a:round/>
            <a:headEnd/>
            <a:tailEnd/>
          </a:ln>
          <a:effectLst/>
        </p:spPr>
        <p:txBody>
          <a:bodyPr wrap="none" anchor="ctr"/>
          <a:lstStyle/>
          <a:p>
            <a:endParaRPr lang="en-US" sz="2800"/>
          </a:p>
        </p:txBody>
      </p:sp>
      <p:sp>
        <p:nvSpPr>
          <p:cNvPr id="9227" name="Line 14"/>
          <p:cNvSpPr>
            <a:spLocks noChangeShapeType="1"/>
          </p:cNvSpPr>
          <p:nvPr/>
        </p:nvSpPr>
        <p:spPr bwMode="auto">
          <a:xfrm>
            <a:off x="5638800" y="3581400"/>
            <a:ext cx="2286000" cy="838200"/>
          </a:xfrm>
          <a:prstGeom prst="line">
            <a:avLst/>
          </a:prstGeom>
          <a:noFill/>
          <a:ln w="25400">
            <a:solidFill>
              <a:schemeClr val="tx1"/>
            </a:solidFill>
            <a:round/>
            <a:headEnd/>
            <a:tailEnd/>
          </a:ln>
          <a:effectLst/>
        </p:spPr>
        <p:txBody>
          <a:bodyPr wrap="none" anchor="ctr"/>
          <a:lstStyle/>
          <a:p>
            <a:endParaRPr lang="en-US" sz="2800"/>
          </a:p>
        </p:txBody>
      </p:sp>
      <p:sp>
        <p:nvSpPr>
          <p:cNvPr id="18" name="Rectangle 17"/>
          <p:cNvSpPr/>
          <p:nvPr/>
        </p:nvSpPr>
        <p:spPr>
          <a:xfrm>
            <a:off x="762000" y="2057400"/>
            <a:ext cx="2268570" cy="584775"/>
          </a:xfrm>
          <a:prstGeom prst="rect">
            <a:avLst/>
          </a:prstGeom>
        </p:spPr>
        <p:txBody>
          <a:bodyPr wrap="none">
            <a:spAutoFit/>
          </a:bodyPr>
          <a:lstStyle/>
          <a:p>
            <a:pPr>
              <a:buFont typeface="Arial" pitchFamily="34" charset="0"/>
              <a:buChar char="•"/>
            </a:pPr>
            <a:r>
              <a:rPr lang="en-US" altLang="el-GR" sz="3200" dirty="0" smtClean="0"/>
              <a:t>     Insert 12</a:t>
            </a:r>
            <a:endParaRPr lang="en-US" sz="32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7772400" cy="914400"/>
          </a:xfrm>
        </p:spPr>
        <p:txBody>
          <a:bodyPr/>
          <a:lstStyle/>
          <a:p>
            <a:r>
              <a:rPr lang="en-US" dirty="0" smtClean="0"/>
              <a:t>Insertion in B-Tree </a:t>
            </a:r>
            <a:r>
              <a:rPr lang="en-US" sz="3600" dirty="0" smtClean="0"/>
              <a:t>(example-1)</a:t>
            </a:r>
            <a:r>
              <a:rPr lang="en-US" dirty="0" smtClean="0"/>
              <a:t> </a:t>
            </a:r>
            <a:endParaRPr lang="en-US" altLang="el-GR" dirty="0" smtClean="0"/>
          </a:p>
        </p:txBody>
      </p:sp>
      <p:sp>
        <p:nvSpPr>
          <p:cNvPr id="10243" name="Text Box 3"/>
          <p:cNvSpPr txBox="1">
            <a:spLocks noChangeArrowheads="1"/>
          </p:cNvSpPr>
          <p:nvPr/>
        </p:nvSpPr>
        <p:spPr bwMode="auto">
          <a:xfrm>
            <a:off x="3429000" y="32766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3      9      13</a:t>
            </a:r>
            <a:endParaRPr lang="en-US" altLang="el-GR" sz="2800" dirty="0"/>
          </a:p>
        </p:txBody>
      </p:sp>
      <p:sp>
        <p:nvSpPr>
          <p:cNvPr id="10244" name="Text Box 4"/>
          <p:cNvSpPr txBox="1">
            <a:spLocks noChangeArrowheads="1"/>
          </p:cNvSpPr>
          <p:nvPr/>
        </p:nvSpPr>
        <p:spPr bwMode="auto">
          <a:xfrm>
            <a:off x="685800" y="4419600"/>
            <a:ext cx="13716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1      2</a:t>
            </a:r>
            <a:endParaRPr lang="en-US" altLang="el-GR" sz="2800" dirty="0"/>
          </a:p>
        </p:txBody>
      </p:sp>
      <p:sp>
        <p:nvSpPr>
          <p:cNvPr id="10245" name="Text Box 5"/>
          <p:cNvSpPr txBox="1">
            <a:spLocks noChangeArrowheads="1"/>
          </p:cNvSpPr>
          <p:nvPr/>
        </p:nvSpPr>
        <p:spPr bwMode="auto">
          <a:xfrm>
            <a:off x="7315200" y="4419600"/>
            <a:ext cx="1143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21 </a:t>
            </a:r>
            <a:endParaRPr lang="en-US" altLang="el-GR" sz="2800" dirty="0"/>
          </a:p>
        </p:txBody>
      </p:sp>
      <p:sp>
        <p:nvSpPr>
          <p:cNvPr id="10246" name="Text Box 6"/>
          <p:cNvSpPr txBox="1">
            <a:spLocks noChangeArrowheads="1"/>
          </p:cNvSpPr>
          <p:nvPr/>
        </p:nvSpPr>
        <p:spPr bwMode="auto">
          <a:xfrm>
            <a:off x="2743200" y="4394200"/>
            <a:ext cx="18288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b="1" dirty="0" smtClean="0">
                <a:solidFill>
                  <a:srgbClr val="FF3300"/>
                </a:solidFill>
              </a:rPr>
              <a:t>4      </a:t>
            </a:r>
            <a:r>
              <a:rPr lang="en-US" altLang="el-GR" sz="2800" dirty="0" smtClean="0"/>
              <a:t>5      7</a:t>
            </a:r>
            <a:endParaRPr lang="en-US" altLang="el-GR" sz="2800" dirty="0"/>
          </a:p>
        </p:txBody>
      </p:sp>
      <p:sp>
        <p:nvSpPr>
          <p:cNvPr id="10247" name="Text Box 7"/>
          <p:cNvSpPr txBox="1">
            <a:spLocks noChangeArrowheads="1"/>
          </p:cNvSpPr>
          <p:nvPr/>
        </p:nvSpPr>
        <p:spPr bwMode="auto">
          <a:xfrm>
            <a:off x="5105400" y="4419600"/>
            <a:ext cx="16002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10      12</a:t>
            </a:r>
            <a:endParaRPr lang="en-US" altLang="el-GR" sz="2800" dirty="0"/>
          </a:p>
        </p:txBody>
      </p:sp>
      <p:sp>
        <p:nvSpPr>
          <p:cNvPr id="10248" name="Line 8"/>
          <p:cNvSpPr>
            <a:spLocks noChangeShapeType="1"/>
          </p:cNvSpPr>
          <p:nvPr/>
        </p:nvSpPr>
        <p:spPr bwMode="auto">
          <a:xfrm flipH="1">
            <a:off x="1371600" y="3581400"/>
            <a:ext cx="2209800" cy="838200"/>
          </a:xfrm>
          <a:prstGeom prst="line">
            <a:avLst/>
          </a:prstGeom>
          <a:noFill/>
          <a:ln w="25400">
            <a:solidFill>
              <a:schemeClr val="tx1"/>
            </a:solidFill>
            <a:round/>
            <a:headEnd/>
            <a:tailEnd/>
          </a:ln>
          <a:effectLst/>
        </p:spPr>
        <p:txBody>
          <a:bodyPr wrap="none" anchor="ctr"/>
          <a:lstStyle/>
          <a:p>
            <a:endParaRPr lang="en-US" sz="2800"/>
          </a:p>
        </p:txBody>
      </p:sp>
      <p:sp>
        <p:nvSpPr>
          <p:cNvPr id="10249" name="Line 9"/>
          <p:cNvSpPr>
            <a:spLocks noChangeShapeType="1"/>
          </p:cNvSpPr>
          <p:nvPr/>
        </p:nvSpPr>
        <p:spPr bwMode="auto">
          <a:xfrm flipH="1">
            <a:off x="3581400" y="3505200"/>
            <a:ext cx="685800" cy="914400"/>
          </a:xfrm>
          <a:prstGeom prst="line">
            <a:avLst/>
          </a:prstGeom>
          <a:noFill/>
          <a:ln w="25400">
            <a:solidFill>
              <a:schemeClr val="tx1"/>
            </a:solidFill>
            <a:round/>
            <a:headEnd/>
            <a:tailEnd/>
          </a:ln>
          <a:effectLst/>
        </p:spPr>
        <p:txBody>
          <a:bodyPr wrap="none" anchor="ctr"/>
          <a:lstStyle/>
          <a:p>
            <a:endParaRPr lang="en-US" sz="2800"/>
          </a:p>
        </p:txBody>
      </p:sp>
      <p:sp>
        <p:nvSpPr>
          <p:cNvPr id="10250" name="Line 10"/>
          <p:cNvSpPr>
            <a:spLocks noChangeShapeType="1"/>
          </p:cNvSpPr>
          <p:nvPr/>
        </p:nvSpPr>
        <p:spPr bwMode="auto">
          <a:xfrm>
            <a:off x="4724400" y="3505200"/>
            <a:ext cx="1143000" cy="914400"/>
          </a:xfrm>
          <a:prstGeom prst="line">
            <a:avLst/>
          </a:prstGeom>
          <a:noFill/>
          <a:ln w="25400">
            <a:solidFill>
              <a:schemeClr val="tx1"/>
            </a:solidFill>
            <a:round/>
            <a:headEnd/>
            <a:tailEnd/>
          </a:ln>
          <a:effectLst/>
        </p:spPr>
        <p:txBody>
          <a:bodyPr wrap="none" anchor="ctr"/>
          <a:lstStyle/>
          <a:p>
            <a:endParaRPr lang="en-US" sz="2800"/>
          </a:p>
        </p:txBody>
      </p:sp>
      <p:sp>
        <p:nvSpPr>
          <p:cNvPr id="10251" name="Line 11"/>
          <p:cNvSpPr>
            <a:spLocks noChangeShapeType="1"/>
          </p:cNvSpPr>
          <p:nvPr/>
        </p:nvSpPr>
        <p:spPr bwMode="auto">
          <a:xfrm>
            <a:off x="5562600" y="3581400"/>
            <a:ext cx="2286000" cy="838200"/>
          </a:xfrm>
          <a:prstGeom prst="line">
            <a:avLst/>
          </a:prstGeom>
          <a:noFill/>
          <a:ln w="25400">
            <a:solidFill>
              <a:schemeClr val="tx1"/>
            </a:solidFill>
            <a:round/>
            <a:headEnd/>
            <a:tailEnd/>
          </a:ln>
          <a:effectLst/>
        </p:spPr>
        <p:txBody>
          <a:bodyPr wrap="none" anchor="ctr"/>
          <a:lstStyle/>
          <a:p>
            <a:endParaRPr lang="en-US" sz="2800"/>
          </a:p>
        </p:txBody>
      </p:sp>
      <p:sp>
        <p:nvSpPr>
          <p:cNvPr id="18" name="Rectangle 17"/>
          <p:cNvSpPr/>
          <p:nvPr/>
        </p:nvSpPr>
        <p:spPr>
          <a:xfrm>
            <a:off x="685800" y="2057400"/>
            <a:ext cx="1967205" cy="584775"/>
          </a:xfrm>
          <a:prstGeom prst="rect">
            <a:avLst/>
          </a:prstGeom>
        </p:spPr>
        <p:txBody>
          <a:bodyPr wrap="none">
            <a:spAutoFit/>
          </a:bodyPr>
          <a:lstStyle/>
          <a:p>
            <a:pPr>
              <a:buFont typeface="Arial" pitchFamily="34" charset="0"/>
              <a:buChar char="•"/>
            </a:pPr>
            <a:r>
              <a:rPr lang="en-US" altLang="el-GR" sz="3200" dirty="0" smtClean="0"/>
              <a:t>    Insert 4</a:t>
            </a:r>
            <a:endParaRPr lang="en-US" sz="32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772400" cy="914400"/>
          </a:xfrm>
        </p:spPr>
        <p:txBody>
          <a:bodyPr/>
          <a:lstStyle/>
          <a:p>
            <a:r>
              <a:rPr lang="en-US" dirty="0" smtClean="0"/>
              <a:t>Insertion in B-Tree </a:t>
            </a:r>
            <a:r>
              <a:rPr lang="en-US" sz="3600" dirty="0" smtClean="0"/>
              <a:t>(example-1)</a:t>
            </a:r>
            <a:r>
              <a:rPr lang="en-US" dirty="0" smtClean="0"/>
              <a:t> </a:t>
            </a:r>
            <a:endParaRPr lang="en-US" altLang="el-GR" dirty="0" smtClean="0"/>
          </a:p>
        </p:txBody>
      </p:sp>
      <p:sp>
        <p:nvSpPr>
          <p:cNvPr id="11267" name="Text Box 4"/>
          <p:cNvSpPr txBox="1">
            <a:spLocks noChangeArrowheads="1"/>
          </p:cNvSpPr>
          <p:nvPr/>
        </p:nvSpPr>
        <p:spPr bwMode="auto">
          <a:xfrm>
            <a:off x="1828800" y="3860800"/>
            <a:ext cx="13716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3       7 </a:t>
            </a:r>
            <a:endParaRPr lang="en-US" altLang="el-GR" sz="2800" dirty="0"/>
          </a:p>
        </p:txBody>
      </p:sp>
      <p:sp>
        <p:nvSpPr>
          <p:cNvPr id="11268" name="Text Box 5"/>
          <p:cNvSpPr txBox="1">
            <a:spLocks noChangeArrowheads="1"/>
          </p:cNvSpPr>
          <p:nvPr/>
        </p:nvSpPr>
        <p:spPr bwMode="auto">
          <a:xfrm>
            <a:off x="7467600" y="5257800"/>
            <a:ext cx="1143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a:t> </a:t>
            </a:r>
            <a:r>
              <a:rPr lang="en-US" altLang="el-GR" sz="2800" dirty="0" smtClean="0"/>
              <a:t>21</a:t>
            </a:r>
            <a:endParaRPr lang="en-US" altLang="el-GR" sz="2800" dirty="0"/>
          </a:p>
        </p:txBody>
      </p:sp>
      <p:sp>
        <p:nvSpPr>
          <p:cNvPr id="11269" name="Text Box 7"/>
          <p:cNvSpPr txBox="1">
            <a:spLocks noChangeArrowheads="1"/>
          </p:cNvSpPr>
          <p:nvPr/>
        </p:nvSpPr>
        <p:spPr bwMode="auto">
          <a:xfrm>
            <a:off x="5715000" y="3860800"/>
            <a:ext cx="16002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13</a:t>
            </a:r>
            <a:endParaRPr lang="en-US" altLang="el-GR" sz="2800" dirty="0"/>
          </a:p>
        </p:txBody>
      </p:sp>
      <p:sp>
        <p:nvSpPr>
          <p:cNvPr id="11270" name="Text Box 12"/>
          <p:cNvSpPr txBox="1">
            <a:spLocks noChangeArrowheads="1"/>
          </p:cNvSpPr>
          <p:nvPr/>
        </p:nvSpPr>
        <p:spPr bwMode="auto">
          <a:xfrm>
            <a:off x="4038600" y="2743200"/>
            <a:ext cx="1143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a:t> </a:t>
            </a:r>
            <a:r>
              <a:rPr lang="en-US" altLang="el-GR" sz="2800" dirty="0" smtClean="0"/>
              <a:t>9</a:t>
            </a:r>
            <a:endParaRPr lang="en-US" altLang="el-GR" sz="2800" dirty="0"/>
          </a:p>
        </p:txBody>
      </p:sp>
      <p:sp>
        <p:nvSpPr>
          <p:cNvPr id="11271" name="Text Box 13"/>
          <p:cNvSpPr txBox="1">
            <a:spLocks noChangeArrowheads="1"/>
          </p:cNvSpPr>
          <p:nvPr/>
        </p:nvSpPr>
        <p:spPr bwMode="auto">
          <a:xfrm>
            <a:off x="533400" y="5257800"/>
            <a:ext cx="13716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1      2</a:t>
            </a:r>
            <a:endParaRPr lang="en-US" altLang="el-GR" sz="2800" dirty="0"/>
          </a:p>
        </p:txBody>
      </p:sp>
      <p:sp>
        <p:nvSpPr>
          <p:cNvPr id="11272" name="Text Box 14"/>
          <p:cNvSpPr txBox="1">
            <a:spLocks noChangeArrowheads="1"/>
          </p:cNvSpPr>
          <p:nvPr/>
        </p:nvSpPr>
        <p:spPr bwMode="auto">
          <a:xfrm>
            <a:off x="2286000" y="5232400"/>
            <a:ext cx="13716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4      5</a:t>
            </a:r>
            <a:endParaRPr lang="en-US" altLang="el-GR" sz="2800" dirty="0"/>
          </a:p>
        </p:txBody>
      </p:sp>
      <p:sp>
        <p:nvSpPr>
          <p:cNvPr id="11273" name="Text Box 15"/>
          <p:cNvSpPr txBox="1">
            <a:spLocks noChangeArrowheads="1"/>
          </p:cNvSpPr>
          <p:nvPr/>
        </p:nvSpPr>
        <p:spPr bwMode="auto">
          <a:xfrm>
            <a:off x="5410200" y="5257800"/>
            <a:ext cx="18288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10       12</a:t>
            </a:r>
            <a:endParaRPr lang="en-US" altLang="el-GR" sz="2800" dirty="0"/>
          </a:p>
        </p:txBody>
      </p:sp>
      <p:sp>
        <p:nvSpPr>
          <p:cNvPr id="11274" name="Text Box 16"/>
          <p:cNvSpPr txBox="1">
            <a:spLocks noChangeArrowheads="1"/>
          </p:cNvSpPr>
          <p:nvPr/>
        </p:nvSpPr>
        <p:spPr bwMode="auto">
          <a:xfrm>
            <a:off x="3962400" y="5232400"/>
            <a:ext cx="1143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a:t> </a:t>
            </a:r>
            <a:r>
              <a:rPr lang="en-US" altLang="el-GR" sz="2800" dirty="0" smtClean="0"/>
              <a:t> </a:t>
            </a:r>
            <a:r>
              <a:rPr lang="en-US" altLang="el-GR" sz="2800" b="1" dirty="0" smtClean="0">
                <a:solidFill>
                  <a:srgbClr val="FF3300"/>
                </a:solidFill>
              </a:rPr>
              <a:t>8</a:t>
            </a:r>
            <a:endParaRPr lang="en-US" altLang="el-GR" sz="2800" dirty="0"/>
          </a:p>
        </p:txBody>
      </p:sp>
      <p:sp>
        <p:nvSpPr>
          <p:cNvPr id="11275" name="Line 17"/>
          <p:cNvSpPr>
            <a:spLocks noChangeShapeType="1"/>
          </p:cNvSpPr>
          <p:nvPr/>
        </p:nvSpPr>
        <p:spPr bwMode="auto">
          <a:xfrm flipH="1">
            <a:off x="2514600" y="29718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11276" name="Line 18"/>
          <p:cNvSpPr>
            <a:spLocks noChangeShapeType="1"/>
          </p:cNvSpPr>
          <p:nvPr/>
        </p:nvSpPr>
        <p:spPr bwMode="auto">
          <a:xfrm>
            <a:off x="4876800" y="2971800"/>
            <a:ext cx="1600200" cy="914400"/>
          </a:xfrm>
          <a:prstGeom prst="line">
            <a:avLst/>
          </a:prstGeom>
          <a:noFill/>
          <a:ln w="25400">
            <a:solidFill>
              <a:schemeClr val="tx1"/>
            </a:solidFill>
            <a:round/>
            <a:headEnd/>
            <a:tailEnd/>
          </a:ln>
          <a:effectLst/>
        </p:spPr>
        <p:txBody>
          <a:bodyPr wrap="none" anchor="ctr"/>
          <a:lstStyle/>
          <a:p>
            <a:endParaRPr lang="en-US" sz="2800"/>
          </a:p>
        </p:txBody>
      </p:sp>
      <p:sp>
        <p:nvSpPr>
          <p:cNvPr id="11277" name="Line 19"/>
          <p:cNvSpPr>
            <a:spLocks noChangeShapeType="1"/>
          </p:cNvSpPr>
          <p:nvPr/>
        </p:nvSpPr>
        <p:spPr bwMode="auto">
          <a:xfrm flipH="1">
            <a:off x="1219200" y="4191000"/>
            <a:ext cx="685800" cy="1066800"/>
          </a:xfrm>
          <a:prstGeom prst="line">
            <a:avLst/>
          </a:prstGeom>
          <a:noFill/>
          <a:ln w="25400">
            <a:solidFill>
              <a:schemeClr val="tx1"/>
            </a:solidFill>
            <a:round/>
            <a:headEnd/>
            <a:tailEnd/>
          </a:ln>
          <a:effectLst/>
        </p:spPr>
        <p:txBody>
          <a:bodyPr wrap="none" anchor="ctr"/>
          <a:lstStyle/>
          <a:p>
            <a:endParaRPr lang="en-US" sz="2800"/>
          </a:p>
        </p:txBody>
      </p:sp>
      <p:sp>
        <p:nvSpPr>
          <p:cNvPr id="11278" name="Line 20"/>
          <p:cNvSpPr>
            <a:spLocks noChangeShapeType="1"/>
          </p:cNvSpPr>
          <p:nvPr/>
        </p:nvSpPr>
        <p:spPr bwMode="auto">
          <a:xfrm>
            <a:off x="2590800" y="4191000"/>
            <a:ext cx="381000" cy="1066800"/>
          </a:xfrm>
          <a:prstGeom prst="line">
            <a:avLst/>
          </a:prstGeom>
          <a:noFill/>
          <a:ln w="25400">
            <a:solidFill>
              <a:schemeClr val="tx1"/>
            </a:solidFill>
            <a:round/>
            <a:headEnd/>
            <a:tailEnd/>
          </a:ln>
          <a:effectLst/>
        </p:spPr>
        <p:txBody>
          <a:bodyPr wrap="none" anchor="ctr"/>
          <a:lstStyle/>
          <a:p>
            <a:endParaRPr lang="en-US" sz="2800"/>
          </a:p>
        </p:txBody>
      </p:sp>
      <p:sp>
        <p:nvSpPr>
          <p:cNvPr id="11279" name="Line 21"/>
          <p:cNvSpPr>
            <a:spLocks noChangeShapeType="1"/>
          </p:cNvSpPr>
          <p:nvPr/>
        </p:nvSpPr>
        <p:spPr bwMode="auto">
          <a:xfrm>
            <a:off x="3048000" y="4114800"/>
            <a:ext cx="1447800" cy="1143000"/>
          </a:xfrm>
          <a:prstGeom prst="line">
            <a:avLst/>
          </a:prstGeom>
          <a:noFill/>
          <a:ln w="25400">
            <a:solidFill>
              <a:schemeClr val="tx1"/>
            </a:solidFill>
            <a:round/>
            <a:headEnd/>
            <a:tailEnd/>
          </a:ln>
          <a:effectLst/>
        </p:spPr>
        <p:txBody>
          <a:bodyPr wrap="none" anchor="ctr"/>
          <a:lstStyle/>
          <a:p>
            <a:endParaRPr lang="en-US" sz="2800"/>
          </a:p>
        </p:txBody>
      </p:sp>
      <p:sp>
        <p:nvSpPr>
          <p:cNvPr id="11280" name="Line 22"/>
          <p:cNvSpPr>
            <a:spLocks noChangeShapeType="1"/>
          </p:cNvSpPr>
          <p:nvPr/>
        </p:nvSpPr>
        <p:spPr bwMode="auto">
          <a:xfrm>
            <a:off x="6248400" y="4038600"/>
            <a:ext cx="0" cy="1219200"/>
          </a:xfrm>
          <a:prstGeom prst="line">
            <a:avLst/>
          </a:prstGeom>
          <a:noFill/>
          <a:ln w="25400">
            <a:solidFill>
              <a:schemeClr val="tx1"/>
            </a:solidFill>
            <a:round/>
            <a:headEnd/>
            <a:tailEnd/>
          </a:ln>
          <a:effectLst/>
        </p:spPr>
        <p:txBody>
          <a:bodyPr wrap="none" anchor="ctr"/>
          <a:lstStyle/>
          <a:p>
            <a:endParaRPr lang="en-US" sz="2800"/>
          </a:p>
        </p:txBody>
      </p:sp>
      <p:sp>
        <p:nvSpPr>
          <p:cNvPr id="11281" name="Line 23"/>
          <p:cNvSpPr>
            <a:spLocks noChangeShapeType="1"/>
          </p:cNvSpPr>
          <p:nvPr/>
        </p:nvSpPr>
        <p:spPr bwMode="auto">
          <a:xfrm>
            <a:off x="6858000" y="4038600"/>
            <a:ext cx="1143000" cy="1219200"/>
          </a:xfrm>
          <a:prstGeom prst="line">
            <a:avLst/>
          </a:prstGeom>
          <a:noFill/>
          <a:ln w="25400">
            <a:solidFill>
              <a:schemeClr val="tx1"/>
            </a:solidFill>
            <a:round/>
            <a:headEnd/>
            <a:tailEnd/>
          </a:ln>
          <a:effectLst/>
        </p:spPr>
        <p:txBody>
          <a:bodyPr wrap="none" anchor="ctr"/>
          <a:lstStyle/>
          <a:p>
            <a:endParaRPr lang="en-US" sz="2800"/>
          </a:p>
        </p:txBody>
      </p:sp>
      <p:sp>
        <p:nvSpPr>
          <p:cNvPr id="27" name="Rectangle 26"/>
          <p:cNvSpPr/>
          <p:nvPr/>
        </p:nvSpPr>
        <p:spPr>
          <a:xfrm>
            <a:off x="685800" y="1905000"/>
            <a:ext cx="2060179" cy="584775"/>
          </a:xfrm>
          <a:prstGeom prst="rect">
            <a:avLst/>
          </a:prstGeom>
        </p:spPr>
        <p:txBody>
          <a:bodyPr wrap="none">
            <a:spAutoFit/>
          </a:bodyPr>
          <a:lstStyle/>
          <a:p>
            <a:pPr>
              <a:buFont typeface="Arial" pitchFamily="34" charset="0"/>
              <a:buChar char="•"/>
            </a:pPr>
            <a:r>
              <a:rPr lang="en-US" altLang="el-GR" sz="3200" dirty="0" smtClean="0"/>
              <a:t>     Insert 8</a:t>
            </a:r>
            <a:endParaRPr lang="en-US" sz="32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(example-2)</a:t>
            </a:r>
            <a:r>
              <a:rPr lang="en-US" dirty="0" smtClean="0"/>
              <a:t> </a:t>
            </a:r>
            <a:endParaRPr lang="en-US" dirty="0"/>
          </a:p>
        </p:txBody>
      </p:sp>
      <p:sp>
        <p:nvSpPr>
          <p:cNvPr id="5" name="Rectangle 4"/>
          <p:cNvSpPr/>
          <p:nvPr/>
        </p:nvSpPr>
        <p:spPr>
          <a:xfrm>
            <a:off x="1066800" y="1905000"/>
            <a:ext cx="7467600" cy="2554545"/>
          </a:xfrm>
          <a:prstGeom prst="rect">
            <a:avLst/>
          </a:prstGeom>
        </p:spPr>
        <p:txBody>
          <a:bodyPr wrap="square">
            <a:spAutoFit/>
          </a:bodyPr>
          <a:lstStyle/>
          <a:p>
            <a:pPr>
              <a:buFont typeface="Arial" pitchFamily="34" charset="0"/>
              <a:buChar char="•"/>
            </a:pPr>
            <a:r>
              <a:rPr lang="en-US" altLang="el-GR" sz="2800" dirty="0" smtClean="0"/>
              <a:t>   B-Tree of order 5</a:t>
            </a:r>
          </a:p>
          <a:p>
            <a:pPr>
              <a:buFont typeface="Arial" pitchFamily="34" charset="0"/>
              <a:buChar char="•"/>
            </a:pPr>
            <a:endParaRPr lang="en-US" altLang="el-GR" sz="2000" dirty="0" smtClean="0"/>
          </a:p>
          <a:p>
            <a:pPr lvl="1">
              <a:buFont typeface="Wingdings" pitchFamily="2" charset="2"/>
              <a:buChar char="Ø"/>
            </a:pPr>
            <a:endParaRPr lang="en-US" altLang="el-GR" sz="2800" dirty="0" smtClean="0"/>
          </a:p>
          <a:p>
            <a:pPr lvl="1">
              <a:buFont typeface="Wingdings" pitchFamily="2" charset="2"/>
              <a:buChar char="Ø"/>
            </a:pPr>
            <a:endParaRPr lang="en-US" altLang="el-GR" sz="2800" dirty="0" smtClean="0"/>
          </a:p>
          <a:p>
            <a:pPr marL="747713">
              <a:buFont typeface="Wingdings" pitchFamily="2" charset="2"/>
              <a:buChar char="Ø"/>
            </a:pPr>
            <a:r>
              <a:rPr lang="en-US" altLang="el-GR" sz="2800" dirty="0" smtClean="0"/>
              <a:t>   Insert: 10, 40, 35, 15, 60, 25, 45, 70, 55,  </a:t>
            </a:r>
          </a:p>
          <a:p>
            <a:pPr marL="747713"/>
            <a:r>
              <a:rPr lang="en-US" altLang="el-GR" sz="2800" dirty="0" smtClean="0"/>
              <a:t>       30, 90, 50, 85, 99, 20, 65, 75, 95, 97, 80</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Insertion in B-Tree </a:t>
            </a:r>
            <a:r>
              <a:rPr lang="en-US" sz="3600" dirty="0" smtClean="0"/>
              <a:t>(example-2)</a:t>
            </a:r>
            <a:r>
              <a:rPr lang="en-US" dirty="0" smtClean="0"/>
              <a:t> </a:t>
            </a:r>
            <a:endParaRPr lang="en-US" altLang="el-GR" dirty="0" smtClean="0"/>
          </a:p>
        </p:txBody>
      </p:sp>
      <p:sp>
        <p:nvSpPr>
          <p:cNvPr id="4100" name="Text Box 5"/>
          <p:cNvSpPr txBox="1">
            <a:spLocks noChangeArrowheads="1"/>
          </p:cNvSpPr>
          <p:nvPr/>
        </p:nvSpPr>
        <p:spPr bwMode="auto">
          <a:xfrm>
            <a:off x="3657600" y="3352800"/>
            <a:ext cx="33528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40</a:t>
            </a:r>
            <a:endParaRPr lang="en-US" altLang="el-GR" sz="2800" dirty="0"/>
          </a:p>
        </p:txBody>
      </p:sp>
      <p:sp>
        <p:nvSpPr>
          <p:cNvPr id="10" name="Rectangle 9"/>
          <p:cNvSpPr/>
          <p:nvPr/>
        </p:nvSpPr>
        <p:spPr>
          <a:xfrm>
            <a:off x="1143656" y="1762780"/>
            <a:ext cx="3264035" cy="523220"/>
          </a:xfrm>
          <a:prstGeom prst="rect">
            <a:avLst/>
          </a:prstGeom>
        </p:spPr>
        <p:txBody>
          <a:bodyPr wrap="none">
            <a:spAutoFit/>
          </a:bodyPr>
          <a:lstStyle/>
          <a:p>
            <a:r>
              <a:rPr lang="en-US" altLang="el-GR" sz="2800" dirty="0" smtClean="0"/>
              <a:t>Insert: 10, 40, 35, 15</a:t>
            </a:r>
            <a:r>
              <a:rPr lang="en-US" sz="2800" dirty="0" smtClean="0"/>
              <a:t> </a:t>
            </a:r>
            <a:endParaRPr lang="en-US" sz="2800" dirty="0"/>
          </a:p>
        </p:txBody>
      </p:sp>
      <p:sp>
        <p:nvSpPr>
          <p:cNvPr id="7" name="Text Box 5"/>
          <p:cNvSpPr txBox="1">
            <a:spLocks noChangeArrowheads="1"/>
          </p:cNvSpPr>
          <p:nvPr/>
        </p:nvSpPr>
        <p:spPr bwMode="auto">
          <a:xfrm>
            <a:off x="3657600" y="2590800"/>
            <a:ext cx="33528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a:t>
            </a:r>
            <a:endParaRPr lang="en-US" altLang="el-GR" sz="2800" dirty="0"/>
          </a:p>
        </p:txBody>
      </p:sp>
      <p:sp>
        <p:nvSpPr>
          <p:cNvPr id="8" name="Text Box 5"/>
          <p:cNvSpPr txBox="1">
            <a:spLocks noChangeArrowheads="1"/>
          </p:cNvSpPr>
          <p:nvPr/>
        </p:nvSpPr>
        <p:spPr bwMode="auto">
          <a:xfrm>
            <a:off x="3657600" y="4191000"/>
            <a:ext cx="33528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35	40</a:t>
            </a:r>
            <a:endParaRPr lang="en-US" altLang="el-GR" sz="2800" dirty="0"/>
          </a:p>
        </p:txBody>
      </p:sp>
      <p:sp>
        <p:nvSpPr>
          <p:cNvPr id="9" name="Text Box 5"/>
          <p:cNvSpPr txBox="1">
            <a:spLocks noChangeArrowheads="1"/>
          </p:cNvSpPr>
          <p:nvPr/>
        </p:nvSpPr>
        <p:spPr bwMode="auto">
          <a:xfrm>
            <a:off x="3657600" y="5105400"/>
            <a:ext cx="33528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35	40</a:t>
            </a:r>
            <a:endParaRPr lang="en-US" altLang="el-GR" sz="28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(example-2)</a:t>
            </a:r>
            <a:r>
              <a:rPr lang="en-US" dirty="0" smtClean="0"/>
              <a:t> </a:t>
            </a:r>
            <a:endParaRPr lang="en-US" dirty="0"/>
          </a:p>
        </p:txBody>
      </p:sp>
      <p:sp>
        <p:nvSpPr>
          <p:cNvPr id="3" name="Content Placeholder 2"/>
          <p:cNvSpPr>
            <a:spLocks noGrp="1"/>
          </p:cNvSpPr>
          <p:nvPr>
            <p:ph idx="1"/>
          </p:nvPr>
        </p:nvSpPr>
        <p:spPr/>
        <p:txBody>
          <a:bodyPr/>
          <a:lstStyle/>
          <a:p>
            <a:r>
              <a:rPr lang="en-US" altLang="el-GR" dirty="0" smtClean="0"/>
              <a:t>Insert	60</a:t>
            </a:r>
            <a:endParaRPr lang="en-US" dirty="0" smtClean="0"/>
          </a:p>
          <a:p>
            <a:endParaRPr lang="en-US" dirty="0"/>
          </a:p>
        </p:txBody>
      </p:sp>
      <p:sp>
        <p:nvSpPr>
          <p:cNvPr id="5" name="Text Box 3"/>
          <p:cNvSpPr txBox="1">
            <a:spLocks noChangeArrowheads="1"/>
          </p:cNvSpPr>
          <p:nvPr/>
        </p:nvSpPr>
        <p:spPr bwMode="auto">
          <a:xfrm>
            <a:off x="3886200" y="28956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35 </a:t>
            </a:r>
            <a:endParaRPr lang="en-US" altLang="el-GR" sz="2800" dirty="0"/>
          </a:p>
        </p:txBody>
      </p:sp>
      <p:sp>
        <p:nvSpPr>
          <p:cNvPr id="6" name="Text Box 4"/>
          <p:cNvSpPr txBox="1">
            <a:spLocks noChangeArrowheads="1"/>
          </p:cNvSpPr>
          <p:nvPr/>
        </p:nvSpPr>
        <p:spPr bwMode="auto">
          <a:xfrm>
            <a:off x="2209800" y="39624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10	15</a:t>
            </a:r>
            <a:endParaRPr lang="en-US" altLang="el-GR" sz="2800" dirty="0"/>
          </a:p>
        </p:txBody>
      </p:sp>
      <p:sp>
        <p:nvSpPr>
          <p:cNvPr id="7" name="Text Box 5"/>
          <p:cNvSpPr txBox="1">
            <a:spLocks noChangeArrowheads="1"/>
          </p:cNvSpPr>
          <p:nvPr/>
        </p:nvSpPr>
        <p:spPr bwMode="auto">
          <a:xfrm>
            <a:off x="5410200" y="40386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40	60</a:t>
            </a:r>
            <a:endParaRPr lang="en-US" altLang="el-GR" sz="2800" dirty="0"/>
          </a:p>
        </p:txBody>
      </p:sp>
      <p:sp>
        <p:nvSpPr>
          <p:cNvPr id="8" name="Line 6"/>
          <p:cNvSpPr>
            <a:spLocks noChangeShapeType="1"/>
          </p:cNvSpPr>
          <p:nvPr/>
        </p:nvSpPr>
        <p:spPr bwMode="auto">
          <a:xfrm flipH="1">
            <a:off x="3505200" y="3124200"/>
            <a:ext cx="1295400" cy="838200"/>
          </a:xfrm>
          <a:prstGeom prst="line">
            <a:avLst/>
          </a:prstGeom>
          <a:noFill/>
          <a:ln w="25400">
            <a:solidFill>
              <a:schemeClr val="tx1"/>
            </a:solidFill>
            <a:round/>
            <a:headEnd/>
            <a:tailEnd/>
          </a:ln>
          <a:effectLst/>
        </p:spPr>
        <p:txBody>
          <a:bodyPr wrap="none" anchor="ctr"/>
          <a:lstStyle/>
          <a:p>
            <a:endParaRPr lang="en-US" sz="2800"/>
          </a:p>
        </p:txBody>
      </p:sp>
      <p:sp>
        <p:nvSpPr>
          <p:cNvPr id="9" name="Line 7"/>
          <p:cNvSpPr>
            <a:spLocks noChangeShapeType="1"/>
          </p:cNvSpPr>
          <p:nvPr/>
        </p:nvSpPr>
        <p:spPr bwMode="auto">
          <a:xfrm>
            <a:off x="5334000" y="3124200"/>
            <a:ext cx="1219200" cy="9144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2"/>
          </a:xfrm>
        </p:spPr>
        <p:txBody>
          <a:bodyPr/>
          <a:lstStyle/>
          <a:p>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t>Level</a:t>
            </a:r>
          </a:p>
          <a:p>
            <a:pPr>
              <a:buNone/>
            </a:pPr>
            <a:r>
              <a:rPr lang="en-US" dirty="0" smtClean="0"/>
              <a:t> 	The root node is always at level ‘0’. In general, if a node is at level n, then its children will be at level n+1.</a:t>
            </a:r>
            <a:endParaRPr lang="en-US" dirty="0"/>
          </a:p>
        </p:txBody>
      </p:sp>
      <p:pic>
        <p:nvPicPr>
          <p:cNvPr id="4" name="Picture 3" descr="tree1.bmp"/>
          <p:cNvPicPr>
            <a:picLocks noChangeAspect="1"/>
          </p:cNvPicPr>
          <p:nvPr/>
        </p:nvPicPr>
        <p:blipFill>
          <a:blip r:embed="rId2"/>
          <a:stretch>
            <a:fillRect/>
          </a:stretch>
        </p:blipFill>
        <p:spPr>
          <a:xfrm>
            <a:off x="3962400" y="3317213"/>
            <a:ext cx="4197674" cy="3159787"/>
          </a:xfrm>
          <a:prstGeom prst="rect">
            <a:avLst/>
          </a:prstGeom>
        </p:spPr>
      </p:pic>
      <p:cxnSp>
        <p:nvCxnSpPr>
          <p:cNvPr id="10" name="Straight Arrow Connector 9"/>
          <p:cNvCxnSpPr/>
          <p:nvPr/>
        </p:nvCxnSpPr>
        <p:spPr>
          <a:xfrm>
            <a:off x="2743200" y="3581400"/>
            <a:ext cx="2819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71800" y="43434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71800" y="5332412"/>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43200" y="6170612"/>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000" y="3429000"/>
            <a:ext cx="184731" cy="369332"/>
          </a:xfrm>
          <a:prstGeom prst="rect">
            <a:avLst/>
          </a:prstGeom>
          <a:noFill/>
        </p:spPr>
        <p:txBody>
          <a:bodyPr wrap="none" rtlCol="0">
            <a:spAutoFit/>
          </a:bodyPr>
          <a:lstStyle/>
          <a:p>
            <a:endParaRPr lang="en-US" dirty="0"/>
          </a:p>
        </p:txBody>
      </p:sp>
      <p:sp>
        <p:nvSpPr>
          <p:cNvPr id="18" name="TextBox 17"/>
          <p:cNvSpPr txBox="1"/>
          <p:nvPr/>
        </p:nvSpPr>
        <p:spPr>
          <a:xfrm>
            <a:off x="1447800" y="3352800"/>
            <a:ext cx="1052211" cy="461665"/>
          </a:xfrm>
          <a:prstGeom prst="rect">
            <a:avLst/>
          </a:prstGeom>
          <a:noFill/>
        </p:spPr>
        <p:txBody>
          <a:bodyPr wrap="none" rtlCol="0">
            <a:spAutoFit/>
          </a:bodyPr>
          <a:lstStyle/>
          <a:p>
            <a:r>
              <a:rPr lang="en-US" sz="2400" dirty="0" smtClean="0"/>
              <a:t>Level 0</a:t>
            </a:r>
            <a:endParaRPr lang="en-US" sz="2400" dirty="0"/>
          </a:p>
        </p:txBody>
      </p:sp>
      <p:sp>
        <p:nvSpPr>
          <p:cNvPr id="20" name="TextBox 19"/>
          <p:cNvSpPr txBox="1"/>
          <p:nvPr/>
        </p:nvSpPr>
        <p:spPr>
          <a:xfrm>
            <a:off x="1676400" y="4038600"/>
            <a:ext cx="1052211" cy="461665"/>
          </a:xfrm>
          <a:prstGeom prst="rect">
            <a:avLst/>
          </a:prstGeom>
          <a:noFill/>
        </p:spPr>
        <p:txBody>
          <a:bodyPr wrap="none" rtlCol="0">
            <a:spAutoFit/>
          </a:bodyPr>
          <a:lstStyle/>
          <a:p>
            <a:r>
              <a:rPr lang="en-US" sz="2400" dirty="0" smtClean="0"/>
              <a:t>Level 1</a:t>
            </a:r>
            <a:endParaRPr lang="en-US" sz="2400" dirty="0"/>
          </a:p>
        </p:txBody>
      </p:sp>
      <p:sp>
        <p:nvSpPr>
          <p:cNvPr id="21" name="TextBox 20"/>
          <p:cNvSpPr txBox="1"/>
          <p:nvPr/>
        </p:nvSpPr>
        <p:spPr>
          <a:xfrm>
            <a:off x="1828800" y="5105400"/>
            <a:ext cx="1052211" cy="461665"/>
          </a:xfrm>
          <a:prstGeom prst="rect">
            <a:avLst/>
          </a:prstGeom>
          <a:noFill/>
        </p:spPr>
        <p:txBody>
          <a:bodyPr wrap="none" rtlCol="0">
            <a:spAutoFit/>
          </a:bodyPr>
          <a:lstStyle/>
          <a:p>
            <a:r>
              <a:rPr lang="en-US" sz="2400" dirty="0" smtClean="0"/>
              <a:t>Level 2</a:t>
            </a:r>
            <a:endParaRPr lang="en-US" sz="2400" dirty="0"/>
          </a:p>
        </p:txBody>
      </p:sp>
      <p:sp>
        <p:nvSpPr>
          <p:cNvPr id="22" name="TextBox 21"/>
          <p:cNvSpPr txBox="1"/>
          <p:nvPr/>
        </p:nvSpPr>
        <p:spPr>
          <a:xfrm>
            <a:off x="1600200" y="5943600"/>
            <a:ext cx="1052211" cy="461665"/>
          </a:xfrm>
          <a:prstGeom prst="rect">
            <a:avLst/>
          </a:prstGeom>
          <a:noFill/>
        </p:spPr>
        <p:txBody>
          <a:bodyPr wrap="none" rtlCol="0">
            <a:spAutoFit/>
          </a:bodyPr>
          <a:lstStyle/>
          <a:p>
            <a:r>
              <a:rPr lang="en-US" sz="2400" dirty="0" smtClean="0"/>
              <a:t>Level 3</a:t>
            </a:r>
            <a:endParaRPr lang="en-US" sz="24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B-Tree </a:t>
            </a:r>
            <a:r>
              <a:rPr lang="en-US" sz="3600" dirty="0" smtClean="0"/>
              <a:t>(example-2)</a:t>
            </a:r>
            <a:r>
              <a:rPr lang="en-US" dirty="0" smtClean="0"/>
              <a:t> </a:t>
            </a:r>
            <a:endParaRPr lang="en-US" dirty="0"/>
          </a:p>
        </p:txBody>
      </p:sp>
      <p:sp>
        <p:nvSpPr>
          <p:cNvPr id="3" name="Content Placeholder 2"/>
          <p:cNvSpPr>
            <a:spLocks noGrp="1"/>
          </p:cNvSpPr>
          <p:nvPr>
            <p:ph idx="1"/>
          </p:nvPr>
        </p:nvSpPr>
        <p:spPr/>
        <p:txBody>
          <a:bodyPr/>
          <a:lstStyle/>
          <a:p>
            <a:r>
              <a:rPr lang="en-US" altLang="el-GR" dirty="0" smtClean="0"/>
              <a:t>Insert	25, 45, 70</a:t>
            </a:r>
            <a:endParaRPr lang="en-US" dirty="0" smtClean="0"/>
          </a:p>
          <a:p>
            <a:endParaRPr lang="en-US" dirty="0"/>
          </a:p>
        </p:txBody>
      </p:sp>
      <p:sp>
        <p:nvSpPr>
          <p:cNvPr id="5" name="Text Box 3"/>
          <p:cNvSpPr txBox="1">
            <a:spLocks noChangeArrowheads="1"/>
          </p:cNvSpPr>
          <p:nvPr/>
        </p:nvSpPr>
        <p:spPr bwMode="auto">
          <a:xfrm>
            <a:off x="3886200" y="28956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35 </a:t>
            </a:r>
            <a:endParaRPr lang="en-US" altLang="el-GR" sz="2800" dirty="0"/>
          </a:p>
        </p:txBody>
      </p:sp>
      <p:sp>
        <p:nvSpPr>
          <p:cNvPr id="6" name="Text Box 4"/>
          <p:cNvSpPr txBox="1">
            <a:spLocks noChangeArrowheads="1"/>
          </p:cNvSpPr>
          <p:nvPr/>
        </p:nvSpPr>
        <p:spPr bwMode="auto">
          <a:xfrm>
            <a:off x="1524000" y="4048780"/>
            <a:ext cx="2514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25</a:t>
            </a:r>
            <a:endParaRPr lang="en-US" altLang="el-GR" sz="2800" dirty="0"/>
          </a:p>
        </p:txBody>
      </p:sp>
      <p:sp>
        <p:nvSpPr>
          <p:cNvPr id="7" name="Text Box 5"/>
          <p:cNvSpPr txBox="1">
            <a:spLocks noChangeArrowheads="1"/>
          </p:cNvSpPr>
          <p:nvPr/>
        </p:nvSpPr>
        <p:spPr bwMode="auto">
          <a:xfrm>
            <a:off x="4953000" y="4038601"/>
            <a:ext cx="34290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60	70</a:t>
            </a:r>
            <a:endParaRPr lang="en-US" altLang="el-GR" sz="2800" dirty="0"/>
          </a:p>
        </p:txBody>
      </p:sp>
      <p:sp>
        <p:nvSpPr>
          <p:cNvPr id="8" name="Line 6"/>
          <p:cNvSpPr>
            <a:spLocks noChangeShapeType="1"/>
          </p:cNvSpPr>
          <p:nvPr/>
        </p:nvSpPr>
        <p:spPr bwMode="auto">
          <a:xfrm flipH="1">
            <a:off x="2971800" y="3276600"/>
            <a:ext cx="1371600" cy="762000"/>
          </a:xfrm>
          <a:prstGeom prst="line">
            <a:avLst/>
          </a:prstGeom>
          <a:noFill/>
          <a:ln w="25400">
            <a:solidFill>
              <a:schemeClr val="tx1"/>
            </a:solidFill>
            <a:round/>
            <a:headEnd/>
            <a:tailEnd/>
          </a:ln>
          <a:effectLst/>
        </p:spPr>
        <p:txBody>
          <a:bodyPr wrap="none" anchor="ctr"/>
          <a:lstStyle/>
          <a:p>
            <a:endParaRPr lang="en-US" sz="2800"/>
          </a:p>
        </p:txBody>
      </p:sp>
      <p:sp>
        <p:nvSpPr>
          <p:cNvPr id="9" name="Line 7"/>
          <p:cNvSpPr>
            <a:spLocks noChangeShapeType="1"/>
          </p:cNvSpPr>
          <p:nvPr/>
        </p:nvSpPr>
        <p:spPr bwMode="auto">
          <a:xfrm>
            <a:off x="5486400" y="3200400"/>
            <a:ext cx="1066800" cy="8382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55</a:t>
            </a:r>
          </a:p>
        </p:txBody>
      </p:sp>
      <p:sp>
        <p:nvSpPr>
          <p:cNvPr id="7171" name="Text Box 3"/>
          <p:cNvSpPr txBox="1">
            <a:spLocks noChangeArrowheads="1"/>
          </p:cNvSpPr>
          <p:nvPr/>
        </p:nvSpPr>
        <p:spPr bwMode="auto">
          <a:xfrm>
            <a:off x="3429000" y="2590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35     55 </a:t>
            </a:r>
            <a:endParaRPr lang="en-US" altLang="el-GR" sz="2800" dirty="0"/>
          </a:p>
        </p:txBody>
      </p:sp>
      <p:sp>
        <p:nvSpPr>
          <p:cNvPr id="7172" name="Text Box 4"/>
          <p:cNvSpPr txBox="1">
            <a:spLocks noChangeArrowheads="1"/>
          </p:cNvSpPr>
          <p:nvPr/>
        </p:nvSpPr>
        <p:spPr bwMode="auto">
          <a:xfrm>
            <a:off x="762000" y="3733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10     15     25</a:t>
            </a:r>
            <a:endParaRPr lang="en-US" altLang="el-GR" sz="2800" dirty="0"/>
          </a:p>
        </p:txBody>
      </p:sp>
      <p:sp>
        <p:nvSpPr>
          <p:cNvPr id="7173" name="Text Box 5"/>
          <p:cNvSpPr txBox="1">
            <a:spLocks noChangeArrowheads="1"/>
          </p:cNvSpPr>
          <p:nvPr/>
        </p:nvSpPr>
        <p:spPr bwMode="auto">
          <a:xfrm>
            <a:off x="6248400" y="3733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60     70</a:t>
            </a:r>
            <a:endParaRPr lang="en-US" altLang="el-GR" sz="2800" dirty="0"/>
          </a:p>
        </p:txBody>
      </p:sp>
      <p:sp>
        <p:nvSpPr>
          <p:cNvPr id="7174" name="Text Box 8"/>
          <p:cNvSpPr txBox="1">
            <a:spLocks noChangeArrowheads="1"/>
          </p:cNvSpPr>
          <p:nvPr/>
        </p:nvSpPr>
        <p:spPr bwMode="auto">
          <a:xfrm>
            <a:off x="3505200" y="37084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40	45 </a:t>
            </a:r>
            <a:endParaRPr lang="en-US" altLang="el-GR" sz="2800" dirty="0"/>
          </a:p>
        </p:txBody>
      </p:sp>
      <p:sp>
        <p:nvSpPr>
          <p:cNvPr id="7175" name="Line 9"/>
          <p:cNvSpPr>
            <a:spLocks noChangeShapeType="1"/>
          </p:cNvSpPr>
          <p:nvPr/>
        </p:nvSpPr>
        <p:spPr bwMode="auto">
          <a:xfrm flipH="1">
            <a:off x="1905000" y="2971800"/>
            <a:ext cx="1828800" cy="762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4572000" y="2819400"/>
            <a:ext cx="0" cy="9144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410200" y="2971800"/>
            <a:ext cx="1752600" cy="7620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30, 90, 50, 85</a:t>
            </a:r>
          </a:p>
        </p:txBody>
      </p:sp>
      <p:sp>
        <p:nvSpPr>
          <p:cNvPr id="7171" name="Text Box 3"/>
          <p:cNvSpPr txBox="1">
            <a:spLocks noChangeArrowheads="1"/>
          </p:cNvSpPr>
          <p:nvPr/>
        </p:nvSpPr>
        <p:spPr bwMode="auto">
          <a:xfrm>
            <a:off x="3429000" y="2590800"/>
            <a:ext cx="2286000" cy="523220"/>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el-GR" sz="2800" dirty="0" smtClean="0"/>
              <a:t> 35     55 </a:t>
            </a:r>
            <a:endParaRPr lang="en-US" altLang="el-GR" sz="2800" dirty="0"/>
          </a:p>
        </p:txBody>
      </p:sp>
      <p:sp>
        <p:nvSpPr>
          <p:cNvPr id="7172" name="Text Box 4"/>
          <p:cNvSpPr txBox="1">
            <a:spLocks noChangeArrowheads="1"/>
          </p:cNvSpPr>
          <p:nvPr/>
        </p:nvSpPr>
        <p:spPr bwMode="auto">
          <a:xfrm>
            <a:off x="304800" y="3733801"/>
            <a:ext cx="2743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10    15    25     30</a:t>
            </a:r>
            <a:endParaRPr lang="en-US" altLang="el-GR" sz="2800" dirty="0"/>
          </a:p>
        </p:txBody>
      </p:sp>
      <p:sp>
        <p:nvSpPr>
          <p:cNvPr id="7175" name="Line 9"/>
          <p:cNvSpPr>
            <a:spLocks noChangeShapeType="1"/>
          </p:cNvSpPr>
          <p:nvPr/>
        </p:nvSpPr>
        <p:spPr bwMode="auto">
          <a:xfrm flipH="1">
            <a:off x="1828800" y="2971800"/>
            <a:ext cx="1828800" cy="762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4572000" y="2819400"/>
            <a:ext cx="0" cy="9144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410200" y="2971800"/>
            <a:ext cx="1752600" cy="7620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
        <p:nvSpPr>
          <p:cNvPr id="11" name="Text Box 4"/>
          <p:cNvSpPr txBox="1">
            <a:spLocks noChangeArrowheads="1"/>
          </p:cNvSpPr>
          <p:nvPr/>
        </p:nvSpPr>
        <p:spPr bwMode="auto">
          <a:xfrm>
            <a:off x="3352800" y="3733800"/>
            <a:ext cx="2362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2" name="Text Box 4"/>
          <p:cNvSpPr txBox="1">
            <a:spLocks noChangeArrowheads="1"/>
          </p:cNvSpPr>
          <p:nvPr/>
        </p:nvSpPr>
        <p:spPr bwMode="auto">
          <a:xfrm>
            <a:off x="5943600" y="3733800"/>
            <a:ext cx="2743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60    70    85     90</a:t>
            </a:r>
            <a:endParaRPr lang="en-US" altLang="el-GR" sz="28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99</a:t>
            </a:r>
          </a:p>
        </p:txBody>
      </p:sp>
      <p:sp>
        <p:nvSpPr>
          <p:cNvPr id="7171" name="Text Box 3"/>
          <p:cNvSpPr txBox="1">
            <a:spLocks noChangeArrowheads="1"/>
          </p:cNvSpPr>
          <p:nvPr/>
        </p:nvSpPr>
        <p:spPr bwMode="auto">
          <a:xfrm>
            <a:off x="3429000" y="2590801"/>
            <a:ext cx="30480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35        55      85 </a:t>
            </a:r>
            <a:endParaRPr lang="en-US" altLang="el-GR" sz="2800" dirty="0"/>
          </a:p>
        </p:txBody>
      </p:sp>
      <p:sp>
        <p:nvSpPr>
          <p:cNvPr id="7172" name="Text Box 4"/>
          <p:cNvSpPr txBox="1">
            <a:spLocks noChangeArrowheads="1"/>
          </p:cNvSpPr>
          <p:nvPr/>
        </p:nvSpPr>
        <p:spPr bwMode="auto">
          <a:xfrm>
            <a:off x="304800" y="3733801"/>
            <a:ext cx="2743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10    15    25     30</a:t>
            </a:r>
            <a:endParaRPr lang="en-US" altLang="el-GR" sz="2800" dirty="0"/>
          </a:p>
        </p:txBody>
      </p:sp>
      <p:sp>
        <p:nvSpPr>
          <p:cNvPr id="7175" name="Line 9"/>
          <p:cNvSpPr>
            <a:spLocks noChangeShapeType="1"/>
          </p:cNvSpPr>
          <p:nvPr/>
        </p:nvSpPr>
        <p:spPr bwMode="auto">
          <a:xfrm flipH="1">
            <a:off x="1828800" y="2971800"/>
            <a:ext cx="1828800" cy="762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4572000" y="2819400"/>
            <a:ext cx="0" cy="9144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410200" y="2971800"/>
            <a:ext cx="1143000" cy="7620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
        <p:nvSpPr>
          <p:cNvPr id="11" name="Text Box 4"/>
          <p:cNvSpPr txBox="1">
            <a:spLocks noChangeArrowheads="1"/>
          </p:cNvSpPr>
          <p:nvPr/>
        </p:nvSpPr>
        <p:spPr bwMode="auto">
          <a:xfrm>
            <a:off x="3352800" y="3733800"/>
            <a:ext cx="2362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2" name="Text Box 4"/>
          <p:cNvSpPr txBox="1">
            <a:spLocks noChangeArrowheads="1"/>
          </p:cNvSpPr>
          <p:nvPr/>
        </p:nvSpPr>
        <p:spPr bwMode="auto">
          <a:xfrm>
            <a:off x="5943600" y="3733800"/>
            <a:ext cx="1371600" cy="533399"/>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60    70    </a:t>
            </a:r>
            <a:endParaRPr lang="en-US" altLang="el-GR" sz="2800" dirty="0"/>
          </a:p>
        </p:txBody>
      </p:sp>
      <p:sp>
        <p:nvSpPr>
          <p:cNvPr id="13" name="Text Box 4"/>
          <p:cNvSpPr txBox="1">
            <a:spLocks noChangeArrowheads="1"/>
          </p:cNvSpPr>
          <p:nvPr/>
        </p:nvSpPr>
        <p:spPr bwMode="auto">
          <a:xfrm>
            <a:off x="7467600" y="3733800"/>
            <a:ext cx="1371600" cy="533399"/>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90    99    </a:t>
            </a:r>
            <a:endParaRPr lang="en-US" altLang="el-GR" sz="2800" dirty="0"/>
          </a:p>
        </p:txBody>
      </p:sp>
      <p:sp>
        <p:nvSpPr>
          <p:cNvPr id="14" name="Line 11"/>
          <p:cNvSpPr>
            <a:spLocks noChangeShapeType="1"/>
          </p:cNvSpPr>
          <p:nvPr/>
        </p:nvSpPr>
        <p:spPr bwMode="auto">
          <a:xfrm>
            <a:off x="6248400" y="2819400"/>
            <a:ext cx="1981200" cy="9144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20</a:t>
            </a:r>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
        <p:nvSpPr>
          <p:cNvPr id="21" name="Text Box 4"/>
          <p:cNvSpPr txBox="1">
            <a:spLocks noChangeArrowheads="1"/>
          </p:cNvSpPr>
          <p:nvPr/>
        </p:nvSpPr>
        <p:spPr bwMode="auto">
          <a:xfrm>
            <a:off x="304800" y="3886200"/>
            <a:ext cx="1295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a:t>
            </a:r>
            <a:endParaRPr lang="en-US" altLang="el-GR" sz="2800" dirty="0"/>
          </a:p>
        </p:txBody>
      </p:sp>
      <p:sp>
        <p:nvSpPr>
          <p:cNvPr id="22" name="Line 9"/>
          <p:cNvSpPr>
            <a:spLocks noChangeShapeType="1"/>
          </p:cNvSpPr>
          <p:nvPr/>
        </p:nvSpPr>
        <p:spPr bwMode="auto">
          <a:xfrm flipH="1">
            <a:off x="914400" y="2895600"/>
            <a:ext cx="2667000" cy="990600"/>
          </a:xfrm>
          <a:prstGeom prst="line">
            <a:avLst/>
          </a:prstGeom>
          <a:noFill/>
          <a:ln w="25400">
            <a:solidFill>
              <a:schemeClr val="tx1"/>
            </a:solidFill>
            <a:round/>
            <a:headEnd/>
            <a:tailEnd/>
          </a:ln>
          <a:effectLst/>
        </p:spPr>
        <p:txBody>
          <a:bodyPr wrap="none" anchor="ctr"/>
          <a:lstStyle/>
          <a:p>
            <a:endParaRPr lang="en-US" sz="2800"/>
          </a:p>
        </p:txBody>
      </p:sp>
      <p:sp>
        <p:nvSpPr>
          <p:cNvPr id="23" name="Line 10"/>
          <p:cNvSpPr>
            <a:spLocks noChangeShapeType="1"/>
          </p:cNvSpPr>
          <p:nvPr/>
        </p:nvSpPr>
        <p:spPr bwMode="auto">
          <a:xfrm flipH="1">
            <a:off x="4572000" y="2895600"/>
            <a:ext cx="228600" cy="990599"/>
          </a:xfrm>
          <a:prstGeom prst="line">
            <a:avLst/>
          </a:prstGeom>
          <a:noFill/>
          <a:ln w="25400">
            <a:solidFill>
              <a:schemeClr val="tx1"/>
            </a:solidFill>
            <a:round/>
            <a:headEnd/>
            <a:tailEnd/>
          </a:ln>
          <a:effectLst/>
        </p:spPr>
        <p:txBody>
          <a:bodyPr wrap="none" anchor="ctr"/>
          <a:lstStyle/>
          <a:p>
            <a:endParaRPr lang="en-US" sz="2800"/>
          </a:p>
        </p:txBody>
      </p:sp>
      <p:sp>
        <p:nvSpPr>
          <p:cNvPr id="24" name="Line 11"/>
          <p:cNvSpPr>
            <a:spLocks noChangeShapeType="1"/>
          </p:cNvSpPr>
          <p:nvPr/>
        </p:nvSpPr>
        <p:spPr bwMode="auto">
          <a:xfrm>
            <a:off x="5562600" y="2895600"/>
            <a:ext cx="990600" cy="990599"/>
          </a:xfrm>
          <a:prstGeom prst="line">
            <a:avLst/>
          </a:prstGeom>
          <a:noFill/>
          <a:ln w="25400">
            <a:solidFill>
              <a:schemeClr val="tx1"/>
            </a:solidFill>
            <a:round/>
            <a:headEnd/>
            <a:tailEnd/>
          </a:ln>
          <a:effectLst/>
        </p:spPr>
        <p:txBody>
          <a:bodyPr wrap="none" anchor="ctr"/>
          <a:lstStyle/>
          <a:p>
            <a:endParaRPr lang="en-US" sz="2800"/>
          </a:p>
        </p:txBody>
      </p:sp>
      <p:sp>
        <p:nvSpPr>
          <p:cNvPr id="25" name="Text Box 4"/>
          <p:cNvSpPr txBox="1">
            <a:spLocks noChangeArrowheads="1"/>
          </p:cNvSpPr>
          <p:nvPr/>
        </p:nvSpPr>
        <p:spPr bwMode="auto">
          <a:xfrm>
            <a:off x="3352800" y="3886199"/>
            <a:ext cx="2362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26" name="Text Box 4"/>
          <p:cNvSpPr txBox="1">
            <a:spLocks noChangeArrowheads="1"/>
          </p:cNvSpPr>
          <p:nvPr/>
        </p:nvSpPr>
        <p:spPr bwMode="auto">
          <a:xfrm>
            <a:off x="5943600" y="3886199"/>
            <a:ext cx="1371600" cy="533399"/>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60    70    </a:t>
            </a:r>
            <a:endParaRPr lang="en-US" altLang="el-GR" sz="2800" dirty="0"/>
          </a:p>
        </p:txBody>
      </p:sp>
      <p:sp>
        <p:nvSpPr>
          <p:cNvPr id="27" name="Text Box 4"/>
          <p:cNvSpPr txBox="1">
            <a:spLocks noChangeArrowheads="1"/>
          </p:cNvSpPr>
          <p:nvPr/>
        </p:nvSpPr>
        <p:spPr bwMode="auto">
          <a:xfrm>
            <a:off x="7467600" y="3886199"/>
            <a:ext cx="1371600" cy="533399"/>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90    99    </a:t>
            </a:r>
            <a:endParaRPr lang="en-US" altLang="el-GR" sz="2800" dirty="0"/>
          </a:p>
        </p:txBody>
      </p:sp>
      <p:sp>
        <p:nvSpPr>
          <p:cNvPr id="28" name="Line 11"/>
          <p:cNvSpPr>
            <a:spLocks noChangeShapeType="1"/>
          </p:cNvSpPr>
          <p:nvPr/>
        </p:nvSpPr>
        <p:spPr bwMode="auto">
          <a:xfrm>
            <a:off x="6324600" y="2895600"/>
            <a:ext cx="1905000" cy="990599"/>
          </a:xfrm>
          <a:prstGeom prst="line">
            <a:avLst/>
          </a:prstGeom>
          <a:noFill/>
          <a:ln w="25400">
            <a:solidFill>
              <a:schemeClr val="tx1"/>
            </a:solidFill>
            <a:round/>
            <a:headEnd/>
            <a:tailEnd/>
          </a:ln>
          <a:effectLst/>
        </p:spPr>
        <p:txBody>
          <a:bodyPr wrap="none" anchor="ctr"/>
          <a:lstStyle/>
          <a:p>
            <a:endParaRPr lang="en-US" sz="2800"/>
          </a:p>
        </p:txBody>
      </p:sp>
      <p:sp>
        <p:nvSpPr>
          <p:cNvPr id="29" name="Text Box 3"/>
          <p:cNvSpPr txBox="1">
            <a:spLocks noChangeArrowheads="1"/>
          </p:cNvSpPr>
          <p:nvPr/>
        </p:nvSpPr>
        <p:spPr bwMode="auto">
          <a:xfrm>
            <a:off x="3429000" y="2590801"/>
            <a:ext cx="30480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20   35    55      85 </a:t>
            </a:r>
            <a:endParaRPr lang="en-US" altLang="el-GR" sz="2800" dirty="0"/>
          </a:p>
        </p:txBody>
      </p:sp>
      <p:sp>
        <p:nvSpPr>
          <p:cNvPr id="30" name="Text Box 4"/>
          <p:cNvSpPr txBox="1">
            <a:spLocks noChangeArrowheads="1"/>
          </p:cNvSpPr>
          <p:nvPr/>
        </p:nvSpPr>
        <p:spPr bwMode="auto">
          <a:xfrm>
            <a:off x="1752600" y="3886200"/>
            <a:ext cx="1295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a:t>
            </a:r>
            <a:endParaRPr lang="en-US" altLang="el-GR" sz="2800" dirty="0"/>
          </a:p>
        </p:txBody>
      </p:sp>
      <p:sp>
        <p:nvSpPr>
          <p:cNvPr id="31" name="Line 9"/>
          <p:cNvSpPr>
            <a:spLocks noChangeShapeType="1"/>
          </p:cNvSpPr>
          <p:nvPr/>
        </p:nvSpPr>
        <p:spPr bwMode="auto">
          <a:xfrm flipH="1">
            <a:off x="2362200" y="2895600"/>
            <a:ext cx="1828800" cy="9906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65, 75, 95, 97</a:t>
            </a:r>
          </a:p>
        </p:txBody>
      </p:sp>
      <p:sp>
        <p:nvSpPr>
          <p:cNvPr id="7171" name="Text Box 3"/>
          <p:cNvSpPr txBox="1">
            <a:spLocks noChangeArrowheads="1"/>
          </p:cNvSpPr>
          <p:nvPr/>
        </p:nvSpPr>
        <p:spPr bwMode="auto">
          <a:xfrm>
            <a:off x="3429000" y="2590801"/>
            <a:ext cx="30480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20   35    55      85 </a:t>
            </a:r>
            <a:endParaRPr lang="en-US" altLang="el-GR" sz="2800" dirty="0"/>
          </a:p>
        </p:txBody>
      </p:sp>
      <p:sp>
        <p:nvSpPr>
          <p:cNvPr id="7175" name="Line 9"/>
          <p:cNvSpPr>
            <a:spLocks noChangeShapeType="1"/>
          </p:cNvSpPr>
          <p:nvPr/>
        </p:nvSpPr>
        <p:spPr bwMode="auto">
          <a:xfrm flipH="1">
            <a:off x="762000" y="2819400"/>
            <a:ext cx="2743200" cy="9906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flipH="1">
            <a:off x="3962400" y="2971800"/>
            <a:ext cx="838200" cy="8382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562600" y="2895600"/>
            <a:ext cx="381000" cy="9144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
        <p:nvSpPr>
          <p:cNvPr id="11" name="Text Box 4"/>
          <p:cNvSpPr txBox="1">
            <a:spLocks noChangeArrowheads="1"/>
          </p:cNvSpPr>
          <p:nvPr/>
        </p:nvSpPr>
        <p:spPr bwMode="auto">
          <a:xfrm>
            <a:off x="2971800" y="3820180"/>
            <a:ext cx="1752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2" name="Text Box 4"/>
          <p:cNvSpPr txBox="1">
            <a:spLocks noChangeArrowheads="1"/>
          </p:cNvSpPr>
          <p:nvPr/>
        </p:nvSpPr>
        <p:spPr bwMode="auto">
          <a:xfrm>
            <a:off x="4876800" y="3820180"/>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60  65 70 75</a:t>
            </a:r>
            <a:endParaRPr lang="en-US" altLang="el-GR" sz="2800" dirty="0"/>
          </a:p>
        </p:txBody>
      </p:sp>
      <p:sp>
        <p:nvSpPr>
          <p:cNvPr id="14" name="Line 11"/>
          <p:cNvSpPr>
            <a:spLocks noChangeShapeType="1"/>
          </p:cNvSpPr>
          <p:nvPr/>
        </p:nvSpPr>
        <p:spPr bwMode="auto">
          <a:xfrm>
            <a:off x="6248400" y="2819400"/>
            <a:ext cx="1905000" cy="9906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524000" y="3810000"/>
            <a:ext cx="1371600" cy="533399"/>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22860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010400" y="3810000"/>
            <a:ext cx="20574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90  95 97 99</a:t>
            </a:r>
            <a:endParaRPr lang="en-US" altLang="el-GR" sz="28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295400"/>
            <a:ext cx="7772400" cy="838200"/>
          </a:xfrm>
        </p:spPr>
        <p:txBody>
          <a:bodyPr>
            <a:normAutofit/>
          </a:bodyPr>
          <a:lstStyle/>
          <a:p>
            <a:pPr algn="l">
              <a:buFont typeface="Arial" pitchFamily="34" charset="0"/>
              <a:buChar char="•"/>
            </a:pPr>
            <a:r>
              <a:rPr lang="en-US" altLang="el-GR" sz="3200" dirty="0" smtClean="0"/>
              <a:t>  Insert 80</a:t>
            </a:r>
          </a:p>
        </p:txBody>
      </p:sp>
      <p:sp>
        <p:nvSpPr>
          <p:cNvPr id="7175" name="Line 9"/>
          <p:cNvSpPr>
            <a:spLocks noChangeShapeType="1"/>
          </p:cNvSpPr>
          <p:nvPr/>
        </p:nvSpPr>
        <p:spPr bwMode="auto">
          <a:xfrm flipH="1">
            <a:off x="762000" y="3276600"/>
            <a:ext cx="685800" cy="1524000"/>
          </a:xfrm>
          <a:prstGeom prst="line">
            <a:avLst/>
          </a:prstGeom>
          <a:noFill/>
          <a:ln w="25400">
            <a:solidFill>
              <a:schemeClr val="tx1"/>
            </a:solidFill>
            <a:round/>
            <a:headEnd/>
            <a:tailEnd/>
          </a:ln>
          <a:effectLst/>
        </p:spPr>
        <p:txBody>
          <a:bodyPr wrap="none" anchor="ctr"/>
          <a:lstStyle/>
          <a:p>
            <a:endParaRPr lang="en-US" sz="2800" dirty="0"/>
          </a:p>
        </p:txBody>
      </p:sp>
      <p:sp>
        <p:nvSpPr>
          <p:cNvPr id="7176" name="Line 10"/>
          <p:cNvSpPr>
            <a:spLocks noChangeShapeType="1"/>
          </p:cNvSpPr>
          <p:nvPr/>
        </p:nvSpPr>
        <p:spPr bwMode="auto">
          <a:xfrm>
            <a:off x="2667000" y="3276600"/>
            <a:ext cx="838200" cy="1524000"/>
          </a:xfrm>
          <a:prstGeom prst="line">
            <a:avLst/>
          </a:prstGeom>
          <a:noFill/>
          <a:ln w="25400">
            <a:solidFill>
              <a:schemeClr val="tx1"/>
            </a:solidFill>
            <a:round/>
            <a:headEnd/>
            <a:tailEnd/>
          </a:ln>
          <a:effectLst/>
        </p:spPr>
        <p:txBody>
          <a:bodyPr wrap="none" anchor="ctr"/>
          <a:lstStyle/>
          <a:p>
            <a:endParaRPr lang="en-US" sz="2800" dirty="0"/>
          </a:p>
        </p:txBody>
      </p:sp>
      <p:sp>
        <p:nvSpPr>
          <p:cNvPr id="7177" name="Line 11"/>
          <p:cNvSpPr>
            <a:spLocks noChangeShapeType="1"/>
          </p:cNvSpPr>
          <p:nvPr/>
        </p:nvSpPr>
        <p:spPr bwMode="auto">
          <a:xfrm flipH="1">
            <a:off x="6324600" y="3200400"/>
            <a:ext cx="381000" cy="1600200"/>
          </a:xfrm>
          <a:prstGeom prst="line">
            <a:avLst/>
          </a:prstGeom>
          <a:noFill/>
          <a:ln w="25400">
            <a:solidFill>
              <a:schemeClr val="tx1"/>
            </a:solidFill>
            <a:round/>
            <a:headEnd/>
            <a:tailEnd/>
          </a:ln>
          <a:effectLst/>
        </p:spPr>
        <p:txBody>
          <a:bodyPr wrap="none" anchor="ctr"/>
          <a:lstStyle/>
          <a:p>
            <a:endParaRPr lang="en-US" sz="2800" dirty="0"/>
          </a:p>
        </p:txBody>
      </p:sp>
      <p:sp>
        <p:nvSpPr>
          <p:cNvPr id="15" name="Rectangle 14"/>
          <p:cNvSpPr/>
          <p:nvPr/>
        </p:nvSpPr>
        <p:spPr>
          <a:xfrm>
            <a:off x="1600200" y="282714"/>
            <a:ext cx="6212663" cy="707886"/>
          </a:xfrm>
          <a:prstGeom prst="rect">
            <a:avLst/>
          </a:prstGeom>
        </p:spPr>
        <p:txBody>
          <a:bodyPr wrap="none">
            <a:spAutoFit/>
          </a:bodyPr>
          <a:lstStyle/>
          <a:p>
            <a:pPr algn="ctr"/>
            <a:r>
              <a:rPr lang="en-US" sz="4000" dirty="0" smtClean="0"/>
              <a:t>Insertion in B-Tree </a:t>
            </a:r>
            <a:r>
              <a:rPr lang="en-US" sz="3200" dirty="0" smtClean="0"/>
              <a:t>(example-2)</a:t>
            </a:r>
            <a:r>
              <a:rPr lang="en-US" sz="4000" dirty="0" smtClean="0"/>
              <a:t> </a:t>
            </a:r>
            <a:endParaRPr lang="en-US" sz="4000" dirty="0"/>
          </a:p>
        </p:txBody>
      </p:sp>
      <p:sp>
        <p:nvSpPr>
          <p:cNvPr id="11" name="Text Box 4"/>
          <p:cNvSpPr txBox="1">
            <a:spLocks noChangeArrowheads="1"/>
          </p:cNvSpPr>
          <p:nvPr/>
        </p:nvSpPr>
        <p:spPr bwMode="auto">
          <a:xfrm>
            <a:off x="2667000" y="4810780"/>
            <a:ext cx="1600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4" name="Line 11"/>
          <p:cNvSpPr>
            <a:spLocks noChangeShapeType="1"/>
          </p:cNvSpPr>
          <p:nvPr/>
        </p:nvSpPr>
        <p:spPr bwMode="auto">
          <a:xfrm>
            <a:off x="7315200" y="3200400"/>
            <a:ext cx="838200" cy="1600200"/>
          </a:xfrm>
          <a:prstGeom prst="line">
            <a:avLst/>
          </a:prstGeom>
          <a:noFill/>
          <a:ln w="25400">
            <a:solidFill>
              <a:schemeClr val="tx1"/>
            </a:solidFill>
            <a:round/>
            <a:headEnd/>
            <a:tailEnd/>
          </a:ln>
          <a:effectLst/>
        </p:spPr>
        <p:txBody>
          <a:bodyPr wrap="none" anchor="ctr"/>
          <a:lstStyle/>
          <a:p>
            <a:endParaRPr lang="en-US" sz="2800" dirty="0"/>
          </a:p>
        </p:txBody>
      </p:sp>
      <p:sp>
        <p:nvSpPr>
          <p:cNvPr id="16" name="Text Box 4"/>
          <p:cNvSpPr txBox="1">
            <a:spLocks noChangeArrowheads="1"/>
          </p:cNvSpPr>
          <p:nvPr/>
        </p:nvSpPr>
        <p:spPr bwMode="auto">
          <a:xfrm>
            <a:off x="762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3276600"/>
            <a:ext cx="76200" cy="1524000"/>
          </a:xfrm>
          <a:prstGeom prst="line">
            <a:avLst/>
          </a:prstGeom>
          <a:noFill/>
          <a:ln w="25400">
            <a:solidFill>
              <a:schemeClr val="tx1"/>
            </a:solidFill>
            <a:round/>
            <a:headEnd/>
            <a:tailEnd/>
          </a:ln>
          <a:effectLst/>
        </p:spPr>
        <p:txBody>
          <a:bodyPr wrap="none" anchor="ctr"/>
          <a:lstStyle/>
          <a:p>
            <a:endParaRPr lang="en-US" sz="2800" dirty="0"/>
          </a:p>
        </p:txBody>
      </p:sp>
      <p:sp>
        <p:nvSpPr>
          <p:cNvPr id="19" name="Text Box 4"/>
          <p:cNvSpPr txBox="1">
            <a:spLocks noChangeArrowheads="1"/>
          </p:cNvSpPr>
          <p:nvPr/>
        </p:nvSpPr>
        <p:spPr bwMode="auto">
          <a:xfrm>
            <a:off x="7086600" y="4800601"/>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90  95 97 99</a:t>
            </a:r>
            <a:endParaRPr lang="en-US" altLang="el-GR" sz="2800" dirty="0"/>
          </a:p>
        </p:txBody>
      </p:sp>
      <p:sp>
        <p:nvSpPr>
          <p:cNvPr id="20" name="Text Box 4"/>
          <p:cNvSpPr txBox="1">
            <a:spLocks noChangeArrowheads="1"/>
          </p:cNvSpPr>
          <p:nvPr/>
        </p:nvSpPr>
        <p:spPr bwMode="auto">
          <a:xfrm>
            <a:off x="3657600" y="1752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2971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2895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70    85    </a:t>
            </a:r>
            <a:endParaRPr lang="en-US" altLang="el-GR" sz="2800" dirty="0"/>
          </a:p>
        </p:txBody>
      </p:sp>
      <p:sp>
        <p:nvSpPr>
          <p:cNvPr id="23" name="Text Box 4"/>
          <p:cNvSpPr txBox="1">
            <a:spLocks noChangeArrowheads="1"/>
          </p:cNvSpPr>
          <p:nvPr/>
        </p:nvSpPr>
        <p:spPr bwMode="auto">
          <a:xfrm>
            <a:off x="43434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4800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75   80    </a:t>
            </a:r>
            <a:endParaRPr lang="en-US" altLang="el-GR" sz="2800" dirty="0"/>
          </a:p>
        </p:txBody>
      </p:sp>
      <p:sp>
        <p:nvSpPr>
          <p:cNvPr id="25" name="Line 11"/>
          <p:cNvSpPr>
            <a:spLocks noChangeShapeType="1"/>
          </p:cNvSpPr>
          <p:nvPr/>
        </p:nvSpPr>
        <p:spPr bwMode="auto">
          <a:xfrm flipH="1">
            <a:off x="4953000" y="3200400"/>
            <a:ext cx="1219200" cy="1600200"/>
          </a:xfrm>
          <a:prstGeom prst="line">
            <a:avLst/>
          </a:prstGeom>
          <a:noFill/>
          <a:ln w="25400">
            <a:solidFill>
              <a:schemeClr val="tx1"/>
            </a:solidFill>
            <a:round/>
            <a:headEnd/>
            <a:tailEnd/>
          </a:ln>
          <a:effectLst/>
        </p:spPr>
        <p:txBody>
          <a:bodyPr wrap="none" anchor="ctr"/>
          <a:lstStyle/>
          <a:p>
            <a:endParaRPr lang="en-US" sz="2800" dirty="0"/>
          </a:p>
        </p:txBody>
      </p:sp>
      <p:sp>
        <p:nvSpPr>
          <p:cNvPr id="26" name="Line 11"/>
          <p:cNvSpPr>
            <a:spLocks noChangeShapeType="1"/>
          </p:cNvSpPr>
          <p:nvPr/>
        </p:nvSpPr>
        <p:spPr bwMode="auto">
          <a:xfrm flipH="1">
            <a:off x="1981200" y="2057400"/>
            <a:ext cx="1905000" cy="914400"/>
          </a:xfrm>
          <a:prstGeom prst="line">
            <a:avLst/>
          </a:prstGeom>
          <a:noFill/>
          <a:ln w="25400">
            <a:solidFill>
              <a:schemeClr val="tx1"/>
            </a:solidFill>
            <a:round/>
            <a:headEnd/>
            <a:tailEnd/>
          </a:ln>
          <a:effectLst/>
        </p:spPr>
        <p:txBody>
          <a:bodyPr wrap="none" anchor="ctr"/>
          <a:lstStyle/>
          <a:p>
            <a:endParaRPr lang="en-US" sz="2800" dirty="0"/>
          </a:p>
        </p:txBody>
      </p:sp>
      <p:sp>
        <p:nvSpPr>
          <p:cNvPr id="27" name="Line 11"/>
          <p:cNvSpPr>
            <a:spLocks noChangeShapeType="1"/>
          </p:cNvSpPr>
          <p:nvPr/>
        </p:nvSpPr>
        <p:spPr bwMode="auto">
          <a:xfrm flipH="1" flipV="1">
            <a:off x="4800600" y="1981200"/>
            <a:ext cx="1828800" cy="914400"/>
          </a:xfrm>
          <a:prstGeom prst="line">
            <a:avLst/>
          </a:prstGeom>
          <a:noFill/>
          <a:ln w="25400">
            <a:solidFill>
              <a:schemeClr val="tx1"/>
            </a:solidFill>
            <a:round/>
            <a:headEnd/>
            <a:tailEnd/>
          </a:ln>
          <a:effectLst/>
        </p:spPr>
        <p:txBody>
          <a:bodyPr wrap="none" anchor="ctr"/>
          <a:lstStyle/>
          <a:p>
            <a:endParaRPr lang="en-US" sz="28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ln>
            <a:noFill/>
          </a:ln>
        </p:spPr>
        <p:txBody>
          <a:bodyPr/>
          <a:lstStyle/>
          <a:p>
            <a:r>
              <a:rPr lang="en-GB" sz="4000" b="0" dirty="0" smtClean="0">
                <a:solidFill>
                  <a:schemeClr val="tx1"/>
                </a:solidFill>
              </a:rPr>
              <a:t>Deletion from a B-tree</a:t>
            </a:r>
          </a:p>
        </p:txBody>
      </p:sp>
      <p:sp>
        <p:nvSpPr>
          <p:cNvPr id="15365" name="Rectangle 3"/>
          <p:cNvSpPr>
            <a:spLocks noGrp="1" noChangeArrowheads="1"/>
          </p:cNvSpPr>
          <p:nvPr>
            <p:ph type="body" idx="1"/>
          </p:nvPr>
        </p:nvSpPr>
        <p:spPr>
          <a:xfrm>
            <a:off x="452438" y="1676400"/>
            <a:ext cx="8310562" cy="4800600"/>
          </a:xfrm>
          <a:ln>
            <a:noFill/>
          </a:ln>
        </p:spPr>
        <p:txBody>
          <a:bodyPr/>
          <a:lstStyle/>
          <a:p>
            <a:pPr algn="just">
              <a:lnSpc>
                <a:spcPct val="90000"/>
              </a:lnSpc>
            </a:pPr>
            <a:r>
              <a:rPr lang="en-GB" sz="2800" dirty="0" smtClean="0">
                <a:latin typeface="Calibri" pitchFamily="34" charset="0"/>
                <a:cs typeface="Calibri" pitchFamily="34" charset="0"/>
              </a:rPr>
              <a:t>During insertion, the key always goes into a leaf.  For deletion we wish to remove from a leaf.  There are three possible ways we can do this:</a:t>
            </a:r>
          </a:p>
          <a:p>
            <a:pPr algn="just">
              <a:lnSpc>
                <a:spcPct val="90000"/>
              </a:lnSpc>
              <a:buNone/>
            </a:pPr>
            <a:r>
              <a:rPr lang="en-GB" sz="1400" dirty="0" smtClean="0">
                <a:latin typeface="Calibri" pitchFamily="34" charset="0"/>
                <a:cs typeface="Calibri" pitchFamily="34" charset="0"/>
              </a:rPr>
              <a:t> </a:t>
            </a:r>
          </a:p>
          <a:p>
            <a:pPr marL="514350" indent="-514350" algn="just">
              <a:lnSpc>
                <a:spcPct val="90000"/>
              </a:lnSpc>
              <a:buFont typeface="+mj-lt"/>
              <a:buAutoNum type="arabicPeriod"/>
            </a:pPr>
            <a:r>
              <a:rPr lang="en-GB" sz="2800" dirty="0" smtClean="0">
                <a:latin typeface="Calibri" pitchFamily="34" charset="0"/>
                <a:cs typeface="Calibri" pitchFamily="34" charset="0"/>
              </a:rPr>
              <a:t>If the key is already in a leaf node, and removing it doesn’t cause that leaf node to have too few keys, then simply remove the key to be deleted.</a:t>
            </a:r>
          </a:p>
          <a:p>
            <a:pPr marL="514350" indent="-514350" algn="just">
              <a:lnSpc>
                <a:spcPct val="90000"/>
              </a:lnSpc>
              <a:buFont typeface="+mj-lt"/>
              <a:buAutoNum type="arabicPeriod"/>
            </a:pPr>
            <a:r>
              <a:rPr lang="en-GB" sz="2800" dirty="0" smtClean="0">
                <a:latin typeface="Calibri" pitchFamily="34" charset="0"/>
                <a:cs typeface="Calibri" pitchFamily="34" charset="0"/>
              </a:rPr>
              <a:t>If the key is not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01638" y="-76200"/>
            <a:ext cx="8285162" cy="1143000"/>
          </a:xfrm>
          <a:ln>
            <a:noFill/>
          </a:ln>
        </p:spPr>
        <p:txBody>
          <a:bodyPr/>
          <a:lstStyle/>
          <a:p>
            <a:r>
              <a:rPr lang="en-GB" sz="4400" b="0" dirty="0" smtClean="0">
                <a:solidFill>
                  <a:schemeClr val="tx1"/>
                </a:solidFill>
                <a:latin typeface="Calibri" pitchFamily="34" charset="0"/>
                <a:cs typeface="Calibri" pitchFamily="34" charset="0"/>
              </a:rPr>
              <a:t>Deletion from a B-tree (2)</a:t>
            </a:r>
          </a:p>
        </p:txBody>
      </p:sp>
      <p:sp>
        <p:nvSpPr>
          <p:cNvPr id="16389" name="Rectangle 3"/>
          <p:cNvSpPr>
            <a:spLocks noGrp="1" noChangeArrowheads="1"/>
          </p:cNvSpPr>
          <p:nvPr>
            <p:ph type="body" idx="1"/>
          </p:nvPr>
        </p:nvSpPr>
        <p:spPr>
          <a:xfrm>
            <a:off x="304800" y="1447800"/>
            <a:ext cx="8462962" cy="4762500"/>
          </a:xfrm>
          <a:ln>
            <a:noFill/>
          </a:ln>
        </p:spPr>
        <p:txBody>
          <a:bodyPr/>
          <a:lstStyle/>
          <a:p>
            <a:pPr algn="just"/>
            <a:r>
              <a:rPr lang="en-GB" dirty="0" smtClean="0">
                <a:latin typeface="Calibri" pitchFamily="34" charset="0"/>
                <a:cs typeface="Calibri" pitchFamily="34" charset="0"/>
              </a:rPr>
              <a:t>If (1) or (2) lead to a leaf node containing less than the minimum number of keys then we have to look at the siblings immediately adjacent to the leaf in question:  </a:t>
            </a:r>
          </a:p>
          <a:p>
            <a:pPr marL="914400" lvl="1" indent="-457200" algn="just">
              <a:buFont typeface="+mj-lt"/>
              <a:buAutoNum type="arabicPeriod" startAt="3"/>
            </a:pPr>
            <a:r>
              <a:rPr lang="en-GB" sz="2400" dirty="0" smtClean="0">
                <a:latin typeface="Calibri" pitchFamily="34" charset="0"/>
                <a:cs typeface="Calibri" pitchFamily="34" charset="0"/>
              </a:rPr>
              <a:t>if one of them has more than the min. number of keys then we can promote one of its keys to the parent and take the parent key into our lacking leaf. </a:t>
            </a:r>
          </a:p>
          <a:p>
            <a:pPr marL="914400" lvl="1" indent="-457200" algn="just">
              <a:buFont typeface="+mj-lt"/>
              <a:buAutoNum type="arabicPeriod" startAt="4"/>
            </a:pPr>
            <a:r>
              <a:rPr lang="en-GB" sz="2400" dirty="0" smtClean="0">
                <a:latin typeface="Calibri" pitchFamily="34" charset="0"/>
                <a:cs typeface="Calibri" pitchFamily="34" charset="0"/>
              </a:rPr>
              <a:t>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lgn="just"/>
            <a:endParaRPr lang="en-GB"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ln>
            <a:noFill/>
          </a:ln>
        </p:spPr>
        <p:txBody>
          <a:bodyPr/>
          <a:lstStyle/>
          <a:p>
            <a:r>
              <a:rPr lang="en-GB" sz="4000" b="0" dirty="0" smtClean="0">
                <a:solidFill>
                  <a:schemeClr val="tx1"/>
                </a:solidFill>
                <a:latin typeface="Calibri" pitchFamily="34" charset="0"/>
                <a:cs typeface="Calibri" pitchFamily="34" charset="0"/>
              </a:rPr>
              <a:t>Type #1: Simple leaf deletion</a:t>
            </a:r>
          </a:p>
        </p:txBody>
      </p:sp>
      <p:grpSp>
        <p:nvGrpSpPr>
          <p:cNvPr id="2" name="Group 46"/>
          <p:cNvGrpSpPr>
            <a:grpSpLocks/>
          </p:cNvGrpSpPr>
          <p:nvPr/>
        </p:nvGrpSpPr>
        <p:grpSpPr bwMode="auto">
          <a:xfrm>
            <a:off x="990600" y="2209800"/>
            <a:ext cx="6858000" cy="2133600"/>
            <a:chOff x="624" y="1392"/>
            <a:chExt cx="4320" cy="1344"/>
          </a:xfrm>
        </p:grpSpPr>
        <p:grpSp>
          <p:nvGrpSpPr>
            <p:cNvPr id="3" name="Group 14"/>
            <p:cNvGrpSpPr>
              <a:grpSpLocks/>
            </p:cNvGrpSpPr>
            <p:nvPr/>
          </p:nvGrpSpPr>
          <p:grpSpPr bwMode="auto">
            <a:xfrm>
              <a:off x="2160" y="1392"/>
              <a:ext cx="1200" cy="432"/>
              <a:chOff x="2160" y="1392"/>
              <a:chExt cx="1200" cy="432"/>
            </a:xfrm>
          </p:grpSpPr>
          <p:sp>
            <p:nvSpPr>
              <p:cNvPr id="17444"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52</a:t>
                </a:r>
              </a:p>
            </p:txBody>
          </p:sp>
        </p:grpSp>
        <p:grpSp>
          <p:nvGrpSpPr>
            <p:cNvPr id="4" name="Group 15"/>
            <p:cNvGrpSpPr>
              <a:grpSpLocks/>
            </p:cNvGrpSpPr>
            <p:nvPr/>
          </p:nvGrpSpPr>
          <p:grpSpPr bwMode="auto">
            <a:xfrm>
              <a:off x="624" y="2304"/>
              <a:ext cx="1200" cy="432"/>
              <a:chOff x="2160" y="1392"/>
              <a:chExt cx="1200" cy="432"/>
            </a:xfrm>
          </p:grpSpPr>
          <p:sp>
            <p:nvSpPr>
              <p:cNvPr id="17440"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grpSp>
        <p:grpSp>
          <p:nvGrpSpPr>
            <p:cNvPr id="5" name="Group 34"/>
            <p:cNvGrpSpPr>
              <a:grpSpLocks/>
            </p:cNvGrpSpPr>
            <p:nvPr/>
          </p:nvGrpSpPr>
          <p:grpSpPr bwMode="auto">
            <a:xfrm>
              <a:off x="1920" y="2304"/>
              <a:ext cx="816" cy="432"/>
              <a:chOff x="2160" y="2304"/>
              <a:chExt cx="816" cy="432"/>
            </a:xfrm>
          </p:grpSpPr>
          <p:sp>
            <p:nvSpPr>
              <p:cNvPr id="17437"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22</a:t>
                </a:r>
              </a:p>
            </p:txBody>
          </p:sp>
        </p:grpSp>
        <p:grpSp>
          <p:nvGrpSpPr>
            <p:cNvPr id="6" name="Group 25"/>
            <p:cNvGrpSpPr>
              <a:grpSpLocks/>
            </p:cNvGrpSpPr>
            <p:nvPr/>
          </p:nvGrpSpPr>
          <p:grpSpPr bwMode="auto">
            <a:xfrm>
              <a:off x="3744" y="2304"/>
              <a:ext cx="1200" cy="432"/>
              <a:chOff x="2160" y="1392"/>
              <a:chExt cx="1200" cy="432"/>
            </a:xfrm>
          </p:grpSpPr>
          <p:sp>
            <p:nvSpPr>
              <p:cNvPr id="17433"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72</a:t>
                </a:r>
              </a:p>
            </p:txBody>
          </p:sp>
        </p:grpSp>
        <p:sp>
          <p:nvSpPr>
            <p:cNvPr id="17425" name="Line 30"/>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dirty="0"/>
            </a:p>
          </p:txBody>
        </p:sp>
        <p:sp>
          <p:nvSpPr>
            <p:cNvPr id="17426" name="Line 31"/>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dirty="0"/>
            </a:p>
          </p:txBody>
        </p:sp>
        <p:sp>
          <p:nvSpPr>
            <p:cNvPr id="17427" name="Line 32"/>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dirty="0"/>
            </a:p>
          </p:txBody>
        </p:sp>
        <p:sp>
          <p:nvSpPr>
            <p:cNvPr id="17428" name="Line 33"/>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dirty="0"/>
            </a:p>
          </p:txBody>
        </p:sp>
        <p:grpSp>
          <p:nvGrpSpPr>
            <p:cNvPr id="7" name="Group 40"/>
            <p:cNvGrpSpPr>
              <a:grpSpLocks/>
            </p:cNvGrpSpPr>
            <p:nvPr/>
          </p:nvGrpSpPr>
          <p:grpSpPr bwMode="auto">
            <a:xfrm>
              <a:off x="2832" y="2304"/>
              <a:ext cx="816" cy="432"/>
              <a:chOff x="2160" y="2304"/>
              <a:chExt cx="816" cy="432"/>
            </a:xfrm>
          </p:grpSpPr>
          <p:sp>
            <p:nvSpPr>
              <p:cNvPr id="17430"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grpSp>
      <p:sp>
        <p:nvSpPr>
          <p:cNvPr id="17414" name="Text Box 44"/>
          <p:cNvSpPr txBox="1">
            <a:spLocks noChangeArrowheads="1"/>
          </p:cNvSpPr>
          <p:nvPr/>
        </p:nvSpPr>
        <p:spPr bwMode="auto">
          <a:xfrm>
            <a:off x="958850" y="5089525"/>
            <a:ext cx="3600450" cy="641350"/>
          </a:xfrm>
          <a:prstGeom prst="rect">
            <a:avLst/>
          </a:prstGeom>
          <a:noFill/>
          <a:ln w="12700">
            <a:noFill/>
            <a:miter lim="800000"/>
            <a:headEnd/>
            <a:tailEnd/>
          </a:ln>
          <a:effectLst/>
        </p:spPr>
        <p:txBody>
          <a:bodyPr wrap="none" anchor="ctr">
            <a:spAutoFit/>
          </a:bodyPr>
          <a:lstStyle/>
          <a:p>
            <a:pPr algn="ctr"/>
            <a:r>
              <a:rPr lang="en-GB" sz="1800" dirty="0"/>
              <a:t>Delete 2:  Since there are enough</a:t>
            </a:r>
          </a:p>
          <a:p>
            <a:pPr algn="ctr"/>
            <a:r>
              <a:rPr lang="en-GB" sz="1800" dirty="0"/>
              <a:t>keys in the node, just delete it</a:t>
            </a:r>
            <a:endParaRPr lang="en-GB" sz="2800" dirty="0"/>
          </a:p>
        </p:txBody>
      </p:sp>
      <p:sp>
        <p:nvSpPr>
          <p:cNvPr id="17415"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46128" name="Text Box 48"/>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sz="1800" dirty="0"/>
              <a:t>Assuming a 5-way</a:t>
            </a:r>
          </a:p>
          <a:p>
            <a:pPr algn="ctr">
              <a:defRPr/>
            </a:pPr>
            <a:r>
              <a:rPr lang="en-GB" sz="1800" dirty="0"/>
              <a:t>B-Tree, as before...</a:t>
            </a:r>
            <a:endParaRPr lang="en-GB" sz="2800" i="1" dirty="0">
              <a:effectLst>
                <a:outerShdw blurRad="38100" dist="38100" dir="2700000" algn="tl">
                  <a:srgbClr val="C0C0C0"/>
                </a:outerShdw>
              </a:effectLst>
            </a:endParaRPr>
          </a:p>
        </p:txBody>
      </p:sp>
      <p:grpSp>
        <p:nvGrpSpPr>
          <p:cNvPr id="8" name="Group 51"/>
          <p:cNvGrpSpPr>
            <a:grpSpLocks/>
          </p:cNvGrpSpPr>
          <p:nvPr/>
        </p:nvGrpSpPr>
        <p:grpSpPr bwMode="auto">
          <a:xfrm>
            <a:off x="914400" y="3581400"/>
            <a:ext cx="685800" cy="914400"/>
            <a:chOff x="576" y="2256"/>
            <a:chExt cx="432" cy="576"/>
          </a:xfrm>
        </p:grpSpPr>
        <p:sp>
          <p:nvSpPr>
            <p:cNvPr id="17419"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p:spPr>
          <p:txBody>
            <a:bodyPr wrap="none" anchor="ctr"/>
            <a:lstStyle/>
            <a:p>
              <a:endParaRPr lang="en-US" dirty="0"/>
            </a:p>
          </p:txBody>
        </p:sp>
        <p:sp>
          <p:nvSpPr>
            <p:cNvPr id="17420" name="Line 50"/>
            <p:cNvSpPr>
              <a:spLocks noChangeShapeType="1"/>
            </p:cNvSpPr>
            <p:nvPr/>
          </p:nvSpPr>
          <p:spPr bwMode="auto">
            <a:xfrm>
              <a:off x="1008" y="2304"/>
              <a:ext cx="0" cy="432"/>
            </a:xfrm>
            <a:prstGeom prst="line">
              <a:avLst/>
            </a:prstGeom>
            <a:noFill/>
            <a:ln w="12700">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Path</a:t>
            </a:r>
          </a:p>
          <a:p>
            <a:pPr>
              <a:buNone/>
            </a:pPr>
            <a:r>
              <a:rPr lang="en-US" dirty="0" smtClean="0"/>
              <a:t>	path is a sequence of consecutive edges from the source node to destination node.</a:t>
            </a:r>
          </a:p>
          <a:p>
            <a:pPr>
              <a:buNone/>
            </a:pPr>
            <a:r>
              <a:rPr lang="en-US" dirty="0" smtClean="0"/>
              <a:t>	-The path between A</a:t>
            </a:r>
          </a:p>
          <a:p>
            <a:pPr>
              <a:buNone/>
            </a:pPr>
            <a:r>
              <a:rPr lang="en-US" dirty="0" smtClean="0"/>
              <a:t>	 and M is-</a:t>
            </a:r>
          </a:p>
          <a:p>
            <a:pPr>
              <a:buNone/>
            </a:pPr>
            <a:r>
              <a:rPr lang="en-US" dirty="0" smtClean="0"/>
              <a:t>	 (A,C),(C,H),(H,M)</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050"/>
          <p:cNvSpPr>
            <a:spLocks noGrp="1" noChangeArrowheads="1"/>
          </p:cNvSpPr>
          <p:nvPr>
            <p:ph type="title"/>
          </p:nvPr>
        </p:nvSpPr>
        <p:spPr>
          <a:ln>
            <a:noFill/>
          </a:ln>
        </p:spPr>
        <p:txBody>
          <a:bodyPr/>
          <a:lstStyle/>
          <a:p>
            <a:r>
              <a:rPr lang="en-GB" sz="4000" b="0" dirty="0" smtClean="0">
                <a:solidFill>
                  <a:schemeClr val="tx1"/>
                </a:solidFill>
                <a:latin typeface="Calibri" pitchFamily="34" charset="0"/>
                <a:cs typeface="Calibri" pitchFamily="34" charset="0"/>
              </a:rPr>
              <a:t>Type #2: Simple non-leaf deletion</a:t>
            </a:r>
          </a:p>
        </p:txBody>
      </p:sp>
      <p:grpSp>
        <p:nvGrpSpPr>
          <p:cNvPr id="2" name="Group 2080"/>
          <p:cNvGrpSpPr>
            <a:grpSpLocks/>
          </p:cNvGrpSpPr>
          <p:nvPr/>
        </p:nvGrpSpPr>
        <p:grpSpPr bwMode="auto">
          <a:xfrm>
            <a:off x="1600200" y="2209800"/>
            <a:ext cx="6248400" cy="2133600"/>
            <a:chOff x="1008" y="1392"/>
            <a:chExt cx="3936" cy="1344"/>
          </a:xfrm>
        </p:grpSpPr>
        <p:grpSp>
          <p:nvGrpSpPr>
            <p:cNvPr id="3" name="Group 2052"/>
            <p:cNvGrpSpPr>
              <a:grpSpLocks/>
            </p:cNvGrpSpPr>
            <p:nvPr/>
          </p:nvGrpSpPr>
          <p:grpSpPr bwMode="auto">
            <a:xfrm>
              <a:off x="2160" y="1392"/>
              <a:ext cx="1200" cy="432"/>
              <a:chOff x="2160" y="1392"/>
              <a:chExt cx="1200" cy="432"/>
            </a:xfrm>
          </p:grpSpPr>
          <p:sp>
            <p:nvSpPr>
              <p:cNvPr id="18474"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52</a:t>
                </a:r>
              </a:p>
            </p:txBody>
          </p:sp>
        </p:grpSp>
        <p:grpSp>
          <p:nvGrpSpPr>
            <p:cNvPr id="4" name="Group 2079"/>
            <p:cNvGrpSpPr>
              <a:grpSpLocks/>
            </p:cNvGrpSpPr>
            <p:nvPr/>
          </p:nvGrpSpPr>
          <p:grpSpPr bwMode="auto">
            <a:xfrm>
              <a:off x="1008" y="2304"/>
              <a:ext cx="816" cy="432"/>
              <a:chOff x="1008" y="2304"/>
              <a:chExt cx="816" cy="432"/>
            </a:xfrm>
          </p:grpSpPr>
          <p:sp>
            <p:nvSpPr>
              <p:cNvPr id="18471"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grpSp>
        <p:grpSp>
          <p:nvGrpSpPr>
            <p:cNvPr id="5" name="Group 2062"/>
            <p:cNvGrpSpPr>
              <a:grpSpLocks/>
            </p:cNvGrpSpPr>
            <p:nvPr/>
          </p:nvGrpSpPr>
          <p:grpSpPr bwMode="auto">
            <a:xfrm>
              <a:off x="1920" y="2304"/>
              <a:ext cx="816" cy="432"/>
              <a:chOff x="2160" y="2304"/>
              <a:chExt cx="816" cy="432"/>
            </a:xfrm>
          </p:grpSpPr>
          <p:sp>
            <p:nvSpPr>
              <p:cNvPr id="18468"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22</a:t>
                </a:r>
              </a:p>
            </p:txBody>
          </p:sp>
        </p:grpSp>
        <p:grpSp>
          <p:nvGrpSpPr>
            <p:cNvPr id="6" name="Group 2066"/>
            <p:cNvGrpSpPr>
              <a:grpSpLocks/>
            </p:cNvGrpSpPr>
            <p:nvPr/>
          </p:nvGrpSpPr>
          <p:grpSpPr bwMode="auto">
            <a:xfrm>
              <a:off x="3744" y="2304"/>
              <a:ext cx="1200" cy="432"/>
              <a:chOff x="2160" y="1392"/>
              <a:chExt cx="1200" cy="432"/>
            </a:xfrm>
          </p:grpSpPr>
          <p:sp>
            <p:nvSpPr>
              <p:cNvPr id="18464"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72</a:t>
                </a:r>
              </a:p>
            </p:txBody>
          </p:sp>
        </p:grpSp>
        <p:sp>
          <p:nvSpPr>
            <p:cNvPr id="18456" name="Line 2071"/>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dirty="0"/>
            </a:p>
          </p:txBody>
        </p:sp>
        <p:sp>
          <p:nvSpPr>
            <p:cNvPr id="18457" name="Line 2072"/>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dirty="0"/>
            </a:p>
          </p:txBody>
        </p:sp>
        <p:sp>
          <p:nvSpPr>
            <p:cNvPr id="18458" name="Line 2073"/>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dirty="0"/>
            </a:p>
          </p:txBody>
        </p:sp>
        <p:sp>
          <p:nvSpPr>
            <p:cNvPr id="18459" name="Line 2074"/>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dirty="0"/>
            </a:p>
          </p:txBody>
        </p:sp>
        <p:grpSp>
          <p:nvGrpSpPr>
            <p:cNvPr id="7" name="Group 2075"/>
            <p:cNvGrpSpPr>
              <a:grpSpLocks/>
            </p:cNvGrpSpPr>
            <p:nvPr/>
          </p:nvGrpSpPr>
          <p:grpSpPr bwMode="auto">
            <a:xfrm>
              <a:off x="2832" y="2304"/>
              <a:ext cx="816" cy="432"/>
              <a:chOff x="2160" y="2304"/>
              <a:chExt cx="816" cy="432"/>
            </a:xfrm>
          </p:grpSpPr>
          <p:sp>
            <p:nvSpPr>
              <p:cNvPr id="18461"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Delete 52</a:t>
            </a:r>
            <a:endParaRPr lang="en-GB" sz="2800" i="1" dirty="0">
              <a:effectLst>
                <a:outerShdw blurRad="38100" dist="38100" dir="2700000" algn="tl">
                  <a:srgbClr val="C0C0C0"/>
                </a:outerShdw>
              </a:effectLst>
            </a:endParaRPr>
          </a:p>
        </p:txBody>
      </p:sp>
      <p:sp>
        <p:nvSpPr>
          <p:cNvPr id="18439"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18440"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48165" name="Text Box 2085"/>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Borrow the predecessor</a:t>
            </a:r>
          </a:p>
          <a:p>
            <a:pPr algn="ctr">
              <a:defRPr/>
            </a:pPr>
            <a:r>
              <a:rPr lang="en-GB" dirty="0"/>
              <a:t>or (in this case) successor</a:t>
            </a:r>
            <a:endParaRPr lang="en-GB" sz="2800" i="1" dirty="0">
              <a:effectLst>
                <a:outerShdw blurRad="38100" dist="38100" dir="2700000" algn="tl">
                  <a:srgbClr val="C0C0C0"/>
                </a:outerShdw>
              </a:effectLst>
            </a:endParaRPr>
          </a:p>
        </p:txBody>
      </p:sp>
      <p:grpSp>
        <p:nvGrpSpPr>
          <p:cNvPr id="8" name="Group 2090"/>
          <p:cNvGrpSpPr>
            <a:grpSpLocks/>
          </p:cNvGrpSpPr>
          <p:nvPr/>
        </p:nvGrpSpPr>
        <p:grpSpPr bwMode="auto">
          <a:xfrm>
            <a:off x="4724400" y="2286000"/>
            <a:ext cx="838200" cy="1219200"/>
            <a:chOff x="2976" y="1440"/>
            <a:chExt cx="528" cy="768"/>
          </a:xfrm>
        </p:grpSpPr>
        <p:sp>
          <p:nvSpPr>
            <p:cNvPr id="18450"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p:spPr>
          <p:txBody>
            <a:bodyPr wrap="none" anchor="ctr"/>
            <a:lstStyle/>
            <a:p>
              <a:endParaRPr lang="en-US" dirty="0"/>
            </a:p>
          </p:txBody>
        </p:sp>
        <p:sp>
          <p:nvSpPr>
            <p:cNvPr id="18451"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dirty="0"/>
            </a:p>
          </p:txBody>
        </p:sp>
      </p:grpSp>
      <p:grpSp>
        <p:nvGrpSpPr>
          <p:cNvPr id="9" name="Group 2092"/>
          <p:cNvGrpSpPr>
            <a:grpSpLocks/>
          </p:cNvGrpSpPr>
          <p:nvPr/>
        </p:nvGrpSpPr>
        <p:grpSpPr bwMode="auto">
          <a:xfrm>
            <a:off x="5410200" y="2743200"/>
            <a:ext cx="1143000" cy="1524000"/>
            <a:chOff x="3408" y="1728"/>
            <a:chExt cx="720" cy="960"/>
          </a:xfrm>
        </p:grpSpPr>
        <p:sp>
          <p:nvSpPr>
            <p:cNvPr id="18448"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p:spPr>
          <p:txBody>
            <a:bodyPr wrap="none" anchor="ctr"/>
            <a:lstStyle/>
            <a:p>
              <a:endParaRPr lang="en-US" dirty="0"/>
            </a:p>
          </p:txBody>
        </p:sp>
        <p:sp>
          <p:nvSpPr>
            <p:cNvPr id="18449"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dirty="0"/>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p:spPr>
        <p:txBody>
          <a:bodyPr wrap="none" anchor="ctr"/>
          <a:lstStyle/>
          <a:p>
            <a:endParaRPr lang="en-US" dirty="0"/>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P spid="48175" grpId="0" animBg="1"/>
      <p:bldP spid="48176"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a:ln>
            <a:noFill/>
          </a:ln>
        </p:spPr>
        <p:txBody>
          <a:bodyPr/>
          <a:lstStyle/>
          <a:p>
            <a:r>
              <a:rPr lang="en-GB" sz="4000" b="0" dirty="0" smtClean="0">
                <a:solidFill>
                  <a:schemeClr val="tx1"/>
                </a:solidFill>
                <a:latin typeface="Calibri" pitchFamily="34" charset="0"/>
                <a:cs typeface="Calibri" pitchFamily="34" charset="0"/>
              </a:rPr>
              <a:t>Type #4: Too few keys in node and its siblings</a:t>
            </a:r>
          </a:p>
        </p:txBody>
      </p:sp>
      <p:grpSp>
        <p:nvGrpSpPr>
          <p:cNvPr id="2" name="Group 1055"/>
          <p:cNvGrpSpPr>
            <a:grpSpLocks/>
          </p:cNvGrpSpPr>
          <p:nvPr/>
        </p:nvGrpSpPr>
        <p:grpSpPr bwMode="auto">
          <a:xfrm>
            <a:off x="1600200" y="2209800"/>
            <a:ext cx="5638800" cy="2133600"/>
            <a:chOff x="1008" y="1392"/>
            <a:chExt cx="3552" cy="1344"/>
          </a:xfrm>
        </p:grpSpPr>
        <p:grpSp>
          <p:nvGrpSpPr>
            <p:cNvPr id="3" name="Group 1028"/>
            <p:cNvGrpSpPr>
              <a:grpSpLocks/>
            </p:cNvGrpSpPr>
            <p:nvPr/>
          </p:nvGrpSpPr>
          <p:grpSpPr bwMode="auto">
            <a:xfrm>
              <a:off x="2160" y="1392"/>
              <a:ext cx="1200" cy="432"/>
              <a:chOff x="2160" y="1392"/>
              <a:chExt cx="1200" cy="432"/>
            </a:xfrm>
          </p:grpSpPr>
          <p:sp>
            <p:nvSpPr>
              <p:cNvPr id="19499"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grpSp>
        <p:grpSp>
          <p:nvGrpSpPr>
            <p:cNvPr id="4" name="Group 1033"/>
            <p:cNvGrpSpPr>
              <a:grpSpLocks/>
            </p:cNvGrpSpPr>
            <p:nvPr/>
          </p:nvGrpSpPr>
          <p:grpSpPr bwMode="auto">
            <a:xfrm>
              <a:off x="1008" y="2304"/>
              <a:ext cx="816" cy="432"/>
              <a:chOff x="1008" y="2304"/>
              <a:chExt cx="816" cy="432"/>
            </a:xfrm>
          </p:grpSpPr>
          <p:sp>
            <p:nvSpPr>
              <p:cNvPr id="19496"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grpSp>
        <p:grpSp>
          <p:nvGrpSpPr>
            <p:cNvPr id="5" name="Group 1037"/>
            <p:cNvGrpSpPr>
              <a:grpSpLocks/>
            </p:cNvGrpSpPr>
            <p:nvPr/>
          </p:nvGrpSpPr>
          <p:grpSpPr bwMode="auto">
            <a:xfrm>
              <a:off x="1920" y="2304"/>
              <a:ext cx="816" cy="432"/>
              <a:chOff x="2160" y="2304"/>
              <a:chExt cx="816" cy="432"/>
            </a:xfrm>
          </p:grpSpPr>
          <p:sp>
            <p:nvSpPr>
              <p:cNvPr id="19493"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22</a:t>
                </a:r>
              </a:p>
            </p:txBody>
          </p:sp>
        </p:grpSp>
        <p:grpSp>
          <p:nvGrpSpPr>
            <p:cNvPr id="6" name="Group 1054"/>
            <p:cNvGrpSpPr>
              <a:grpSpLocks/>
            </p:cNvGrpSpPr>
            <p:nvPr/>
          </p:nvGrpSpPr>
          <p:grpSpPr bwMode="auto">
            <a:xfrm>
              <a:off x="3744" y="2304"/>
              <a:ext cx="816" cy="432"/>
              <a:chOff x="4128" y="2304"/>
              <a:chExt cx="816" cy="432"/>
            </a:xfrm>
          </p:grpSpPr>
          <p:sp>
            <p:nvSpPr>
              <p:cNvPr id="19490"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72</a:t>
                </a:r>
              </a:p>
            </p:txBody>
          </p:sp>
        </p:grpSp>
        <p:sp>
          <p:nvSpPr>
            <p:cNvPr id="19482" name="Line 104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dirty="0"/>
            </a:p>
          </p:txBody>
        </p:sp>
        <p:sp>
          <p:nvSpPr>
            <p:cNvPr id="19483" name="Line 104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dirty="0"/>
            </a:p>
          </p:txBody>
        </p:sp>
        <p:sp>
          <p:nvSpPr>
            <p:cNvPr id="19484" name="Line 1048"/>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dirty="0"/>
            </a:p>
          </p:txBody>
        </p:sp>
        <p:sp>
          <p:nvSpPr>
            <p:cNvPr id="19485" name="Line 1049"/>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dirty="0"/>
            </a:p>
          </p:txBody>
        </p:sp>
        <p:grpSp>
          <p:nvGrpSpPr>
            <p:cNvPr id="7" name="Group 1050"/>
            <p:cNvGrpSpPr>
              <a:grpSpLocks/>
            </p:cNvGrpSpPr>
            <p:nvPr/>
          </p:nvGrpSpPr>
          <p:grpSpPr bwMode="auto">
            <a:xfrm>
              <a:off x="2832" y="2304"/>
              <a:ext cx="816" cy="432"/>
              <a:chOff x="2160" y="2304"/>
              <a:chExt cx="816" cy="432"/>
            </a:xfrm>
          </p:grpSpPr>
          <p:sp>
            <p:nvSpPr>
              <p:cNvPr id="19487"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Delete 72</a:t>
            </a:r>
            <a:endParaRPr lang="en-GB" sz="2800" i="1" dirty="0">
              <a:effectLst>
                <a:outerShdw blurRad="38100" dist="38100" dir="2700000" algn="tl">
                  <a:srgbClr val="C0C0C0"/>
                </a:outerShdw>
              </a:effectLst>
            </a:endParaRPr>
          </a:p>
        </p:txBody>
      </p:sp>
      <p:sp>
        <p:nvSpPr>
          <p:cNvPr id="19463"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p:spPr>
        <p:txBody>
          <a:bodyPr anchor="ctr">
            <a:spAutoFit/>
          </a:bodyPr>
          <a:lstStyle/>
          <a:p>
            <a:endParaRPr lang="en-US" dirty="0"/>
          </a:p>
        </p:txBody>
      </p:sp>
      <p:grpSp>
        <p:nvGrpSpPr>
          <p:cNvPr id="8" name="Group 1062"/>
          <p:cNvGrpSpPr>
            <a:grpSpLocks/>
          </p:cNvGrpSpPr>
          <p:nvPr/>
        </p:nvGrpSpPr>
        <p:grpSpPr bwMode="auto">
          <a:xfrm>
            <a:off x="6629400" y="3657600"/>
            <a:ext cx="685800" cy="762000"/>
            <a:chOff x="4176" y="2304"/>
            <a:chExt cx="432" cy="480"/>
          </a:xfrm>
        </p:grpSpPr>
        <p:sp>
          <p:nvSpPr>
            <p:cNvPr id="19476" name="Rectangle 1060"/>
            <p:cNvSpPr>
              <a:spLocks noChangeArrowheads="1"/>
            </p:cNvSpPr>
            <p:nvPr/>
          </p:nvSpPr>
          <p:spPr bwMode="auto">
            <a:xfrm>
              <a:off x="4176" y="2304"/>
              <a:ext cx="432" cy="480"/>
            </a:xfrm>
            <a:prstGeom prst="rect">
              <a:avLst/>
            </a:prstGeom>
            <a:solidFill>
              <a:schemeClr val="bg1"/>
            </a:solidFill>
            <a:ln w="12700">
              <a:noFill/>
              <a:miter lim="800000"/>
              <a:headEnd/>
              <a:tailEnd/>
            </a:ln>
            <a:effectLst/>
          </p:spPr>
          <p:txBody>
            <a:bodyPr wrap="none" anchor="ctr">
              <a:spAutoFit/>
            </a:bodyPr>
            <a:lstStyle/>
            <a:p>
              <a:endParaRPr lang="en-US" dirty="0"/>
            </a:p>
          </p:txBody>
        </p:sp>
        <p:sp>
          <p:nvSpPr>
            <p:cNvPr id="19477" name="Line 1061"/>
            <p:cNvSpPr>
              <a:spLocks noChangeShapeType="1"/>
            </p:cNvSpPr>
            <p:nvPr/>
          </p:nvSpPr>
          <p:spPr bwMode="auto">
            <a:xfrm>
              <a:off x="4176" y="2304"/>
              <a:ext cx="0" cy="432"/>
            </a:xfrm>
            <a:prstGeom prst="line">
              <a:avLst/>
            </a:prstGeom>
            <a:noFill/>
            <a:ln w="12700">
              <a:solidFill>
                <a:schemeClr val="tx1"/>
              </a:solidFill>
              <a:round/>
              <a:headEnd/>
              <a:tailEnd/>
            </a:ln>
            <a:effectLst/>
          </p:spPr>
          <p:txBody>
            <a:bodyPr wrap="none" anchor="ctr">
              <a:spAutoFit/>
            </a:bodyPr>
            <a:lstStyle/>
            <a:p>
              <a:endParaRPr lang="en-US" dirty="0"/>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GB" dirty="0"/>
              <a:t>Too few keys!</a:t>
            </a:r>
          </a:p>
          <a:p>
            <a:pPr algn="ctr">
              <a:defRPr/>
            </a:pPr>
            <a:endParaRPr lang="en-GB" sz="2800" i="1" dirty="0">
              <a:effectLst>
                <a:outerShdw blurRad="38100" dist="38100" dir="2700000" algn="tl">
                  <a:srgbClr val="C0C0C0"/>
                </a:outerShdw>
              </a:effectLst>
            </a:endParaRPr>
          </a:p>
        </p:txBody>
      </p:sp>
      <p:grpSp>
        <p:nvGrpSpPr>
          <p:cNvPr id="9" name="Group 1073"/>
          <p:cNvGrpSpPr>
            <a:grpSpLocks/>
          </p:cNvGrpSpPr>
          <p:nvPr/>
        </p:nvGrpSpPr>
        <p:grpSpPr bwMode="auto">
          <a:xfrm>
            <a:off x="4419600" y="2133600"/>
            <a:ext cx="2286000" cy="2286000"/>
            <a:chOff x="2784" y="1344"/>
            <a:chExt cx="1440" cy="1440"/>
          </a:xfrm>
        </p:grpSpPr>
        <p:grpSp>
          <p:nvGrpSpPr>
            <p:cNvPr id="10" name="Group 1071"/>
            <p:cNvGrpSpPr>
              <a:grpSpLocks/>
            </p:cNvGrpSpPr>
            <p:nvPr/>
          </p:nvGrpSpPr>
          <p:grpSpPr bwMode="auto">
            <a:xfrm>
              <a:off x="2784" y="1344"/>
              <a:ext cx="1440" cy="1440"/>
              <a:chOff x="2784" y="1344"/>
              <a:chExt cx="1440" cy="1440"/>
            </a:xfrm>
          </p:grpSpPr>
          <p:sp>
            <p:nvSpPr>
              <p:cNvPr id="19470" name="Line 1065"/>
              <p:cNvSpPr>
                <a:spLocks noChangeShapeType="1"/>
              </p:cNvSpPr>
              <p:nvPr/>
            </p:nvSpPr>
            <p:spPr bwMode="auto">
              <a:xfrm flipV="1">
                <a:off x="2784" y="2016"/>
                <a:ext cx="0" cy="768"/>
              </a:xfrm>
              <a:prstGeom prst="line">
                <a:avLst/>
              </a:prstGeom>
              <a:noFill/>
              <a:ln w="12700">
                <a:solidFill>
                  <a:srgbClr val="FF0000"/>
                </a:solidFill>
                <a:round/>
                <a:headEnd/>
                <a:tailEnd/>
              </a:ln>
              <a:effectLst/>
            </p:spPr>
            <p:txBody>
              <a:bodyPr wrap="none" anchor="ctr">
                <a:spAutoFit/>
              </a:bodyPr>
              <a:lstStyle/>
              <a:p>
                <a:endParaRPr lang="en-US" dirty="0"/>
              </a:p>
            </p:txBody>
          </p:sp>
          <p:sp>
            <p:nvSpPr>
              <p:cNvPr id="19471" name="Line 1066"/>
              <p:cNvSpPr>
                <a:spLocks noChangeShapeType="1"/>
              </p:cNvSpPr>
              <p:nvPr/>
            </p:nvSpPr>
            <p:spPr bwMode="auto">
              <a:xfrm flipV="1">
                <a:off x="2784" y="1872"/>
                <a:ext cx="144" cy="144"/>
              </a:xfrm>
              <a:prstGeom prst="line">
                <a:avLst/>
              </a:prstGeom>
              <a:noFill/>
              <a:ln w="12700">
                <a:solidFill>
                  <a:srgbClr val="FF0000"/>
                </a:solidFill>
                <a:round/>
                <a:headEnd/>
                <a:tailEnd/>
              </a:ln>
              <a:effectLst/>
            </p:spPr>
            <p:txBody>
              <a:bodyPr wrap="none" anchor="ctr">
                <a:spAutoFit/>
              </a:bodyPr>
              <a:lstStyle/>
              <a:p>
                <a:endParaRPr lang="en-US" dirty="0"/>
              </a:p>
            </p:txBody>
          </p:sp>
          <p:sp>
            <p:nvSpPr>
              <p:cNvPr id="19472" name="Line 1067"/>
              <p:cNvSpPr>
                <a:spLocks noChangeShapeType="1"/>
              </p:cNvSpPr>
              <p:nvPr/>
            </p:nvSpPr>
            <p:spPr bwMode="auto">
              <a:xfrm flipV="1">
                <a:off x="2928" y="1344"/>
                <a:ext cx="48" cy="528"/>
              </a:xfrm>
              <a:prstGeom prst="line">
                <a:avLst/>
              </a:prstGeom>
              <a:noFill/>
              <a:ln w="12700">
                <a:solidFill>
                  <a:srgbClr val="FF0000"/>
                </a:solidFill>
                <a:round/>
                <a:headEnd/>
                <a:tailEnd/>
              </a:ln>
              <a:effectLst/>
            </p:spPr>
            <p:txBody>
              <a:bodyPr wrap="none" anchor="ctr">
                <a:spAutoFit/>
              </a:bodyPr>
              <a:lstStyle/>
              <a:p>
                <a:endParaRPr lang="en-US" dirty="0"/>
              </a:p>
            </p:txBody>
          </p:sp>
          <p:sp>
            <p:nvSpPr>
              <p:cNvPr id="19473" name="Line 1068"/>
              <p:cNvSpPr>
                <a:spLocks noChangeShapeType="1"/>
              </p:cNvSpPr>
              <p:nvPr/>
            </p:nvSpPr>
            <p:spPr bwMode="auto">
              <a:xfrm>
                <a:off x="2976" y="1344"/>
                <a:ext cx="1248" cy="0"/>
              </a:xfrm>
              <a:prstGeom prst="line">
                <a:avLst/>
              </a:prstGeom>
              <a:noFill/>
              <a:ln w="12700">
                <a:solidFill>
                  <a:srgbClr val="FF0000"/>
                </a:solidFill>
                <a:round/>
                <a:headEnd/>
                <a:tailEnd/>
              </a:ln>
              <a:effectLst/>
            </p:spPr>
            <p:txBody>
              <a:bodyPr anchor="ctr">
                <a:spAutoFit/>
              </a:bodyPr>
              <a:lstStyle/>
              <a:p>
                <a:endParaRPr lang="en-US" dirty="0"/>
              </a:p>
            </p:txBody>
          </p:sp>
          <p:sp>
            <p:nvSpPr>
              <p:cNvPr id="19474" name="Line 1069"/>
              <p:cNvSpPr>
                <a:spLocks noChangeShapeType="1"/>
              </p:cNvSpPr>
              <p:nvPr/>
            </p:nvSpPr>
            <p:spPr bwMode="auto">
              <a:xfrm>
                <a:off x="2784" y="2784"/>
                <a:ext cx="1440" cy="0"/>
              </a:xfrm>
              <a:prstGeom prst="line">
                <a:avLst/>
              </a:prstGeom>
              <a:noFill/>
              <a:ln w="12700">
                <a:solidFill>
                  <a:srgbClr val="FF0000"/>
                </a:solidFill>
                <a:round/>
                <a:headEnd/>
                <a:tailEnd/>
              </a:ln>
              <a:effectLst/>
            </p:spPr>
            <p:txBody>
              <a:bodyPr wrap="none" anchor="ctr">
                <a:spAutoFit/>
              </a:bodyPr>
              <a:lstStyle/>
              <a:p>
                <a:endParaRPr lang="en-US" dirty="0"/>
              </a:p>
            </p:txBody>
          </p:sp>
          <p:sp>
            <p:nvSpPr>
              <p:cNvPr id="19475" name="Line 1070"/>
              <p:cNvSpPr>
                <a:spLocks noChangeShapeType="1"/>
              </p:cNvSpPr>
              <p:nvPr/>
            </p:nvSpPr>
            <p:spPr bwMode="auto">
              <a:xfrm flipV="1">
                <a:off x="4224" y="1344"/>
                <a:ext cx="0" cy="1440"/>
              </a:xfrm>
              <a:prstGeom prst="line">
                <a:avLst/>
              </a:prstGeom>
              <a:noFill/>
              <a:ln w="12700">
                <a:solidFill>
                  <a:srgbClr val="FF0000"/>
                </a:solidFill>
                <a:round/>
                <a:headEnd/>
                <a:tailEnd/>
              </a:ln>
              <a:effectLst/>
            </p:spPr>
            <p:txBody>
              <a:bodyPr wrap="none" anchor="ctr">
                <a:spAutoFit/>
              </a:bodyPr>
              <a:lstStyle/>
              <a:p>
                <a:endParaRPr lang="en-US" dirty="0"/>
              </a:p>
            </p:txBody>
          </p:sp>
        </p:grpSp>
        <p:sp>
          <p:nvSpPr>
            <p:cNvPr id="49200" name="Text Box 1072"/>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Join back together</a:t>
              </a:r>
              <a:endParaRPr lang="en-GB" sz="2800" i="1" dirty="0">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1026"/>
          <p:cNvSpPr>
            <a:spLocks noGrp="1" noChangeArrowheads="1"/>
          </p:cNvSpPr>
          <p:nvPr>
            <p:ph type="title"/>
          </p:nvPr>
        </p:nvSpPr>
        <p:spPr>
          <a:ln>
            <a:noFill/>
          </a:ln>
        </p:spPr>
        <p:txBody>
          <a:bodyPr/>
          <a:lstStyle/>
          <a:p>
            <a:r>
              <a:rPr lang="en-GB" sz="4000" b="0" dirty="0" smtClean="0">
                <a:solidFill>
                  <a:schemeClr val="tx1"/>
                </a:solidFill>
                <a:latin typeface="Calibri" pitchFamily="34" charset="0"/>
                <a:cs typeface="Calibri" pitchFamily="34" charset="0"/>
              </a:rPr>
              <a:t>Type #4: Too few keys in node and its siblings</a:t>
            </a:r>
          </a:p>
        </p:txBody>
      </p:sp>
      <p:grpSp>
        <p:nvGrpSpPr>
          <p:cNvPr id="2" name="Group 1055"/>
          <p:cNvGrpSpPr>
            <a:grpSpLocks/>
          </p:cNvGrpSpPr>
          <p:nvPr/>
        </p:nvGrpSpPr>
        <p:grpSpPr bwMode="auto">
          <a:xfrm>
            <a:off x="1600200" y="2209800"/>
            <a:ext cx="5486400" cy="2133600"/>
            <a:chOff x="1008" y="1392"/>
            <a:chExt cx="3456" cy="1344"/>
          </a:xfrm>
        </p:grpSpPr>
        <p:grpSp>
          <p:nvGrpSpPr>
            <p:cNvPr id="3" name="Group 1054"/>
            <p:cNvGrpSpPr>
              <a:grpSpLocks/>
            </p:cNvGrpSpPr>
            <p:nvPr/>
          </p:nvGrpSpPr>
          <p:grpSpPr bwMode="auto">
            <a:xfrm>
              <a:off x="2160" y="1392"/>
              <a:ext cx="816" cy="432"/>
              <a:chOff x="2160" y="1392"/>
              <a:chExt cx="816" cy="432"/>
            </a:xfrm>
          </p:grpSpPr>
          <p:sp>
            <p:nvSpPr>
              <p:cNvPr id="20505"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grpSp>
        <p:grpSp>
          <p:nvGrpSpPr>
            <p:cNvPr id="4" name="Group 1033"/>
            <p:cNvGrpSpPr>
              <a:grpSpLocks/>
            </p:cNvGrpSpPr>
            <p:nvPr/>
          </p:nvGrpSpPr>
          <p:grpSpPr bwMode="auto">
            <a:xfrm>
              <a:off x="1008" y="2304"/>
              <a:ext cx="816" cy="432"/>
              <a:chOff x="1008" y="2304"/>
              <a:chExt cx="816" cy="432"/>
            </a:xfrm>
          </p:grpSpPr>
          <p:sp>
            <p:nvSpPr>
              <p:cNvPr id="20502"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grpSp>
        <p:grpSp>
          <p:nvGrpSpPr>
            <p:cNvPr id="5" name="Group 1037"/>
            <p:cNvGrpSpPr>
              <a:grpSpLocks/>
            </p:cNvGrpSpPr>
            <p:nvPr/>
          </p:nvGrpSpPr>
          <p:grpSpPr bwMode="auto">
            <a:xfrm>
              <a:off x="1920" y="2304"/>
              <a:ext cx="816" cy="432"/>
              <a:chOff x="2160" y="2304"/>
              <a:chExt cx="816" cy="432"/>
            </a:xfrm>
          </p:grpSpPr>
          <p:sp>
            <p:nvSpPr>
              <p:cNvPr id="20499"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22</a:t>
                </a:r>
              </a:p>
            </p:txBody>
          </p:sp>
        </p:grpSp>
        <p:sp>
          <p:nvSpPr>
            <p:cNvPr id="20490" name="Line 1045"/>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dirty="0"/>
            </a:p>
          </p:txBody>
        </p:sp>
        <p:sp>
          <p:nvSpPr>
            <p:cNvPr id="20491" name="Line 1046"/>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dirty="0"/>
            </a:p>
          </p:txBody>
        </p:sp>
        <p:sp>
          <p:nvSpPr>
            <p:cNvPr id="20492" name="Line 104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dirty="0"/>
            </a:p>
          </p:txBody>
        </p:sp>
        <p:grpSp>
          <p:nvGrpSpPr>
            <p:cNvPr id="6" name="Group 1053"/>
            <p:cNvGrpSpPr>
              <a:grpSpLocks/>
            </p:cNvGrpSpPr>
            <p:nvPr/>
          </p:nvGrpSpPr>
          <p:grpSpPr bwMode="auto">
            <a:xfrm>
              <a:off x="2832" y="2304"/>
              <a:ext cx="1632" cy="432"/>
              <a:chOff x="2832" y="2304"/>
              <a:chExt cx="1632" cy="432"/>
            </a:xfrm>
          </p:grpSpPr>
          <p:sp>
            <p:nvSpPr>
              <p:cNvPr id="20494"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gr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ln>
            <a:noFill/>
          </a:ln>
        </p:spPr>
        <p:txBody>
          <a:bodyPr/>
          <a:lstStyle/>
          <a:p>
            <a:r>
              <a:rPr lang="en-GB" sz="4000" b="0" dirty="0" smtClean="0">
                <a:solidFill>
                  <a:schemeClr val="tx1"/>
                </a:solidFill>
                <a:latin typeface="Calibri" pitchFamily="34" charset="0"/>
                <a:cs typeface="Calibri" pitchFamily="34" charset="0"/>
              </a:rPr>
              <a:t>Type #3: Enough siblings</a:t>
            </a:r>
          </a:p>
        </p:txBody>
      </p:sp>
      <p:grpSp>
        <p:nvGrpSpPr>
          <p:cNvPr id="2" name="Group 3"/>
          <p:cNvGrpSpPr>
            <a:grpSpLocks/>
          </p:cNvGrpSpPr>
          <p:nvPr/>
        </p:nvGrpSpPr>
        <p:grpSpPr bwMode="auto">
          <a:xfrm>
            <a:off x="1600200" y="2209800"/>
            <a:ext cx="5486400" cy="2133600"/>
            <a:chOff x="1008" y="1392"/>
            <a:chExt cx="3456" cy="1344"/>
          </a:xfrm>
        </p:grpSpPr>
        <p:grpSp>
          <p:nvGrpSpPr>
            <p:cNvPr id="3" name="Group 4"/>
            <p:cNvGrpSpPr>
              <a:grpSpLocks/>
            </p:cNvGrpSpPr>
            <p:nvPr/>
          </p:nvGrpSpPr>
          <p:grpSpPr bwMode="auto">
            <a:xfrm>
              <a:off x="2160" y="1392"/>
              <a:ext cx="816" cy="432"/>
              <a:chOff x="2160" y="1392"/>
              <a:chExt cx="816" cy="432"/>
            </a:xfrm>
          </p:grpSpPr>
          <p:sp>
            <p:nvSpPr>
              <p:cNvPr id="21539"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grpSp>
        <p:grpSp>
          <p:nvGrpSpPr>
            <p:cNvPr id="4" name="Group 8"/>
            <p:cNvGrpSpPr>
              <a:grpSpLocks/>
            </p:cNvGrpSpPr>
            <p:nvPr/>
          </p:nvGrpSpPr>
          <p:grpSpPr bwMode="auto">
            <a:xfrm>
              <a:off x="1008" y="2304"/>
              <a:ext cx="816" cy="432"/>
              <a:chOff x="1008" y="2304"/>
              <a:chExt cx="816" cy="432"/>
            </a:xfrm>
          </p:grpSpPr>
          <p:sp>
            <p:nvSpPr>
              <p:cNvPr id="21536"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grpSp>
        <p:grpSp>
          <p:nvGrpSpPr>
            <p:cNvPr id="5" name="Group 12"/>
            <p:cNvGrpSpPr>
              <a:grpSpLocks/>
            </p:cNvGrpSpPr>
            <p:nvPr/>
          </p:nvGrpSpPr>
          <p:grpSpPr bwMode="auto">
            <a:xfrm>
              <a:off x="1920" y="2304"/>
              <a:ext cx="816" cy="432"/>
              <a:chOff x="2160" y="2304"/>
              <a:chExt cx="816" cy="432"/>
            </a:xfrm>
          </p:grpSpPr>
          <p:sp>
            <p:nvSpPr>
              <p:cNvPr id="21533"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22</a:t>
                </a:r>
              </a:p>
            </p:txBody>
          </p:sp>
        </p:grpSp>
        <p:sp>
          <p:nvSpPr>
            <p:cNvPr id="21524" name="Line 1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dirty="0"/>
            </a:p>
          </p:txBody>
        </p:sp>
        <p:sp>
          <p:nvSpPr>
            <p:cNvPr id="21525" name="Line 1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dirty="0"/>
            </a:p>
          </p:txBody>
        </p:sp>
        <p:sp>
          <p:nvSpPr>
            <p:cNvPr id="21526" name="Line 1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dirty="0"/>
            </a:p>
          </p:txBody>
        </p:sp>
        <p:grpSp>
          <p:nvGrpSpPr>
            <p:cNvPr id="6" name="Group 19"/>
            <p:cNvGrpSpPr>
              <a:grpSpLocks/>
            </p:cNvGrpSpPr>
            <p:nvPr/>
          </p:nvGrpSpPr>
          <p:grpSpPr bwMode="auto">
            <a:xfrm>
              <a:off x="2832" y="2304"/>
              <a:ext cx="1632" cy="432"/>
              <a:chOff x="2832" y="2304"/>
              <a:chExt cx="1632" cy="432"/>
            </a:xfrm>
          </p:grpSpPr>
          <p:sp>
            <p:nvSpPr>
              <p:cNvPr id="21528"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Delete 22</a:t>
            </a:r>
            <a:endParaRPr lang="en-GB" sz="2800" i="1" dirty="0">
              <a:effectLst>
                <a:outerShdw blurRad="38100" dist="38100" dir="2700000" algn="tl">
                  <a:srgbClr val="C0C0C0"/>
                </a:outerShdw>
              </a:effectLst>
            </a:endParaRPr>
          </a:p>
        </p:txBody>
      </p:sp>
      <p:grpSp>
        <p:nvGrpSpPr>
          <p:cNvPr id="7" name="Group 30"/>
          <p:cNvGrpSpPr>
            <a:grpSpLocks/>
          </p:cNvGrpSpPr>
          <p:nvPr/>
        </p:nvGrpSpPr>
        <p:grpSpPr bwMode="auto">
          <a:xfrm>
            <a:off x="3657600" y="3733800"/>
            <a:ext cx="1143000" cy="1524000"/>
            <a:chOff x="2304" y="2352"/>
            <a:chExt cx="720" cy="960"/>
          </a:xfrm>
        </p:grpSpPr>
        <p:sp>
          <p:nvSpPr>
            <p:cNvPr id="21518"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p:spPr>
          <p:txBody>
            <a:bodyPr wrap="none" anchor="ctr">
              <a:spAutoFit/>
            </a:bodyPr>
            <a:lstStyle/>
            <a:p>
              <a:endParaRPr lang="en-US" dirty="0"/>
            </a:p>
          </p:txBody>
        </p:sp>
        <p:sp>
          <p:nvSpPr>
            <p:cNvPr id="21519"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p:spPr>
          <p:txBody>
            <a:bodyPr wrap="none" anchor="ctr">
              <a:spAutoFit/>
            </a:bodyPr>
            <a:lstStyle/>
            <a:p>
              <a:endParaRPr lang="en-US" dirty="0"/>
            </a:p>
          </p:txBody>
        </p:sp>
        <p:sp>
          <p:nvSpPr>
            <p:cNvPr id="21520"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p:spPr>
          <p:txBody>
            <a:bodyPr wrap="none" anchor="ctr">
              <a:spAutoFit/>
            </a:bodyPr>
            <a:lstStyle/>
            <a:p>
              <a:endParaRPr lang="en-US" dirty="0"/>
            </a:p>
          </p:txBody>
        </p:sp>
      </p:grpSp>
      <p:grpSp>
        <p:nvGrpSpPr>
          <p:cNvPr id="8" name="Group 36"/>
          <p:cNvGrpSpPr>
            <a:grpSpLocks/>
          </p:cNvGrpSpPr>
          <p:nvPr/>
        </p:nvGrpSpPr>
        <p:grpSpPr bwMode="auto">
          <a:xfrm>
            <a:off x="4114800" y="2819400"/>
            <a:ext cx="3605213" cy="762000"/>
            <a:chOff x="2592" y="1776"/>
            <a:chExt cx="2271" cy="480"/>
          </a:xfrm>
        </p:grpSpPr>
        <p:grpSp>
          <p:nvGrpSpPr>
            <p:cNvPr id="9" name="Group 34"/>
            <p:cNvGrpSpPr>
              <a:grpSpLocks/>
            </p:cNvGrpSpPr>
            <p:nvPr/>
          </p:nvGrpSpPr>
          <p:grpSpPr bwMode="auto">
            <a:xfrm>
              <a:off x="2592" y="1872"/>
              <a:ext cx="384" cy="384"/>
              <a:chOff x="2592" y="1872"/>
              <a:chExt cx="384" cy="384"/>
            </a:xfrm>
          </p:grpSpPr>
          <p:sp>
            <p:nvSpPr>
              <p:cNvPr id="21516"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p:spPr>
            <p:txBody>
              <a:bodyPr wrap="none" anchor="ctr">
                <a:spAutoFit/>
              </a:bodyPr>
              <a:lstStyle/>
              <a:p>
                <a:endParaRPr lang="en-US" dirty="0"/>
              </a:p>
            </p:txBody>
          </p:sp>
          <p:sp>
            <p:nvSpPr>
              <p:cNvPr id="21517"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p:spPr>
            <p:txBody>
              <a:bodyPr wrap="none" anchor="ctr">
                <a:spAutoFit/>
              </a:bodyPr>
              <a:lstStyle/>
              <a:p>
                <a:endParaRPr lang="en-US" dirty="0"/>
              </a:p>
            </p:txBody>
          </p:sp>
        </p:grpSp>
        <p:sp>
          <p:nvSpPr>
            <p:cNvPr id="51235" name="Text Box 35"/>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dirty="0"/>
                <a:t>Demote root key and</a:t>
              </a:r>
            </a:p>
            <a:p>
              <a:pPr algn="ctr">
                <a:defRPr/>
              </a:pPr>
              <a:r>
                <a:rPr lang="en-GB" dirty="0"/>
                <a:t>promote leaf key</a:t>
              </a:r>
              <a:endParaRPr lang="en-GB" sz="2800" i="1" dirty="0">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22533" name="Rectangle 2"/>
          <p:cNvSpPr>
            <a:spLocks noGrp="1" noChangeArrowheads="1"/>
          </p:cNvSpPr>
          <p:nvPr>
            <p:ph type="title"/>
          </p:nvPr>
        </p:nvSpPr>
        <p:spPr>
          <a:ln>
            <a:noFill/>
          </a:ln>
        </p:spPr>
        <p:txBody>
          <a:bodyPr/>
          <a:lstStyle/>
          <a:p>
            <a:r>
              <a:rPr lang="en-GB" sz="4400" b="0" dirty="0" smtClean="0">
                <a:solidFill>
                  <a:schemeClr val="tx1"/>
                </a:solidFill>
                <a:latin typeface="Calibri" pitchFamily="34" charset="0"/>
                <a:cs typeface="Calibri" pitchFamily="34" charset="0"/>
              </a:rPr>
              <a:t>Type #3: Enough siblings</a:t>
            </a:r>
          </a:p>
        </p:txBody>
      </p:sp>
      <p:sp>
        <p:nvSpPr>
          <p:cNvPr id="22534"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29</a:t>
            </a:r>
          </a:p>
        </p:txBody>
      </p:sp>
      <p:sp>
        <p:nvSpPr>
          <p:cNvPr id="22537"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15</a:t>
            </a:r>
          </a:p>
        </p:txBody>
      </p:sp>
      <p:sp>
        <p:nvSpPr>
          <p:cNvPr id="22541" name="Line 16"/>
          <p:cNvSpPr>
            <a:spLocks noChangeShapeType="1"/>
          </p:cNvSpPr>
          <p:nvPr/>
        </p:nvSpPr>
        <p:spPr bwMode="auto">
          <a:xfrm flipH="1">
            <a:off x="2895600" y="2895600"/>
            <a:ext cx="533400" cy="762000"/>
          </a:xfrm>
          <a:prstGeom prst="line">
            <a:avLst/>
          </a:prstGeom>
          <a:noFill/>
          <a:ln w="12700">
            <a:solidFill>
              <a:schemeClr val="tx1"/>
            </a:solidFill>
            <a:round/>
            <a:headEnd/>
            <a:tailEnd/>
          </a:ln>
          <a:effectLst/>
        </p:spPr>
        <p:txBody>
          <a:bodyPr wrap="none" anchor="ctr"/>
          <a:lstStyle/>
          <a:p>
            <a:endParaRPr lang="en-US" dirty="0"/>
          </a:p>
        </p:txBody>
      </p:sp>
      <p:sp>
        <p:nvSpPr>
          <p:cNvPr id="22542" name="Line 17"/>
          <p:cNvSpPr>
            <a:spLocks noChangeShapeType="1"/>
          </p:cNvSpPr>
          <p:nvPr/>
        </p:nvSpPr>
        <p:spPr bwMode="auto">
          <a:xfrm flipH="1">
            <a:off x="3886200" y="2895600"/>
            <a:ext cx="152400" cy="762000"/>
          </a:xfrm>
          <a:prstGeom prst="line">
            <a:avLst/>
          </a:prstGeom>
          <a:noFill/>
          <a:ln w="12700">
            <a:solidFill>
              <a:schemeClr val="tx1"/>
            </a:solidFill>
            <a:round/>
            <a:headEnd/>
            <a:tailEnd/>
          </a:ln>
          <a:effectLst/>
        </p:spPr>
        <p:txBody>
          <a:bodyPr wrap="none" anchor="ctr"/>
          <a:lstStyle/>
          <a:p>
            <a:endParaRPr lang="en-US" dirty="0"/>
          </a:p>
        </p:txBody>
      </p:sp>
      <p:sp>
        <p:nvSpPr>
          <p:cNvPr id="22543" name="Line 18"/>
          <p:cNvSpPr>
            <a:spLocks noChangeShapeType="1"/>
          </p:cNvSpPr>
          <p:nvPr/>
        </p:nvSpPr>
        <p:spPr bwMode="auto">
          <a:xfrm>
            <a:off x="4724400" y="2895600"/>
            <a:ext cx="381000" cy="762000"/>
          </a:xfrm>
          <a:prstGeom prst="line">
            <a:avLst/>
          </a:prstGeom>
          <a:noFill/>
          <a:ln w="12700">
            <a:solidFill>
              <a:schemeClr val="tx1"/>
            </a:solidFill>
            <a:round/>
            <a:headEnd/>
            <a:tailEnd/>
          </a:ln>
          <a:effectLst/>
        </p:spPr>
        <p:txBody>
          <a:bodyPr wrap="none" anchor="ctr"/>
          <a:lstStyle/>
          <a:p>
            <a:endParaRPr lang="en-US" dirty="0"/>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31</a:t>
            </a:r>
          </a:p>
        </p:txBody>
      </p:sp>
      <p:grpSp>
        <p:nvGrpSpPr>
          <p:cNvPr id="2" name="Group 25"/>
          <p:cNvGrpSpPr>
            <a:grpSpLocks/>
          </p:cNvGrpSpPr>
          <p:nvPr/>
        </p:nvGrpSpPr>
        <p:grpSpPr bwMode="auto">
          <a:xfrm>
            <a:off x="5105400" y="3657600"/>
            <a:ext cx="1981200" cy="685800"/>
            <a:chOff x="3216" y="2304"/>
            <a:chExt cx="1248" cy="432"/>
          </a:xfrm>
        </p:grpSpPr>
        <p:sp>
          <p:nvSpPr>
            <p:cNvPr id="22547"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dirty="0"/>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dirty="0">
                  <a:effectLst>
                    <a:outerShdw blurRad="38100" dist="38100" dir="2700000" algn="tl">
                      <a:srgbClr val="C0C0C0"/>
                    </a:outerShdw>
                  </a:effectLst>
                </a:rPr>
                <a:t>43</a:t>
              </a:r>
            </a:p>
          </p:txBody>
        </p:sp>
      </p:gr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3276600"/>
            <a:ext cx="6858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667000" y="3276600"/>
            <a:ext cx="8382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32004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(Original)</a:t>
            </a:r>
            <a:endParaRPr lang="en-US" sz="4400" dirty="0"/>
          </a:p>
        </p:txBody>
      </p:sp>
      <p:sp>
        <p:nvSpPr>
          <p:cNvPr id="11" name="Text Box 4"/>
          <p:cNvSpPr txBox="1">
            <a:spLocks noChangeArrowheads="1"/>
          </p:cNvSpPr>
          <p:nvPr/>
        </p:nvSpPr>
        <p:spPr bwMode="auto">
          <a:xfrm>
            <a:off x="2667000" y="4810780"/>
            <a:ext cx="1600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4" name="Line 11"/>
          <p:cNvSpPr>
            <a:spLocks noChangeShapeType="1"/>
          </p:cNvSpPr>
          <p:nvPr/>
        </p:nvSpPr>
        <p:spPr bwMode="auto">
          <a:xfrm>
            <a:off x="7315200" y="32004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3276600"/>
            <a:ext cx="76200" cy="15240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086600" y="4800601"/>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90  95 97 99</a:t>
            </a:r>
            <a:endParaRPr lang="en-US" altLang="el-GR" sz="2800" dirty="0"/>
          </a:p>
        </p:txBody>
      </p:sp>
      <p:sp>
        <p:nvSpPr>
          <p:cNvPr id="20" name="Text Box 4"/>
          <p:cNvSpPr txBox="1">
            <a:spLocks noChangeArrowheads="1"/>
          </p:cNvSpPr>
          <p:nvPr/>
        </p:nvSpPr>
        <p:spPr bwMode="auto">
          <a:xfrm>
            <a:off x="3657600" y="1752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2971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2895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70    85    </a:t>
            </a:r>
            <a:endParaRPr lang="en-US" altLang="el-GR" sz="2800" dirty="0"/>
          </a:p>
        </p:txBody>
      </p:sp>
      <p:sp>
        <p:nvSpPr>
          <p:cNvPr id="23" name="Text Box 4"/>
          <p:cNvSpPr txBox="1">
            <a:spLocks noChangeArrowheads="1"/>
          </p:cNvSpPr>
          <p:nvPr/>
        </p:nvSpPr>
        <p:spPr bwMode="auto">
          <a:xfrm>
            <a:off x="4343400" y="48006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48006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75   80    </a:t>
            </a:r>
            <a:endParaRPr lang="en-US" altLang="el-GR" sz="2800" dirty="0"/>
          </a:p>
        </p:txBody>
      </p:sp>
      <p:sp>
        <p:nvSpPr>
          <p:cNvPr id="25" name="Line 11"/>
          <p:cNvSpPr>
            <a:spLocks noChangeShapeType="1"/>
          </p:cNvSpPr>
          <p:nvPr/>
        </p:nvSpPr>
        <p:spPr bwMode="auto">
          <a:xfrm flipH="1">
            <a:off x="4953000" y="32004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0574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1981200"/>
            <a:ext cx="1828800" cy="9144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4114800"/>
            <a:ext cx="6858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667000" y="4114800"/>
            <a:ext cx="8382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40386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667000" y="5648980"/>
            <a:ext cx="1600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40  45  50</a:t>
            </a:r>
            <a:endParaRPr lang="en-US" altLang="el-GR" sz="2800" dirty="0"/>
          </a:p>
        </p:txBody>
      </p:sp>
      <p:sp>
        <p:nvSpPr>
          <p:cNvPr id="14" name="Line 11"/>
          <p:cNvSpPr>
            <a:spLocks noChangeShapeType="1"/>
          </p:cNvSpPr>
          <p:nvPr/>
        </p:nvSpPr>
        <p:spPr bwMode="auto">
          <a:xfrm>
            <a:off x="7315200" y="40386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4114800"/>
            <a:ext cx="76200" cy="15240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086600" y="5638801"/>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90  95 97 99</a:t>
            </a:r>
            <a:endParaRPr lang="en-US" altLang="el-GR" sz="2800" dirty="0"/>
          </a:p>
        </p:txBody>
      </p:sp>
      <p:sp>
        <p:nvSpPr>
          <p:cNvPr id="20" name="Text Box 4"/>
          <p:cNvSpPr txBox="1">
            <a:spLocks noChangeArrowheads="1"/>
          </p:cNvSpPr>
          <p:nvPr/>
        </p:nvSpPr>
        <p:spPr bwMode="auto">
          <a:xfrm>
            <a:off x="3657600" y="2590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3733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70    85    </a:t>
            </a:r>
            <a:endParaRPr lang="en-US" altLang="el-GR" sz="2800" dirty="0"/>
          </a:p>
        </p:txBody>
      </p:sp>
      <p:sp>
        <p:nvSpPr>
          <p:cNvPr id="23" name="Text Box 4"/>
          <p:cNvSpPr txBox="1">
            <a:spLocks noChangeArrowheads="1"/>
          </p:cNvSpPr>
          <p:nvPr/>
        </p:nvSpPr>
        <p:spPr bwMode="auto">
          <a:xfrm>
            <a:off x="43434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638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75   80    </a:t>
            </a:r>
            <a:endParaRPr lang="en-US" altLang="el-GR" sz="2800" dirty="0"/>
          </a:p>
        </p:txBody>
      </p:sp>
      <p:sp>
        <p:nvSpPr>
          <p:cNvPr id="25" name="Line 11"/>
          <p:cNvSpPr>
            <a:spLocks noChangeShapeType="1"/>
          </p:cNvSpPr>
          <p:nvPr/>
        </p:nvSpPr>
        <p:spPr bwMode="auto">
          <a:xfrm flipH="1">
            <a:off x="4953000" y="40386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2819400"/>
            <a:ext cx="1828800" cy="914400"/>
          </a:xfrm>
          <a:prstGeom prst="line">
            <a:avLst/>
          </a:prstGeom>
          <a:noFill/>
          <a:ln w="25400">
            <a:solidFill>
              <a:schemeClr val="tx1"/>
            </a:solidFill>
            <a:round/>
            <a:headEnd/>
            <a:tailEnd/>
          </a:ln>
          <a:effectLst/>
        </p:spPr>
        <p:txBody>
          <a:bodyPr wrap="none" anchor="ctr"/>
          <a:lstStyle/>
          <a:p>
            <a:endParaRPr lang="en-US" sz="2800"/>
          </a:p>
        </p:txBody>
      </p:sp>
      <p:sp>
        <p:nvSpPr>
          <p:cNvPr id="28" name="TextBox 27"/>
          <p:cNvSpPr txBox="1"/>
          <p:nvPr/>
        </p:nvSpPr>
        <p:spPr>
          <a:xfrm>
            <a:off x="762000" y="1447800"/>
            <a:ext cx="1418978" cy="461665"/>
          </a:xfrm>
          <a:prstGeom prst="rect">
            <a:avLst/>
          </a:prstGeom>
          <a:noFill/>
        </p:spPr>
        <p:txBody>
          <a:bodyPr wrap="none" rtlCol="0">
            <a:spAutoFit/>
          </a:bodyPr>
          <a:lstStyle/>
          <a:p>
            <a:r>
              <a:rPr lang="en-US" sz="2400" dirty="0" smtClean="0"/>
              <a:t>Delete	45</a:t>
            </a:r>
            <a:endParaRPr lang="en-US" sz="2400" dirty="0"/>
          </a:p>
        </p:txBody>
      </p:sp>
      <p:cxnSp>
        <p:nvCxnSpPr>
          <p:cNvPr id="30" name="Straight Connector 29"/>
          <p:cNvCxnSpPr/>
          <p:nvPr/>
        </p:nvCxnSpPr>
        <p:spPr>
          <a:xfrm flipV="1">
            <a:off x="3200400" y="58674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4114800"/>
            <a:ext cx="6858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667000" y="4114800"/>
            <a:ext cx="8382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40386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667000" y="5648980"/>
            <a:ext cx="1600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40    50</a:t>
            </a:r>
            <a:endParaRPr lang="en-US" altLang="el-GR" sz="2800" dirty="0"/>
          </a:p>
        </p:txBody>
      </p:sp>
      <p:sp>
        <p:nvSpPr>
          <p:cNvPr id="14" name="Line 11"/>
          <p:cNvSpPr>
            <a:spLocks noChangeShapeType="1"/>
          </p:cNvSpPr>
          <p:nvPr/>
        </p:nvSpPr>
        <p:spPr bwMode="auto">
          <a:xfrm>
            <a:off x="7315200" y="40386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4114800"/>
            <a:ext cx="76200" cy="15240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086600" y="5638801"/>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90  95 97 99</a:t>
            </a:r>
            <a:endParaRPr lang="en-US" altLang="el-GR" sz="2800" dirty="0"/>
          </a:p>
        </p:txBody>
      </p:sp>
      <p:sp>
        <p:nvSpPr>
          <p:cNvPr id="20" name="Text Box 4"/>
          <p:cNvSpPr txBox="1">
            <a:spLocks noChangeArrowheads="1"/>
          </p:cNvSpPr>
          <p:nvPr/>
        </p:nvSpPr>
        <p:spPr bwMode="auto">
          <a:xfrm>
            <a:off x="3657600" y="2590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3733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70    85    </a:t>
            </a:r>
            <a:endParaRPr lang="en-US" altLang="el-GR" sz="2800" dirty="0"/>
          </a:p>
        </p:txBody>
      </p:sp>
      <p:sp>
        <p:nvSpPr>
          <p:cNvPr id="23" name="Text Box 4"/>
          <p:cNvSpPr txBox="1">
            <a:spLocks noChangeArrowheads="1"/>
          </p:cNvSpPr>
          <p:nvPr/>
        </p:nvSpPr>
        <p:spPr bwMode="auto">
          <a:xfrm>
            <a:off x="43434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638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75   80    </a:t>
            </a:r>
            <a:endParaRPr lang="en-US" altLang="el-GR" sz="2800" dirty="0"/>
          </a:p>
        </p:txBody>
      </p:sp>
      <p:sp>
        <p:nvSpPr>
          <p:cNvPr id="25" name="Line 11"/>
          <p:cNvSpPr>
            <a:spLocks noChangeShapeType="1"/>
          </p:cNvSpPr>
          <p:nvPr/>
        </p:nvSpPr>
        <p:spPr bwMode="auto">
          <a:xfrm flipH="1">
            <a:off x="4953000" y="40386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2819400"/>
            <a:ext cx="1828800" cy="914400"/>
          </a:xfrm>
          <a:prstGeom prst="line">
            <a:avLst/>
          </a:prstGeom>
          <a:noFill/>
          <a:ln w="25400">
            <a:solidFill>
              <a:schemeClr val="tx1"/>
            </a:solidFill>
            <a:round/>
            <a:headEnd/>
            <a:tailEnd/>
          </a:ln>
          <a:effectLst/>
        </p:spPr>
        <p:txBody>
          <a:bodyPr wrap="none" anchor="ctr"/>
          <a:lstStyle/>
          <a:p>
            <a:endParaRPr lang="en-US" sz="2800"/>
          </a:p>
        </p:txBody>
      </p:sp>
      <p:sp>
        <p:nvSpPr>
          <p:cNvPr id="28" name="TextBox 27"/>
          <p:cNvSpPr txBox="1"/>
          <p:nvPr/>
        </p:nvSpPr>
        <p:spPr>
          <a:xfrm>
            <a:off x="762000" y="1447800"/>
            <a:ext cx="1418978" cy="461665"/>
          </a:xfrm>
          <a:prstGeom prst="rect">
            <a:avLst/>
          </a:prstGeom>
          <a:noFill/>
        </p:spPr>
        <p:txBody>
          <a:bodyPr wrap="none" rtlCol="0">
            <a:spAutoFit/>
          </a:bodyPr>
          <a:lstStyle/>
          <a:p>
            <a:r>
              <a:rPr lang="en-US" sz="2400" dirty="0" smtClean="0"/>
              <a:t>Delete	85</a:t>
            </a:r>
            <a:endParaRPr lang="en-US" sz="2400" dirty="0"/>
          </a:p>
        </p:txBody>
      </p:sp>
      <p:cxnSp>
        <p:nvCxnSpPr>
          <p:cNvPr id="31" name="Straight Connector 30"/>
          <p:cNvCxnSpPr/>
          <p:nvPr/>
        </p:nvCxnSpPr>
        <p:spPr>
          <a:xfrm flipV="1">
            <a:off x="6858000" y="38100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162800" y="57150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32848" y="3733800"/>
            <a:ext cx="444352" cy="400110"/>
          </a:xfrm>
          <a:prstGeom prst="rect">
            <a:avLst/>
          </a:prstGeom>
          <a:noFill/>
        </p:spPr>
        <p:txBody>
          <a:bodyPr wrap="none" rtlCol="0">
            <a:spAutoFit/>
          </a:bodyPr>
          <a:lstStyle/>
          <a:p>
            <a:r>
              <a:rPr lang="en-US" sz="2000" dirty="0" smtClean="0"/>
              <a:t>90</a:t>
            </a:r>
            <a:endParaRPr lang="en-US" dirty="0"/>
          </a:p>
        </p:txBody>
      </p:sp>
      <p:sp>
        <p:nvSpPr>
          <p:cNvPr id="34" name="TextBox 33"/>
          <p:cNvSpPr txBox="1"/>
          <p:nvPr/>
        </p:nvSpPr>
        <p:spPr>
          <a:xfrm>
            <a:off x="6781800" y="2895600"/>
            <a:ext cx="2219710" cy="646331"/>
          </a:xfrm>
          <a:prstGeom prst="rect">
            <a:avLst/>
          </a:prstGeom>
          <a:noFill/>
        </p:spPr>
        <p:txBody>
          <a:bodyPr wrap="none" rtlCol="0">
            <a:spAutoFit/>
          </a:bodyPr>
          <a:lstStyle/>
          <a:p>
            <a:r>
              <a:rPr lang="en-US" dirty="0" smtClean="0"/>
              <a:t>Move upward 90 and </a:t>
            </a:r>
          </a:p>
          <a:p>
            <a:r>
              <a:rPr lang="en-US" dirty="0" smtClean="0"/>
              <a:t>delete from leaf node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4114800"/>
            <a:ext cx="6858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667000" y="4114800"/>
            <a:ext cx="8382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40386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667000" y="5648980"/>
            <a:ext cx="1600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40    50</a:t>
            </a:r>
            <a:endParaRPr lang="en-US" altLang="el-GR" sz="2800" dirty="0"/>
          </a:p>
        </p:txBody>
      </p:sp>
      <p:sp>
        <p:nvSpPr>
          <p:cNvPr id="14" name="Line 11"/>
          <p:cNvSpPr>
            <a:spLocks noChangeShapeType="1"/>
          </p:cNvSpPr>
          <p:nvPr/>
        </p:nvSpPr>
        <p:spPr bwMode="auto">
          <a:xfrm>
            <a:off x="7315200" y="40386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4114800"/>
            <a:ext cx="76200" cy="15240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086600" y="5638801"/>
            <a:ext cx="1981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95   97   99</a:t>
            </a:r>
            <a:endParaRPr lang="en-US" altLang="el-GR" sz="2800" dirty="0"/>
          </a:p>
        </p:txBody>
      </p:sp>
      <p:sp>
        <p:nvSpPr>
          <p:cNvPr id="20" name="Text Box 4"/>
          <p:cNvSpPr txBox="1">
            <a:spLocks noChangeArrowheads="1"/>
          </p:cNvSpPr>
          <p:nvPr/>
        </p:nvSpPr>
        <p:spPr bwMode="auto">
          <a:xfrm>
            <a:off x="3657600" y="2590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3733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70    90    </a:t>
            </a:r>
            <a:endParaRPr lang="en-US" altLang="el-GR" sz="2800" dirty="0"/>
          </a:p>
        </p:txBody>
      </p:sp>
      <p:sp>
        <p:nvSpPr>
          <p:cNvPr id="23" name="Text Box 4"/>
          <p:cNvSpPr txBox="1">
            <a:spLocks noChangeArrowheads="1"/>
          </p:cNvSpPr>
          <p:nvPr/>
        </p:nvSpPr>
        <p:spPr bwMode="auto">
          <a:xfrm>
            <a:off x="43434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638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75   80    </a:t>
            </a:r>
            <a:endParaRPr lang="en-US" altLang="el-GR" sz="2800" dirty="0"/>
          </a:p>
        </p:txBody>
      </p:sp>
      <p:sp>
        <p:nvSpPr>
          <p:cNvPr id="25" name="Line 11"/>
          <p:cNvSpPr>
            <a:spLocks noChangeShapeType="1"/>
          </p:cNvSpPr>
          <p:nvPr/>
        </p:nvSpPr>
        <p:spPr bwMode="auto">
          <a:xfrm flipH="1">
            <a:off x="4953000" y="40386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2819400"/>
            <a:ext cx="1828800" cy="914400"/>
          </a:xfrm>
          <a:prstGeom prst="line">
            <a:avLst/>
          </a:prstGeom>
          <a:noFill/>
          <a:ln w="25400">
            <a:solidFill>
              <a:schemeClr val="tx1"/>
            </a:solidFill>
            <a:round/>
            <a:headEnd/>
            <a:tailEnd/>
          </a:ln>
          <a:effectLst/>
        </p:spPr>
        <p:txBody>
          <a:bodyPr wrap="none" anchor="ctr"/>
          <a:lstStyle/>
          <a:p>
            <a:endParaRPr lang="en-US" sz="2800"/>
          </a:p>
        </p:txBody>
      </p:sp>
      <p:sp>
        <p:nvSpPr>
          <p:cNvPr id="28" name="TextBox 27"/>
          <p:cNvSpPr txBox="1"/>
          <p:nvPr/>
        </p:nvSpPr>
        <p:spPr>
          <a:xfrm>
            <a:off x="762000" y="1447800"/>
            <a:ext cx="2031325" cy="461665"/>
          </a:xfrm>
          <a:prstGeom prst="rect">
            <a:avLst/>
          </a:prstGeom>
          <a:noFill/>
        </p:spPr>
        <p:txBody>
          <a:bodyPr wrap="none" rtlCol="0">
            <a:spAutoFit/>
          </a:bodyPr>
          <a:lstStyle/>
          <a:p>
            <a:r>
              <a:rPr lang="en-US" sz="2400" dirty="0" smtClean="0"/>
              <a:t>Delete	80	</a:t>
            </a:r>
            <a:endParaRPr lang="en-US" sz="2400" dirty="0"/>
          </a:p>
        </p:txBody>
      </p:sp>
      <p:cxnSp>
        <p:nvCxnSpPr>
          <p:cNvPr id="30" name="Straight Connector 29"/>
          <p:cNvCxnSpPr/>
          <p:nvPr/>
        </p:nvCxnSpPr>
        <p:spPr>
          <a:xfrm flipV="1">
            <a:off x="6400800" y="57912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81800" y="2895600"/>
            <a:ext cx="2104294" cy="646331"/>
          </a:xfrm>
          <a:prstGeom prst="rect">
            <a:avLst/>
          </a:prstGeom>
          <a:noFill/>
        </p:spPr>
        <p:txBody>
          <a:bodyPr wrap="none" rtlCol="0">
            <a:spAutoFit/>
          </a:bodyPr>
          <a:lstStyle/>
          <a:p>
            <a:r>
              <a:rPr lang="en-US" dirty="0" smtClean="0"/>
              <a:t>Move 90 down and </a:t>
            </a:r>
          </a:p>
          <a:p>
            <a:r>
              <a:rPr lang="en-US" dirty="0" smtClean="0"/>
              <a:t>Move 95 up</a:t>
            </a:r>
            <a:endParaRPr lang="en-US" dirty="0"/>
          </a:p>
        </p:txBody>
      </p:sp>
      <p:cxnSp>
        <p:nvCxnSpPr>
          <p:cNvPr id="31" name="Straight Connector 30"/>
          <p:cNvCxnSpPr/>
          <p:nvPr/>
        </p:nvCxnSpPr>
        <p:spPr>
          <a:xfrm flipV="1">
            <a:off x="6781800" y="39624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391400" y="57912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4114800"/>
            <a:ext cx="6858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667000" y="4114800"/>
            <a:ext cx="8382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40386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895600" y="564898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40     50</a:t>
            </a:r>
            <a:endParaRPr lang="en-US" altLang="el-GR" sz="2800" dirty="0"/>
          </a:p>
        </p:txBody>
      </p:sp>
      <p:sp>
        <p:nvSpPr>
          <p:cNvPr id="14" name="Line 11"/>
          <p:cNvSpPr>
            <a:spLocks noChangeShapeType="1"/>
          </p:cNvSpPr>
          <p:nvPr/>
        </p:nvSpPr>
        <p:spPr bwMode="auto">
          <a:xfrm>
            <a:off x="7315200" y="40386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a:t>
            </a:r>
            <a:endParaRPr lang="en-US" altLang="el-GR" sz="2800" dirty="0"/>
          </a:p>
        </p:txBody>
      </p:sp>
      <p:sp>
        <p:nvSpPr>
          <p:cNvPr id="17" name="Text Box 4"/>
          <p:cNvSpPr txBox="1">
            <a:spLocks noChangeArrowheads="1"/>
          </p:cNvSpPr>
          <p:nvPr/>
        </p:nvSpPr>
        <p:spPr bwMode="auto">
          <a:xfrm>
            <a:off x="13716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25   30    </a:t>
            </a:r>
            <a:endParaRPr lang="en-US" altLang="el-GR" sz="2800" dirty="0"/>
          </a:p>
        </p:txBody>
      </p:sp>
      <p:sp>
        <p:nvSpPr>
          <p:cNvPr id="18" name="Line 10"/>
          <p:cNvSpPr>
            <a:spLocks noChangeShapeType="1"/>
          </p:cNvSpPr>
          <p:nvPr/>
        </p:nvSpPr>
        <p:spPr bwMode="auto">
          <a:xfrm flipH="1">
            <a:off x="1981200" y="4114800"/>
            <a:ext cx="76200" cy="1524000"/>
          </a:xfrm>
          <a:prstGeom prst="line">
            <a:avLst/>
          </a:prstGeom>
          <a:noFill/>
          <a:ln w="25400">
            <a:solidFill>
              <a:schemeClr val="tx1"/>
            </a:solidFill>
            <a:round/>
            <a:headEnd/>
            <a:tailEnd/>
          </a:ln>
          <a:effectLst/>
        </p:spPr>
        <p:txBody>
          <a:bodyPr wrap="none" anchor="ctr"/>
          <a:lstStyle/>
          <a:p>
            <a:endParaRPr lang="en-US" sz="2800"/>
          </a:p>
        </p:txBody>
      </p:sp>
      <p:sp>
        <p:nvSpPr>
          <p:cNvPr id="19" name="Text Box 4"/>
          <p:cNvSpPr txBox="1">
            <a:spLocks noChangeArrowheads="1"/>
          </p:cNvSpPr>
          <p:nvPr/>
        </p:nvSpPr>
        <p:spPr bwMode="auto">
          <a:xfrm>
            <a:off x="7239000" y="5638800"/>
            <a:ext cx="1676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97     99</a:t>
            </a:r>
            <a:endParaRPr lang="en-US" altLang="el-GR" sz="2800" dirty="0"/>
          </a:p>
        </p:txBody>
      </p:sp>
      <p:sp>
        <p:nvSpPr>
          <p:cNvPr id="20" name="Text Box 4"/>
          <p:cNvSpPr txBox="1">
            <a:spLocks noChangeArrowheads="1"/>
          </p:cNvSpPr>
          <p:nvPr/>
        </p:nvSpPr>
        <p:spPr bwMode="auto">
          <a:xfrm>
            <a:off x="3657600" y="2590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20    35    </a:t>
            </a:r>
            <a:endParaRPr lang="en-US" altLang="el-GR" sz="2800" dirty="0"/>
          </a:p>
        </p:txBody>
      </p:sp>
      <p:sp>
        <p:nvSpPr>
          <p:cNvPr id="22" name="Text Box 4"/>
          <p:cNvSpPr txBox="1">
            <a:spLocks noChangeArrowheads="1"/>
          </p:cNvSpPr>
          <p:nvPr/>
        </p:nvSpPr>
        <p:spPr bwMode="auto">
          <a:xfrm>
            <a:off x="6019800" y="3733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70    95    </a:t>
            </a:r>
            <a:endParaRPr lang="en-US" altLang="el-GR" sz="2800" dirty="0"/>
          </a:p>
        </p:txBody>
      </p:sp>
      <p:sp>
        <p:nvSpPr>
          <p:cNvPr id="23" name="Text Box 4"/>
          <p:cNvSpPr txBox="1">
            <a:spLocks noChangeArrowheads="1"/>
          </p:cNvSpPr>
          <p:nvPr/>
        </p:nvSpPr>
        <p:spPr bwMode="auto">
          <a:xfrm>
            <a:off x="43434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638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75   90    </a:t>
            </a:r>
            <a:endParaRPr lang="en-US" altLang="el-GR" sz="2800" dirty="0"/>
          </a:p>
        </p:txBody>
      </p:sp>
      <p:sp>
        <p:nvSpPr>
          <p:cNvPr id="25" name="Line 11"/>
          <p:cNvSpPr>
            <a:spLocks noChangeShapeType="1"/>
          </p:cNvSpPr>
          <p:nvPr/>
        </p:nvSpPr>
        <p:spPr bwMode="auto">
          <a:xfrm flipH="1">
            <a:off x="4953000" y="40386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2819400"/>
            <a:ext cx="1828800" cy="914400"/>
          </a:xfrm>
          <a:prstGeom prst="line">
            <a:avLst/>
          </a:prstGeom>
          <a:noFill/>
          <a:ln w="25400">
            <a:solidFill>
              <a:schemeClr val="tx1"/>
            </a:solidFill>
            <a:round/>
            <a:headEnd/>
            <a:tailEnd/>
          </a:ln>
          <a:effectLst/>
        </p:spPr>
        <p:txBody>
          <a:bodyPr wrap="none" anchor="ctr"/>
          <a:lstStyle/>
          <a:p>
            <a:endParaRPr lang="en-US" sz="2800"/>
          </a:p>
        </p:txBody>
      </p:sp>
      <p:sp>
        <p:nvSpPr>
          <p:cNvPr id="28" name="TextBox 27"/>
          <p:cNvSpPr txBox="1"/>
          <p:nvPr/>
        </p:nvSpPr>
        <p:spPr>
          <a:xfrm>
            <a:off x="762000" y="1447800"/>
            <a:ext cx="2954655" cy="461665"/>
          </a:xfrm>
          <a:prstGeom prst="rect">
            <a:avLst/>
          </a:prstGeom>
          <a:noFill/>
        </p:spPr>
        <p:txBody>
          <a:bodyPr wrap="none" rtlCol="0">
            <a:spAutoFit/>
          </a:bodyPr>
          <a:lstStyle/>
          <a:p>
            <a:r>
              <a:rPr lang="en-US" sz="2400" dirty="0" smtClean="0"/>
              <a:t>Delete	25		</a:t>
            </a:r>
            <a:endParaRPr lang="en-US" sz="2400" dirty="0"/>
          </a:p>
        </p:txBody>
      </p:sp>
      <p:cxnSp>
        <p:nvCxnSpPr>
          <p:cNvPr id="33" name="Straight Connector 32"/>
          <p:cNvCxnSpPr/>
          <p:nvPr/>
        </p:nvCxnSpPr>
        <p:spPr>
          <a:xfrm flipV="1">
            <a:off x="1447800" y="57912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0" y="3810000"/>
            <a:ext cx="2667000" cy="2895600"/>
          </a:xfrm>
          <a:prstGeom prst="ellipse">
            <a:avLst/>
          </a:prstGeom>
          <a:noFill/>
          <a:ln>
            <a:solidFill>
              <a:schemeClr val="tx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28600" y="3352800"/>
            <a:ext cx="1117614" cy="400110"/>
          </a:xfrm>
          <a:prstGeom prst="rect">
            <a:avLst/>
          </a:prstGeom>
          <a:noFill/>
        </p:spPr>
        <p:txBody>
          <a:bodyPr wrap="none" rtlCol="0">
            <a:spAutoFit/>
          </a:bodyPr>
          <a:lstStyle/>
          <a:p>
            <a:r>
              <a:rPr lang="en-US" sz="2000" dirty="0" smtClean="0"/>
              <a:t>Combine</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Depth</a:t>
            </a:r>
          </a:p>
          <a:p>
            <a:pPr marL="458788" lvl="1" indent="6350">
              <a:buNone/>
            </a:pPr>
            <a:r>
              <a:rPr lang="en-US" dirty="0" smtClean="0"/>
              <a:t>The length of the unique path from the root to the node itself i.e. the level of the node in that tree.</a:t>
            </a:r>
          </a:p>
          <a:p>
            <a:pPr marL="458788" lvl="1" indent="6350">
              <a:buNone/>
            </a:pPr>
            <a:endParaRPr lang="en-US" dirty="0" smtClean="0"/>
          </a:p>
          <a:p>
            <a:pPr marL="458788" lvl="1" indent="6350">
              <a:buNone/>
            </a:pPr>
            <a:r>
              <a:rPr lang="en-US" dirty="0" smtClean="0"/>
              <a:t>- Depth of node M</a:t>
            </a:r>
            <a:r>
              <a:rPr lang="en-US" dirty="0" smtClean="0">
                <a:sym typeface="Wingdings" pitchFamily="2" charset="2"/>
              </a:rPr>
              <a:t>3</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762000" y="4114800"/>
            <a:ext cx="914400" cy="15240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2514600" y="4114800"/>
            <a:ext cx="990600" cy="15240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flipH="1">
            <a:off x="6324600" y="4038600"/>
            <a:ext cx="381000" cy="16002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743200" y="564898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40     50</a:t>
            </a:r>
            <a:endParaRPr lang="en-US" altLang="el-GR" sz="2800" dirty="0"/>
          </a:p>
        </p:txBody>
      </p:sp>
      <p:sp>
        <p:nvSpPr>
          <p:cNvPr id="14" name="Line 11"/>
          <p:cNvSpPr>
            <a:spLocks noChangeShapeType="1"/>
          </p:cNvSpPr>
          <p:nvPr/>
        </p:nvSpPr>
        <p:spPr bwMode="auto">
          <a:xfrm>
            <a:off x="7315200" y="4038600"/>
            <a:ext cx="838200" cy="16002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76200" y="5638801"/>
            <a:ext cx="2362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10   15   20   30    </a:t>
            </a:r>
            <a:endParaRPr lang="en-US" altLang="el-GR" sz="2800" dirty="0"/>
          </a:p>
        </p:txBody>
      </p:sp>
      <p:sp>
        <p:nvSpPr>
          <p:cNvPr id="19" name="Text Box 4"/>
          <p:cNvSpPr txBox="1">
            <a:spLocks noChangeArrowheads="1"/>
          </p:cNvSpPr>
          <p:nvPr/>
        </p:nvSpPr>
        <p:spPr bwMode="auto">
          <a:xfrm>
            <a:off x="7239000" y="5638800"/>
            <a:ext cx="1676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97     99</a:t>
            </a:r>
            <a:endParaRPr lang="en-US" altLang="el-GR" sz="2800" dirty="0"/>
          </a:p>
        </p:txBody>
      </p:sp>
      <p:sp>
        <p:nvSpPr>
          <p:cNvPr id="20" name="Text Box 4"/>
          <p:cNvSpPr txBox="1">
            <a:spLocks noChangeArrowheads="1"/>
          </p:cNvSpPr>
          <p:nvPr/>
        </p:nvSpPr>
        <p:spPr bwMode="auto">
          <a:xfrm>
            <a:off x="3657600" y="2590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55    </a:t>
            </a:r>
            <a:endParaRPr lang="en-US" altLang="el-GR" sz="2800" dirty="0"/>
          </a:p>
        </p:txBody>
      </p:sp>
      <p:sp>
        <p:nvSpPr>
          <p:cNvPr id="21" name="Text Box 4"/>
          <p:cNvSpPr txBox="1">
            <a:spLocks noChangeArrowheads="1"/>
          </p:cNvSpPr>
          <p:nvPr/>
        </p:nvSpPr>
        <p:spPr bwMode="auto">
          <a:xfrm>
            <a:off x="1371600" y="38100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35    </a:t>
            </a:r>
            <a:endParaRPr lang="en-US" altLang="el-GR" sz="2800" dirty="0"/>
          </a:p>
        </p:txBody>
      </p:sp>
      <p:sp>
        <p:nvSpPr>
          <p:cNvPr id="22" name="Text Box 4"/>
          <p:cNvSpPr txBox="1">
            <a:spLocks noChangeArrowheads="1"/>
          </p:cNvSpPr>
          <p:nvPr/>
        </p:nvSpPr>
        <p:spPr bwMode="auto">
          <a:xfrm>
            <a:off x="6019800" y="3733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70    95    </a:t>
            </a:r>
            <a:endParaRPr lang="en-US" altLang="el-GR" sz="2800" dirty="0"/>
          </a:p>
        </p:txBody>
      </p:sp>
      <p:sp>
        <p:nvSpPr>
          <p:cNvPr id="23" name="Text Box 4"/>
          <p:cNvSpPr txBox="1">
            <a:spLocks noChangeArrowheads="1"/>
          </p:cNvSpPr>
          <p:nvPr/>
        </p:nvSpPr>
        <p:spPr bwMode="auto">
          <a:xfrm>
            <a:off x="4343400" y="5638800"/>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638800"/>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75   90    </a:t>
            </a:r>
            <a:endParaRPr lang="en-US" altLang="el-GR" sz="2800" dirty="0"/>
          </a:p>
        </p:txBody>
      </p:sp>
      <p:sp>
        <p:nvSpPr>
          <p:cNvPr id="25" name="Line 11"/>
          <p:cNvSpPr>
            <a:spLocks noChangeShapeType="1"/>
          </p:cNvSpPr>
          <p:nvPr/>
        </p:nvSpPr>
        <p:spPr bwMode="auto">
          <a:xfrm flipH="1">
            <a:off x="4953000" y="4038600"/>
            <a:ext cx="1219200" cy="1600200"/>
          </a:xfrm>
          <a:prstGeom prst="line">
            <a:avLst/>
          </a:prstGeom>
          <a:noFill/>
          <a:ln w="25400">
            <a:solidFill>
              <a:schemeClr val="tx1"/>
            </a:solidFill>
            <a:round/>
            <a:headEnd/>
            <a:tailEnd/>
          </a:ln>
          <a:effectLst/>
        </p:spPr>
        <p:txBody>
          <a:bodyPr wrap="none" anchor="ctr"/>
          <a:lstStyle/>
          <a:p>
            <a:endParaRPr lang="en-US" sz="2800"/>
          </a:p>
        </p:txBody>
      </p:sp>
      <p:sp>
        <p:nvSpPr>
          <p:cNvPr id="26" name="Line 11"/>
          <p:cNvSpPr>
            <a:spLocks noChangeShapeType="1"/>
          </p:cNvSpPr>
          <p:nvPr/>
        </p:nvSpPr>
        <p:spPr bwMode="auto">
          <a:xfrm flipH="1">
            <a:off x="1981200" y="2895600"/>
            <a:ext cx="1905000" cy="914400"/>
          </a:xfrm>
          <a:prstGeom prst="line">
            <a:avLst/>
          </a:prstGeom>
          <a:noFill/>
          <a:ln w="25400">
            <a:solidFill>
              <a:schemeClr val="tx1"/>
            </a:solidFill>
            <a:round/>
            <a:headEnd/>
            <a:tailEnd/>
          </a:ln>
          <a:effectLst/>
        </p:spPr>
        <p:txBody>
          <a:bodyPr wrap="none" anchor="ctr"/>
          <a:lstStyle/>
          <a:p>
            <a:endParaRPr lang="en-US" sz="2800"/>
          </a:p>
        </p:txBody>
      </p:sp>
      <p:sp>
        <p:nvSpPr>
          <p:cNvPr id="27" name="Line 11"/>
          <p:cNvSpPr>
            <a:spLocks noChangeShapeType="1"/>
          </p:cNvSpPr>
          <p:nvPr/>
        </p:nvSpPr>
        <p:spPr bwMode="auto">
          <a:xfrm flipH="1" flipV="1">
            <a:off x="4800600" y="2819400"/>
            <a:ext cx="1828800" cy="914400"/>
          </a:xfrm>
          <a:prstGeom prst="line">
            <a:avLst/>
          </a:prstGeom>
          <a:noFill/>
          <a:ln w="25400">
            <a:solidFill>
              <a:schemeClr val="tx1"/>
            </a:solidFill>
            <a:round/>
            <a:headEnd/>
            <a:tailEnd/>
          </a:ln>
          <a:effectLst/>
        </p:spPr>
        <p:txBody>
          <a:bodyPr wrap="none" anchor="ctr"/>
          <a:lstStyle/>
          <a:p>
            <a:endParaRPr lang="en-US" sz="2800"/>
          </a:p>
        </p:txBody>
      </p:sp>
      <p:sp>
        <p:nvSpPr>
          <p:cNvPr id="35" name="TextBox 34"/>
          <p:cNvSpPr txBox="1"/>
          <p:nvPr/>
        </p:nvSpPr>
        <p:spPr>
          <a:xfrm>
            <a:off x="787386" y="1962090"/>
            <a:ext cx="1117614" cy="400110"/>
          </a:xfrm>
          <a:prstGeom prst="rect">
            <a:avLst/>
          </a:prstGeom>
          <a:noFill/>
        </p:spPr>
        <p:txBody>
          <a:bodyPr wrap="none" rtlCol="0">
            <a:spAutoFit/>
          </a:bodyPr>
          <a:lstStyle/>
          <a:p>
            <a:r>
              <a:rPr lang="en-US" sz="2000" dirty="0" smtClean="0"/>
              <a:t>Combine</a:t>
            </a:r>
            <a:endParaRPr lang="en-US" sz="2000" dirty="0"/>
          </a:p>
        </p:txBody>
      </p:sp>
      <p:sp>
        <p:nvSpPr>
          <p:cNvPr id="29" name="Oval 28"/>
          <p:cNvSpPr/>
          <p:nvPr/>
        </p:nvSpPr>
        <p:spPr>
          <a:xfrm>
            <a:off x="838200" y="1828800"/>
            <a:ext cx="7162800" cy="3276600"/>
          </a:xfrm>
          <a:prstGeom prst="ellipse">
            <a:avLst/>
          </a:prstGeom>
          <a:noFill/>
          <a:ln>
            <a:solidFill>
              <a:schemeClr val="tx1">
                <a:alpha val="49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9"/>
          <p:cNvSpPr>
            <a:spLocks noChangeShapeType="1"/>
          </p:cNvSpPr>
          <p:nvPr/>
        </p:nvSpPr>
        <p:spPr bwMode="auto">
          <a:xfrm flipH="1">
            <a:off x="1295400" y="2285999"/>
            <a:ext cx="1219200" cy="2971800"/>
          </a:xfrm>
          <a:prstGeom prst="line">
            <a:avLst/>
          </a:prstGeom>
          <a:noFill/>
          <a:ln w="25400">
            <a:solidFill>
              <a:schemeClr val="tx1"/>
            </a:solidFill>
            <a:round/>
            <a:headEnd/>
            <a:tailEnd/>
          </a:ln>
          <a:effectLst/>
        </p:spPr>
        <p:txBody>
          <a:bodyPr wrap="none" anchor="ctr"/>
          <a:lstStyle/>
          <a:p>
            <a:endParaRPr lang="en-US" sz="2800"/>
          </a:p>
        </p:txBody>
      </p:sp>
      <p:sp>
        <p:nvSpPr>
          <p:cNvPr id="7176" name="Line 10"/>
          <p:cNvSpPr>
            <a:spLocks noChangeShapeType="1"/>
          </p:cNvSpPr>
          <p:nvPr/>
        </p:nvSpPr>
        <p:spPr bwMode="auto">
          <a:xfrm>
            <a:off x="3200400" y="2285999"/>
            <a:ext cx="228600" cy="2971800"/>
          </a:xfrm>
          <a:prstGeom prst="line">
            <a:avLst/>
          </a:prstGeom>
          <a:noFill/>
          <a:ln w="25400">
            <a:solidFill>
              <a:schemeClr val="tx1"/>
            </a:solidFill>
            <a:round/>
            <a:headEnd/>
            <a:tailEnd/>
          </a:ln>
          <a:effectLst/>
        </p:spPr>
        <p:txBody>
          <a:bodyPr wrap="none" anchor="ctr"/>
          <a:lstStyle/>
          <a:p>
            <a:endParaRPr lang="en-US" sz="2800"/>
          </a:p>
        </p:txBody>
      </p:sp>
      <p:sp>
        <p:nvSpPr>
          <p:cNvPr id="7177" name="Line 11"/>
          <p:cNvSpPr>
            <a:spLocks noChangeShapeType="1"/>
          </p:cNvSpPr>
          <p:nvPr/>
        </p:nvSpPr>
        <p:spPr bwMode="auto">
          <a:xfrm>
            <a:off x="5105400" y="2209799"/>
            <a:ext cx="1219200" cy="3048000"/>
          </a:xfrm>
          <a:prstGeom prst="line">
            <a:avLst/>
          </a:prstGeom>
          <a:noFill/>
          <a:ln w="25400">
            <a:solidFill>
              <a:schemeClr val="tx1"/>
            </a:solidFill>
            <a:round/>
            <a:headEnd/>
            <a:tailEnd/>
          </a:ln>
          <a:effectLst/>
        </p:spPr>
        <p:txBody>
          <a:bodyPr wrap="none" anchor="ctr"/>
          <a:lstStyle/>
          <a:p>
            <a:endParaRPr lang="en-US" sz="2800"/>
          </a:p>
        </p:txBody>
      </p:sp>
      <p:sp>
        <p:nvSpPr>
          <p:cNvPr id="15" name="Rectangle 14"/>
          <p:cNvSpPr/>
          <p:nvPr/>
        </p:nvSpPr>
        <p:spPr>
          <a:xfrm>
            <a:off x="990600" y="282714"/>
            <a:ext cx="7467600" cy="784086"/>
          </a:xfrm>
          <a:prstGeom prst="rect">
            <a:avLst/>
          </a:prstGeom>
        </p:spPr>
        <p:txBody>
          <a:bodyPr wrap="square">
            <a:spAutoFit/>
          </a:bodyPr>
          <a:lstStyle/>
          <a:p>
            <a:pPr algn="ctr"/>
            <a:r>
              <a:rPr lang="en-US" sz="4400" dirty="0" smtClean="0"/>
              <a:t>B-Tree (Deletion)</a:t>
            </a:r>
            <a:endParaRPr lang="en-US" sz="4400" dirty="0"/>
          </a:p>
        </p:txBody>
      </p:sp>
      <p:sp>
        <p:nvSpPr>
          <p:cNvPr id="11" name="Text Box 4"/>
          <p:cNvSpPr txBox="1">
            <a:spLocks noChangeArrowheads="1"/>
          </p:cNvSpPr>
          <p:nvPr/>
        </p:nvSpPr>
        <p:spPr bwMode="auto">
          <a:xfrm>
            <a:off x="2743200" y="5267979"/>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40     50</a:t>
            </a:r>
            <a:endParaRPr lang="en-US" altLang="el-GR" sz="2800" dirty="0"/>
          </a:p>
        </p:txBody>
      </p:sp>
      <p:sp>
        <p:nvSpPr>
          <p:cNvPr id="14" name="Line 11"/>
          <p:cNvSpPr>
            <a:spLocks noChangeShapeType="1"/>
          </p:cNvSpPr>
          <p:nvPr/>
        </p:nvSpPr>
        <p:spPr bwMode="auto">
          <a:xfrm>
            <a:off x="5867400" y="2209799"/>
            <a:ext cx="2286000" cy="3048000"/>
          </a:xfrm>
          <a:prstGeom prst="line">
            <a:avLst/>
          </a:prstGeom>
          <a:noFill/>
          <a:ln w="25400">
            <a:solidFill>
              <a:schemeClr val="tx1"/>
            </a:solidFill>
            <a:round/>
            <a:headEnd/>
            <a:tailEnd/>
          </a:ln>
          <a:effectLst/>
        </p:spPr>
        <p:txBody>
          <a:bodyPr wrap="none" anchor="ctr"/>
          <a:lstStyle/>
          <a:p>
            <a:endParaRPr lang="en-US" sz="2800"/>
          </a:p>
        </p:txBody>
      </p:sp>
      <p:sp>
        <p:nvSpPr>
          <p:cNvPr id="16" name="Text Box 4"/>
          <p:cNvSpPr txBox="1">
            <a:spLocks noChangeArrowheads="1"/>
          </p:cNvSpPr>
          <p:nvPr/>
        </p:nvSpPr>
        <p:spPr bwMode="auto">
          <a:xfrm>
            <a:off x="152400" y="5257800"/>
            <a:ext cx="2362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10   15   20   30    </a:t>
            </a:r>
            <a:endParaRPr lang="en-US" altLang="el-GR" sz="2800" dirty="0"/>
          </a:p>
        </p:txBody>
      </p:sp>
      <p:sp>
        <p:nvSpPr>
          <p:cNvPr id="19" name="Text Box 4"/>
          <p:cNvSpPr txBox="1">
            <a:spLocks noChangeArrowheads="1"/>
          </p:cNvSpPr>
          <p:nvPr/>
        </p:nvSpPr>
        <p:spPr bwMode="auto">
          <a:xfrm>
            <a:off x="7239000" y="5257799"/>
            <a:ext cx="1676400" cy="53340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  97     99</a:t>
            </a:r>
            <a:endParaRPr lang="en-US" altLang="el-GR" sz="2800" dirty="0"/>
          </a:p>
        </p:txBody>
      </p:sp>
      <p:sp>
        <p:nvSpPr>
          <p:cNvPr id="21" name="Text Box 4"/>
          <p:cNvSpPr txBox="1">
            <a:spLocks noChangeArrowheads="1"/>
          </p:cNvSpPr>
          <p:nvPr/>
        </p:nvSpPr>
        <p:spPr bwMode="auto">
          <a:xfrm>
            <a:off x="2438400" y="1981200"/>
            <a:ext cx="3505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35       55       70       95    </a:t>
            </a:r>
            <a:endParaRPr lang="en-US" altLang="el-GR" sz="2800" dirty="0"/>
          </a:p>
        </p:txBody>
      </p:sp>
      <p:sp>
        <p:nvSpPr>
          <p:cNvPr id="23" name="Text Box 4"/>
          <p:cNvSpPr txBox="1">
            <a:spLocks noChangeArrowheads="1"/>
          </p:cNvSpPr>
          <p:nvPr/>
        </p:nvSpPr>
        <p:spPr bwMode="auto">
          <a:xfrm>
            <a:off x="4343400" y="5257799"/>
            <a:ext cx="12192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60   65    </a:t>
            </a:r>
            <a:endParaRPr lang="en-US" altLang="el-GR" sz="2800" dirty="0"/>
          </a:p>
        </p:txBody>
      </p:sp>
      <p:sp>
        <p:nvSpPr>
          <p:cNvPr id="24" name="Text Box 4"/>
          <p:cNvSpPr txBox="1">
            <a:spLocks noChangeArrowheads="1"/>
          </p:cNvSpPr>
          <p:nvPr/>
        </p:nvSpPr>
        <p:spPr bwMode="auto">
          <a:xfrm>
            <a:off x="5638800" y="5257799"/>
            <a:ext cx="1371600" cy="523220"/>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altLang="el-GR" sz="2800" dirty="0" smtClean="0"/>
              <a:t>75   90    </a:t>
            </a:r>
            <a:endParaRPr lang="en-US" altLang="el-GR" sz="2800" dirty="0"/>
          </a:p>
        </p:txBody>
      </p:sp>
      <p:sp>
        <p:nvSpPr>
          <p:cNvPr id="25" name="Line 11"/>
          <p:cNvSpPr>
            <a:spLocks noChangeShapeType="1"/>
          </p:cNvSpPr>
          <p:nvPr/>
        </p:nvSpPr>
        <p:spPr bwMode="auto">
          <a:xfrm>
            <a:off x="4191000" y="2285999"/>
            <a:ext cx="762000" cy="2971800"/>
          </a:xfrm>
          <a:prstGeom prst="line">
            <a:avLst/>
          </a:prstGeom>
          <a:noFill/>
          <a:ln w="25400">
            <a:solidFill>
              <a:schemeClr val="tx1"/>
            </a:solidFill>
            <a:round/>
            <a:headEnd/>
            <a:tailEnd/>
          </a:ln>
          <a:effectLst/>
        </p:spPr>
        <p:txBody>
          <a:bodyPr wrap="none" anchor="ctr"/>
          <a:lstStyle/>
          <a:p>
            <a:endParaRPr lang="en-US" sz="280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Times New Roman" pitchFamily="18" charset="0"/>
                <a:cs typeface="Times New Roman" pitchFamily="18" charset="0"/>
              </a:rPr>
              <a:t>Thank You</a:t>
            </a:r>
            <a:endParaRPr lang="en-US"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Height </a:t>
            </a:r>
          </a:p>
          <a:p>
            <a:pPr>
              <a:buNone/>
            </a:pPr>
            <a:r>
              <a:rPr lang="en-US" dirty="0" smtClean="0"/>
              <a:t>	The height of a node is the length of the longest path from that node to leaf. Height of a tree is height of root.</a:t>
            </a:r>
          </a:p>
          <a:p>
            <a:pPr>
              <a:buNone/>
            </a:pPr>
            <a:r>
              <a:rPr lang="en-US" dirty="0" smtClean="0"/>
              <a:t>	Height of A</a:t>
            </a:r>
            <a:r>
              <a:rPr lang="en-US" dirty="0" smtClean="0">
                <a:sym typeface="Wingdings" pitchFamily="2" charset="2"/>
              </a:rPr>
              <a:t>3</a:t>
            </a:r>
          </a:p>
          <a:p>
            <a:pPr>
              <a:buNone/>
            </a:pPr>
            <a:r>
              <a:rPr lang="en-US" dirty="0" smtClean="0"/>
              <a:t>	 Height of M</a:t>
            </a:r>
            <a:r>
              <a:rPr lang="en-US" dirty="0" smtClean="0">
                <a:sym typeface="Wingdings" pitchFamily="2" charset="2"/>
              </a:rPr>
              <a:t>0</a:t>
            </a:r>
            <a:endParaRPr lang="en-US" dirty="0"/>
          </a:p>
        </p:txBody>
      </p:sp>
      <p:pic>
        <p:nvPicPr>
          <p:cNvPr id="4" name="Picture 3" descr="tree1.bmp"/>
          <p:cNvPicPr>
            <a:picLocks noChangeAspect="1"/>
          </p:cNvPicPr>
          <p:nvPr/>
        </p:nvPicPr>
        <p:blipFill>
          <a:blip r:embed="rId2"/>
          <a:stretch>
            <a:fillRect/>
          </a:stretch>
        </p:blipFill>
        <p:spPr>
          <a:xfrm>
            <a:off x="4641526" y="3200400"/>
            <a:ext cx="4197674" cy="315978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lstStyle/>
          <a:p>
            <a:r>
              <a:rPr lang="en-US" dirty="0" smtClean="0"/>
              <a:t>Ancestor</a:t>
            </a:r>
          </a:p>
          <a:p>
            <a:pPr>
              <a:buNone/>
            </a:pPr>
            <a:r>
              <a:rPr lang="en-US" dirty="0" smtClean="0"/>
              <a:t>	If there is a path from n</a:t>
            </a:r>
            <a:r>
              <a:rPr lang="en-US" baseline="-25000" dirty="0" smtClean="0"/>
              <a:t>1</a:t>
            </a:r>
            <a:r>
              <a:rPr lang="en-US" dirty="0" smtClean="0"/>
              <a:t> to n</a:t>
            </a:r>
            <a:r>
              <a:rPr lang="en-US" baseline="-25000" dirty="0" smtClean="0"/>
              <a:t>2</a:t>
            </a:r>
            <a:r>
              <a:rPr lang="en-US" dirty="0" smtClean="0"/>
              <a:t> then n</a:t>
            </a:r>
            <a:r>
              <a:rPr lang="en-US" baseline="-25000" dirty="0" smtClean="0"/>
              <a:t>1</a:t>
            </a:r>
            <a:r>
              <a:rPr lang="en-US" dirty="0" smtClean="0"/>
              <a:t> is ancestor of n</a:t>
            </a:r>
            <a:r>
              <a:rPr lang="en-US" baseline="-25000" dirty="0" smtClean="0"/>
              <a:t>2</a:t>
            </a:r>
            <a:r>
              <a:rPr lang="en-US" dirty="0" smtClean="0"/>
              <a:t> .</a:t>
            </a:r>
          </a:p>
          <a:p>
            <a:pPr>
              <a:buNone/>
            </a:pPr>
            <a:endParaRPr lang="en-US" dirty="0" smtClean="0"/>
          </a:p>
          <a:p>
            <a:pPr>
              <a:buNone/>
            </a:pPr>
            <a:r>
              <a:rPr lang="en-US" dirty="0" smtClean="0"/>
              <a:t>	Ancestors of E</a:t>
            </a:r>
            <a:r>
              <a:rPr lang="en-US" dirty="0" smtClean="0">
                <a:sym typeface="Wingdings" pitchFamily="2" charset="2"/>
              </a:rPr>
              <a:t></a:t>
            </a:r>
          </a:p>
          <a:p>
            <a:pPr>
              <a:buNone/>
            </a:pPr>
            <a:r>
              <a:rPr lang="en-US" dirty="0" smtClean="0">
                <a:sym typeface="Wingdings" pitchFamily="2" charset="2"/>
              </a:rPr>
              <a:t>	B,A</a:t>
            </a:r>
            <a:endParaRPr lang="en-US" dirty="0" smtClean="0"/>
          </a:p>
        </p:txBody>
      </p:sp>
      <p:pic>
        <p:nvPicPr>
          <p:cNvPr id="4" name="Picture 3" descr="tree1.bmp"/>
          <p:cNvPicPr>
            <a:picLocks noChangeAspect="1"/>
          </p:cNvPicPr>
          <p:nvPr/>
        </p:nvPicPr>
        <p:blipFill>
          <a:blip r:embed="rId2"/>
          <a:stretch>
            <a:fillRect/>
          </a:stretch>
        </p:blipFill>
        <p:spPr>
          <a:xfrm>
            <a:off x="4641526" y="3200400"/>
            <a:ext cx="4197674" cy="31597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Definition</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pPr algn="just"/>
            <a:r>
              <a:rPr lang="en-US" sz="2800" dirty="0" smtClean="0">
                <a:latin typeface="+mj-lt"/>
                <a:cs typeface="Times New Roman" pitchFamily="18" charset="0"/>
              </a:rPr>
              <a:t>A tree consists of finite set of elements(nodes)</a:t>
            </a:r>
          </a:p>
          <a:p>
            <a:pPr lvl="1" algn="just"/>
            <a:r>
              <a:rPr lang="en-US" dirty="0" smtClean="0">
                <a:latin typeface="+mj-lt"/>
                <a:cs typeface="Times New Roman" pitchFamily="18" charset="0"/>
              </a:rPr>
              <a:t>There is a special data item called the root of tree, </a:t>
            </a:r>
          </a:p>
          <a:p>
            <a:pPr lvl="1" algn="just"/>
            <a:r>
              <a:rPr lang="en-US" dirty="0" smtClean="0">
                <a:latin typeface="+mj-lt"/>
                <a:cs typeface="Times New Roman" pitchFamily="18" charset="0"/>
              </a:rPr>
              <a:t>The remaining data items are partitioned into a number of disjoint subsets, each of which is itself a tree, called as sub trees.</a:t>
            </a:r>
          </a:p>
          <a:p>
            <a:pPr lvl="1" algn="just">
              <a:buNone/>
            </a:pPr>
            <a:endParaRPr lang="en-US" dirty="0" smtClean="0">
              <a:latin typeface="+mj-lt"/>
              <a:cs typeface="Times New Roman" pitchFamily="18" charset="0"/>
            </a:endParaRPr>
          </a:p>
          <a:p>
            <a:pPr algn="just"/>
            <a:r>
              <a:rPr lang="en-US" sz="2800" dirty="0" smtClean="0">
                <a:latin typeface="+mj-lt"/>
                <a:cs typeface="Times New Roman" pitchFamily="18" charset="0"/>
              </a:rPr>
              <a:t>The tree with no nodes is called the null or empty tree. </a:t>
            </a:r>
          </a:p>
          <a:p>
            <a:pPr algn="just"/>
            <a:endParaRPr lang="en-US" sz="2800" dirty="0" smtClean="0">
              <a:latin typeface="+mj-lt"/>
              <a:cs typeface="Times New Roman" pitchFamily="18" charset="0"/>
            </a:endParaRPr>
          </a:p>
          <a:p>
            <a:pPr algn="just"/>
            <a:r>
              <a:rPr lang="en-US" sz="2800" dirty="0" smtClean="0">
                <a:latin typeface="+mj-lt"/>
                <a:cs typeface="Times New Roman" pitchFamily="18" charset="0"/>
              </a:rPr>
              <a:t>No cycle is present.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lstStyle/>
          <a:p>
            <a:r>
              <a:rPr lang="en-US" dirty="0" smtClean="0"/>
              <a:t>Descendant</a:t>
            </a:r>
          </a:p>
          <a:p>
            <a:pPr>
              <a:buNone/>
            </a:pPr>
            <a:r>
              <a:rPr lang="en-US" dirty="0" smtClean="0"/>
              <a:t>	If there is a path from n</a:t>
            </a:r>
            <a:r>
              <a:rPr lang="en-US" baseline="-25000" dirty="0" smtClean="0"/>
              <a:t>1</a:t>
            </a:r>
            <a:r>
              <a:rPr lang="en-US" dirty="0" smtClean="0"/>
              <a:t> to n</a:t>
            </a:r>
            <a:r>
              <a:rPr lang="en-US" baseline="-25000" dirty="0" smtClean="0"/>
              <a:t>2</a:t>
            </a:r>
            <a:r>
              <a:rPr lang="en-US" dirty="0" smtClean="0"/>
              <a:t> then n</a:t>
            </a:r>
            <a:r>
              <a:rPr lang="en-US" baseline="-25000" dirty="0" smtClean="0"/>
              <a:t>2</a:t>
            </a:r>
            <a:r>
              <a:rPr lang="en-US" dirty="0" smtClean="0"/>
              <a:t> is descendant of n</a:t>
            </a:r>
            <a:r>
              <a:rPr lang="en-US" baseline="-25000" dirty="0" smtClean="0"/>
              <a:t>1</a:t>
            </a:r>
            <a:r>
              <a:rPr lang="en-US" dirty="0" smtClean="0"/>
              <a:t> .</a:t>
            </a:r>
          </a:p>
          <a:p>
            <a:pPr>
              <a:buNone/>
            </a:pPr>
            <a:endParaRPr lang="en-US" dirty="0" smtClean="0"/>
          </a:p>
          <a:p>
            <a:pPr>
              <a:buNone/>
            </a:pPr>
            <a:r>
              <a:rPr lang="en-US" dirty="0" smtClean="0"/>
              <a:t>	descendant of E</a:t>
            </a:r>
            <a:r>
              <a:rPr lang="en-US" dirty="0" smtClean="0">
                <a:sym typeface="Wingdings" pitchFamily="2" charset="2"/>
              </a:rPr>
              <a:t></a:t>
            </a:r>
          </a:p>
          <a:p>
            <a:pPr>
              <a:buNone/>
            </a:pPr>
            <a:r>
              <a:rPr lang="en-US" dirty="0" smtClean="0">
                <a:sym typeface="Wingdings" pitchFamily="2" charset="2"/>
              </a:rPr>
              <a:t>	K,L</a:t>
            </a:r>
          </a:p>
          <a:p>
            <a:pPr>
              <a:buNone/>
            </a:pPr>
            <a:r>
              <a:rPr lang="en-US" dirty="0" smtClean="0"/>
              <a:t>	descendant of C</a:t>
            </a:r>
            <a:r>
              <a:rPr lang="en-US" dirty="0" smtClean="0">
                <a:sym typeface="Wingdings" pitchFamily="2" charset="2"/>
              </a:rPr>
              <a:t></a:t>
            </a:r>
          </a:p>
          <a:p>
            <a:pPr>
              <a:buNone/>
            </a:pPr>
            <a:r>
              <a:rPr lang="en-US" dirty="0" smtClean="0">
                <a:sym typeface="Wingdings" pitchFamily="2" charset="2"/>
              </a:rPr>
              <a:t>	F,G,H,M</a:t>
            </a:r>
            <a:endParaRPr lang="en-US" dirty="0" smtClean="0"/>
          </a:p>
          <a:p>
            <a:pPr>
              <a:buNone/>
            </a:pPr>
            <a:endParaRPr lang="en-US" dirty="0" smtClean="0"/>
          </a:p>
        </p:txBody>
      </p:sp>
      <p:pic>
        <p:nvPicPr>
          <p:cNvPr id="4" name="Picture 3" descr="tree1.bmp"/>
          <p:cNvPicPr>
            <a:picLocks noChangeAspect="1"/>
          </p:cNvPicPr>
          <p:nvPr/>
        </p:nvPicPr>
        <p:blipFill>
          <a:blip r:embed="rId2"/>
          <a:stretch>
            <a:fillRect/>
          </a:stretch>
        </p:blipFill>
        <p:spPr>
          <a:xfrm>
            <a:off x="4641526" y="3200400"/>
            <a:ext cx="4197674" cy="315978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Subtree</a:t>
            </a:r>
            <a:endParaRPr lang="en-US" dirty="0" smtClean="0"/>
          </a:p>
          <a:p>
            <a:pPr indent="1588">
              <a:buNone/>
            </a:pPr>
            <a:r>
              <a:rPr lang="en-US" dirty="0" smtClean="0"/>
              <a:t>A </a:t>
            </a:r>
            <a:r>
              <a:rPr lang="en-US" dirty="0" err="1" smtClean="0"/>
              <a:t>subtree</a:t>
            </a:r>
            <a:r>
              <a:rPr lang="en-US" dirty="0" smtClean="0"/>
              <a:t> is any connected structure below the root. </a:t>
            </a:r>
          </a:p>
          <a:p>
            <a:pPr indent="1588">
              <a:buNone/>
            </a:pPr>
            <a:endParaRPr lang="en-US" dirty="0" smtClean="0"/>
          </a:p>
          <a:p>
            <a:pPr marL="344488" indent="0">
              <a:buNone/>
            </a:pPr>
            <a:r>
              <a:rPr lang="en-US" dirty="0" smtClean="0"/>
              <a:t>The first node in the </a:t>
            </a:r>
            <a:r>
              <a:rPr lang="en-US" dirty="0" err="1" smtClean="0"/>
              <a:t>subtree</a:t>
            </a:r>
            <a:r>
              <a:rPr lang="en-US" dirty="0" smtClean="0"/>
              <a:t> is known is the    root of the </a:t>
            </a:r>
            <a:r>
              <a:rPr lang="en-US" dirty="0" err="1" smtClean="0"/>
              <a:t>subtree</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1295400" y="1447800"/>
            <a:ext cx="6629400" cy="3884019"/>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pPr algn="just"/>
            <a:r>
              <a:rPr lang="en-US" dirty="0" smtClean="0"/>
              <a:t>A binary tree is defined as a finite set of data items is either empty or consists of a single item called the root and two disjoint binary trees called the left sub tree and right sub tree.</a:t>
            </a:r>
          </a:p>
          <a:p>
            <a:pPr algn="just"/>
            <a:r>
              <a:rPr lang="en-US" dirty="0" smtClean="0"/>
              <a:t>Each node of the tree has at most two children.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inaryTree.bmp"/>
          <p:cNvPicPr>
            <a:picLocks noGrp="1" noChangeAspect="1"/>
          </p:cNvPicPr>
          <p:nvPr>
            <p:ph idx="1"/>
          </p:nvPr>
        </p:nvPicPr>
        <p:blipFill>
          <a:blip r:embed="rId2"/>
          <a:stretch>
            <a:fillRect/>
          </a:stretch>
        </p:blipFill>
        <p:spPr>
          <a:xfrm>
            <a:off x="2514600" y="1752600"/>
            <a:ext cx="5105400" cy="400104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Properties of Binary Tree</a:t>
            </a:r>
            <a:endParaRPr lang="en-US" dirty="0"/>
          </a:p>
        </p:txBody>
      </p:sp>
      <p:sp>
        <p:nvSpPr>
          <p:cNvPr id="3" name="Content Placeholder 2"/>
          <p:cNvSpPr>
            <a:spLocks noGrp="1"/>
          </p:cNvSpPr>
          <p:nvPr>
            <p:ph idx="1"/>
          </p:nvPr>
        </p:nvSpPr>
        <p:spPr>
          <a:xfrm>
            <a:off x="304800" y="1600200"/>
            <a:ext cx="8153400" cy="4525963"/>
          </a:xfrm>
        </p:spPr>
        <p:txBody>
          <a:bodyPr/>
          <a:lstStyle/>
          <a:p>
            <a:pPr algn="just" defTabSz="1663700"/>
            <a:r>
              <a:rPr lang="en-US" dirty="0" smtClean="0"/>
              <a:t>A binary tree with n nodes has exactly (n-1)       number of edges or branches.</a:t>
            </a:r>
          </a:p>
          <a:p>
            <a:pPr algn="just" defTabSz="1663700"/>
            <a:endParaRPr lang="en-US" dirty="0" smtClean="0"/>
          </a:p>
          <a:p>
            <a:pPr algn="just" defTabSz="1663700"/>
            <a:r>
              <a:rPr lang="en-US" dirty="0" smtClean="0"/>
              <a:t>The maximum numbers of node on level </a:t>
            </a:r>
            <a:r>
              <a:rPr lang="en-US" smtClean="0"/>
              <a:t>i </a:t>
            </a:r>
            <a:r>
              <a:rPr lang="en-US" dirty="0" smtClean="0"/>
              <a:t>of a binary tree is 2</a:t>
            </a:r>
            <a:r>
              <a:rPr lang="en-US" baseline="30000" dirty="0" smtClean="0"/>
              <a:t>i</a:t>
            </a:r>
            <a:r>
              <a:rPr lang="en-US" dirty="0" smtClean="0"/>
              <a:t>, </a:t>
            </a:r>
            <a:r>
              <a:rPr lang="en-US" dirty="0" err="1" smtClean="0"/>
              <a:t>i</a:t>
            </a:r>
            <a:r>
              <a:rPr lang="en-US" dirty="0" smtClean="0"/>
              <a:t>&gt;=0.</a:t>
            </a:r>
          </a:p>
          <a:p>
            <a:pPr algn="just" defTabSz="1663700"/>
            <a:endParaRPr lang="en-US" dirty="0" smtClean="0"/>
          </a:p>
          <a:p>
            <a:pPr algn="just" defTabSz="1663700"/>
            <a:r>
              <a:rPr lang="en-US" dirty="0" smtClean="0"/>
              <a:t>The maximum number of nodes in a binary tree of height h is 2</a:t>
            </a:r>
            <a:r>
              <a:rPr lang="en-US" baseline="30000" dirty="0" smtClean="0"/>
              <a:t>h</a:t>
            </a:r>
            <a:r>
              <a:rPr lang="en-US" dirty="0" smtClean="0"/>
              <a:t>-1.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Binary tree</a:t>
            </a:r>
            <a:endParaRPr lang="en-US" dirty="0"/>
          </a:p>
        </p:txBody>
      </p:sp>
      <p:sp>
        <p:nvSpPr>
          <p:cNvPr id="3" name="Content Placeholder 2"/>
          <p:cNvSpPr>
            <a:spLocks noGrp="1"/>
          </p:cNvSpPr>
          <p:nvPr>
            <p:ph idx="1"/>
          </p:nvPr>
        </p:nvSpPr>
        <p:spPr/>
        <p:txBody>
          <a:bodyPr/>
          <a:lstStyle/>
          <a:p>
            <a:r>
              <a:rPr lang="en-US" dirty="0" smtClean="0"/>
              <a:t>If every non leaf node in a binary tree has non empty left and right </a:t>
            </a:r>
            <a:r>
              <a:rPr lang="en-US" dirty="0" err="1" smtClean="0"/>
              <a:t>subtrees</a:t>
            </a:r>
            <a:r>
              <a:rPr lang="en-US" dirty="0" smtClean="0"/>
              <a:t>. Then it is strictly binary tree.</a:t>
            </a:r>
            <a:endParaRPr lang="en-US" dirty="0"/>
          </a:p>
        </p:txBody>
      </p:sp>
      <p:pic>
        <p:nvPicPr>
          <p:cNvPr id="4" name="Picture 3" descr="6d3po.gif"/>
          <p:cNvPicPr>
            <a:picLocks noChangeAspect="1"/>
          </p:cNvPicPr>
          <p:nvPr/>
        </p:nvPicPr>
        <p:blipFill>
          <a:blip r:embed="rId2"/>
          <a:stretch>
            <a:fillRect/>
          </a:stretch>
        </p:blipFill>
        <p:spPr>
          <a:xfrm>
            <a:off x="2743200" y="2667000"/>
            <a:ext cx="4343400" cy="3958054"/>
          </a:xfrm>
          <a:prstGeom prst="rect">
            <a:avLst/>
          </a:prstGeom>
        </p:spPr>
      </p:pic>
      <p:sp>
        <p:nvSpPr>
          <p:cNvPr id="6" name="Rectangle 5"/>
          <p:cNvSpPr/>
          <p:nvPr/>
        </p:nvSpPr>
        <p:spPr>
          <a:xfrm>
            <a:off x="2895600" y="6096000"/>
            <a:ext cx="4267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Binary Tree</a:t>
            </a:r>
            <a:endParaRPr lang="en-US" dirty="0"/>
          </a:p>
        </p:txBody>
      </p:sp>
      <p:sp>
        <p:nvSpPr>
          <p:cNvPr id="3" name="Content Placeholder 2"/>
          <p:cNvSpPr>
            <a:spLocks noGrp="1"/>
          </p:cNvSpPr>
          <p:nvPr>
            <p:ph idx="1"/>
          </p:nvPr>
        </p:nvSpPr>
        <p:spPr/>
        <p:txBody>
          <a:bodyPr/>
          <a:lstStyle/>
          <a:p>
            <a:r>
              <a:rPr lang="en-US" dirty="0" smtClean="0"/>
              <a:t>A complete binary tree is a strictly binary tree all of whose terminal nodes are at same level.</a:t>
            </a:r>
            <a:endParaRPr lang="en-US" dirty="0"/>
          </a:p>
        </p:txBody>
      </p:sp>
      <p:pic>
        <p:nvPicPr>
          <p:cNvPr id="4" name="Picture 3" descr="Capture.PNG"/>
          <p:cNvPicPr>
            <a:picLocks noChangeAspect="1"/>
          </p:cNvPicPr>
          <p:nvPr/>
        </p:nvPicPr>
        <p:blipFill>
          <a:blip r:embed="rId2"/>
          <a:stretch>
            <a:fillRect/>
          </a:stretch>
        </p:blipFill>
        <p:spPr>
          <a:xfrm>
            <a:off x="1752600" y="2819400"/>
            <a:ext cx="6096000" cy="353444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Representation of Binary Tree</a:t>
            </a:r>
            <a:endParaRPr lang="en-US" dirty="0"/>
          </a:p>
        </p:txBody>
      </p:sp>
      <p:sp>
        <p:nvSpPr>
          <p:cNvPr id="3" name="Content Placeholder 2"/>
          <p:cNvSpPr>
            <a:spLocks noGrp="1"/>
          </p:cNvSpPr>
          <p:nvPr>
            <p:ph idx="1"/>
          </p:nvPr>
        </p:nvSpPr>
        <p:spPr/>
        <p:txBody>
          <a:bodyPr/>
          <a:lstStyle/>
          <a:p>
            <a:r>
              <a:rPr lang="en-US" dirty="0" smtClean="0"/>
              <a:t>Binary tree can be represented in two ways</a:t>
            </a:r>
          </a:p>
          <a:p>
            <a:pPr lvl="1"/>
            <a:endParaRPr lang="en-US" dirty="0" smtClean="0"/>
          </a:p>
          <a:p>
            <a:pPr lvl="1"/>
            <a:r>
              <a:rPr lang="en-US" dirty="0" smtClean="0"/>
              <a:t>Array representation.</a:t>
            </a:r>
          </a:p>
          <a:p>
            <a:pPr lvl="1"/>
            <a:endParaRPr lang="en-US" dirty="0" smtClean="0"/>
          </a:p>
          <a:p>
            <a:pPr lvl="1"/>
            <a:r>
              <a:rPr lang="en-US" dirty="0" smtClean="0"/>
              <a:t>Linked representation.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a:t>
            </a:r>
            <a:endParaRPr lang="en-US" dirty="0"/>
          </a:p>
        </p:txBody>
      </p:sp>
      <p:sp>
        <p:nvSpPr>
          <p:cNvPr id="3" name="Content Placeholder 2"/>
          <p:cNvSpPr>
            <a:spLocks noGrp="1"/>
          </p:cNvSpPr>
          <p:nvPr>
            <p:ph idx="1"/>
          </p:nvPr>
        </p:nvSpPr>
        <p:spPr/>
        <p:txBody>
          <a:bodyPr/>
          <a:lstStyle/>
          <a:p>
            <a:pPr algn="just"/>
            <a:r>
              <a:rPr lang="en-US" dirty="0" smtClean="0"/>
              <a:t>An array can be used to store the nodes of a binary tree.</a:t>
            </a:r>
          </a:p>
          <a:p>
            <a:pPr algn="just"/>
            <a:r>
              <a:rPr lang="en-US" dirty="0" smtClean="0"/>
              <a:t>The nodes can be accessed in sequence one after another.</a:t>
            </a:r>
          </a:p>
          <a:p>
            <a:pPr marL="1028700" lvl="1" indent="-571500" algn="just">
              <a:buFont typeface="+mj-lt"/>
              <a:buAutoNum type="romanUcPeriod"/>
            </a:pPr>
            <a:r>
              <a:rPr lang="en-US" dirty="0" smtClean="0"/>
              <a:t>The root of the binary tree is stored  in a[0].</a:t>
            </a:r>
          </a:p>
          <a:p>
            <a:pPr marL="1028700" lvl="1" indent="-571500" algn="just">
              <a:buFont typeface="+mj-lt"/>
              <a:buAutoNum type="romanUcPeriod"/>
            </a:pPr>
            <a:r>
              <a:rPr lang="en-US" dirty="0" smtClean="0"/>
              <a:t>If a node is stored in a[</a:t>
            </a:r>
            <a:r>
              <a:rPr lang="en-US" dirty="0" err="1" smtClean="0"/>
              <a:t>i</a:t>
            </a:r>
            <a:r>
              <a:rPr lang="en-US" dirty="0" smtClean="0"/>
              <a:t>], then its left child is stored in a[2*i+1], its right child is stored in a[2*i+2]. </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Definition (contd.)</a:t>
            </a:r>
            <a:endParaRPr lang="en-US" dirty="0"/>
          </a:p>
        </p:txBody>
      </p:sp>
      <p:pic>
        <p:nvPicPr>
          <p:cNvPr id="4" name="Picture 3" descr="graph.gif"/>
          <p:cNvPicPr>
            <a:picLocks noChangeAspect="1"/>
          </p:cNvPicPr>
          <p:nvPr/>
        </p:nvPicPr>
        <p:blipFill>
          <a:blip r:embed="rId2"/>
          <a:stretch>
            <a:fillRect/>
          </a:stretch>
        </p:blipFill>
        <p:spPr>
          <a:xfrm>
            <a:off x="3429000" y="2209800"/>
            <a:ext cx="4419600" cy="3314700"/>
          </a:xfrm>
          <a:prstGeom prst="rect">
            <a:avLst/>
          </a:prstGeom>
        </p:spPr>
      </p:pic>
      <p:sp>
        <p:nvSpPr>
          <p:cNvPr id="5" name="TextBox 4"/>
          <p:cNvSpPr txBox="1"/>
          <p:nvPr/>
        </p:nvSpPr>
        <p:spPr>
          <a:xfrm>
            <a:off x="1219200" y="1905000"/>
            <a:ext cx="1961114" cy="646331"/>
          </a:xfrm>
          <a:prstGeom prst="rect">
            <a:avLst/>
          </a:prstGeom>
          <a:noFill/>
        </p:spPr>
        <p:txBody>
          <a:bodyPr wrap="none" rtlCol="0">
            <a:spAutoFit/>
          </a:bodyPr>
          <a:lstStyle/>
          <a:p>
            <a:r>
              <a:rPr lang="en-US" sz="3600" dirty="0" smtClean="0">
                <a:latin typeface="+mj-lt"/>
                <a:cs typeface="Times New Roman" pitchFamily="18" charset="0"/>
              </a:rPr>
              <a:t>IS it tree?</a:t>
            </a:r>
            <a:endParaRPr lang="en-US" sz="36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a:t>
            </a:r>
            <a:endParaRPr lang="en-US" dirty="0"/>
          </a:p>
        </p:txBody>
      </p:sp>
      <p:sp>
        <p:nvSpPr>
          <p:cNvPr id="3" name="Content Placeholder 2"/>
          <p:cNvSpPr>
            <a:spLocks noGrp="1"/>
          </p:cNvSpPr>
          <p:nvPr>
            <p:ph idx="1"/>
          </p:nvPr>
        </p:nvSpPr>
        <p:spPr>
          <a:xfrm>
            <a:off x="457200" y="4267200"/>
            <a:ext cx="8229600" cy="1858963"/>
          </a:xfrm>
        </p:spPr>
        <p:txBody>
          <a:bodyPr/>
          <a:lstStyle/>
          <a:p>
            <a:r>
              <a:rPr lang="en-US" dirty="0" smtClean="0"/>
              <a:t>Array is a[].			</a:t>
            </a:r>
          </a:p>
          <a:p>
            <a:pPr lvl="1">
              <a:buNone/>
            </a:pPr>
            <a:r>
              <a:rPr lang="en-US" sz="2000" dirty="0" smtClean="0"/>
              <a:t>		        0	     1           2           3            4          5	        6</a:t>
            </a:r>
          </a:p>
          <a:p>
            <a:pPr lvl="6">
              <a:buNone/>
            </a:pPr>
            <a:endParaRPr lang="en-US" sz="1100" dirty="0"/>
          </a:p>
        </p:txBody>
      </p:sp>
      <p:pic>
        <p:nvPicPr>
          <p:cNvPr id="5" name="Content Placeholder 3" descr="binaryTree.bmp"/>
          <p:cNvPicPr>
            <a:picLocks noChangeAspect="1"/>
          </p:cNvPicPr>
          <p:nvPr/>
        </p:nvPicPr>
        <p:blipFill>
          <a:blip r:embed="rId2"/>
          <a:stretch>
            <a:fillRect/>
          </a:stretch>
        </p:blipFill>
        <p:spPr>
          <a:xfrm>
            <a:off x="2362200" y="1312337"/>
            <a:ext cx="3429000" cy="2687266"/>
          </a:xfrm>
          <a:prstGeom prst="rect">
            <a:avLst/>
          </a:prstGeom>
        </p:spPr>
      </p:pic>
      <p:grpSp>
        <p:nvGrpSpPr>
          <p:cNvPr id="6" name="Group 4"/>
          <p:cNvGrpSpPr>
            <a:grpSpLocks/>
          </p:cNvGrpSpPr>
          <p:nvPr/>
        </p:nvGrpSpPr>
        <p:grpSpPr bwMode="auto">
          <a:xfrm>
            <a:off x="3124200" y="5343523"/>
            <a:ext cx="3810000" cy="523877"/>
            <a:chOff x="816" y="2352"/>
            <a:chExt cx="2400" cy="330"/>
          </a:xfrm>
        </p:grpSpPr>
        <p:sp>
          <p:nvSpPr>
            <p:cNvPr id="7" name="Text Box 5"/>
            <p:cNvSpPr txBox="1">
              <a:spLocks noChangeArrowheads="1"/>
            </p:cNvSpPr>
            <p:nvPr/>
          </p:nvSpPr>
          <p:spPr bwMode="auto">
            <a:xfrm>
              <a:off x="816" y="2352"/>
              <a:ext cx="48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C</a:t>
              </a:r>
              <a:endParaRPr lang="en-US" sz="2800" dirty="0">
                <a:latin typeface="Arial" charset="0"/>
              </a:endParaRPr>
            </a:p>
          </p:txBody>
        </p:sp>
        <p:sp>
          <p:nvSpPr>
            <p:cNvPr id="8" name="Text Box 6"/>
            <p:cNvSpPr txBox="1">
              <a:spLocks noChangeArrowheads="1"/>
            </p:cNvSpPr>
            <p:nvPr/>
          </p:nvSpPr>
          <p:spPr bwMode="auto">
            <a:xfrm>
              <a:off x="1296" y="2352"/>
              <a:ext cx="48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D</a:t>
              </a:r>
              <a:endParaRPr lang="en-US" sz="2800" dirty="0">
                <a:latin typeface="Arial" charset="0"/>
              </a:endParaRPr>
            </a:p>
          </p:txBody>
        </p:sp>
        <p:sp>
          <p:nvSpPr>
            <p:cNvPr id="9" name="Text Box 7"/>
            <p:cNvSpPr txBox="1">
              <a:spLocks noChangeArrowheads="1"/>
            </p:cNvSpPr>
            <p:nvPr/>
          </p:nvSpPr>
          <p:spPr bwMode="auto">
            <a:xfrm>
              <a:off x="1776" y="2352"/>
              <a:ext cx="48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endParaRPr lang="en-US" sz="2800" dirty="0">
                <a:latin typeface="Arial" charset="0"/>
              </a:endParaRPr>
            </a:p>
          </p:txBody>
        </p:sp>
        <p:sp>
          <p:nvSpPr>
            <p:cNvPr id="10" name="Text Box 8"/>
            <p:cNvSpPr txBox="1">
              <a:spLocks noChangeArrowheads="1"/>
            </p:cNvSpPr>
            <p:nvPr/>
          </p:nvSpPr>
          <p:spPr bwMode="auto">
            <a:xfrm>
              <a:off x="2256" y="2352"/>
              <a:ext cx="48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E</a:t>
              </a:r>
              <a:endParaRPr lang="en-US" sz="2800" dirty="0">
                <a:latin typeface="Arial" charset="0"/>
              </a:endParaRPr>
            </a:p>
          </p:txBody>
        </p:sp>
        <p:sp>
          <p:nvSpPr>
            <p:cNvPr id="11" name="Text Box 9"/>
            <p:cNvSpPr txBox="1">
              <a:spLocks noChangeArrowheads="1"/>
            </p:cNvSpPr>
            <p:nvPr/>
          </p:nvSpPr>
          <p:spPr bwMode="auto">
            <a:xfrm>
              <a:off x="2736" y="2352"/>
              <a:ext cx="48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F</a:t>
              </a:r>
              <a:endParaRPr lang="en-US" sz="2800" dirty="0">
                <a:latin typeface="Arial" charset="0"/>
              </a:endParaRPr>
            </a:p>
          </p:txBody>
        </p:sp>
      </p:grpSp>
      <p:sp>
        <p:nvSpPr>
          <p:cNvPr id="15" name="Text Box 9"/>
          <p:cNvSpPr txBox="1">
            <a:spLocks noChangeArrowheads="1"/>
          </p:cNvSpPr>
          <p:nvPr/>
        </p:nvSpPr>
        <p:spPr bwMode="auto">
          <a:xfrm>
            <a:off x="2362200" y="5334000"/>
            <a:ext cx="762000" cy="523877"/>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B</a:t>
            </a:r>
            <a:endParaRPr lang="en-US" sz="2800" dirty="0">
              <a:latin typeface="Arial" charset="0"/>
            </a:endParaRPr>
          </a:p>
        </p:txBody>
      </p:sp>
      <p:sp>
        <p:nvSpPr>
          <p:cNvPr id="16" name="Text Box 9"/>
          <p:cNvSpPr txBox="1">
            <a:spLocks noChangeArrowheads="1"/>
          </p:cNvSpPr>
          <p:nvPr/>
        </p:nvSpPr>
        <p:spPr bwMode="auto">
          <a:xfrm>
            <a:off x="1600200" y="5334000"/>
            <a:ext cx="762000" cy="523877"/>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A</a:t>
            </a:r>
            <a:endParaRPr lang="en-US" sz="2800" dirty="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Representation</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The Structure used to represent a node of a binary tree in a linked list </a:t>
            </a:r>
          </a:p>
          <a:p>
            <a:pPr>
              <a:buNone/>
            </a:pPr>
            <a:r>
              <a:rPr lang="en-US" dirty="0" smtClean="0"/>
              <a:t>		</a:t>
            </a:r>
            <a:r>
              <a:rPr lang="en-US" dirty="0" err="1" smtClean="0"/>
              <a:t>struct</a:t>
            </a:r>
            <a:r>
              <a:rPr lang="en-US" dirty="0" smtClean="0"/>
              <a:t> node</a:t>
            </a:r>
          </a:p>
          <a:p>
            <a:pPr>
              <a:buNone/>
            </a:pPr>
            <a:r>
              <a:rPr lang="en-US" dirty="0" smtClean="0"/>
              <a:t>			{</a:t>
            </a:r>
          </a:p>
          <a:p>
            <a:pPr>
              <a:buNone/>
            </a:pPr>
            <a:r>
              <a:rPr lang="en-US" dirty="0" smtClean="0"/>
              <a:t>                 	   </a:t>
            </a:r>
            <a:r>
              <a:rPr lang="en-US" dirty="0" err="1" smtClean="0"/>
              <a:t>int</a:t>
            </a:r>
            <a:r>
              <a:rPr lang="en-US" dirty="0" smtClean="0"/>
              <a:t> data;</a:t>
            </a:r>
          </a:p>
          <a:p>
            <a:pPr>
              <a:buNone/>
            </a:pPr>
            <a:r>
              <a:rPr lang="en-US" dirty="0" smtClean="0"/>
              <a:t>			   </a:t>
            </a:r>
            <a:r>
              <a:rPr lang="en-US" dirty="0" err="1" smtClean="0"/>
              <a:t>struct</a:t>
            </a:r>
            <a:r>
              <a:rPr lang="en-US" dirty="0" smtClean="0"/>
              <a:t> node * left;</a:t>
            </a:r>
          </a:p>
          <a:p>
            <a:pPr>
              <a:buNone/>
            </a:pPr>
            <a:r>
              <a:rPr lang="en-US" dirty="0" smtClean="0"/>
              <a:t>			    </a:t>
            </a:r>
            <a:r>
              <a:rPr lang="en-US" dirty="0" err="1" smtClean="0"/>
              <a:t>struct</a:t>
            </a:r>
            <a:r>
              <a:rPr lang="en-US" dirty="0" smtClean="0"/>
              <a:t> node * right;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Linked Representation</a:t>
            </a:r>
            <a:endParaRPr lang="en-US" dirty="0"/>
          </a:p>
        </p:txBody>
      </p:sp>
      <p:pic>
        <p:nvPicPr>
          <p:cNvPr id="4" name="Content Placeholder 3" descr="binaryTree.bmp"/>
          <p:cNvPicPr>
            <a:picLocks noChangeAspect="1"/>
          </p:cNvPicPr>
          <p:nvPr/>
        </p:nvPicPr>
        <p:blipFill>
          <a:blip r:embed="rId2"/>
          <a:stretch>
            <a:fillRect/>
          </a:stretch>
        </p:blipFill>
        <p:spPr>
          <a:xfrm>
            <a:off x="5715000" y="1600200"/>
            <a:ext cx="3429000" cy="2687266"/>
          </a:xfrm>
          <a:prstGeom prst="rect">
            <a:avLst/>
          </a:prstGeom>
        </p:spPr>
      </p:pic>
      <p:grpSp>
        <p:nvGrpSpPr>
          <p:cNvPr id="6" name="Group 4"/>
          <p:cNvGrpSpPr>
            <a:grpSpLocks/>
          </p:cNvGrpSpPr>
          <p:nvPr/>
        </p:nvGrpSpPr>
        <p:grpSpPr bwMode="auto">
          <a:xfrm>
            <a:off x="2057400" y="1752600"/>
            <a:ext cx="1143000" cy="523877"/>
            <a:chOff x="1680" y="2298"/>
            <a:chExt cx="720" cy="330"/>
          </a:xfrm>
        </p:grpSpPr>
        <p:sp>
          <p:nvSpPr>
            <p:cNvPr id="8"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endParaRPr lang="en-US" sz="2800" dirty="0">
                <a:latin typeface="Arial" charset="0"/>
              </a:endParaRPr>
            </a:p>
          </p:txBody>
        </p:sp>
        <p:sp>
          <p:nvSpPr>
            <p:cNvPr id="9"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A</a:t>
              </a:r>
              <a:endParaRPr lang="en-US" sz="1400" dirty="0">
                <a:latin typeface="Arial" charset="0"/>
              </a:endParaRPr>
            </a:p>
          </p:txBody>
        </p:sp>
        <p:sp>
          <p:nvSpPr>
            <p:cNvPr id="10"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endParaRPr lang="en-US" sz="2800" dirty="0">
                <a:latin typeface="Arial" charset="0"/>
              </a:endParaRPr>
            </a:p>
          </p:txBody>
        </p:sp>
      </p:grpSp>
      <p:grpSp>
        <p:nvGrpSpPr>
          <p:cNvPr id="11" name="Group 4"/>
          <p:cNvGrpSpPr>
            <a:grpSpLocks/>
          </p:cNvGrpSpPr>
          <p:nvPr/>
        </p:nvGrpSpPr>
        <p:grpSpPr bwMode="auto">
          <a:xfrm>
            <a:off x="838200" y="2895600"/>
            <a:ext cx="1143000" cy="523877"/>
            <a:chOff x="1680" y="2298"/>
            <a:chExt cx="720" cy="330"/>
          </a:xfrm>
        </p:grpSpPr>
        <p:sp>
          <p:nvSpPr>
            <p:cNvPr id="12"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endParaRPr lang="en-US" sz="2800" dirty="0">
                <a:latin typeface="Arial" charset="0"/>
              </a:endParaRPr>
            </a:p>
          </p:txBody>
        </p:sp>
        <p:sp>
          <p:nvSpPr>
            <p:cNvPr id="13"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B</a:t>
              </a:r>
              <a:endParaRPr lang="en-US" sz="1400" dirty="0">
                <a:latin typeface="Arial" charset="0"/>
              </a:endParaRPr>
            </a:p>
          </p:txBody>
        </p:sp>
        <p:sp>
          <p:nvSpPr>
            <p:cNvPr id="14"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grpSp>
      <p:grpSp>
        <p:nvGrpSpPr>
          <p:cNvPr id="15" name="Group 4"/>
          <p:cNvGrpSpPr>
            <a:grpSpLocks/>
          </p:cNvGrpSpPr>
          <p:nvPr/>
        </p:nvGrpSpPr>
        <p:grpSpPr bwMode="auto">
          <a:xfrm>
            <a:off x="3276600" y="2895600"/>
            <a:ext cx="1143000" cy="523877"/>
            <a:chOff x="1680" y="2298"/>
            <a:chExt cx="720" cy="330"/>
          </a:xfrm>
        </p:grpSpPr>
        <p:sp>
          <p:nvSpPr>
            <p:cNvPr id="16"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endParaRPr lang="en-US" sz="2800" dirty="0">
                <a:latin typeface="Arial" charset="0"/>
              </a:endParaRPr>
            </a:p>
          </p:txBody>
        </p:sp>
        <p:sp>
          <p:nvSpPr>
            <p:cNvPr id="17"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C</a:t>
              </a:r>
              <a:endParaRPr lang="en-US" sz="1400" dirty="0">
                <a:latin typeface="Arial" charset="0"/>
              </a:endParaRPr>
            </a:p>
          </p:txBody>
        </p:sp>
        <p:sp>
          <p:nvSpPr>
            <p:cNvPr id="18"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endParaRPr lang="en-US" sz="2800" dirty="0">
                <a:latin typeface="Arial" charset="0"/>
              </a:endParaRPr>
            </a:p>
          </p:txBody>
        </p:sp>
      </p:grpSp>
      <p:grpSp>
        <p:nvGrpSpPr>
          <p:cNvPr id="19" name="Group 4"/>
          <p:cNvGrpSpPr>
            <a:grpSpLocks/>
          </p:cNvGrpSpPr>
          <p:nvPr/>
        </p:nvGrpSpPr>
        <p:grpSpPr bwMode="auto">
          <a:xfrm>
            <a:off x="228600" y="4419600"/>
            <a:ext cx="1143000" cy="523877"/>
            <a:chOff x="1680" y="2298"/>
            <a:chExt cx="720" cy="330"/>
          </a:xfrm>
        </p:grpSpPr>
        <p:sp>
          <p:nvSpPr>
            <p:cNvPr id="20"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sp>
          <p:nvSpPr>
            <p:cNvPr id="21"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D</a:t>
              </a:r>
              <a:endParaRPr lang="en-US" sz="1400" dirty="0">
                <a:latin typeface="Arial" charset="0"/>
              </a:endParaRPr>
            </a:p>
          </p:txBody>
        </p:sp>
        <p:sp>
          <p:nvSpPr>
            <p:cNvPr id="22"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grpSp>
      <p:grpSp>
        <p:nvGrpSpPr>
          <p:cNvPr id="23" name="Group 4"/>
          <p:cNvGrpSpPr>
            <a:grpSpLocks/>
          </p:cNvGrpSpPr>
          <p:nvPr/>
        </p:nvGrpSpPr>
        <p:grpSpPr bwMode="auto">
          <a:xfrm>
            <a:off x="2362200" y="4343400"/>
            <a:ext cx="1143000" cy="523877"/>
            <a:chOff x="1680" y="2298"/>
            <a:chExt cx="720" cy="330"/>
          </a:xfrm>
        </p:grpSpPr>
        <p:sp>
          <p:nvSpPr>
            <p:cNvPr id="24"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sp>
          <p:nvSpPr>
            <p:cNvPr id="25"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E</a:t>
              </a:r>
              <a:endParaRPr lang="en-US" sz="1400" dirty="0">
                <a:latin typeface="Arial" charset="0"/>
              </a:endParaRPr>
            </a:p>
          </p:txBody>
        </p:sp>
        <p:sp>
          <p:nvSpPr>
            <p:cNvPr id="26"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grpSp>
      <p:grpSp>
        <p:nvGrpSpPr>
          <p:cNvPr id="27" name="Group 4"/>
          <p:cNvGrpSpPr>
            <a:grpSpLocks/>
          </p:cNvGrpSpPr>
          <p:nvPr/>
        </p:nvGrpSpPr>
        <p:grpSpPr bwMode="auto">
          <a:xfrm>
            <a:off x="4267200" y="4267200"/>
            <a:ext cx="1143000" cy="523877"/>
            <a:chOff x="1680" y="2298"/>
            <a:chExt cx="720" cy="330"/>
          </a:xfrm>
        </p:grpSpPr>
        <p:sp>
          <p:nvSpPr>
            <p:cNvPr id="28" name="Text Box 6"/>
            <p:cNvSpPr txBox="1">
              <a:spLocks noChangeArrowheads="1"/>
            </p:cNvSpPr>
            <p:nvPr/>
          </p:nvSpPr>
          <p:spPr bwMode="auto">
            <a:xfrm>
              <a:off x="1680" y="2298"/>
              <a:ext cx="240" cy="330"/>
            </a:xfrm>
            <a:prstGeom prst="rect">
              <a:avLst/>
            </a:prstGeom>
            <a:solidFill>
              <a:schemeClr val="bg1"/>
            </a:solidFill>
            <a:ln w="9525">
              <a:solidFill>
                <a:schemeClr val="tx1"/>
              </a:solidFill>
              <a:miter lim="800000"/>
              <a:headEnd/>
              <a:tailEnd/>
            </a:ln>
            <a:effectLst/>
          </p:spPr>
          <p:txBody>
            <a:bodyPr wrap="square">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sp>
          <p:nvSpPr>
            <p:cNvPr id="29" name="Text Box 7"/>
            <p:cNvSpPr txBox="1">
              <a:spLocks noChangeArrowheads="1"/>
            </p:cNvSpPr>
            <p:nvPr/>
          </p:nvSpPr>
          <p:spPr bwMode="auto">
            <a:xfrm>
              <a:off x="192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F</a:t>
              </a:r>
              <a:endParaRPr lang="en-US" sz="1400" dirty="0">
                <a:latin typeface="Arial" charset="0"/>
              </a:endParaRPr>
            </a:p>
          </p:txBody>
        </p:sp>
        <p:sp>
          <p:nvSpPr>
            <p:cNvPr id="30" name="Text Box 8"/>
            <p:cNvSpPr txBox="1">
              <a:spLocks noChangeArrowheads="1"/>
            </p:cNvSpPr>
            <p:nvPr/>
          </p:nvSpPr>
          <p:spPr bwMode="auto">
            <a:xfrm>
              <a:off x="2160" y="2298"/>
              <a:ext cx="240" cy="330"/>
            </a:xfrm>
            <a:prstGeom prst="rect">
              <a:avLst/>
            </a:prstGeom>
            <a:solidFill>
              <a:schemeClr val="bg1"/>
            </a:solidFill>
            <a:ln w="9525">
              <a:solidFill>
                <a:schemeClr val="tx1"/>
              </a:solidFill>
              <a:miter lim="800000"/>
              <a:headEnd/>
              <a:tailEnd/>
            </a:ln>
            <a:effectLst/>
          </p:spPr>
          <p:txBody>
            <a:bodyPr>
              <a:spAutoFit/>
            </a:bodyPr>
            <a:lstStyle/>
            <a:p>
              <a:pPr algn="ctr" eaLnBrk="0" hangingPunct="0">
                <a:spcBef>
                  <a:spcPct val="50000"/>
                </a:spcBef>
              </a:pPr>
              <a:r>
                <a:rPr lang="en-US" sz="2800" dirty="0" smtClean="0">
                  <a:latin typeface="Arial" charset="0"/>
                </a:rPr>
                <a:t>X</a:t>
              </a:r>
              <a:endParaRPr lang="en-US" sz="2800" dirty="0">
                <a:latin typeface="Arial" charset="0"/>
              </a:endParaRPr>
            </a:p>
          </p:txBody>
        </p:sp>
      </p:grpSp>
      <p:cxnSp>
        <p:nvCxnSpPr>
          <p:cNvPr id="32" name="Straight Arrow Connector 31"/>
          <p:cNvCxnSpPr>
            <a:endCxn id="13" idx="0"/>
          </p:cNvCxnSpPr>
          <p:nvPr/>
        </p:nvCxnSpPr>
        <p:spPr>
          <a:xfrm rot="5400000">
            <a:off x="1390650" y="2228850"/>
            <a:ext cx="68580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7" idx="0"/>
          </p:cNvCxnSpPr>
          <p:nvPr/>
        </p:nvCxnSpPr>
        <p:spPr>
          <a:xfrm rot="16200000" flipH="1">
            <a:off x="3143250" y="2190750"/>
            <a:ext cx="76200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a:endCxn id="21" idx="0"/>
          </p:cNvCxnSpPr>
          <p:nvPr/>
        </p:nvCxnSpPr>
        <p:spPr>
          <a:xfrm rot="5400000">
            <a:off x="414339" y="3805238"/>
            <a:ext cx="1000123"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6" idx="2"/>
            <a:endCxn id="25" idx="0"/>
          </p:cNvCxnSpPr>
          <p:nvPr/>
        </p:nvCxnSpPr>
        <p:spPr>
          <a:xfrm rot="5400000">
            <a:off x="2738439" y="3614738"/>
            <a:ext cx="923923"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2"/>
            <a:endCxn id="29" idx="0"/>
          </p:cNvCxnSpPr>
          <p:nvPr/>
        </p:nvCxnSpPr>
        <p:spPr>
          <a:xfrm rot="16200000" flipH="1">
            <a:off x="4110039" y="3538538"/>
            <a:ext cx="847723"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Traversal</a:t>
            </a:r>
            <a:endParaRPr lang="en-US" dirty="0"/>
          </a:p>
        </p:txBody>
      </p:sp>
      <p:sp>
        <p:nvSpPr>
          <p:cNvPr id="3" name="Content Placeholder 2"/>
          <p:cNvSpPr>
            <a:spLocks noGrp="1"/>
          </p:cNvSpPr>
          <p:nvPr>
            <p:ph idx="1"/>
          </p:nvPr>
        </p:nvSpPr>
        <p:spPr>
          <a:xfrm>
            <a:off x="457200" y="1600200"/>
            <a:ext cx="8305800" cy="4525963"/>
          </a:xfrm>
        </p:spPr>
        <p:txBody>
          <a:bodyPr/>
          <a:lstStyle/>
          <a:p>
            <a:pPr algn="just"/>
            <a:r>
              <a:rPr lang="en-US" dirty="0" smtClean="0"/>
              <a:t>It is a way in which each node in the tree is visited exactly once in a systematic manner. This process is called tree traversal. Three way: </a:t>
            </a:r>
          </a:p>
          <a:p>
            <a:pPr lvl="1" algn="just">
              <a:buFont typeface="Wingdings" pitchFamily="2" charset="2"/>
              <a:buChar char="Ø"/>
            </a:pPr>
            <a:r>
              <a:rPr lang="en-US" dirty="0" smtClean="0"/>
              <a:t>	Preorder Traversal</a:t>
            </a:r>
          </a:p>
          <a:p>
            <a:pPr lvl="1" algn="just">
              <a:buNone/>
            </a:pPr>
            <a:endParaRPr lang="en-US" dirty="0" smtClean="0"/>
          </a:p>
          <a:p>
            <a:pPr lvl="1" algn="just">
              <a:buFont typeface="Wingdings" pitchFamily="2" charset="2"/>
              <a:buChar char="Ø"/>
            </a:pPr>
            <a:r>
              <a:rPr lang="en-US" dirty="0" smtClean="0"/>
              <a:t>   </a:t>
            </a:r>
            <a:r>
              <a:rPr lang="en-US" dirty="0" err="1" smtClean="0"/>
              <a:t>Inorder</a:t>
            </a:r>
            <a:r>
              <a:rPr lang="en-US" dirty="0" smtClean="0"/>
              <a:t> Traversal</a:t>
            </a:r>
          </a:p>
          <a:p>
            <a:pPr lvl="1" algn="just">
              <a:buNone/>
            </a:pPr>
            <a:endParaRPr lang="en-US" dirty="0" smtClean="0"/>
          </a:p>
          <a:p>
            <a:pPr lvl="1" algn="just">
              <a:buFont typeface="Wingdings" pitchFamily="2" charset="2"/>
              <a:buChar char="Ø"/>
            </a:pPr>
            <a:r>
              <a:rPr lang="en-US" dirty="0" smtClean="0"/>
              <a:t>   </a:t>
            </a:r>
            <a:r>
              <a:rPr lang="en-US" dirty="0" err="1" smtClean="0"/>
              <a:t>Postorder</a:t>
            </a:r>
            <a:r>
              <a:rPr lang="en-US" dirty="0" smtClean="0"/>
              <a:t> Traversal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 Traversal</a:t>
            </a:r>
            <a:endParaRPr lang="en-US" dirty="0"/>
          </a:p>
        </p:txBody>
      </p:sp>
      <p:sp>
        <p:nvSpPr>
          <p:cNvPr id="3" name="Content Placeholder 2"/>
          <p:cNvSpPr>
            <a:spLocks noGrp="1"/>
          </p:cNvSpPr>
          <p:nvPr>
            <p:ph idx="1"/>
          </p:nvPr>
        </p:nvSpPr>
        <p:spPr/>
        <p:txBody>
          <a:bodyPr/>
          <a:lstStyle/>
          <a:p>
            <a:pPr algn="just"/>
            <a:r>
              <a:rPr lang="en-US" dirty="0" smtClean="0">
                <a:latin typeface="+mj-lt"/>
              </a:rPr>
              <a:t>It is also known as depth-first order traversal.</a:t>
            </a:r>
          </a:p>
          <a:p>
            <a:pPr algn="just"/>
            <a:endParaRPr lang="en-US" dirty="0" smtClean="0">
              <a:latin typeface="+mj-lt"/>
            </a:endParaRPr>
          </a:p>
          <a:p>
            <a:pPr algn="just"/>
            <a:r>
              <a:rPr lang="en-US" dirty="0" smtClean="0">
                <a:latin typeface="+mj-lt"/>
              </a:rPr>
              <a:t>The procedure</a:t>
            </a:r>
          </a:p>
          <a:p>
            <a:pPr lvl="1" algn="just">
              <a:buFont typeface="Wingdings" pitchFamily="2" charset="2"/>
              <a:buChar char="Ø"/>
            </a:pPr>
            <a:r>
              <a:rPr lang="en-US" dirty="0" smtClean="0">
                <a:latin typeface="+mj-lt"/>
              </a:rPr>
              <a:t>Visit the root node </a:t>
            </a:r>
          </a:p>
          <a:p>
            <a:pPr lvl="1" algn="just">
              <a:buFont typeface="Wingdings" pitchFamily="2" charset="2"/>
              <a:buChar char="Ø"/>
            </a:pPr>
            <a:r>
              <a:rPr lang="en-US" dirty="0" smtClean="0">
                <a:latin typeface="+mj-lt"/>
              </a:rPr>
              <a:t>Traverse the left </a:t>
            </a:r>
            <a:r>
              <a:rPr lang="en-US" dirty="0" err="1" smtClean="0">
                <a:latin typeface="+mj-lt"/>
              </a:rPr>
              <a:t>subtree</a:t>
            </a:r>
            <a:r>
              <a:rPr lang="en-US" dirty="0" smtClean="0">
                <a:latin typeface="+mj-lt"/>
              </a:rPr>
              <a:t> in preorder</a:t>
            </a:r>
          </a:p>
          <a:p>
            <a:pPr lvl="1" algn="just">
              <a:buFont typeface="Wingdings" pitchFamily="2" charset="2"/>
              <a:buChar char="Ø"/>
            </a:pPr>
            <a:r>
              <a:rPr lang="en-US" dirty="0" smtClean="0">
                <a:latin typeface="+mj-lt"/>
              </a:rPr>
              <a:t>Traverse the right </a:t>
            </a:r>
            <a:r>
              <a:rPr lang="en-US" dirty="0" err="1" smtClean="0">
                <a:latin typeface="+mj-lt"/>
              </a:rPr>
              <a:t>subtree</a:t>
            </a:r>
            <a:r>
              <a:rPr lang="en-US" dirty="0" smtClean="0">
                <a:latin typeface="+mj-lt"/>
              </a:rPr>
              <a:t> in preorder</a:t>
            </a:r>
          </a:p>
          <a:p>
            <a:pPr lvl="1" algn="just">
              <a:buFont typeface="Wingdings" pitchFamily="2" charset="2"/>
              <a:buChar char="Ø"/>
            </a:pPr>
            <a:endParaRPr lang="en-US"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 Traversal</a:t>
            </a:r>
            <a:endParaRPr lang="en-US" dirty="0"/>
          </a:p>
        </p:txBody>
      </p:sp>
      <p:pic>
        <p:nvPicPr>
          <p:cNvPr id="4" name="Picture 11" descr="Fig06-10"/>
          <p:cNvPicPr>
            <a:picLocks noChangeAspect="1" noChangeArrowheads="1"/>
          </p:cNvPicPr>
          <p:nvPr/>
        </p:nvPicPr>
        <p:blipFill>
          <a:blip r:embed="rId2"/>
          <a:srcRect/>
          <a:stretch>
            <a:fillRect/>
          </a:stretch>
        </p:blipFill>
        <p:spPr bwMode="auto">
          <a:xfrm>
            <a:off x="0" y="1600200"/>
            <a:ext cx="8686800" cy="4267200"/>
          </a:xfrm>
          <a:prstGeom prst="rect">
            <a:avLst/>
          </a:prstGeom>
          <a:noFill/>
          <a:ln w="9525">
            <a:noFill/>
            <a:miter lim="800000"/>
            <a:headEnd/>
            <a:tailEnd/>
          </a:ln>
        </p:spPr>
      </p:pic>
      <p:sp>
        <p:nvSpPr>
          <p:cNvPr id="5" name="Rectangle 4"/>
          <p:cNvSpPr/>
          <p:nvPr/>
        </p:nvSpPr>
        <p:spPr>
          <a:xfrm>
            <a:off x="0" y="5486400"/>
            <a:ext cx="1447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Fig06-11"/>
          <p:cNvPicPr>
            <a:picLocks noChangeAspect="1" noChangeArrowheads="1"/>
          </p:cNvPicPr>
          <p:nvPr/>
        </p:nvPicPr>
        <p:blipFill>
          <a:blip r:embed="rId2"/>
          <a:srcRect/>
          <a:stretch>
            <a:fillRect/>
          </a:stretch>
        </p:blipFill>
        <p:spPr bwMode="auto">
          <a:xfrm>
            <a:off x="0" y="228600"/>
            <a:ext cx="8804476" cy="6101347"/>
          </a:xfrm>
          <a:prstGeom prst="rect">
            <a:avLst/>
          </a:prstGeom>
          <a:noFill/>
          <a:ln w="9525">
            <a:noFill/>
            <a:miter lim="800000"/>
            <a:headEnd/>
            <a:tailEnd/>
          </a:ln>
        </p:spPr>
      </p:pic>
      <p:sp>
        <p:nvSpPr>
          <p:cNvPr id="5" name="Rectangle 4"/>
          <p:cNvSpPr/>
          <p:nvPr/>
        </p:nvSpPr>
        <p:spPr>
          <a:xfrm>
            <a:off x="0" y="60198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 Traversal</a:t>
            </a:r>
            <a:endParaRPr lang="en-US" dirty="0"/>
          </a:p>
        </p:txBody>
      </p:sp>
      <p:sp>
        <p:nvSpPr>
          <p:cNvPr id="3" name="Content Placeholder 2"/>
          <p:cNvSpPr>
            <a:spLocks noGrp="1"/>
          </p:cNvSpPr>
          <p:nvPr>
            <p:ph idx="1"/>
          </p:nvPr>
        </p:nvSpPr>
        <p:spPr/>
        <p:txBody>
          <a:bodyPr/>
          <a:lstStyle/>
          <a:p>
            <a:pPr algn="just"/>
            <a:r>
              <a:rPr lang="en-US" dirty="0" smtClean="0"/>
              <a:t>Algorithm</a:t>
            </a:r>
          </a:p>
          <a:p>
            <a:pPr algn="just">
              <a:buNone/>
            </a:pPr>
            <a:r>
              <a:rPr lang="en-US" dirty="0" smtClean="0"/>
              <a:t>	preorder(root)</a:t>
            </a:r>
          </a:p>
          <a:p>
            <a:pPr marL="514350" indent="-514350" algn="just">
              <a:buFont typeface="+mj-lt"/>
              <a:buAutoNum type="arabicPeriod"/>
            </a:pPr>
            <a:r>
              <a:rPr lang="en-US" dirty="0" smtClean="0"/>
              <a:t>	if (root is not NULL)</a:t>
            </a:r>
          </a:p>
          <a:p>
            <a:pPr marL="971550" lvl="1" indent="-571500" algn="just">
              <a:buFont typeface="+mj-lt"/>
              <a:buAutoNum type="romanUcPeriod"/>
            </a:pPr>
            <a:r>
              <a:rPr lang="en-US" dirty="0" smtClean="0"/>
              <a:t>Print(root)</a:t>
            </a:r>
          </a:p>
          <a:p>
            <a:pPr marL="971550" lvl="1" indent="-571500" algn="just">
              <a:buFont typeface="+mj-lt"/>
              <a:buAutoNum type="romanUcPeriod"/>
            </a:pPr>
            <a:r>
              <a:rPr lang="en-US" dirty="0" smtClean="0"/>
              <a:t>preorder(root-&gt;left)</a:t>
            </a:r>
          </a:p>
          <a:p>
            <a:pPr marL="971550" lvl="1" indent="-571500" algn="just">
              <a:buFont typeface="+mj-lt"/>
              <a:buAutoNum type="romanUcPeriod"/>
            </a:pPr>
            <a:r>
              <a:rPr lang="en-US" dirty="0" smtClean="0"/>
              <a:t>preorder(root-&gt;right)</a:t>
            </a:r>
          </a:p>
          <a:p>
            <a:pPr marL="571500" indent="-571500" algn="just">
              <a:buFont typeface="+mj-lt"/>
              <a:buAutoNum type="arabicPeriod"/>
            </a:pPr>
            <a:r>
              <a:rPr lang="en-US" dirty="0" smtClean="0"/>
              <a:t>end if</a:t>
            </a:r>
          </a:p>
          <a:p>
            <a:pPr marL="571500" indent="-571500" algn="just">
              <a:buFont typeface="+mj-lt"/>
              <a:buAutoNum type="arabicPeriod"/>
            </a:pPr>
            <a:r>
              <a:rPr lang="en-US" dirty="0" smtClean="0"/>
              <a:t>end preorder</a:t>
            </a:r>
          </a:p>
          <a:p>
            <a:pPr marL="971550" lvl="1" indent="-571500" algn="just">
              <a:buFont typeface="+mj-lt"/>
              <a:buAutoNum type="romanUcPeriod"/>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sp>
        <p:nvSpPr>
          <p:cNvPr id="3" name="Content Placeholder 2"/>
          <p:cNvSpPr>
            <a:spLocks noGrp="1"/>
          </p:cNvSpPr>
          <p:nvPr>
            <p:ph idx="1"/>
          </p:nvPr>
        </p:nvSpPr>
        <p:spPr/>
        <p:txBody>
          <a:bodyPr/>
          <a:lstStyle/>
          <a:p>
            <a:pPr algn="just"/>
            <a:r>
              <a:rPr lang="en-US" dirty="0" smtClean="0"/>
              <a:t>It is also known as symmetric order traversal.</a:t>
            </a:r>
          </a:p>
          <a:p>
            <a:pPr algn="just"/>
            <a:endParaRPr lang="en-US" dirty="0" smtClean="0"/>
          </a:p>
          <a:p>
            <a:pPr algn="just"/>
            <a:r>
              <a:rPr lang="en-US" dirty="0" smtClean="0"/>
              <a:t>The procedure</a:t>
            </a:r>
          </a:p>
          <a:p>
            <a:pPr lvl="1" algn="just">
              <a:buFont typeface="Wingdings" pitchFamily="2" charset="2"/>
              <a:buChar char="Ø"/>
            </a:pPr>
            <a:r>
              <a:rPr lang="en-US" dirty="0" smtClean="0"/>
              <a:t>Traverse the left </a:t>
            </a:r>
            <a:r>
              <a:rPr lang="en-US" dirty="0" err="1" smtClean="0"/>
              <a:t>subtree</a:t>
            </a:r>
            <a:r>
              <a:rPr lang="en-US" dirty="0" smtClean="0"/>
              <a:t> in </a:t>
            </a:r>
            <a:r>
              <a:rPr lang="en-US" dirty="0" err="1" smtClean="0"/>
              <a:t>inorder</a:t>
            </a:r>
            <a:endParaRPr lang="en-US" dirty="0" smtClean="0"/>
          </a:p>
          <a:p>
            <a:pPr lvl="1" algn="just">
              <a:buFont typeface="Wingdings" pitchFamily="2" charset="2"/>
              <a:buChar char="Ø"/>
            </a:pPr>
            <a:r>
              <a:rPr lang="en-US" dirty="0" smtClean="0"/>
              <a:t>Visit the root node</a:t>
            </a:r>
          </a:p>
          <a:p>
            <a:pPr lvl="1" algn="just">
              <a:buFont typeface="Wingdings" pitchFamily="2" charset="2"/>
              <a:buChar char="Ø"/>
            </a:pPr>
            <a:r>
              <a:rPr lang="en-US" dirty="0" smtClean="0"/>
              <a:t>Traverse the right </a:t>
            </a:r>
            <a:r>
              <a:rPr lang="en-US" dirty="0" err="1" smtClean="0"/>
              <a:t>subtree</a:t>
            </a:r>
            <a:r>
              <a:rPr lang="en-US" dirty="0" smtClean="0"/>
              <a:t> in </a:t>
            </a:r>
            <a:r>
              <a:rPr lang="en-US" dirty="0" err="1" smtClean="0"/>
              <a:t>inorder</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pic>
        <p:nvPicPr>
          <p:cNvPr id="4" name="Picture 11" descr="Fig06-12"/>
          <p:cNvPicPr>
            <a:picLocks noChangeAspect="1" noChangeArrowheads="1"/>
          </p:cNvPicPr>
          <p:nvPr/>
        </p:nvPicPr>
        <p:blipFill>
          <a:blip r:embed="rId2"/>
          <a:srcRect/>
          <a:stretch>
            <a:fillRect/>
          </a:stretch>
        </p:blipFill>
        <p:spPr bwMode="auto">
          <a:xfrm>
            <a:off x="0" y="1905000"/>
            <a:ext cx="8686800" cy="4267200"/>
          </a:xfrm>
          <a:prstGeom prst="rect">
            <a:avLst/>
          </a:prstGeom>
          <a:noFill/>
          <a:ln w="9525">
            <a:noFill/>
            <a:miter lim="800000"/>
            <a:headEnd/>
            <a:tailEnd/>
          </a:ln>
        </p:spPr>
      </p:pic>
      <p:sp>
        <p:nvSpPr>
          <p:cNvPr id="5" name="Rectangle 4"/>
          <p:cNvSpPr/>
          <p:nvPr/>
        </p:nvSpPr>
        <p:spPr>
          <a:xfrm>
            <a:off x="0" y="5791200"/>
            <a:ext cx="1295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Definition (contd.)</a:t>
            </a:r>
            <a:endParaRPr lang="en-US" dirty="0"/>
          </a:p>
        </p:txBody>
      </p:sp>
      <p:pic>
        <p:nvPicPr>
          <p:cNvPr id="8" name="Picture 7" descr="tree1.bmp"/>
          <p:cNvPicPr>
            <a:picLocks noChangeAspect="1"/>
          </p:cNvPicPr>
          <p:nvPr/>
        </p:nvPicPr>
        <p:blipFill>
          <a:blip r:embed="rId2"/>
          <a:stretch>
            <a:fillRect/>
          </a:stretch>
        </p:blipFill>
        <p:spPr>
          <a:xfrm>
            <a:off x="1905000" y="1752600"/>
            <a:ext cx="5257800" cy="395779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sp>
        <p:nvSpPr>
          <p:cNvPr id="3" name="Content Placeholder 2"/>
          <p:cNvSpPr>
            <a:spLocks noGrp="1"/>
          </p:cNvSpPr>
          <p:nvPr>
            <p:ph idx="1"/>
          </p:nvPr>
        </p:nvSpPr>
        <p:spPr/>
        <p:txBody>
          <a:bodyPr/>
          <a:lstStyle/>
          <a:p>
            <a:pPr algn="just"/>
            <a:r>
              <a:rPr lang="en-US" dirty="0" smtClean="0"/>
              <a:t>Algorithm</a:t>
            </a:r>
          </a:p>
          <a:p>
            <a:pPr algn="just">
              <a:buNone/>
            </a:pPr>
            <a:r>
              <a:rPr lang="en-US" dirty="0" smtClean="0"/>
              <a:t>	</a:t>
            </a:r>
            <a:r>
              <a:rPr lang="en-US" dirty="0" err="1" smtClean="0"/>
              <a:t>inorder</a:t>
            </a:r>
            <a:r>
              <a:rPr lang="en-US" dirty="0" smtClean="0"/>
              <a:t>(root)</a:t>
            </a:r>
          </a:p>
          <a:p>
            <a:pPr marL="514350" indent="-514350" algn="just">
              <a:buFont typeface="+mj-lt"/>
              <a:buAutoNum type="arabicPeriod"/>
            </a:pPr>
            <a:r>
              <a:rPr lang="en-US" dirty="0" smtClean="0"/>
              <a:t>	if (root is not NULL)</a:t>
            </a:r>
          </a:p>
          <a:p>
            <a:pPr marL="971550" lvl="1" indent="-571500" algn="just">
              <a:buFont typeface="+mj-lt"/>
              <a:buAutoNum type="romanUcPeriod"/>
            </a:pPr>
            <a:r>
              <a:rPr lang="en-US" dirty="0" err="1" smtClean="0"/>
              <a:t>inorder</a:t>
            </a:r>
            <a:r>
              <a:rPr lang="en-US" dirty="0" smtClean="0"/>
              <a:t>(root-&gt;left)</a:t>
            </a:r>
          </a:p>
          <a:p>
            <a:pPr marL="971550" lvl="1" indent="-571500" algn="just">
              <a:buFont typeface="+mj-lt"/>
              <a:buAutoNum type="romanUcPeriod"/>
            </a:pPr>
            <a:r>
              <a:rPr lang="en-US" dirty="0" smtClean="0"/>
              <a:t>Print(root)</a:t>
            </a:r>
          </a:p>
          <a:p>
            <a:pPr marL="971550" lvl="1" indent="-571500" algn="just">
              <a:buFont typeface="+mj-lt"/>
              <a:buAutoNum type="romanUcPeriod"/>
            </a:pPr>
            <a:r>
              <a:rPr lang="en-US" dirty="0" err="1" smtClean="0"/>
              <a:t>inorder</a:t>
            </a:r>
            <a:r>
              <a:rPr lang="en-US" dirty="0" smtClean="0"/>
              <a:t>(root-&gt;right)</a:t>
            </a:r>
          </a:p>
          <a:p>
            <a:pPr marL="571500" indent="-571500" algn="just">
              <a:buFont typeface="+mj-lt"/>
              <a:buAutoNum type="arabicPeriod"/>
            </a:pPr>
            <a:r>
              <a:rPr lang="en-US" dirty="0" smtClean="0"/>
              <a:t>end if</a:t>
            </a:r>
          </a:p>
          <a:p>
            <a:pPr marL="571500" indent="-571500" algn="just">
              <a:buFont typeface="+mj-lt"/>
              <a:buAutoNum type="arabicPeriod"/>
            </a:pPr>
            <a:r>
              <a:rPr lang="en-US" dirty="0" smtClean="0"/>
              <a:t>end </a:t>
            </a:r>
            <a:r>
              <a:rPr lang="en-US" dirty="0" err="1" smtClean="0"/>
              <a:t>inorder</a:t>
            </a:r>
            <a:endParaRPr lang="en-US" dirty="0" smtClean="0"/>
          </a:p>
          <a:p>
            <a:pPr marL="971550" lvl="1" indent="-571500" algn="just">
              <a:buFont typeface="+mj-lt"/>
              <a:buAutoNum type="romanUcPeriod"/>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Postorder</a:t>
            </a:r>
            <a:r>
              <a:rPr lang="en-US" dirty="0" smtClean="0"/>
              <a:t> Traversal</a:t>
            </a:r>
            <a:endParaRPr lang="en-US" dirty="0"/>
          </a:p>
        </p:txBody>
      </p:sp>
      <p:sp>
        <p:nvSpPr>
          <p:cNvPr id="3" name="Content Placeholder 2"/>
          <p:cNvSpPr>
            <a:spLocks noGrp="1"/>
          </p:cNvSpPr>
          <p:nvPr>
            <p:ph idx="1"/>
          </p:nvPr>
        </p:nvSpPr>
        <p:spPr/>
        <p:txBody>
          <a:bodyPr/>
          <a:lstStyle/>
          <a:p>
            <a:pPr algn="just"/>
            <a:r>
              <a:rPr lang="en-US" dirty="0" smtClean="0"/>
              <a:t>The procedure</a:t>
            </a:r>
          </a:p>
          <a:p>
            <a:pPr lvl="1" algn="just">
              <a:buFont typeface="Wingdings" pitchFamily="2" charset="2"/>
              <a:buChar char="Ø"/>
            </a:pPr>
            <a:r>
              <a:rPr lang="en-US" dirty="0" smtClean="0"/>
              <a:t>Traverse the left </a:t>
            </a:r>
            <a:r>
              <a:rPr lang="en-US" dirty="0" err="1" smtClean="0"/>
              <a:t>subtree</a:t>
            </a:r>
            <a:r>
              <a:rPr lang="en-US" dirty="0" smtClean="0"/>
              <a:t> in </a:t>
            </a:r>
            <a:r>
              <a:rPr lang="en-US" dirty="0" err="1" smtClean="0"/>
              <a:t>postorder</a:t>
            </a:r>
            <a:endParaRPr lang="en-US" dirty="0" smtClean="0"/>
          </a:p>
          <a:p>
            <a:pPr lvl="1" algn="just">
              <a:buFont typeface="Wingdings" pitchFamily="2" charset="2"/>
              <a:buChar char="Ø"/>
            </a:pPr>
            <a:endParaRPr lang="en-US" dirty="0" smtClean="0"/>
          </a:p>
          <a:p>
            <a:pPr lvl="1" algn="just">
              <a:buFont typeface="Wingdings" pitchFamily="2" charset="2"/>
              <a:buChar char="Ø"/>
            </a:pPr>
            <a:r>
              <a:rPr lang="en-US" dirty="0" smtClean="0"/>
              <a:t>Traverse the right </a:t>
            </a:r>
            <a:r>
              <a:rPr lang="en-US" dirty="0" err="1" smtClean="0"/>
              <a:t>subtree</a:t>
            </a:r>
            <a:r>
              <a:rPr lang="en-US" dirty="0" smtClean="0"/>
              <a:t> in </a:t>
            </a:r>
            <a:r>
              <a:rPr lang="en-US" dirty="0" err="1" smtClean="0"/>
              <a:t>postorder</a:t>
            </a:r>
            <a:endParaRPr lang="en-US" dirty="0" smtClean="0"/>
          </a:p>
          <a:p>
            <a:pPr lvl="1" algn="just">
              <a:buFont typeface="Wingdings" pitchFamily="2" charset="2"/>
              <a:buChar char="Ø"/>
            </a:pPr>
            <a:endParaRPr lang="en-US" dirty="0" smtClean="0"/>
          </a:p>
          <a:p>
            <a:pPr lvl="1" algn="just">
              <a:buFont typeface="Wingdings" pitchFamily="2" charset="2"/>
              <a:buChar char="Ø"/>
            </a:pPr>
            <a:r>
              <a:rPr lang="en-US" dirty="0" smtClean="0"/>
              <a:t>Visit the root node</a:t>
            </a:r>
          </a:p>
          <a:p>
            <a:pPr lvl="1" algn="just">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Postorder</a:t>
            </a:r>
            <a:r>
              <a:rPr lang="en-US" dirty="0" smtClean="0"/>
              <a:t> Traversal</a:t>
            </a:r>
            <a:endParaRPr lang="en-US" dirty="0"/>
          </a:p>
        </p:txBody>
      </p:sp>
      <p:pic>
        <p:nvPicPr>
          <p:cNvPr id="4" name="Picture 11" descr="Fig06-13"/>
          <p:cNvPicPr>
            <a:picLocks noChangeAspect="1" noChangeArrowheads="1"/>
          </p:cNvPicPr>
          <p:nvPr/>
        </p:nvPicPr>
        <p:blipFill>
          <a:blip r:embed="rId2"/>
          <a:srcRect/>
          <a:stretch>
            <a:fillRect/>
          </a:stretch>
        </p:blipFill>
        <p:spPr bwMode="auto">
          <a:xfrm>
            <a:off x="0" y="1447800"/>
            <a:ext cx="8686800" cy="4419600"/>
          </a:xfrm>
          <a:prstGeom prst="rect">
            <a:avLst/>
          </a:prstGeom>
          <a:noFill/>
          <a:ln w="9525">
            <a:noFill/>
            <a:miter lim="800000"/>
            <a:headEnd/>
            <a:tailEnd/>
          </a:ln>
        </p:spPr>
      </p:pic>
      <p:sp>
        <p:nvSpPr>
          <p:cNvPr id="5" name="Rectangle 4"/>
          <p:cNvSpPr/>
          <p:nvPr/>
        </p:nvSpPr>
        <p:spPr>
          <a:xfrm>
            <a:off x="0" y="5486400"/>
            <a:ext cx="1371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Postorder</a:t>
            </a:r>
            <a:r>
              <a:rPr lang="en-US" dirty="0" smtClean="0"/>
              <a:t> Traversal</a:t>
            </a:r>
            <a:endParaRPr lang="en-US" dirty="0"/>
          </a:p>
        </p:txBody>
      </p:sp>
      <p:sp>
        <p:nvSpPr>
          <p:cNvPr id="3" name="Content Placeholder 2"/>
          <p:cNvSpPr>
            <a:spLocks noGrp="1"/>
          </p:cNvSpPr>
          <p:nvPr>
            <p:ph idx="1"/>
          </p:nvPr>
        </p:nvSpPr>
        <p:spPr/>
        <p:txBody>
          <a:bodyPr>
            <a:normAutofit/>
          </a:bodyPr>
          <a:lstStyle/>
          <a:p>
            <a:pPr algn="just"/>
            <a:r>
              <a:rPr lang="en-US" dirty="0" smtClean="0"/>
              <a:t>Algorithm</a:t>
            </a:r>
          </a:p>
          <a:p>
            <a:pPr algn="just">
              <a:buNone/>
            </a:pPr>
            <a:r>
              <a:rPr lang="en-US" dirty="0" smtClean="0"/>
              <a:t>	</a:t>
            </a:r>
            <a:r>
              <a:rPr lang="en-US" dirty="0" err="1" smtClean="0"/>
              <a:t>postorder</a:t>
            </a:r>
            <a:r>
              <a:rPr lang="en-US" dirty="0" smtClean="0"/>
              <a:t>(root)</a:t>
            </a:r>
          </a:p>
          <a:p>
            <a:pPr marL="514350" indent="-514350" algn="just">
              <a:buFont typeface="+mj-lt"/>
              <a:buAutoNum type="arabicPeriod"/>
            </a:pPr>
            <a:r>
              <a:rPr lang="en-US" dirty="0" smtClean="0"/>
              <a:t>	if (root is not NULL)</a:t>
            </a:r>
          </a:p>
          <a:p>
            <a:pPr marL="971550" lvl="1" indent="-571500" algn="just">
              <a:buFont typeface="+mj-lt"/>
              <a:buAutoNum type="romanUcPeriod"/>
            </a:pPr>
            <a:r>
              <a:rPr lang="en-US" dirty="0" err="1" smtClean="0"/>
              <a:t>postorder</a:t>
            </a:r>
            <a:r>
              <a:rPr lang="en-US" dirty="0" smtClean="0"/>
              <a:t>(root-&gt;left)</a:t>
            </a:r>
          </a:p>
          <a:p>
            <a:pPr marL="971550" lvl="1" indent="-571500" algn="just">
              <a:buFont typeface="+mj-lt"/>
              <a:buAutoNum type="romanUcPeriod"/>
            </a:pPr>
            <a:r>
              <a:rPr lang="en-US" dirty="0" err="1" smtClean="0"/>
              <a:t>postorder</a:t>
            </a:r>
            <a:r>
              <a:rPr lang="en-US" dirty="0" smtClean="0"/>
              <a:t>(root-&gt;right)</a:t>
            </a:r>
          </a:p>
          <a:p>
            <a:pPr marL="971550" lvl="1" indent="-571500" algn="just">
              <a:buFont typeface="+mj-lt"/>
              <a:buAutoNum type="romanUcPeriod"/>
            </a:pPr>
            <a:r>
              <a:rPr lang="en-US" dirty="0" smtClean="0"/>
              <a:t>Print(root)</a:t>
            </a:r>
          </a:p>
          <a:p>
            <a:pPr marL="571500" indent="-571500" algn="just">
              <a:buFont typeface="+mj-lt"/>
              <a:buAutoNum type="arabicPeriod"/>
            </a:pPr>
            <a:r>
              <a:rPr lang="en-US" dirty="0" smtClean="0"/>
              <a:t>end if</a:t>
            </a:r>
          </a:p>
          <a:p>
            <a:pPr marL="571500" indent="-571500" algn="just">
              <a:buFont typeface="+mj-lt"/>
              <a:buAutoNum type="arabicPeriod"/>
            </a:pPr>
            <a:r>
              <a:rPr lang="en-US" dirty="0" smtClean="0"/>
              <a:t>end </a:t>
            </a:r>
            <a:r>
              <a:rPr lang="en-US" dirty="0" err="1" smtClean="0"/>
              <a:t>postorder</a:t>
            </a:r>
            <a:endParaRPr lang="en-US" dirty="0" smtClean="0"/>
          </a:p>
          <a:p>
            <a:pPr marL="971550" lvl="1" indent="-571500" algn="just">
              <a:buFont typeface="+mj-lt"/>
              <a:buAutoNum type="romanUcPeriod"/>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Traversal</a:t>
            </a:r>
            <a:endParaRPr lang="en-US" dirty="0"/>
          </a:p>
        </p:txBody>
      </p:sp>
      <p:grpSp>
        <p:nvGrpSpPr>
          <p:cNvPr id="5" name="Group 120"/>
          <p:cNvGrpSpPr>
            <a:grpSpLocks/>
          </p:cNvGrpSpPr>
          <p:nvPr/>
        </p:nvGrpSpPr>
        <p:grpSpPr bwMode="auto">
          <a:xfrm>
            <a:off x="2205037" y="1524000"/>
            <a:ext cx="4424363" cy="2362200"/>
            <a:chOff x="720" y="2832"/>
            <a:chExt cx="1344" cy="864"/>
          </a:xfrm>
        </p:grpSpPr>
        <p:sp>
          <p:nvSpPr>
            <p:cNvPr id="6" name="Oval 24"/>
            <p:cNvSpPr>
              <a:spLocks noChangeArrowheads="1"/>
            </p:cNvSpPr>
            <p:nvPr/>
          </p:nvSpPr>
          <p:spPr bwMode="auto">
            <a:xfrm>
              <a:off x="1344" y="2832"/>
              <a:ext cx="192" cy="192"/>
            </a:xfrm>
            <a:prstGeom prst="ellipse">
              <a:avLst/>
            </a:prstGeom>
            <a:noFill/>
            <a:ln w="22225">
              <a:solidFill>
                <a:schemeClr val="tx1"/>
              </a:solidFill>
              <a:round/>
              <a:headEnd/>
              <a:tailEnd/>
            </a:ln>
          </p:spPr>
          <p:txBody>
            <a:bodyPr wrap="none" anchor="ctr"/>
            <a:lstStyle/>
            <a:p>
              <a:pPr algn="ctr" eaLnBrk="1" hangingPunct="1"/>
              <a:r>
                <a:rPr lang="en-US" sz="2000" dirty="0">
                  <a:latin typeface="Trebuchet MS" pitchFamily="34" charset="0"/>
                </a:rPr>
                <a:t>A</a:t>
              </a:r>
            </a:p>
          </p:txBody>
        </p:sp>
        <p:sp>
          <p:nvSpPr>
            <p:cNvPr id="7" name="Oval 25"/>
            <p:cNvSpPr>
              <a:spLocks noChangeArrowheads="1"/>
            </p:cNvSpPr>
            <p:nvPr/>
          </p:nvSpPr>
          <p:spPr bwMode="auto">
            <a:xfrm>
              <a:off x="912"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B</a:t>
              </a:r>
            </a:p>
          </p:txBody>
        </p:sp>
        <p:sp>
          <p:nvSpPr>
            <p:cNvPr id="8" name="Oval 26"/>
            <p:cNvSpPr>
              <a:spLocks noChangeArrowheads="1"/>
            </p:cNvSpPr>
            <p:nvPr/>
          </p:nvSpPr>
          <p:spPr bwMode="auto">
            <a:xfrm>
              <a:off x="1680"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C</a:t>
              </a:r>
            </a:p>
          </p:txBody>
        </p:sp>
        <p:sp>
          <p:nvSpPr>
            <p:cNvPr id="9" name="Oval 27"/>
            <p:cNvSpPr>
              <a:spLocks noChangeArrowheads="1"/>
            </p:cNvSpPr>
            <p:nvPr/>
          </p:nvSpPr>
          <p:spPr bwMode="auto">
            <a:xfrm>
              <a:off x="720"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D</a:t>
              </a:r>
            </a:p>
          </p:txBody>
        </p:sp>
        <p:sp>
          <p:nvSpPr>
            <p:cNvPr id="10" name="Oval 28"/>
            <p:cNvSpPr>
              <a:spLocks noChangeArrowheads="1"/>
            </p:cNvSpPr>
            <p:nvPr/>
          </p:nvSpPr>
          <p:spPr bwMode="auto">
            <a:xfrm>
              <a:off x="1104"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E</a:t>
              </a:r>
            </a:p>
          </p:txBody>
        </p:sp>
        <p:sp>
          <p:nvSpPr>
            <p:cNvPr id="11" name="Oval 29"/>
            <p:cNvSpPr>
              <a:spLocks noChangeArrowheads="1"/>
            </p:cNvSpPr>
            <p:nvPr/>
          </p:nvSpPr>
          <p:spPr bwMode="auto">
            <a:xfrm>
              <a:off x="1488" y="3504"/>
              <a:ext cx="192" cy="192"/>
            </a:xfrm>
            <a:prstGeom prst="ellipse">
              <a:avLst/>
            </a:prstGeom>
            <a:noFill/>
            <a:ln w="22225">
              <a:solidFill>
                <a:schemeClr val="tx1"/>
              </a:solidFill>
              <a:round/>
              <a:headEnd/>
              <a:tailEnd/>
            </a:ln>
          </p:spPr>
          <p:txBody>
            <a:bodyPr wrap="none" anchor="ctr"/>
            <a:lstStyle/>
            <a:p>
              <a:pPr algn="ctr" eaLnBrk="1" hangingPunct="1"/>
              <a:r>
                <a:rPr lang="en-US" sz="2000" dirty="0">
                  <a:latin typeface="Trebuchet MS" pitchFamily="34" charset="0"/>
                </a:rPr>
                <a:t>F</a:t>
              </a:r>
            </a:p>
          </p:txBody>
        </p:sp>
        <p:sp>
          <p:nvSpPr>
            <p:cNvPr id="12" name="Oval 30"/>
            <p:cNvSpPr>
              <a:spLocks noChangeArrowheads="1"/>
            </p:cNvSpPr>
            <p:nvPr/>
          </p:nvSpPr>
          <p:spPr bwMode="auto">
            <a:xfrm>
              <a:off x="1872" y="3504"/>
              <a:ext cx="192" cy="192"/>
            </a:xfrm>
            <a:prstGeom prst="ellipse">
              <a:avLst/>
            </a:prstGeom>
            <a:noFill/>
            <a:ln w="22225">
              <a:solidFill>
                <a:schemeClr val="tx1"/>
              </a:solidFill>
              <a:round/>
              <a:headEnd/>
              <a:tailEnd/>
            </a:ln>
          </p:spPr>
          <p:txBody>
            <a:bodyPr wrap="none" anchor="ctr"/>
            <a:lstStyle/>
            <a:p>
              <a:pPr algn="ctr" eaLnBrk="1" hangingPunct="1"/>
              <a:r>
                <a:rPr lang="en-US" sz="2000" dirty="0">
                  <a:latin typeface="Trebuchet MS" pitchFamily="34" charset="0"/>
                </a:rPr>
                <a:t>G</a:t>
              </a:r>
            </a:p>
          </p:txBody>
        </p:sp>
        <p:cxnSp>
          <p:nvCxnSpPr>
            <p:cNvPr id="13" name="AutoShape 31"/>
            <p:cNvCxnSpPr>
              <a:cxnSpLocks noChangeShapeType="1"/>
              <a:stCxn id="6" idx="3"/>
              <a:endCxn id="7" idx="7"/>
            </p:cNvCxnSpPr>
            <p:nvPr/>
          </p:nvCxnSpPr>
          <p:spPr bwMode="auto">
            <a:xfrm flipH="1">
              <a:off x="1076" y="3003"/>
              <a:ext cx="296" cy="186"/>
            </a:xfrm>
            <a:prstGeom prst="straightConnector1">
              <a:avLst/>
            </a:prstGeom>
            <a:noFill/>
            <a:ln w="22225">
              <a:solidFill>
                <a:schemeClr val="tx1"/>
              </a:solidFill>
              <a:round/>
              <a:headEnd/>
              <a:tailEnd/>
            </a:ln>
          </p:spPr>
        </p:cxnSp>
        <p:cxnSp>
          <p:nvCxnSpPr>
            <p:cNvPr id="14" name="AutoShape 32"/>
            <p:cNvCxnSpPr>
              <a:cxnSpLocks noChangeShapeType="1"/>
              <a:stCxn id="6" idx="5"/>
              <a:endCxn id="8" idx="1"/>
            </p:cNvCxnSpPr>
            <p:nvPr/>
          </p:nvCxnSpPr>
          <p:spPr bwMode="auto">
            <a:xfrm>
              <a:off x="1508" y="3003"/>
              <a:ext cx="200" cy="186"/>
            </a:xfrm>
            <a:prstGeom prst="straightConnector1">
              <a:avLst/>
            </a:prstGeom>
            <a:noFill/>
            <a:ln w="22225">
              <a:solidFill>
                <a:schemeClr val="tx1"/>
              </a:solidFill>
              <a:round/>
              <a:headEnd/>
              <a:tailEnd/>
            </a:ln>
          </p:spPr>
        </p:cxnSp>
        <p:cxnSp>
          <p:nvCxnSpPr>
            <p:cNvPr id="15" name="AutoShape 33"/>
            <p:cNvCxnSpPr>
              <a:cxnSpLocks noChangeShapeType="1"/>
              <a:stCxn id="7" idx="3"/>
              <a:endCxn id="9" idx="0"/>
            </p:cNvCxnSpPr>
            <p:nvPr/>
          </p:nvCxnSpPr>
          <p:spPr bwMode="auto">
            <a:xfrm flipH="1">
              <a:off x="816" y="3339"/>
              <a:ext cx="124" cy="158"/>
            </a:xfrm>
            <a:prstGeom prst="straightConnector1">
              <a:avLst/>
            </a:prstGeom>
            <a:noFill/>
            <a:ln w="22225">
              <a:solidFill>
                <a:schemeClr val="tx1"/>
              </a:solidFill>
              <a:round/>
              <a:headEnd/>
              <a:tailEnd/>
            </a:ln>
          </p:spPr>
        </p:cxnSp>
        <p:cxnSp>
          <p:nvCxnSpPr>
            <p:cNvPr id="16" name="AutoShape 34"/>
            <p:cNvCxnSpPr>
              <a:cxnSpLocks noChangeShapeType="1"/>
              <a:stCxn id="7" idx="5"/>
              <a:endCxn id="10" idx="0"/>
            </p:cNvCxnSpPr>
            <p:nvPr/>
          </p:nvCxnSpPr>
          <p:spPr bwMode="auto">
            <a:xfrm>
              <a:off x="1076" y="3339"/>
              <a:ext cx="124" cy="158"/>
            </a:xfrm>
            <a:prstGeom prst="straightConnector1">
              <a:avLst/>
            </a:prstGeom>
            <a:noFill/>
            <a:ln w="22225">
              <a:solidFill>
                <a:schemeClr val="tx1"/>
              </a:solidFill>
              <a:round/>
              <a:headEnd/>
              <a:tailEnd/>
            </a:ln>
          </p:spPr>
        </p:cxnSp>
        <p:cxnSp>
          <p:nvCxnSpPr>
            <p:cNvPr id="17" name="AutoShape 35"/>
            <p:cNvCxnSpPr>
              <a:cxnSpLocks noChangeShapeType="1"/>
              <a:stCxn id="8" idx="3"/>
              <a:endCxn id="11" idx="0"/>
            </p:cNvCxnSpPr>
            <p:nvPr/>
          </p:nvCxnSpPr>
          <p:spPr bwMode="auto">
            <a:xfrm flipH="1">
              <a:off x="1584" y="3339"/>
              <a:ext cx="124" cy="158"/>
            </a:xfrm>
            <a:prstGeom prst="straightConnector1">
              <a:avLst/>
            </a:prstGeom>
            <a:noFill/>
            <a:ln w="22225">
              <a:solidFill>
                <a:schemeClr val="tx1"/>
              </a:solidFill>
              <a:round/>
              <a:headEnd/>
              <a:tailEnd/>
            </a:ln>
          </p:spPr>
        </p:cxnSp>
        <p:cxnSp>
          <p:nvCxnSpPr>
            <p:cNvPr id="18" name="AutoShape 36"/>
            <p:cNvCxnSpPr>
              <a:cxnSpLocks noChangeShapeType="1"/>
              <a:stCxn id="8" idx="5"/>
              <a:endCxn id="12" idx="0"/>
            </p:cNvCxnSpPr>
            <p:nvPr/>
          </p:nvCxnSpPr>
          <p:spPr bwMode="auto">
            <a:xfrm>
              <a:off x="1844" y="3339"/>
              <a:ext cx="124" cy="158"/>
            </a:xfrm>
            <a:prstGeom prst="straightConnector1">
              <a:avLst/>
            </a:prstGeom>
            <a:noFill/>
            <a:ln w="22225">
              <a:solidFill>
                <a:schemeClr val="tx1"/>
              </a:solidFill>
              <a:round/>
              <a:headEnd/>
              <a:tailEnd/>
            </a:ln>
          </p:spPr>
        </p:cxnSp>
      </p:grpSp>
      <p:sp>
        <p:nvSpPr>
          <p:cNvPr id="33" name="TextBox 32"/>
          <p:cNvSpPr txBox="1"/>
          <p:nvPr/>
        </p:nvSpPr>
        <p:spPr>
          <a:xfrm>
            <a:off x="1066800" y="4343400"/>
            <a:ext cx="69342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Preorder:- </a:t>
            </a:r>
            <a:r>
              <a:rPr lang="pt-BR" sz="2400" dirty="0" smtClean="0">
                <a:latin typeface="Times New Roman" pitchFamily="18" charset="0"/>
                <a:cs typeface="Times New Roman" pitchFamily="18" charset="0"/>
              </a:rPr>
              <a:t>A B D E C F G</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Inorder</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D B E A F C G</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Postorder</a:t>
            </a:r>
            <a:r>
              <a:rPr lang="en-US" sz="2400" dirty="0" smtClean="0">
                <a:latin typeface="Times New Roman" pitchFamily="18" charset="0"/>
                <a:cs typeface="Times New Roman" pitchFamily="18" charset="0"/>
              </a:rPr>
              <a:t>:- D E B F G C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Binary Tree</a:t>
            </a:r>
            <a:endParaRPr lang="en-US" dirty="0"/>
          </a:p>
        </p:txBody>
      </p:sp>
      <p:sp>
        <p:nvSpPr>
          <p:cNvPr id="3" name="Content Placeholder 2"/>
          <p:cNvSpPr>
            <a:spLocks noGrp="1"/>
          </p:cNvSpPr>
          <p:nvPr>
            <p:ph idx="1"/>
          </p:nvPr>
        </p:nvSpPr>
        <p:spPr/>
        <p:txBody>
          <a:bodyPr/>
          <a:lstStyle/>
          <a:p>
            <a:r>
              <a:rPr lang="en-US" dirty="0" smtClean="0"/>
              <a:t>The preorder, </a:t>
            </a:r>
            <a:r>
              <a:rPr lang="en-US" dirty="0" err="1" smtClean="0"/>
              <a:t>inorder</a:t>
            </a:r>
            <a:r>
              <a:rPr lang="en-US" dirty="0" smtClean="0"/>
              <a:t> and </a:t>
            </a:r>
            <a:r>
              <a:rPr lang="en-US" dirty="0" err="1" smtClean="0"/>
              <a:t>postorder</a:t>
            </a:r>
            <a:r>
              <a:rPr lang="en-US" dirty="0" smtClean="0"/>
              <a:t> traversal of different binary trees may result in same sequence of nodes.</a:t>
            </a:r>
          </a:p>
          <a:p>
            <a:endParaRPr lang="en-US" dirty="0" smtClean="0"/>
          </a:p>
          <a:p>
            <a:r>
              <a:rPr lang="en-US" dirty="0" smtClean="0"/>
              <a:t>The original tree cannot be reconstructed from a given preorder or </a:t>
            </a:r>
            <a:r>
              <a:rPr lang="en-US" dirty="0" err="1" smtClean="0"/>
              <a:t>inorder</a:t>
            </a:r>
            <a:r>
              <a:rPr lang="en-US" dirty="0" smtClean="0"/>
              <a:t> or </a:t>
            </a:r>
            <a:r>
              <a:rPr lang="en-US" dirty="0" err="1" smtClean="0"/>
              <a:t>postorder</a:t>
            </a:r>
            <a:r>
              <a:rPr lang="en-US" dirty="0" smtClean="0"/>
              <a:t> traversal alone.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Binary Tree</a:t>
            </a:r>
            <a:endParaRPr lang="en-US" dirty="0"/>
          </a:p>
        </p:txBody>
      </p:sp>
      <p:sp>
        <p:nvSpPr>
          <p:cNvPr id="3" name="Content Placeholder 2"/>
          <p:cNvSpPr>
            <a:spLocks noGrp="1"/>
          </p:cNvSpPr>
          <p:nvPr>
            <p:ph idx="1"/>
          </p:nvPr>
        </p:nvSpPr>
        <p:spPr/>
        <p:txBody>
          <a:bodyPr/>
          <a:lstStyle/>
          <a:p>
            <a:r>
              <a:rPr lang="en-US" u="sng" dirty="0" smtClean="0"/>
              <a:t>Example-1</a:t>
            </a:r>
          </a:p>
          <a:p>
            <a:pPr>
              <a:buFont typeface="Wingdings" pitchFamily="2" charset="2"/>
              <a:buChar char="Ø"/>
            </a:pPr>
            <a:r>
              <a:rPr lang="en-US" dirty="0" smtClean="0"/>
              <a:t>Preorder- A B D G H E C F I J</a:t>
            </a:r>
          </a:p>
          <a:p>
            <a:endParaRPr lang="en-US" dirty="0" smtClean="0"/>
          </a:p>
          <a:p>
            <a:endParaRPr lang="en-US" dirty="0" smtClean="0"/>
          </a:p>
          <a:p>
            <a:pPr>
              <a:buFont typeface="Wingdings" pitchFamily="2" charset="2"/>
              <a:buChar char="Ø"/>
            </a:pPr>
            <a:r>
              <a:rPr lang="en-US" dirty="0" err="1" smtClean="0"/>
              <a:t>Inorder</a:t>
            </a:r>
            <a:r>
              <a:rPr lang="en-US" dirty="0" smtClean="0"/>
              <a:t>- G D H B E A I F J C</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H E C F I J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Step-1</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9546" y="2193062"/>
            <a:ext cx="1602115" cy="1483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6800" y="3657600"/>
            <a:ext cx="2362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Preorder- B D G H E</a:t>
            </a:r>
          </a:p>
          <a:p>
            <a:pPr algn="ctr"/>
            <a:r>
              <a:rPr lang="en-US" dirty="0" err="1" smtClean="0">
                <a:solidFill>
                  <a:schemeClr val="tx1"/>
                </a:solidFill>
              </a:rPr>
              <a:t>Inorder</a:t>
            </a:r>
            <a:r>
              <a:rPr lang="en-US" dirty="0" smtClean="0">
                <a:solidFill>
                  <a:schemeClr val="tx1"/>
                </a:solidFill>
              </a:rPr>
              <a:t>- G D H B E</a:t>
            </a:r>
            <a:endParaRPr lang="en-US" dirty="0">
              <a:solidFill>
                <a:schemeClr val="tx1"/>
              </a:solidFill>
            </a:endParaRPr>
          </a:p>
        </p:txBody>
      </p:sp>
      <p:sp>
        <p:nvSpPr>
          <p:cNvPr id="12" name="Rectangle 11"/>
          <p:cNvSpPr/>
          <p:nvPr/>
        </p:nvSpPr>
        <p:spPr>
          <a:xfrm>
            <a:off x="4953000" y="3733800"/>
            <a:ext cx="2362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Preorder- C F I J</a:t>
            </a:r>
          </a:p>
          <a:p>
            <a:pPr algn="ctr"/>
            <a:r>
              <a:rPr lang="en-US" dirty="0" err="1" smtClean="0">
                <a:solidFill>
                  <a:schemeClr val="tx1"/>
                </a:solidFill>
              </a:rPr>
              <a:t>Inorder</a:t>
            </a:r>
            <a:r>
              <a:rPr lang="en-US" dirty="0" smtClean="0">
                <a:solidFill>
                  <a:schemeClr val="tx1"/>
                </a:solidFill>
              </a:rPr>
              <a:t>- I F J C</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H E C F I J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Step-2</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47800" y="3657600"/>
            <a:ext cx="10668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 D G H </a:t>
            </a:r>
          </a:p>
          <a:p>
            <a:pPr algn="ctr"/>
            <a:r>
              <a:rPr lang="en-US" dirty="0" err="1" smtClean="0">
                <a:solidFill>
                  <a:schemeClr val="tx1"/>
                </a:solidFill>
              </a:rPr>
              <a:t>Ir</a:t>
            </a:r>
            <a:r>
              <a:rPr lang="en-US" dirty="0" smtClean="0">
                <a:solidFill>
                  <a:schemeClr val="tx1"/>
                </a:solidFill>
              </a:rPr>
              <a:t>- G D H </a:t>
            </a:r>
            <a:endParaRPr lang="en-US" dirty="0">
              <a:solidFill>
                <a:schemeClr val="tx1"/>
              </a:solidFill>
            </a:endParaRPr>
          </a:p>
        </p:txBody>
      </p:sp>
      <p:sp>
        <p:nvSpPr>
          <p:cNvPr id="12" name="Rectangle 11"/>
          <p:cNvSpPr/>
          <p:nvPr/>
        </p:nvSpPr>
        <p:spPr>
          <a:xfrm>
            <a:off x="4648200" y="3733800"/>
            <a:ext cx="1143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Pr- F I J</a:t>
            </a:r>
          </a:p>
          <a:p>
            <a:pPr algn="ctr"/>
            <a:r>
              <a:rPr lang="en-US" dirty="0" err="1" smtClean="0">
                <a:solidFill>
                  <a:schemeClr val="tx1"/>
                </a:solidFill>
              </a:rPr>
              <a:t>Ir</a:t>
            </a:r>
            <a:r>
              <a:rPr lang="en-US" dirty="0" smtClean="0">
                <a:solidFill>
                  <a:schemeClr val="tx1"/>
                </a:solidFill>
              </a:rPr>
              <a:t>- I F J</a:t>
            </a:r>
          </a:p>
          <a:p>
            <a:pPr algn="ctr"/>
            <a:endParaRPr lang="en-US" dirty="0">
              <a:solidFill>
                <a:schemeClr val="tx1"/>
              </a:solidFill>
            </a:endParaRPr>
          </a:p>
        </p:txBody>
      </p: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6576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H E C F I J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Step-3</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6576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t>
            </a:r>
            <a:endParaRPr lang="en-US" sz="2000" dirty="0">
              <a:solidFill>
                <a:schemeClr val="tx1"/>
              </a:solidFill>
            </a:endParaRPr>
          </a:p>
        </p:txBody>
      </p:sp>
      <p:sp>
        <p:nvSpPr>
          <p:cNvPr id="16" name="Oval 15"/>
          <p:cNvSpPr/>
          <p:nvPr/>
        </p:nvSpPr>
        <p:spPr>
          <a:xfrm>
            <a:off x="18288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
            </a:r>
            <a:endParaRPr lang="en-US" sz="2000" dirty="0">
              <a:solidFill>
                <a:schemeClr val="tx1"/>
              </a:solidFill>
            </a:endParaRPr>
          </a:p>
        </p:txBody>
      </p:sp>
      <p:cxnSp>
        <p:nvCxnSpPr>
          <p:cNvPr id="17" name="Straight Connector 16"/>
          <p:cNvCxnSpPr/>
          <p:nvPr/>
        </p:nvCxnSpPr>
        <p:spPr>
          <a:xfrm rot="16200000" flipH="1">
            <a:off x="2286000" y="3962400"/>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428750" y="4019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219200" y="4495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endParaRPr lang="en-US" sz="2000" dirty="0">
              <a:solidFill>
                <a:schemeClr val="tx1"/>
              </a:solidFill>
            </a:endParaRPr>
          </a:p>
        </p:txBody>
      </p:sp>
      <p:sp>
        <p:nvSpPr>
          <p:cNvPr id="20" name="Oval 19"/>
          <p:cNvSpPr/>
          <p:nvPr/>
        </p:nvSpPr>
        <p:spPr>
          <a:xfrm>
            <a:off x="26670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sp>
        <p:nvSpPr>
          <p:cNvPr id="23" name="Oval 22"/>
          <p:cNvSpPr/>
          <p:nvPr/>
        </p:nvSpPr>
        <p:spPr>
          <a:xfrm>
            <a:off x="4876800" y="3733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endParaRPr lang="en-US" sz="2000" dirty="0">
              <a:solidFill>
                <a:schemeClr val="tx1"/>
              </a:solidFill>
            </a:endParaRPr>
          </a:p>
        </p:txBody>
      </p:sp>
      <p:cxnSp>
        <p:nvCxnSpPr>
          <p:cNvPr id="24" name="Straight Connector 23"/>
          <p:cNvCxnSpPr/>
          <p:nvPr/>
        </p:nvCxnSpPr>
        <p:spPr>
          <a:xfrm rot="5400000">
            <a:off x="4438650" y="40957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334000" y="40385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1910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000" dirty="0">
              <a:solidFill>
                <a:schemeClr val="tx1"/>
              </a:solidFill>
            </a:endParaRPr>
          </a:p>
        </p:txBody>
      </p:sp>
      <p:sp>
        <p:nvSpPr>
          <p:cNvPr id="28" name="Oval 27"/>
          <p:cNvSpPr/>
          <p:nvPr/>
        </p:nvSpPr>
        <p:spPr>
          <a:xfrm>
            <a:off x="5715000" y="46482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J</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Definition (contd.)</a:t>
            </a:r>
            <a:endParaRPr lang="en-US" dirty="0"/>
          </a:p>
        </p:txBody>
      </p:sp>
      <p:sp>
        <p:nvSpPr>
          <p:cNvPr id="3" name="Content Placeholder 2"/>
          <p:cNvSpPr>
            <a:spLocks noGrp="1"/>
          </p:cNvSpPr>
          <p:nvPr>
            <p:ph idx="1"/>
          </p:nvPr>
        </p:nvSpPr>
        <p:spPr>
          <a:xfrm>
            <a:off x="228600" y="1600200"/>
            <a:ext cx="8610600" cy="4525963"/>
          </a:xfrm>
        </p:spPr>
        <p:txBody>
          <a:bodyPr/>
          <a:lstStyle/>
          <a:p>
            <a:pPr algn="ctr"/>
            <a:r>
              <a:rPr lang="en-US" dirty="0" smtClean="0">
                <a:solidFill>
                  <a:srgbClr val="252525"/>
                </a:solidFill>
              </a:rPr>
              <a:t>A tree is a widely used </a:t>
            </a:r>
            <a:r>
              <a:rPr lang="en-US" dirty="0" smtClean="0"/>
              <a:t>abstract type data </a:t>
            </a:r>
            <a:r>
              <a:rPr lang="en-US" dirty="0" smtClean="0">
                <a:solidFill>
                  <a:srgbClr val="252525"/>
                </a:solidFill>
              </a:rPr>
              <a:t>(ADT).</a:t>
            </a:r>
          </a:p>
          <a:p>
            <a:endParaRPr lang="en-US" dirty="0" smtClean="0"/>
          </a:p>
          <a:p>
            <a:endParaRPr lang="en-US" dirty="0" smtClean="0"/>
          </a:p>
        </p:txBody>
      </p:sp>
      <p:graphicFrame>
        <p:nvGraphicFramePr>
          <p:cNvPr id="5" name="Table 4"/>
          <p:cNvGraphicFramePr>
            <a:graphicFrameLocks noGrp="1"/>
          </p:cNvGraphicFramePr>
          <p:nvPr/>
        </p:nvGraphicFramePr>
        <p:xfrm>
          <a:off x="1295400" y="2438400"/>
          <a:ext cx="7239000" cy="4049485"/>
        </p:xfrm>
        <a:graphic>
          <a:graphicData uri="http://schemas.openxmlformats.org/drawingml/2006/table">
            <a:tbl>
              <a:tblPr firstRow="1" bandRow="1">
                <a:tableStyleId>{5C22544A-7EE6-4342-B048-85BDC9FD1C3A}</a:tableStyleId>
              </a:tblPr>
              <a:tblGrid>
                <a:gridCol w="2203174">
                  <a:extLst>
                    <a:ext uri="{9D8B030D-6E8A-4147-A177-3AD203B41FA5}">
                      <a16:colId xmlns:a16="http://schemas.microsoft.com/office/drawing/2014/main" val="20000"/>
                    </a:ext>
                  </a:extLst>
                </a:gridCol>
                <a:gridCol w="5035826">
                  <a:extLst>
                    <a:ext uri="{9D8B030D-6E8A-4147-A177-3AD203B41FA5}">
                      <a16:colId xmlns:a16="http://schemas.microsoft.com/office/drawing/2014/main" val="20001"/>
                    </a:ext>
                  </a:extLst>
                </a:gridCol>
              </a:tblGrid>
              <a:tr h="566057">
                <a:tc>
                  <a:txBody>
                    <a:bodyPr/>
                    <a:lstStyle/>
                    <a:p>
                      <a:pPr algn="ctr"/>
                      <a:r>
                        <a:rPr lang="en-US" sz="2000" dirty="0" smtClean="0"/>
                        <a:t>METHOD</a:t>
                      </a:r>
                      <a:endParaRPr lang="en-US" sz="2000" dirty="0"/>
                    </a:p>
                  </a:txBody>
                  <a:tcPr/>
                </a:tc>
                <a:tc>
                  <a:txBody>
                    <a:bodyPr/>
                    <a:lstStyle/>
                    <a:p>
                      <a:pPr algn="ctr"/>
                      <a:r>
                        <a:rPr lang="en-US" sz="2000" dirty="0" smtClean="0"/>
                        <a:t>DESCRIPTION</a:t>
                      </a:r>
                      <a:endParaRPr lang="en-US" sz="2000" dirty="0"/>
                    </a:p>
                  </a:txBody>
                  <a:tcPr/>
                </a:tc>
                <a:extLst>
                  <a:ext uri="{0D108BD9-81ED-4DB2-BD59-A6C34878D82A}">
                    <a16:rowId xmlns:a16="http://schemas.microsoft.com/office/drawing/2014/main" val="10000"/>
                  </a:ext>
                </a:extLst>
              </a:tr>
              <a:tr h="500743">
                <a:tc>
                  <a:txBody>
                    <a:bodyPr/>
                    <a:lstStyle/>
                    <a:p>
                      <a:pPr algn="l"/>
                      <a:r>
                        <a:rPr lang="en-US" sz="2200" kern="1200" baseline="0" dirty="0" smtClean="0">
                          <a:solidFill>
                            <a:schemeClr val="dk1"/>
                          </a:solidFill>
                          <a:latin typeface="+mn-lt"/>
                          <a:ea typeface="+mn-ea"/>
                          <a:cs typeface="+mn-cs"/>
                        </a:rPr>
                        <a:t>root()</a:t>
                      </a:r>
                      <a:endParaRPr lang="en-US" sz="2200" dirty="0"/>
                    </a:p>
                  </a:txBody>
                  <a:tcPr/>
                </a:tc>
                <a:tc>
                  <a:txBody>
                    <a:bodyPr/>
                    <a:lstStyle/>
                    <a:p>
                      <a:pPr algn="just"/>
                      <a:r>
                        <a:rPr lang="en-US" sz="2200" kern="1200" baseline="0" dirty="0" smtClean="0">
                          <a:solidFill>
                            <a:schemeClr val="dk1"/>
                          </a:solidFill>
                          <a:latin typeface="+mn-lt"/>
                          <a:ea typeface="+mn-ea"/>
                          <a:cs typeface="+mn-cs"/>
                        </a:rPr>
                        <a:t>Return the tree’s root; error if tree is empty</a:t>
                      </a:r>
                      <a:endParaRPr lang="en-US" sz="2200" dirty="0"/>
                    </a:p>
                  </a:txBody>
                  <a:tcPr/>
                </a:tc>
                <a:extLst>
                  <a:ext uri="{0D108BD9-81ED-4DB2-BD59-A6C34878D82A}">
                    <a16:rowId xmlns:a16="http://schemas.microsoft.com/office/drawing/2014/main" val="10001"/>
                  </a:ext>
                </a:extLst>
              </a:tr>
              <a:tr h="457200">
                <a:tc>
                  <a:txBody>
                    <a:bodyPr/>
                    <a:lstStyle/>
                    <a:p>
                      <a:pPr algn="l"/>
                      <a:r>
                        <a:rPr lang="en-US" sz="2200" kern="1200" baseline="0" dirty="0" smtClean="0">
                          <a:solidFill>
                            <a:schemeClr val="dk1"/>
                          </a:solidFill>
                          <a:latin typeface="+mn-lt"/>
                          <a:ea typeface="+mn-ea"/>
                          <a:cs typeface="+mn-cs"/>
                        </a:rPr>
                        <a:t>parent(v)</a:t>
                      </a:r>
                      <a:endParaRPr lang="en-US" sz="2200" dirty="0"/>
                    </a:p>
                  </a:txBody>
                  <a:tcPr/>
                </a:tc>
                <a:tc>
                  <a:txBody>
                    <a:bodyPr/>
                    <a:lstStyle/>
                    <a:p>
                      <a:pPr algn="just"/>
                      <a:r>
                        <a:rPr lang="en-US" sz="2200" kern="1200" baseline="0" dirty="0" smtClean="0">
                          <a:solidFill>
                            <a:schemeClr val="dk1"/>
                          </a:solidFill>
                          <a:latin typeface="+mn-lt"/>
                          <a:ea typeface="+mn-ea"/>
                          <a:cs typeface="+mn-cs"/>
                        </a:rPr>
                        <a:t>Return </a:t>
                      </a:r>
                      <a:r>
                        <a:rPr lang="en-US" sz="2200" kern="1200" baseline="0" dirty="0" err="1" smtClean="0">
                          <a:solidFill>
                            <a:schemeClr val="dk1"/>
                          </a:solidFill>
                          <a:latin typeface="+mn-lt"/>
                          <a:ea typeface="+mn-ea"/>
                          <a:cs typeface="+mn-cs"/>
                        </a:rPr>
                        <a:t>v’s</a:t>
                      </a:r>
                      <a:r>
                        <a:rPr lang="en-US" sz="2200" kern="1200" baseline="0" dirty="0" smtClean="0">
                          <a:solidFill>
                            <a:schemeClr val="dk1"/>
                          </a:solidFill>
                          <a:latin typeface="+mn-lt"/>
                          <a:ea typeface="+mn-ea"/>
                          <a:cs typeface="+mn-cs"/>
                        </a:rPr>
                        <a:t> parent; error if v is a root</a:t>
                      </a:r>
                      <a:endParaRPr lang="en-US" sz="2200" dirty="0"/>
                    </a:p>
                  </a:txBody>
                  <a:tcPr/>
                </a:tc>
                <a:extLst>
                  <a:ext uri="{0D108BD9-81ED-4DB2-BD59-A6C34878D82A}">
                    <a16:rowId xmlns:a16="http://schemas.microsoft.com/office/drawing/2014/main" val="10002"/>
                  </a:ext>
                </a:extLst>
              </a:tr>
              <a:tr h="566057">
                <a:tc>
                  <a:txBody>
                    <a:bodyPr/>
                    <a:lstStyle/>
                    <a:p>
                      <a:pPr algn="l"/>
                      <a:r>
                        <a:rPr lang="en-US" sz="2200" kern="1200" baseline="0" dirty="0" smtClean="0">
                          <a:solidFill>
                            <a:schemeClr val="dk1"/>
                          </a:solidFill>
                          <a:latin typeface="+mn-lt"/>
                          <a:ea typeface="+mn-ea"/>
                          <a:cs typeface="+mn-cs"/>
                        </a:rPr>
                        <a:t>children(v)</a:t>
                      </a:r>
                      <a:endParaRPr lang="en-US" sz="2200" dirty="0"/>
                    </a:p>
                  </a:txBody>
                  <a:tcPr/>
                </a:tc>
                <a:tc>
                  <a:txBody>
                    <a:bodyPr/>
                    <a:lstStyle/>
                    <a:p>
                      <a:pPr algn="just"/>
                      <a:r>
                        <a:rPr lang="en-US" sz="2200" kern="1200" baseline="0" dirty="0" smtClean="0">
                          <a:solidFill>
                            <a:schemeClr val="dk1"/>
                          </a:solidFill>
                          <a:latin typeface="+mn-lt"/>
                          <a:ea typeface="+mn-ea"/>
                          <a:cs typeface="+mn-cs"/>
                        </a:rPr>
                        <a:t>Return </a:t>
                      </a:r>
                      <a:r>
                        <a:rPr lang="en-US" sz="2200" kern="1200" baseline="0" dirty="0" err="1" smtClean="0">
                          <a:solidFill>
                            <a:schemeClr val="dk1"/>
                          </a:solidFill>
                          <a:latin typeface="+mn-lt"/>
                          <a:ea typeface="+mn-ea"/>
                          <a:cs typeface="+mn-cs"/>
                        </a:rPr>
                        <a:t>v’s</a:t>
                      </a:r>
                      <a:r>
                        <a:rPr lang="en-US" sz="2200" kern="1200" baseline="0" dirty="0" smtClean="0">
                          <a:solidFill>
                            <a:schemeClr val="dk1"/>
                          </a:solidFill>
                          <a:latin typeface="+mn-lt"/>
                          <a:ea typeface="+mn-ea"/>
                          <a:cs typeface="+mn-cs"/>
                        </a:rPr>
                        <a:t> children</a:t>
                      </a:r>
                      <a:endParaRPr lang="en-US" sz="2200" dirty="0"/>
                    </a:p>
                  </a:txBody>
                  <a:tcPr/>
                </a:tc>
                <a:extLst>
                  <a:ext uri="{0D108BD9-81ED-4DB2-BD59-A6C34878D82A}">
                    <a16:rowId xmlns:a16="http://schemas.microsoft.com/office/drawing/2014/main" val="10003"/>
                  </a:ext>
                </a:extLst>
              </a:tr>
              <a:tr h="566057">
                <a:tc>
                  <a:txBody>
                    <a:bodyPr/>
                    <a:lstStyle/>
                    <a:p>
                      <a:pPr algn="l"/>
                      <a:r>
                        <a:rPr lang="en-US" sz="2200" kern="1200" baseline="0" dirty="0" err="1" smtClean="0">
                          <a:solidFill>
                            <a:schemeClr val="dk1"/>
                          </a:solidFill>
                          <a:latin typeface="+mn-lt"/>
                          <a:ea typeface="+mn-ea"/>
                          <a:cs typeface="+mn-cs"/>
                        </a:rPr>
                        <a:t>isRoot</a:t>
                      </a:r>
                      <a:r>
                        <a:rPr lang="en-US" sz="2200" kern="1200" baseline="0" dirty="0" smtClean="0">
                          <a:solidFill>
                            <a:schemeClr val="dk1"/>
                          </a:solidFill>
                          <a:latin typeface="+mn-lt"/>
                          <a:ea typeface="+mn-ea"/>
                          <a:cs typeface="+mn-cs"/>
                        </a:rPr>
                        <a:t>(v)</a:t>
                      </a:r>
                      <a:endParaRPr lang="en-US" sz="2200" dirty="0"/>
                    </a:p>
                  </a:txBody>
                  <a:tcPr/>
                </a:tc>
                <a:tc>
                  <a:txBody>
                    <a:bodyPr/>
                    <a:lstStyle/>
                    <a:p>
                      <a:pPr algn="just"/>
                      <a:r>
                        <a:rPr lang="en-US" sz="2200" kern="1200" baseline="0" dirty="0" smtClean="0">
                          <a:solidFill>
                            <a:schemeClr val="dk1"/>
                          </a:solidFill>
                          <a:latin typeface="+mn-lt"/>
                          <a:ea typeface="+mn-ea"/>
                          <a:cs typeface="+mn-cs"/>
                        </a:rPr>
                        <a:t>Test whether v is a root</a:t>
                      </a:r>
                      <a:endParaRPr lang="en-US" sz="2200" dirty="0"/>
                    </a:p>
                  </a:txBody>
                  <a:tcPr/>
                </a:tc>
                <a:extLst>
                  <a:ext uri="{0D108BD9-81ED-4DB2-BD59-A6C34878D82A}">
                    <a16:rowId xmlns:a16="http://schemas.microsoft.com/office/drawing/2014/main" val="10004"/>
                  </a:ext>
                </a:extLst>
              </a:tr>
              <a:tr h="566057">
                <a:tc>
                  <a:txBody>
                    <a:bodyPr/>
                    <a:lstStyle/>
                    <a:p>
                      <a:pPr algn="l"/>
                      <a:r>
                        <a:rPr lang="en-US" sz="2200" kern="1200" baseline="0" dirty="0" err="1" smtClean="0">
                          <a:solidFill>
                            <a:schemeClr val="dk1"/>
                          </a:solidFill>
                          <a:latin typeface="+mn-lt"/>
                          <a:ea typeface="+mn-ea"/>
                          <a:cs typeface="+mn-cs"/>
                        </a:rPr>
                        <a:t>isEmpty</a:t>
                      </a:r>
                      <a:r>
                        <a:rPr lang="en-US" sz="2200" kern="1200" baseline="0" dirty="0" smtClean="0">
                          <a:solidFill>
                            <a:schemeClr val="dk1"/>
                          </a:solidFill>
                          <a:latin typeface="+mn-lt"/>
                          <a:ea typeface="+mn-ea"/>
                          <a:cs typeface="+mn-cs"/>
                        </a:rPr>
                        <a:t>()</a:t>
                      </a:r>
                      <a:endParaRPr lang="en-US" sz="2200" dirty="0"/>
                    </a:p>
                  </a:txBody>
                  <a:tcPr/>
                </a:tc>
                <a:tc>
                  <a:txBody>
                    <a:bodyPr/>
                    <a:lstStyle/>
                    <a:p>
                      <a:pPr algn="just"/>
                      <a:r>
                        <a:rPr lang="en-US" sz="2200" kern="1200" baseline="0" dirty="0" smtClean="0">
                          <a:solidFill>
                            <a:schemeClr val="dk1"/>
                          </a:solidFill>
                          <a:latin typeface="+mn-lt"/>
                          <a:ea typeface="+mn-ea"/>
                          <a:cs typeface="+mn-cs"/>
                        </a:rPr>
                        <a:t>Test whether the tree has any node or not</a:t>
                      </a:r>
                      <a:endParaRPr lang="en-US" sz="2200" dirty="0"/>
                    </a:p>
                  </a:txBody>
                  <a:tcPr/>
                </a:tc>
                <a:extLst>
                  <a:ext uri="{0D108BD9-81ED-4DB2-BD59-A6C34878D82A}">
                    <a16:rowId xmlns:a16="http://schemas.microsoft.com/office/drawing/2014/main" val="10005"/>
                  </a:ext>
                </a:extLst>
              </a:tr>
              <a:tr h="566057">
                <a:tc>
                  <a:txBody>
                    <a:bodyPr/>
                    <a:lstStyle/>
                    <a:p>
                      <a:pPr algn="l"/>
                      <a:r>
                        <a:rPr lang="en-US" sz="2200" kern="1200" baseline="0" dirty="0" smtClean="0">
                          <a:solidFill>
                            <a:schemeClr val="dk1"/>
                          </a:solidFill>
                          <a:latin typeface="+mn-lt"/>
                          <a:ea typeface="+mn-ea"/>
                          <a:cs typeface="+mn-cs"/>
                        </a:rPr>
                        <a:t>size()</a:t>
                      </a:r>
                      <a:endParaRPr lang="en-US" sz="2200" dirty="0"/>
                    </a:p>
                  </a:txBody>
                  <a:tcPr/>
                </a:tc>
                <a:tc>
                  <a:txBody>
                    <a:bodyPr/>
                    <a:lstStyle/>
                    <a:p>
                      <a:pPr algn="just"/>
                      <a:r>
                        <a:rPr lang="en-US" sz="2200" kern="1200" baseline="0" dirty="0" smtClean="0">
                          <a:solidFill>
                            <a:schemeClr val="dk1"/>
                          </a:solidFill>
                          <a:latin typeface="+mn-lt"/>
                          <a:ea typeface="+mn-ea"/>
                          <a:cs typeface="+mn-cs"/>
                        </a:rPr>
                        <a:t>Return the number of nodes in the tree</a:t>
                      </a:r>
                      <a:endParaRPr lang="en-US" sz="220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Binary Tree</a:t>
            </a:r>
            <a:endParaRPr lang="en-US" dirty="0"/>
          </a:p>
        </p:txBody>
      </p:sp>
      <p:sp>
        <p:nvSpPr>
          <p:cNvPr id="3" name="Content Placeholder 2"/>
          <p:cNvSpPr>
            <a:spLocks noGrp="1"/>
          </p:cNvSpPr>
          <p:nvPr>
            <p:ph idx="1"/>
          </p:nvPr>
        </p:nvSpPr>
        <p:spPr/>
        <p:txBody>
          <a:bodyPr/>
          <a:lstStyle/>
          <a:p>
            <a:r>
              <a:rPr lang="en-US" u="sng" dirty="0" smtClean="0"/>
              <a:t>Example-2</a:t>
            </a:r>
          </a:p>
          <a:p>
            <a:pPr>
              <a:buFont typeface="Wingdings" pitchFamily="2" charset="2"/>
              <a:buChar char="Ø"/>
            </a:pPr>
            <a:r>
              <a:rPr lang="en-US" dirty="0" smtClean="0"/>
              <a:t>Preorder- A B D G E H I C F J</a:t>
            </a:r>
          </a:p>
          <a:p>
            <a:endParaRPr lang="en-US" dirty="0" smtClean="0"/>
          </a:p>
          <a:p>
            <a:endParaRPr lang="en-US" dirty="0" smtClean="0"/>
          </a:p>
          <a:p>
            <a:pPr>
              <a:buFont typeface="Wingdings" pitchFamily="2" charset="2"/>
              <a:buChar char="Ø"/>
            </a:pPr>
            <a:r>
              <a:rPr lang="en-US" dirty="0" err="1" smtClean="0"/>
              <a:t>Inorder</a:t>
            </a:r>
            <a:r>
              <a:rPr lang="en-US" dirty="0" smtClean="0"/>
              <a:t>- G D B H E I A F J C</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E H I C F J 	</a:t>
            </a:r>
            <a:r>
              <a:rPr lang="en-US" sz="2000" dirty="0" err="1" smtClean="0"/>
              <a:t>Inorder</a:t>
            </a:r>
            <a:r>
              <a:rPr lang="en-US" sz="2000" dirty="0" smtClean="0"/>
              <a:t>- G D B H E I A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Step-1</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9546" y="2193062"/>
            <a:ext cx="1602115" cy="1483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6800" y="3657600"/>
            <a:ext cx="2362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Preorder- B D G E H I</a:t>
            </a:r>
          </a:p>
          <a:p>
            <a:pPr algn="ctr"/>
            <a:r>
              <a:rPr lang="en-US" dirty="0" err="1" smtClean="0">
                <a:solidFill>
                  <a:schemeClr val="tx1"/>
                </a:solidFill>
              </a:rPr>
              <a:t>Inorder</a:t>
            </a:r>
            <a:r>
              <a:rPr lang="en-US" dirty="0" smtClean="0">
                <a:solidFill>
                  <a:schemeClr val="tx1"/>
                </a:solidFill>
              </a:rPr>
              <a:t>- G D B H E I</a:t>
            </a:r>
            <a:endParaRPr lang="en-US" dirty="0">
              <a:solidFill>
                <a:schemeClr val="tx1"/>
              </a:solidFill>
            </a:endParaRPr>
          </a:p>
        </p:txBody>
      </p:sp>
      <p:sp>
        <p:nvSpPr>
          <p:cNvPr id="12" name="Rectangle 11"/>
          <p:cNvSpPr/>
          <p:nvPr/>
        </p:nvSpPr>
        <p:spPr>
          <a:xfrm>
            <a:off x="4953000" y="3733800"/>
            <a:ext cx="2362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Preorder- C F J</a:t>
            </a:r>
          </a:p>
          <a:p>
            <a:pPr algn="ctr"/>
            <a:r>
              <a:rPr lang="en-US" dirty="0" err="1" smtClean="0">
                <a:solidFill>
                  <a:schemeClr val="tx1"/>
                </a:solidFill>
              </a:rPr>
              <a:t>Inorder</a:t>
            </a:r>
            <a:r>
              <a:rPr lang="en-US" dirty="0" smtClean="0">
                <a:solidFill>
                  <a:schemeClr val="tx1"/>
                </a:solidFill>
              </a:rPr>
              <a:t>- F J C</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E H I C F J 	</a:t>
            </a:r>
            <a:r>
              <a:rPr lang="en-US" sz="2000" dirty="0" err="1" smtClean="0"/>
              <a:t>Inorder</a:t>
            </a:r>
            <a:r>
              <a:rPr lang="en-US" sz="2000" dirty="0" smtClean="0"/>
              <a:t>- G D B H E I A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Step-2</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47800" y="3657600"/>
            <a:ext cx="10668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 D G </a:t>
            </a:r>
          </a:p>
          <a:p>
            <a:pPr algn="ctr"/>
            <a:r>
              <a:rPr lang="en-US" dirty="0" err="1" smtClean="0">
                <a:solidFill>
                  <a:schemeClr val="tx1"/>
                </a:solidFill>
              </a:rPr>
              <a:t>Ir</a:t>
            </a:r>
            <a:r>
              <a:rPr lang="en-US" dirty="0" smtClean="0">
                <a:solidFill>
                  <a:schemeClr val="tx1"/>
                </a:solidFill>
              </a:rPr>
              <a:t>- G D </a:t>
            </a:r>
            <a:endParaRPr lang="en-US" dirty="0">
              <a:solidFill>
                <a:schemeClr val="tx1"/>
              </a:solidFill>
            </a:endParaRPr>
          </a:p>
        </p:txBody>
      </p:sp>
      <p:sp>
        <p:nvSpPr>
          <p:cNvPr id="12" name="Rectangle 11"/>
          <p:cNvSpPr/>
          <p:nvPr/>
        </p:nvSpPr>
        <p:spPr>
          <a:xfrm>
            <a:off x="4648200" y="3733800"/>
            <a:ext cx="1143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Pr- F J</a:t>
            </a:r>
          </a:p>
          <a:p>
            <a:pPr algn="ctr"/>
            <a:r>
              <a:rPr lang="en-US" dirty="0" err="1" smtClean="0">
                <a:solidFill>
                  <a:schemeClr val="tx1"/>
                </a:solidFill>
              </a:rPr>
              <a:t>Ir</a:t>
            </a:r>
            <a:r>
              <a:rPr lang="en-US" dirty="0" smtClean="0">
                <a:solidFill>
                  <a:schemeClr val="tx1"/>
                </a:solidFill>
              </a:rPr>
              <a:t>- F J</a:t>
            </a:r>
          </a:p>
          <a:p>
            <a:pPr algn="ctr"/>
            <a:endParaRPr lang="en-US" dirty="0">
              <a:solidFill>
                <a:schemeClr val="tx1"/>
              </a:solidFill>
            </a:endParaRPr>
          </a:p>
        </p:txBody>
      </p: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00400" y="3657600"/>
            <a:ext cx="10668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 E H I </a:t>
            </a:r>
          </a:p>
          <a:p>
            <a:pPr algn="ctr"/>
            <a:r>
              <a:rPr lang="en-US" dirty="0" err="1" smtClean="0">
                <a:solidFill>
                  <a:schemeClr val="tx1"/>
                </a:solidFill>
              </a:rPr>
              <a:t>Ir</a:t>
            </a:r>
            <a:r>
              <a:rPr lang="en-US" dirty="0" smtClean="0">
                <a:solidFill>
                  <a:schemeClr val="tx1"/>
                </a:solidFill>
              </a:rPr>
              <a:t>- H E I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smtClean="0"/>
              <a:t>Preorder- A B D G E H I C F J 	</a:t>
            </a:r>
            <a:r>
              <a:rPr lang="en-US" sz="2000" dirty="0" err="1" smtClean="0"/>
              <a:t>Inorder</a:t>
            </a:r>
            <a:r>
              <a:rPr lang="en-US" sz="2000" dirty="0" smtClean="0"/>
              <a:t>- G D B H E I A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Step-3</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338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t>
            </a:r>
            <a:endParaRPr lang="en-US" sz="2000" dirty="0">
              <a:solidFill>
                <a:schemeClr val="tx1"/>
              </a:solidFill>
            </a:endParaRPr>
          </a:p>
        </p:txBody>
      </p:sp>
      <p:sp>
        <p:nvSpPr>
          <p:cNvPr id="16" name="Oval 15"/>
          <p:cNvSpPr/>
          <p:nvPr/>
        </p:nvSpPr>
        <p:spPr>
          <a:xfrm>
            <a:off x="18288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
            </a:r>
            <a:endParaRPr lang="en-US" sz="2000" dirty="0">
              <a:solidFill>
                <a:schemeClr val="tx1"/>
              </a:solidFill>
            </a:endParaRPr>
          </a:p>
        </p:txBody>
      </p:sp>
      <p:cxnSp>
        <p:nvCxnSpPr>
          <p:cNvPr id="18" name="Straight Connector 17"/>
          <p:cNvCxnSpPr/>
          <p:nvPr/>
        </p:nvCxnSpPr>
        <p:spPr>
          <a:xfrm rot="5400000">
            <a:off x="1428750" y="4019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219200" y="4495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endParaRPr lang="en-US" sz="2000" dirty="0">
              <a:solidFill>
                <a:schemeClr val="tx1"/>
              </a:solidFill>
            </a:endParaRPr>
          </a:p>
        </p:txBody>
      </p:sp>
      <p:sp>
        <p:nvSpPr>
          <p:cNvPr id="23" name="Oval 22"/>
          <p:cNvSpPr/>
          <p:nvPr/>
        </p:nvSpPr>
        <p:spPr>
          <a:xfrm>
            <a:off x="4876800" y="3733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endParaRPr lang="en-US" sz="2000" dirty="0">
              <a:solidFill>
                <a:schemeClr val="tx1"/>
              </a:solidFill>
            </a:endParaRPr>
          </a:p>
        </p:txBody>
      </p:sp>
      <p:cxnSp>
        <p:nvCxnSpPr>
          <p:cNvPr id="25" name="Straight Connector 24"/>
          <p:cNvCxnSpPr/>
          <p:nvPr/>
        </p:nvCxnSpPr>
        <p:spPr>
          <a:xfrm rot="16200000" flipH="1">
            <a:off x="5334000" y="40385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5720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000" dirty="0">
              <a:solidFill>
                <a:schemeClr val="tx1"/>
              </a:solidFill>
            </a:endParaRPr>
          </a:p>
        </p:txBody>
      </p:sp>
      <p:sp>
        <p:nvSpPr>
          <p:cNvPr id="28" name="Oval 27"/>
          <p:cNvSpPr/>
          <p:nvPr/>
        </p:nvSpPr>
        <p:spPr>
          <a:xfrm>
            <a:off x="5715000" y="46482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J</a:t>
            </a:r>
            <a:endParaRPr lang="en-US" sz="2000" dirty="0">
              <a:solidFill>
                <a:schemeClr val="tx1"/>
              </a:solidFill>
            </a:endParaRPr>
          </a:p>
        </p:txBody>
      </p:sp>
      <p:cxnSp>
        <p:nvCxnSpPr>
          <p:cNvPr id="26" name="Straight Connector 25"/>
          <p:cNvCxnSpPr/>
          <p:nvPr/>
        </p:nvCxnSpPr>
        <p:spPr>
          <a:xfrm rot="16200000" flipH="1">
            <a:off x="4191000" y="39623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371850" y="40957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1242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Binary Tree</a:t>
            </a:r>
            <a:endParaRPr lang="en-US" dirty="0"/>
          </a:p>
        </p:txBody>
      </p:sp>
      <p:sp>
        <p:nvSpPr>
          <p:cNvPr id="3" name="Content Placeholder 2"/>
          <p:cNvSpPr>
            <a:spLocks noGrp="1"/>
          </p:cNvSpPr>
          <p:nvPr>
            <p:ph idx="1"/>
          </p:nvPr>
        </p:nvSpPr>
        <p:spPr/>
        <p:txBody>
          <a:bodyPr/>
          <a:lstStyle/>
          <a:p>
            <a:r>
              <a:rPr lang="en-US" u="sng" dirty="0" smtClean="0"/>
              <a:t>Example-3</a:t>
            </a:r>
          </a:p>
          <a:p>
            <a:pPr>
              <a:buFont typeface="Wingdings" pitchFamily="2" charset="2"/>
              <a:buChar char="Ø"/>
            </a:pPr>
            <a:r>
              <a:rPr lang="en-US" dirty="0" err="1" smtClean="0"/>
              <a:t>Postorder</a:t>
            </a:r>
            <a:r>
              <a:rPr lang="en-US" dirty="0" smtClean="0"/>
              <a:t>- G H D E B I J F C A</a:t>
            </a:r>
          </a:p>
          <a:p>
            <a:endParaRPr lang="en-US" dirty="0" smtClean="0"/>
          </a:p>
          <a:p>
            <a:endParaRPr lang="en-US" dirty="0" smtClean="0"/>
          </a:p>
          <a:p>
            <a:pPr>
              <a:buFont typeface="Wingdings" pitchFamily="2" charset="2"/>
              <a:buChar char="Ø"/>
            </a:pPr>
            <a:r>
              <a:rPr lang="en-US" dirty="0" err="1" smtClean="0"/>
              <a:t>Inorder</a:t>
            </a:r>
            <a:r>
              <a:rPr lang="en-US" dirty="0" smtClean="0"/>
              <a:t>- G D H B E A I F J C</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err="1" smtClean="0"/>
              <a:t>Postorder</a:t>
            </a:r>
            <a:r>
              <a:rPr lang="en-US" sz="2000" dirty="0" smtClean="0"/>
              <a:t>- G H D E B I J F C A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Step-1</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9546" y="2193062"/>
            <a:ext cx="1602115" cy="1483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6800" y="3657600"/>
            <a:ext cx="2362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Postorder</a:t>
            </a:r>
            <a:r>
              <a:rPr lang="en-US" dirty="0" smtClean="0">
                <a:solidFill>
                  <a:schemeClr val="tx1"/>
                </a:solidFill>
              </a:rPr>
              <a:t>- G H D E B</a:t>
            </a:r>
          </a:p>
          <a:p>
            <a:pPr algn="ctr"/>
            <a:r>
              <a:rPr lang="en-US" dirty="0" err="1" smtClean="0">
                <a:solidFill>
                  <a:schemeClr val="tx1"/>
                </a:solidFill>
              </a:rPr>
              <a:t>Inorder</a:t>
            </a:r>
            <a:r>
              <a:rPr lang="en-US" dirty="0" smtClean="0">
                <a:solidFill>
                  <a:schemeClr val="tx1"/>
                </a:solidFill>
              </a:rPr>
              <a:t>- G D H B E</a:t>
            </a:r>
            <a:endParaRPr lang="en-US" dirty="0">
              <a:solidFill>
                <a:schemeClr val="tx1"/>
              </a:solidFill>
            </a:endParaRPr>
          </a:p>
        </p:txBody>
      </p:sp>
      <p:sp>
        <p:nvSpPr>
          <p:cNvPr id="12" name="Rectangle 11"/>
          <p:cNvSpPr/>
          <p:nvPr/>
        </p:nvSpPr>
        <p:spPr>
          <a:xfrm>
            <a:off x="4953000" y="3733800"/>
            <a:ext cx="2362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Postorder</a:t>
            </a:r>
            <a:r>
              <a:rPr lang="en-US" dirty="0" smtClean="0">
                <a:solidFill>
                  <a:schemeClr val="tx1"/>
                </a:solidFill>
              </a:rPr>
              <a:t>- I J F C</a:t>
            </a:r>
          </a:p>
          <a:p>
            <a:pPr algn="ctr"/>
            <a:r>
              <a:rPr lang="en-US" dirty="0" err="1" smtClean="0">
                <a:solidFill>
                  <a:schemeClr val="tx1"/>
                </a:solidFill>
              </a:rPr>
              <a:t>Inorder</a:t>
            </a:r>
            <a:r>
              <a:rPr lang="en-US" dirty="0" smtClean="0">
                <a:solidFill>
                  <a:schemeClr val="tx1"/>
                </a:solidFill>
              </a:rPr>
              <a:t>- I F J C</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err="1" smtClean="0"/>
              <a:t>Postorder</a:t>
            </a:r>
            <a:r>
              <a:rPr lang="en-US" sz="2000" dirty="0" smtClean="0"/>
              <a:t>- G H D E B I J F C A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Step-2</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47800" y="3657600"/>
            <a:ext cx="10668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 G H D </a:t>
            </a:r>
          </a:p>
          <a:p>
            <a:pPr algn="ctr"/>
            <a:r>
              <a:rPr lang="en-US" dirty="0" err="1" smtClean="0">
                <a:solidFill>
                  <a:schemeClr val="tx1"/>
                </a:solidFill>
              </a:rPr>
              <a:t>Ir</a:t>
            </a:r>
            <a:r>
              <a:rPr lang="en-US" dirty="0" smtClean="0">
                <a:solidFill>
                  <a:schemeClr val="tx1"/>
                </a:solidFill>
              </a:rPr>
              <a:t>- G D H </a:t>
            </a:r>
            <a:endParaRPr lang="en-US" dirty="0">
              <a:solidFill>
                <a:schemeClr val="tx1"/>
              </a:solidFill>
            </a:endParaRPr>
          </a:p>
        </p:txBody>
      </p:sp>
      <p:sp>
        <p:nvSpPr>
          <p:cNvPr id="12" name="Rectangle 11"/>
          <p:cNvSpPr/>
          <p:nvPr/>
        </p:nvSpPr>
        <p:spPr>
          <a:xfrm>
            <a:off x="4648200" y="3733800"/>
            <a:ext cx="1143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Pr- I J F</a:t>
            </a:r>
          </a:p>
          <a:p>
            <a:pPr algn="ctr"/>
            <a:r>
              <a:rPr lang="en-US" dirty="0" err="1" smtClean="0">
                <a:solidFill>
                  <a:schemeClr val="tx1"/>
                </a:solidFill>
              </a:rPr>
              <a:t>Ir</a:t>
            </a:r>
            <a:r>
              <a:rPr lang="en-US" dirty="0" smtClean="0">
                <a:solidFill>
                  <a:schemeClr val="tx1"/>
                </a:solidFill>
              </a:rPr>
              <a:t>- I F J</a:t>
            </a:r>
          </a:p>
          <a:p>
            <a:pPr algn="ctr"/>
            <a:endParaRPr lang="en-US" dirty="0">
              <a:solidFill>
                <a:schemeClr val="tx1"/>
              </a:solidFill>
            </a:endParaRPr>
          </a:p>
        </p:txBody>
      </p: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6576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Construction of Binary Tree</a:t>
            </a:r>
            <a:endParaRPr lang="en-US" dirty="0"/>
          </a:p>
        </p:txBody>
      </p:sp>
      <p:sp>
        <p:nvSpPr>
          <p:cNvPr id="3" name="Content Placeholder 2"/>
          <p:cNvSpPr>
            <a:spLocks noGrp="1"/>
          </p:cNvSpPr>
          <p:nvPr>
            <p:ph idx="1"/>
          </p:nvPr>
        </p:nvSpPr>
        <p:spPr>
          <a:xfrm>
            <a:off x="457200" y="990601"/>
            <a:ext cx="8229600" cy="533399"/>
          </a:xfrm>
        </p:spPr>
        <p:txBody>
          <a:bodyPr>
            <a:normAutofit/>
          </a:bodyPr>
          <a:lstStyle/>
          <a:p>
            <a:r>
              <a:rPr lang="en-US" sz="2000" dirty="0" err="1" smtClean="0"/>
              <a:t>Postorder</a:t>
            </a:r>
            <a:r>
              <a:rPr lang="en-US" sz="2000" dirty="0" smtClean="0"/>
              <a:t>- G H D E B I J F C A 	</a:t>
            </a:r>
            <a:r>
              <a:rPr lang="en-US" sz="2000" dirty="0" err="1" smtClean="0"/>
              <a:t>Inorder</a:t>
            </a:r>
            <a:r>
              <a:rPr lang="en-US" sz="2000" dirty="0" smtClean="0"/>
              <a:t>- G D H B E A I F J C</a:t>
            </a:r>
            <a:endParaRPr lang="en-US" sz="2000" dirty="0"/>
          </a:p>
        </p:txBody>
      </p:sp>
      <p:sp>
        <p:nvSpPr>
          <p:cNvPr id="4" name="TextBox 3"/>
          <p:cNvSpPr txBox="1"/>
          <p:nvPr/>
        </p:nvSpPr>
        <p:spPr>
          <a:xfrm>
            <a:off x="457200" y="1676400"/>
            <a:ext cx="990849" cy="461665"/>
          </a:xfrm>
          <a:prstGeom prst="rect">
            <a:avLst/>
          </a:prstGeom>
          <a:noFill/>
        </p:spPr>
        <p:txBody>
          <a:bodyPr wrap="none" rtlCol="0">
            <a:spAutoFit/>
          </a:bodyPr>
          <a:lstStyle/>
          <a:p>
            <a:r>
              <a:rPr lang="en-US" sz="2400" dirty="0" smtClean="0"/>
              <a:t>Step-3</a:t>
            </a:r>
            <a:endParaRPr lang="en-US" dirty="0"/>
          </a:p>
        </p:txBody>
      </p:sp>
      <p:sp>
        <p:nvSpPr>
          <p:cNvPr id="5" name="Oval 4"/>
          <p:cNvSpPr/>
          <p:nvPr/>
        </p:nvSpPr>
        <p:spPr>
          <a:xfrm>
            <a:off x="3962400" y="1752600"/>
            <a:ext cx="762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a:t>
            </a:r>
            <a:endParaRPr lang="en-US" dirty="0">
              <a:solidFill>
                <a:schemeClr val="tx1"/>
              </a:solidFill>
            </a:endParaRPr>
          </a:p>
        </p:txBody>
      </p:sp>
      <p:cxnSp>
        <p:nvCxnSpPr>
          <p:cNvPr id="7" name="Straight Connector 6"/>
          <p:cNvCxnSpPr>
            <a:stCxn id="5" idx="3"/>
          </p:cNvCxnSpPr>
          <p:nvPr/>
        </p:nvCxnSpPr>
        <p:spPr>
          <a:xfrm rot="5400000">
            <a:off x="2378939" y="1962546"/>
            <a:ext cx="1449715" cy="19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68602" y="2154004"/>
            <a:ext cx="762002" cy="72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95600" y="2667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000" dirty="0">
              <a:solidFill>
                <a:schemeClr val="tx1"/>
              </a:solidFill>
            </a:endParaRPr>
          </a:p>
        </p:txBody>
      </p:sp>
      <p:sp>
        <p:nvSpPr>
          <p:cNvPr id="13" name="Oval 12"/>
          <p:cNvSpPr/>
          <p:nvPr/>
        </p:nvSpPr>
        <p:spPr>
          <a:xfrm>
            <a:off x="5257800" y="28194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t>
            </a:r>
            <a:endParaRPr lang="en-US" dirty="0">
              <a:solidFill>
                <a:schemeClr val="tx1"/>
              </a:solidFill>
            </a:endParaRPr>
          </a:p>
        </p:txBody>
      </p:sp>
      <p:cxnSp>
        <p:nvCxnSpPr>
          <p:cNvPr id="14" name="Straight Connector 13"/>
          <p:cNvCxnSpPr/>
          <p:nvPr/>
        </p:nvCxnSpPr>
        <p:spPr>
          <a:xfrm rot="16200000" flipH="1">
            <a:off x="3276598" y="30479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4"/>
          </p:cNvCxnSpPr>
          <p:nvPr/>
        </p:nvCxnSpPr>
        <p:spPr>
          <a:xfrm rot="5400000">
            <a:off x="5048250" y="3257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6576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t>
            </a:r>
            <a:endParaRPr lang="en-US" sz="2000" dirty="0">
              <a:solidFill>
                <a:schemeClr val="tx1"/>
              </a:solidFill>
            </a:endParaRPr>
          </a:p>
        </p:txBody>
      </p:sp>
      <p:sp>
        <p:nvSpPr>
          <p:cNvPr id="16" name="Oval 15"/>
          <p:cNvSpPr/>
          <p:nvPr/>
        </p:nvSpPr>
        <p:spPr>
          <a:xfrm>
            <a:off x="1828800" y="36576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
            </a:r>
            <a:endParaRPr lang="en-US" sz="2000" dirty="0">
              <a:solidFill>
                <a:schemeClr val="tx1"/>
              </a:solidFill>
            </a:endParaRPr>
          </a:p>
        </p:txBody>
      </p:sp>
      <p:cxnSp>
        <p:nvCxnSpPr>
          <p:cNvPr id="17" name="Straight Connector 16"/>
          <p:cNvCxnSpPr/>
          <p:nvPr/>
        </p:nvCxnSpPr>
        <p:spPr>
          <a:xfrm rot="16200000" flipH="1">
            <a:off x="2286000" y="3962400"/>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428750" y="40195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219200" y="4495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endParaRPr lang="en-US" sz="2000" dirty="0">
              <a:solidFill>
                <a:schemeClr val="tx1"/>
              </a:solidFill>
            </a:endParaRPr>
          </a:p>
        </p:txBody>
      </p:sp>
      <p:sp>
        <p:nvSpPr>
          <p:cNvPr id="20" name="Oval 19"/>
          <p:cNvSpPr/>
          <p:nvPr/>
        </p:nvSpPr>
        <p:spPr>
          <a:xfrm>
            <a:off x="26670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sp>
        <p:nvSpPr>
          <p:cNvPr id="23" name="Oval 22"/>
          <p:cNvSpPr/>
          <p:nvPr/>
        </p:nvSpPr>
        <p:spPr>
          <a:xfrm>
            <a:off x="4876800" y="37338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endParaRPr lang="en-US" sz="2000" dirty="0">
              <a:solidFill>
                <a:schemeClr val="tx1"/>
              </a:solidFill>
            </a:endParaRPr>
          </a:p>
        </p:txBody>
      </p:sp>
      <p:cxnSp>
        <p:nvCxnSpPr>
          <p:cNvPr id="24" name="Straight Connector 23"/>
          <p:cNvCxnSpPr/>
          <p:nvPr/>
        </p:nvCxnSpPr>
        <p:spPr>
          <a:xfrm rot="5400000">
            <a:off x="4438650" y="4095750"/>
            <a:ext cx="53340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334000" y="4038598"/>
            <a:ext cx="609602" cy="609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191000" y="45720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000" dirty="0">
              <a:solidFill>
                <a:schemeClr val="tx1"/>
              </a:solidFill>
            </a:endParaRPr>
          </a:p>
        </p:txBody>
      </p:sp>
      <p:sp>
        <p:nvSpPr>
          <p:cNvPr id="28" name="Oval 27"/>
          <p:cNvSpPr/>
          <p:nvPr/>
        </p:nvSpPr>
        <p:spPr>
          <a:xfrm>
            <a:off x="5715000" y="4648200"/>
            <a:ext cx="5334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J</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p:txBody>
          <a:bodyPr/>
          <a:lstStyle/>
          <a:p>
            <a:pPr algn="just"/>
            <a:r>
              <a:rPr lang="en-US" dirty="0" smtClean="0"/>
              <a:t>The leaf nodes of expression tree are operands, such constants or variables. Other nodes contain operators.</a:t>
            </a:r>
          </a:p>
          <a:p>
            <a:pPr algn="just">
              <a:buNone/>
            </a:pPr>
            <a:endParaRPr lang="en-US" dirty="0" smtClean="0"/>
          </a:p>
          <a:p>
            <a:pPr algn="just"/>
            <a:r>
              <a:rPr lang="en-US" dirty="0" smtClean="0"/>
              <a:t>The expression tree is binary because all operations are binary.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p:txBody>
          <a:bodyPr/>
          <a:lstStyle/>
          <a:p>
            <a:r>
              <a:rPr lang="en-US" dirty="0" smtClean="0"/>
              <a:t>Expression1:-	 (2 </a:t>
            </a:r>
            <a:r>
              <a:rPr lang="en-US" dirty="0" smtClean="0">
                <a:latin typeface="Symbol" pitchFamily="18" charset="2"/>
                <a:sym typeface="Symbol" pitchFamily="18" charset="2"/>
              </a:rPr>
              <a:t> </a:t>
            </a:r>
            <a:r>
              <a:rPr lang="en-US" dirty="0" smtClean="0">
                <a:latin typeface="Times New Roman" pitchFamily="18" charset="0"/>
                <a:sym typeface="Symbol" pitchFamily="18" charset="2"/>
              </a:rPr>
              <a:t>(</a:t>
            </a:r>
            <a:r>
              <a:rPr lang="en-US" dirty="0" smtClean="0"/>
              <a:t>a </a:t>
            </a:r>
            <a:r>
              <a:rPr lang="en-US" dirty="0" smtClean="0">
                <a:latin typeface="Symbol" pitchFamily="18" charset="2"/>
              </a:rPr>
              <a:t>-</a:t>
            </a:r>
            <a:r>
              <a:rPr lang="en-US" dirty="0" smtClean="0"/>
              <a:t> 1) </a:t>
            </a:r>
            <a:r>
              <a:rPr lang="en-US" dirty="0" smtClean="0">
                <a:latin typeface="Symbol" pitchFamily="18" charset="2"/>
              </a:rPr>
              <a:t>+</a:t>
            </a:r>
            <a:r>
              <a:rPr lang="en-US" dirty="0" smtClean="0"/>
              <a:t> (3 </a:t>
            </a:r>
            <a:r>
              <a:rPr lang="en-US" dirty="0" smtClean="0">
                <a:latin typeface="Symbol" pitchFamily="18" charset="2"/>
                <a:sym typeface="Symbol" pitchFamily="18" charset="2"/>
              </a:rPr>
              <a:t> </a:t>
            </a:r>
            <a:r>
              <a:rPr lang="en-US" dirty="0" smtClean="0"/>
              <a:t>b))</a:t>
            </a:r>
          </a:p>
          <a:p>
            <a:pPr>
              <a:buNone/>
            </a:pPr>
            <a:endParaRPr lang="en-US" dirty="0" smtClean="0"/>
          </a:p>
          <a:p>
            <a:pPr>
              <a:buNone/>
            </a:pPr>
            <a:endParaRPr lang="en-US" dirty="0" smtClean="0"/>
          </a:p>
        </p:txBody>
      </p:sp>
      <p:sp>
        <p:nvSpPr>
          <p:cNvPr id="40" name="Oval 7"/>
          <p:cNvSpPr>
            <a:spLocks noChangeArrowheads="1"/>
          </p:cNvSpPr>
          <p:nvPr/>
        </p:nvSpPr>
        <p:spPr bwMode="auto">
          <a:xfrm>
            <a:off x="5135880" y="28194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1" name="AutoShape 18"/>
          <p:cNvCxnSpPr>
            <a:cxnSpLocks noChangeShapeType="1"/>
          </p:cNvCxnSpPr>
          <p:nvPr/>
        </p:nvCxnSpPr>
        <p:spPr bwMode="auto">
          <a:xfrm flipH="1" flipV="1">
            <a:off x="5638800" y="3276600"/>
            <a:ext cx="374015" cy="496455"/>
          </a:xfrm>
          <a:prstGeom prst="straightConnector1">
            <a:avLst/>
          </a:prstGeom>
          <a:noFill/>
          <a:ln w="19050">
            <a:solidFill>
              <a:srgbClr val="000000"/>
            </a:solidFill>
            <a:round/>
            <a:headEnd/>
            <a:tailEnd/>
          </a:ln>
          <a:effectLst/>
        </p:spPr>
      </p:cxnSp>
      <p:sp>
        <p:nvSpPr>
          <p:cNvPr id="42" name="Oval 41"/>
          <p:cNvSpPr/>
          <p:nvPr/>
        </p:nvSpPr>
        <p:spPr>
          <a:xfrm>
            <a:off x="5791200" y="3733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43" name="AutoShape 20"/>
          <p:cNvCxnSpPr>
            <a:cxnSpLocks noChangeShapeType="1"/>
          </p:cNvCxnSpPr>
          <p:nvPr/>
        </p:nvCxnSpPr>
        <p:spPr bwMode="auto">
          <a:xfrm flipV="1">
            <a:off x="4953000" y="3348182"/>
            <a:ext cx="374015" cy="385618"/>
          </a:xfrm>
          <a:prstGeom prst="straightConnector1">
            <a:avLst/>
          </a:prstGeom>
          <a:noFill/>
          <a:ln w="19050">
            <a:solidFill>
              <a:srgbClr val="000000"/>
            </a:solidFill>
            <a:round/>
            <a:headEnd/>
            <a:tailEnd/>
          </a:ln>
          <a:effectLst/>
        </p:spPr>
      </p:cxnSp>
      <p:sp>
        <p:nvSpPr>
          <p:cNvPr id="44" name="Oval 43"/>
          <p:cNvSpPr/>
          <p:nvPr/>
        </p:nvSpPr>
        <p:spPr>
          <a:xfrm>
            <a:off x="4648200" y="3733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Tree Terminology</a:t>
            </a:r>
            <a:endParaRPr lang="en-US" dirty="0"/>
          </a:p>
        </p:txBody>
      </p:sp>
      <p:sp>
        <p:nvSpPr>
          <p:cNvPr id="3" name="Content Placeholder 2"/>
          <p:cNvSpPr>
            <a:spLocks noGrp="1"/>
          </p:cNvSpPr>
          <p:nvPr>
            <p:ph idx="1"/>
          </p:nvPr>
        </p:nvSpPr>
        <p:spPr>
          <a:xfrm>
            <a:off x="457200" y="762000"/>
            <a:ext cx="8229600" cy="4525963"/>
          </a:xfrm>
        </p:spPr>
        <p:txBody>
          <a:bodyPr/>
          <a:lstStyle/>
          <a:p>
            <a:r>
              <a:rPr lang="en-US" dirty="0" smtClean="0"/>
              <a:t>Node</a:t>
            </a:r>
          </a:p>
          <a:p>
            <a:pPr>
              <a:buNone/>
            </a:pPr>
            <a:r>
              <a:rPr lang="en-US" dirty="0" smtClean="0"/>
              <a:t>	Each data items of a tree is called a node. It contains the information and links to other data items.</a:t>
            </a:r>
          </a:p>
          <a:p>
            <a:r>
              <a:rPr lang="en-US" dirty="0" smtClean="0"/>
              <a:t>Edge is connecting line </a:t>
            </a:r>
          </a:p>
          <a:p>
            <a:pPr>
              <a:buNone/>
            </a:pPr>
            <a:r>
              <a:rPr lang="en-US" dirty="0" smtClean="0"/>
              <a:t>	of two nodes.</a:t>
            </a:r>
          </a:p>
          <a:p>
            <a:pPr>
              <a:buNone/>
            </a:pPr>
            <a:endParaRPr lang="en-US" dirty="0" smtClean="0"/>
          </a:p>
          <a:p>
            <a:pPr>
              <a:buNone/>
            </a:pPr>
            <a:r>
              <a:rPr lang="en-US" dirty="0" smtClean="0"/>
              <a:t>    -How many nodes?</a:t>
            </a:r>
            <a:endParaRPr lang="en-US" dirty="0"/>
          </a:p>
        </p:txBody>
      </p:sp>
      <p:pic>
        <p:nvPicPr>
          <p:cNvPr id="4" name="Picture 3" descr="tree1.bmp"/>
          <p:cNvPicPr>
            <a:picLocks noChangeAspect="1"/>
          </p:cNvPicPr>
          <p:nvPr/>
        </p:nvPicPr>
        <p:blipFill>
          <a:blip r:embed="rId2"/>
          <a:stretch>
            <a:fillRect/>
          </a:stretch>
        </p:blipFill>
        <p:spPr>
          <a:xfrm>
            <a:off x="4717726" y="3241013"/>
            <a:ext cx="4197674" cy="315978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p:txBody>
          <a:bodyPr/>
          <a:lstStyle/>
          <a:p>
            <a:r>
              <a:rPr lang="en-US" dirty="0" smtClean="0"/>
              <a:t>Expression1:-	 (2 </a:t>
            </a:r>
            <a:r>
              <a:rPr lang="en-US" dirty="0" smtClean="0">
                <a:latin typeface="Symbol" pitchFamily="18" charset="2"/>
                <a:sym typeface="Symbol" pitchFamily="18" charset="2"/>
              </a:rPr>
              <a:t> </a:t>
            </a:r>
            <a:r>
              <a:rPr lang="en-US" dirty="0" smtClean="0">
                <a:latin typeface="Times New Roman" pitchFamily="18" charset="0"/>
                <a:sym typeface="Symbol" pitchFamily="18" charset="2"/>
              </a:rPr>
              <a:t>(</a:t>
            </a:r>
            <a:r>
              <a:rPr lang="en-US" dirty="0" smtClean="0"/>
              <a:t>a </a:t>
            </a:r>
            <a:r>
              <a:rPr lang="en-US" dirty="0" smtClean="0">
                <a:latin typeface="Symbol" pitchFamily="18" charset="2"/>
              </a:rPr>
              <a:t>-</a:t>
            </a:r>
            <a:r>
              <a:rPr lang="en-US" dirty="0" smtClean="0"/>
              <a:t> 1) </a:t>
            </a:r>
            <a:r>
              <a:rPr lang="en-US" dirty="0" smtClean="0">
                <a:latin typeface="Symbol" pitchFamily="18" charset="2"/>
              </a:rPr>
              <a:t>+</a:t>
            </a:r>
            <a:r>
              <a:rPr lang="en-US" dirty="0" smtClean="0"/>
              <a:t> (3 </a:t>
            </a:r>
            <a:r>
              <a:rPr lang="en-US" dirty="0" smtClean="0">
                <a:latin typeface="Symbol" pitchFamily="18" charset="2"/>
                <a:sym typeface="Symbol" pitchFamily="18" charset="2"/>
              </a:rPr>
              <a:t> </a:t>
            </a:r>
            <a:r>
              <a:rPr lang="en-US" dirty="0" smtClean="0"/>
              <a:t>b))</a:t>
            </a:r>
          </a:p>
          <a:p>
            <a:pPr>
              <a:buNone/>
            </a:pPr>
            <a:endParaRPr lang="en-US" dirty="0" smtClean="0"/>
          </a:p>
          <a:p>
            <a:pPr>
              <a:buNone/>
            </a:pPr>
            <a:endParaRPr lang="en-US" dirty="0" smtClean="0"/>
          </a:p>
        </p:txBody>
      </p:sp>
      <p:sp>
        <p:nvSpPr>
          <p:cNvPr id="22" name="Oval 7"/>
          <p:cNvSpPr>
            <a:spLocks noChangeArrowheads="1"/>
          </p:cNvSpPr>
          <p:nvPr/>
        </p:nvSpPr>
        <p:spPr bwMode="auto">
          <a:xfrm>
            <a:off x="5669280" y="3352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0" name="AutoShape 18"/>
          <p:cNvCxnSpPr>
            <a:cxnSpLocks noChangeShapeType="1"/>
          </p:cNvCxnSpPr>
          <p:nvPr/>
        </p:nvCxnSpPr>
        <p:spPr bwMode="auto">
          <a:xfrm flipH="1" flipV="1">
            <a:off x="6172200" y="3810000"/>
            <a:ext cx="374015" cy="496455"/>
          </a:xfrm>
          <a:prstGeom prst="straightConnector1">
            <a:avLst/>
          </a:prstGeom>
          <a:noFill/>
          <a:ln w="19050">
            <a:solidFill>
              <a:srgbClr val="000000"/>
            </a:solidFill>
            <a:round/>
            <a:headEnd/>
            <a:tailEnd/>
          </a:ln>
          <a:effectLst/>
        </p:spPr>
      </p:cxnSp>
      <p:sp>
        <p:nvSpPr>
          <p:cNvPr id="41" name="Oval 40"/>
          <p:cNvSpPr/>
          <p:nvPr/>
        </p:nvSpPr>
        <p:spPr>
          <a:xfrm>
            <a:off x="6324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42" name="AutoShape 20"/>
          <p:cNvCxnSpPr>
            <a:cxnSpLocks noChangeShapeType="1"/>
          </p:cNvCxnSpPr>
          <p:nvPr/>
        </p:nvCxnSpPr>
        <p:spPr bwMode="auto">
          <a:xfrm flipV="1">
            <a:off x="5486400" y="3881582"/>
            <a:ext cx="374015" cy="385618"/>
          </a:xfrm>
          <a:prstGeom prst="straightConnector1">
            <a:avLst/>
          </a:prstGeom>
          <a:noFill/>
          <a:ln w="19050">
            <a:solidFill>
              <a:srgbClr val="000000"/>
            </a:solidFill>
            <a:round/>
            <a:headEnd/>
            <a:tailEnd/>
          </a:ln>
          <a:effectLst/>
        </p:spPr>
      </p:cxnSp>
      <p:sp>
        <p:nvSpPr>
          <p:cNvPr id="43" name="Oval 42"/>
          <p:cNvSpPr/>
          <p:nvPr/>
        </p:nvSpPr>
        <p:spPr>
          <a:xfrm>
            <a:off x="5181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p:txBody>
      </p:sp>
      <p:sp>
        <p:nvSpPr>
          <p:cNvPr id="44" name="Oval 7"/>
          <p:cNvSpPr>
            <a:spLocks noChangeArrowheads="1"/>
          </p:cNvSpPr>
          <p:nvPr/>
        </p:nvSpPr>
        <p:spPr bwMode="auto">
          <a:xfrm>
            <a:off x="2545080" y="3352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5" name="AutoShape 18"/>
          <p:cNvCxnSpPr>
            <a:cxnSpLocks noChangeShapeType="1"/>
          </p:cNvCxnSpPr>
          <p:nvPr/>
        </p:nvCxnSpPr>
        <p:spPr bwMode="auto">
          <a:xfrm flipH="1" flipV="1">
            <a:off x="3048000" y="3810000"/>
            <a:ext cx="374015" cy="496455"/>
          </a:xfrm>
          <a:prstGeom prst="straightConnector1">
            <a:avLst/>
          </a:prstGeom>
          <a:noFill/>
          <a:ln w="19050">
            <a:solidFill>
              <a:srgbClr val="000000"/>
            </a:solidFill>
            <a:round/>
            <a:headEnd/>
            <a:tailEnd/>
          </a:ln>
          <a:effectLst/>
        </p:spPr>
      </p:cxnSp>
      <p:sp>
        <p:nvSpPr>
          <p:cNvPr id="46" name="Oval 45"/>
          <p:cNvSpPr/>
          <p:nvPr/>
        </p:nvSpPr>
        <p:spPr>
          <a:xfrm>
            <a:off x="32004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1</a:t>
            </a:r>
            <a:endParaRPr lang="en-US" sz="2400" dirty="0">
              <a:solidFill>
                <a:schemeClr val="tx1"/>
              </a:solidFill>
              <a:latin typeface="Times New Roman" pitchFamily="18" charset="0"/>
              <a:cs typeface="Times New Roman" pitchFamily="18" charset="0"/>
            </a:endParaRPr>
          </a:p>
        </p:txBody>
      </p:sp>
      <p:cxnSp>
        <p:nvCxnSpPr>
          <p:cNvPr id="47" name="AutoShape 20"/>
          <p:cNvCxnSpPr>
            <a:cxnSpLocks noChangeShapeType="1"/>
          </p:cNvCxnSpPr>
          <p:nvPr/>
        </p:nvCxnSpPr>
        <p:spPr bwMode="auto">
          <a:xfrm flipV="1">
            <a:off x="2362200" y="3881582"/>
            <a:ext cx="374015" cy="385618"/>
          </a:xfrm>
          <a:prstGeom prst="straightConnector1">
            <a:avLst/>
          </a:prstGeom>
          <a:noFill/>
          <a:ln w="19050">
            <a:solidFill>
              <a:srgbClr val="000000"/>
            </a:solidFill>
            <a:round/>
            <a:headEnd/>
            <a:tailEnd/>
          </a:ln>
          <a:effectLst/>
        </p:spPr>
      </p:cxnSp>
      <p:sp>
        <p:nvSpPr>
          <p:cNvPr id="48" name="Oval 47"/>
          <p:cNvSpPr/>
          <p:nvPr/>
        </p:nvSpPr>
        <p:spPr>
          <a:xfrm>
            <a:off x="20574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a</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p:txBody>
          <a:bodyPr/>
          <a:lstStyle/>
          <a:p>
            <a:r>
              <a:rPr lang="en-US" dirty="0" smtClean="0"/>
              <a:t>Expression1:- 	 (2 </a:t>
            </a:r>
            <a:r>
              <a:rPr lang="en-US" dirty="0" smtClean="0">
                <a:latin typeface="Symbol" pitchFamily="18" charset="2"/>
                <a:sym typeface="Symbol" pitchFamily="18" charset="2"/>
              </a:rPr>
              <a:t> </a:t>
            </a:r>
            <a:r>
              <a:rPr lang="en-US" dirty="0" smtClean="0">
                <a:latin typeface="Times New Roman" pitchFamily="18" charset="0"/>
                <a:sym typeface="Symbol" pitchFamily="18" charset="2"/>
              </a:rPr>
              <a:t>(</a:t>
            </a:r>
            <a:r>
              <a:rPr lang="en-US" dirty="0" smtClean="0"/>
              <a:t>a </a:t>
            </a:r>
            <a:r>
              <a:rPr lang="en-US" dirty="0" smtClean="0">
                <a:latin typeface="Symbol" pitchFamily="18" charset="2"/>
              </a:rPr>
              <a:t>-</a:t>
            </a:r>
            <a:r>
              <a:rPr lang="en-US" dirty="0" smtClean="0"/>
              <a:t> 1) </a:t>
            </a:r>
            <a:r>
              <a:rPr lang="en-US" dirty="0" smtClean="0">
                <a:latin typeface="Symbol" pitchFamily="18" charset="2"/>
              </a:rPr>
              <a:t>+</a:t>
            </a:r>
            <a:r>
              <a:rPr lang="en-US" dirty="0" smtClean="0"/>
              <a:t> (3 </a:t>
            </a:r>
            <a:r>
              <a:rPr lang="en-US" dirty="0" smtClean="0">
                <a:latin typeface="Symbol" pitchFamily="18" charset="2"/>
                <a:sym typeface="Symbol" pitchFamily="18" charset="2"/>
              </a:rPr>
              <a:t> </a:t>
            </a:r>
            <a:r>
              <a:rPr lang="en-US" dirty="0" smtClean="0"/>
              <a:t>b))</a:t>
            </a:r>
          </a:p>
          <a:p>
            <a:pPr>
              <a:buNone/>
            </a:pPr>
            <a:endParaRPr lang="en-US" dirty="0" smtClean="0"/>
          </a:p>
          <a:p>
            <a:pPr>
              <a:buNone/>
            </a:pPr>
            <a:endParaRPr lang="en-US" dirty="0" smtClean="0"/>
          </a:p>
        </p:txBody>
      </p:sp>
      <p:sp>
        <p:nvSpPr>
          <p:cNvPr id="22" name="Oval 7"/>
          <p:cNvSpPr>
            <a:spLocks noChangeArrowheads="1"/>
          </p:cNvSpPr>
          <p:nvPr/>
        </p:nvSpPr>
        <p:spPr bwMode="auto">
          <a:xfrm>
            <a:off x="5669280" y="3352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0" name="AutoShape 18"/>
          <p:cNvCxnSpPr>
            <a:cxnSpLocks noChangeShapeType="1"/>
          </p:cNvCxnSpPr>
          <p:nvPr/>
        </p:nvCxnSpPr>
        <p:spPr bwMode="auto">
          <a:xfrm flipH="1" flipV="1">
            <a:off x="6172200" y="3810000"/>
            <a:ext cx="374015" cy="496455"/>
          </a:xfrm>
          <a:prstGeom prst="straightConnector1">
            <a:avLst/>
          </a:prstGeom>
          <a:noFill/>
          <a:ln w="19050">
            <a:solidFill>
              <a:srgbClr val="000000"/>
            </a:solidFill>
            <a:round/>
            <a:headEnd/>
            <a:tailEnd/>
          </a:ln>
          <a:effectLst/>
        </p:spPr>
      </p:cxnSp>
      <p:sp>
        <p:nvSpPr>
          <p:cNvPr id="41" name="Oval 40"/>
          <p:cNvSpPr/>
          <p:nvPr/>
        </p:nvSpPr>
        <p:spPr>
          <a:xfrm>
            <a:off x="6324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42" name="AutoShape 20"/>
          <p:cNvCxnSpPr>
            <a:cxnSpLocks noChangeShapeType="1"/>
          </p:cNvCxnSpPr>
          <p:nvPr/>
        </p:nvCxnSpPr>
        <p:spPr bwMode="auto">
          <a:xfrm flipV="1">
            <a:off x="5486400" y="3881582"/>
            <a:ext cx="374015" cy="385618"/>
          </a:xfrm>
          <a:prstGeom prst="straightConnector1">
            <a:avLst/>
          </a:prstGeom>
          <a:noFill/>
          <a:ln w="19050">
            <a:solidFill>
              <a:srgbClr val="000000"/>
            </a:solidFill>
            <a:round/>
            <a:headEnd/>
            <a:tailEnd/>
          </a:ln>
          <a:effectLst/>
        </p:spPr>
      </p:cxnSp>
      <p:sp>
        <p:nvSpPr>
          <p:cNvPr id="43" name="Oval 42"/>
          <p:cNvSpPr/>
          <p:nvPr/>
        </p:nvSpPr>
        <p:spPr>
          <a:xfrm>
            <a:off x="5181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p:txBody>
      </p:sp>
      <p:sp>
        <p:nvSpPr>
          <p:cNvPr id="44" name="Oval 7"/>
          <p:cNvSpPr>
            <a:spLocks noChangeArrowheads="1"/>
          </p:cNvSpPr>
          <p:nvPr/>
        </p:nvSpPr>
        <p:spPr bwMode="auto">
          <a:xfrm>
            <a:off x="2545080" y="39624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5" name="AutoShape 18"/>
          <p:cNvCxnSpPr>
            <a:cxnSpLocks noChangeShapeType="1"/>
          </p:cNvCxnSpPr>
          <p:nvPr/>
        </p:nvCxnSpPr>
        <p:spPr bwMode="auto">
          <a:xfrm flipH="1" flipV="1">
            <a:off x="3048000" y="4419600"/>
            <a:ext cx="374015" cy="496455"/>
          </a:xfrm>
          <a:prstGeom prst="straightConnector1">
            <a:avLst/>
          </a:prstGeom>
          <a:noFill/>
          <a:ln w="19050">
            <a:solidFill>
              <a:srgbClr val="000000"/>
            </a:solidFill>
            <a:round/>
            <a:headEnd/>
            <a:tailEnd/>
          </a:ln>
          <a:effectLst/>
        </p:spPr>
      </p:cxnSp>
      <p:sp>
        <p:nvSpPr>
          <p:cNvPr id="46" name="Oval 45"/>
          <p:cNvSpPr/>
          <p:nvPr/>
        </p:nvSpPr>
        <p:spPr>
          <a:xfrm>
            <a:off x="3200400" y="4876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1</a:t>
            </a:r>
            <a:endParaRPr lang="en-US" sz="2400" dirty="0">
              <a:solidFill>
                <a:schemeClr val="tx1"/>
              </a:solidFill>
              <a:latin typeface="Times New Roman" pitchFamily="18" charset="0"/>
              <a:cs typeface="Times New Roman" pitchFamily="18" charset="0"/>
            </a:endParaRPr>
          </a:p>
        </p:txBody>
      </p:sp>
      <p:cxnSp>
        <p:nvCxnSpPr>
          <p:cNvPr id="47" name="AutoShape 20"/>
          <p:cNvCxnSpPr>
            <a:cxnSpLocks noChangeShapeType="1"/>
          </p:cNvCxnSpPr>
          <p:nvPr/>
        </p:nvCxnSpPr>
        <p:spPr bwMode="auto">
          <a:xfrm flipV="1">
            <a:off x="2362200" y="4491182"/>
            <a:ext cx="374015" cy="385618"/>
          </a:xfrm>
          <a:prstGeom prst="straightConnector1">
            <a:avLst/>
          </a:prstGeom>
          <a:noFill/>
          <a:ln w="19050">
            <a:solidFill>
              <a:srgbClr val="000000"/>
            </a:solidFill>
            <a:round/>
            <a:headEnd/>
            <a:tailEnd/>
          </a:ln>
          <a:effectLst/>
        </p:spPr>
      </p:cxnSp>
      <p:sp>
        <p:nvSpPr>
          <p:cNvPr id="48" name="Oval 47"/>
          <p:cNvSpPr/>
          <p:nvPr/>
        </p:nvSpPr>
        <p:spPr>
          <a:xfrm>
            <a:off x="2057400" y="4876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a</a:t>
            </a:r>
            <a:endParaRPr lang="en-US" sz="2400" dirty="0">
              <a:solidFill>
                <a:schemeClr val="tx1"/>
              </a:solidFill>
              <a:latin typeface="Times New Roman" pitchFamily="18" charset="0"/>
              <a:cs typeface="Times New Roman" pitchFamily="18" charset="0"/>
            </a:endParaRPr>
          </a:p>
        </p:txBody>
      </p:sp>
      <p:sp>
        <p:nvSpPr>
          <p:cNvPr id="14" name="Oval 7"/>
          <p:cNvSpPr>
            <a:spLocks noChangeArrowheads="1"/>
          </p:cNvSpPr>
          <p:nvPr/>
        </p:nvSpPr>
        <p:spPr bwMode="auto">
          <a:xfrm>
            <a:off x="1859280" y="31242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 </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5" name="AutoShape 18"/>
          <p:cNvCxnSpPr>
            <a:cxnSpLocks noChangeShapeType="1"/>
            <a:stCxn id="44" idx="1"/>
          </p:cNvCxnSpPr>
          <p:nvPr/>
        </p:nvCxnSpPr>
        <p:spPr bwMode="auto">
          <a:xfrm rot="16200000" flipV="1">
            <a:off x="2264968" y="3678635"/>
            <a:ext cx="462157" cy="267689"/>
          </a:xfrm>
          <a:prstGeom prst="straightConnector1">
            <a:avLst/>
          </a:prstGeom>
          <a:noFill/>
          <a:ln w="19050">
            <a:solidFill>
              <a:srgbClr val="000000"/>
            </a:solidFill>
            <a:round/>
            <a:headEnd/>
            <a:tailEnd/>
          </a:ln>
          <a:effectLst/>
        </p:spPr>
      </p:cxnSp>
      <p:cxnSp>
        <p:nvCxnSpPr>
          <p:cNvPr id="17" name="AutoShape 20"/>
          <p:cNvCxnSpPr>
            <a:cxnSpLocks noChangeShapeType="1"/>
          </p:cNvCxnSpPr>
          <p:nvPr/>
        </p:nvCxnSpPr>
        <p:spPr bwMode="auto">
          <a:xfrm flipV="1">
            <a:off x="1600200" y="3657600"/>
            <a:ext cx="374015" cy="385618"/>
          </a:xfrm>
          <a:prstGeom prst="straightConnector1">
            <a:avLst/>
          </a:prstGeom>
          <a:noFill/>
          <a:ln w="19050">
            <a:solidFill>
              <a:srgbClr val="000000"/>
            </a:solidFill>
            <a:round/>
            <a:headEnd/>
            <a:tailEnd/>
          </a:ln>
          <a:effectLst/>
        </p:spPr>
      </p:cxnSp>
      <p:sp>
        <p:nvSpPr>
          <p:cNvPr id="18" name="Oval 17"/>
          <p:cNvSpPr/>
          <p:nvPr/>
        </p:nvSpPr>
        <p:spPr>
          <a:xfrm>
            <a:off x="1295400" y="40386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p:txBody>
          <a:bodyPr/>
          <a:lstStyle/>
          <a:p>
            <a:r>
              <a:rPr lang="en-US" dirty="0" smtClean="0"/>
              <a:t>Expression1:- 	 (2 </a:t>
            </a:r>
            <a:r>
              <a:rPr lang="en-US" dirty="0" smtClean="0">
                <a:latin typeface="Symbol" pitchFamily="18" charset="2"/>
                <a:sym typeface="Symbol" pitchFamily="18" charset="2"/>
              </a:rPr>
              <a:t> </a:t>
            </a:r>
            <a:r>
              <a:rPr lang="en-US" dirty="0" smtClean="0">
                <a:latin typeface="Times New Roman" pitchFamily="18" charset="0"/>
                <a:sym typeface="Symbol" pitchFamily="18" charset="2"/>
              </a:rPr>
              <a:t>(</a:t>
            </a:r>
            <a:r>
              <a:rPr lang="en-US" dirty="0" smtClean="0"/>
              <a:t>a </a:t>
            </a:r>
            <a:r>
              <a:rPr lang="en-US" dirty="0" smtClean="0">
                <a:latin typeface="Symbol" pitchFamily="18" charset="2"/>
              </a:rPr>
              <a:t>-</a:t>
            </a:r>
            <a:r>
              <a:rPr lang="en-US" dirty="0" smtClean="0"/>
              <a:t> 1) </a:t>
            </a:r>
            <a:r>
              <a:rPr lang="en-US" dirty="0" smtClean="0">
                <a:latin typeface="Symbol" pitchFamily="18" charset="2"/>
              </a:rPr>
              <a:t>+</a:t>
            </a:r>
            <a:r>
              <a:rPr lang="en-US" dirty="0" smtClean="0"/>
              <a:t> (3 </a:t>
            </a:r>
            <a:r>
              <a:rPr lang="en-US" dirty="0" smtClean="0">
                <a:latin typeface="Symbol" pitchFamily="18" charset="2"/>
                <a:sym typeface="Symbol" pitchFamily="18" charset="2"/>
              </a:rPr>
              <a:t> </a:t>
            </a:r>
            <a:r>
              <a:rPr lang="en-US" dirty="0" smtClean="0"/>
              <a:t>b))</a:t>
            </a:r>
          </a:p>
          <a:p>
            <a:pPr>
              <a:buNone/>
            </a:pPr>
            <a:endParaRPr lang="en-US" dirty="0" smtClean="0"/>
          </a:p>
          <a:p>
            <a:pPr>
              <a:buNone/>
            </a:pPr>
            <a:endParaRPr lang="en-US" dirty="0" smtClean="0"/>
          </a:p>
        </p:txBody>
      </p:sp>
      <p:sp>
        <p:nvSpPr>
          <p:cNvPr id="22" name="Oval 7"/>
          <p:cNvSpPr>
            <a:spLocks noChangeArrowheads="1"/>
          </p:cNvSpPr>
          <p:nvPr/>
        </p:nvSpPr>
        <p:spPr bwMode="auto">
          <a:xfrm>
            <a:off x="5669280" y="3352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0" name="AutoShape 18"/>
          <p:cNvCxnSpPr>
            <a:cxnSpLocks noChangeShapeType="1"/>
          </p:cNvCxnSpPr>
          <p:nvPr/>
        </p:nvCxnSpPr>
        <p:spPr bwMode="auto">
          <a:xfrm flipH="1" flipV="1">
            <a:off x="6172200" y="3810000"/>
            <a:ext cx="374015" cy="496455"/>
          </a:xfrm>
          <a:prstGeom prst="straightConnector1">
            <a:avLst/>
          </a:prstGeom>
          <a:noFill/>
          <a:ln w="19050">
            <a:solidFill>
              <a:srgbClr val="000000"/>
            </a:solidFill>
            <a:round/>
            <a:headEnd/>
            <a:tailEnd/>
          </a:ln>
          <a:effectLst/>
        </p:spPr>
      </p:cxnSp>
      <p:sp>
        <p:nvSpPr>
          <p:cNvPr id="41" name="Oval 40"/>
          <p:cNvSpPr/>
          <p:nvPr/>
        </p:nvSpPr>
        <p:spPr>
          <a:xfrm>
            <a:off x="6324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42" name="AutoShape 20"/>
          <p:cNvCxnSpPr>
            <a:cxnSpLocks noChangeShapeType="1"/>
          </p:cNvCxnSpPr>
          <p:nvPr/>
        </p:nvCxnSpPr>
        <p:spPr bwMode="auto">
          <a:xfrm flipV="1">
            <a:off x="5486400" y="3881582"/>
            <a:ext cx="374015" cy="385618"/>
          </a:xfrm>
          <a:prstGeom prst="straightConnector1">
            <a:avLst/>
          </a:prstGeom>
          <a:noFill/>
          <a:ln w="19050">
            <a:solidFill>
              <a:srgbClr val="000000"/>
            </a:solidFill>
            <a:round/>
            <a:headEnd/>
            <a:tailEnd/>
          </a:ln>
          <a:effectLst/>
        </p:spPr>
      </p:cxnSp>
      <p:sp>
        <p:nvSpPr>
          <p:cNvPr id="43" name="Oval 42"/>
          <p:cNvSpPr/>
          <p:nvPr/>
        </p:nvSpPr>
        <p:spPr>
          <a:xfrm>
            <a:off x="5181600" y="4267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p:txBody>
      </p:sp>
      <p:sp>
        <p:nvSpPr>
          <p:cNvPr id="44" name="Oval 7"/>
          <p:cNvSpPr>
            <a:spLocks noChangeArrowheads="1"/>
          </p:cNvSpPr>
          <p:nvPr/>
        </p:nvSpPr>
        <p:spPr bwMode="auto">
          <a:xfrm>
            <a:off x="2545080" y="39624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45" name="AutoShape 18"/>
          <p:cNvCxnSpPr>
            <a:cxnSpLocks noChangeShapeType="1"/>
          </p:cNvCxnSpPr>
          <p:nvPr/>
        </p:nvCxnSpPr>
        <p:spPr bwMode="auto">
          <a:xfrm flipH="1" flipV="1">
            <a:off x="3048000" y="4419600"/>
            <a:ext cx="374015" cy="496455"/>
          </a:xfrm>
          <a:prstGeom prst="straightConnector1">
            <a:avLst/>
          </a:prstGeom>
          <a:noFill/>
          <a:ln w="19050">
            <a:solidFill>
              <a:srgbClr val="000000"/>
            </a:solidFill>
            <a:round/>
            <a:headEnd/>
            <a:tailEnd/>
          </a:ln>
          <a:effectLst/>
        </p:spPr>
      </p:cxnSp>
      <p:sp>
        <p:nvSpPr>
          <p:cNvPr id="46" name="Oval 45"/>
          <p:cNvSpPr/>
          <p:nvPr/>
        </p:nvSpPr>
        <p:spPr>
          <a:xfrm>
            <a:off x="3200400" y="4876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1</a:t>
            </a:r>
            <a:endParaRPr lang="en-US" sz="2400" dirty="0">
              <a:solidFill>
                <a:schemeClr val="tx1"/>
              </a:solidFill>
              <a:latin typeface="Times New Roman" pitchFamily="18" charset="0"/>
              <a:cs typeface="Times New Roman" pitchFamily="18" charset="0"/>
            </a:endParaRPr>
          </a:p>
        </p:txBody>
      </p:sp>
      <p:cxnSp>
        <p:nvCxnSpPr>
          <p:cNvPr id="47" name="AutoShape 20"/>
          <p:cNvCxnSpPr>
            <a:cxnSpLocks noChangeShapeType="1"/>
          </p:cNvCxnSpPr>
          <p:nvPr/>
        </p:nvCxnSpPr>
        <p:spPr bwMode="auto">
          <a:xfrm flipV="1">
            <a:off x="2362200" y="4491182"/>
            <a:ext cx="374015" cy="385618"/>
          </a:xfrm>
          <a:prstGeom prst="straightConnector1">
            <a:avLst/>
          </a:prstGeom>
          <a:noFill/>
          <a:ln w="19050">
            <a:solidFill>
              <a:srgbClr val="000000"/>
            </a:solidFill>
            <a:round/>
            <a:headEnd/>
            <a:tailEnd/>
          </a:ln>
          <a:effectLst/>
        </p:spPr>
      </p:cxnSp>
      <p:sp>
        <p:nvSpPr>
          <p:cNvPr id="48" name="Oval 47"/>
          <p:cNvSpPr/>
          <p:nvPr/>
        </p:nvSpPr>
        <p:spPr>
          <a:xfrm>
            <a:off x="2057400" y="4876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a</a:t>
            </a:r>
            <a:endParaRPr lang="en-US" sz="2400" dirty="0">
              <a:solidFill>
                <a:schemeClr val="tx1"/>
              </a:solidFill>
              <a:latin typeface="Times New Roman" pitchFamily="18" charset="0"/>
              <a:cs typeface="Times New Roman" pitchFamily="18" charset="0"/>
            </a:endParaRPr>
          </a:p>
        </p:txBody>
      </p:sp>
      <p:sp>
        <p:nvSpPr>
          <p:cNvPr id="14" name="Oval 7"/>
          <p:cNvSpPr>
            <a:spLocks noChangeArrowheads="1"/>
          </p:cNvSpPr>
          <p:nvPr/>
        </p:nvSpPr>
        <p:spPr bwMode="auto">
          <a:xfrm>
            <a:off x="1859280" y="31242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dirty="0" smtClean="0">
                <a:latin typeface="Symbol" pitchFamily="18" charset="2"/>
                <a:sym typeface="Symbol" pitchFamily="18" charset="2"/>
              </a:rPr>
              <a:t> </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5" name="AutoShape 18"/>
          <p:cNvCxnSpPr>
            <a:cxnSpLocks noChangeShapeType="1"/>
            <a:stCxn id="44" idx="1"/>
          </p:cNvCxnSpPr>
          <p:nvPr/>
        </p:nvCxnSpPr>
        <p:spPr bwMode="auto">
          <a:xfrm rot="16200000" flipV="1">
            <a:off x="2264968" y="3678635"/>
            <a:ext cx="462157" cy="267689"/>
          </a:xfrm>
          <a:prstGeom prst="straightConnector1">
            <a:avLst/>
          </a:prstGeom>
          <a:noFill/>
          <a:ln w="19050">
            <a:solidFill>
              <a:srgbClr val="000000"/>
            </a:solidFill>
            <a:round/>
            <a:headEnd/>
            <a:tailEnd/>
          </a:ln>
          <a:effectLst/>
        </p:spPr>
      </p:cxnSp>
      <p:cxnSp>
        <p:nvCxnSpPr>
          <p:cNvPr id="17" name="AutoShape 20"/>
          <p:cNvCxnSpPr>
            <a:cxnSpLocks noChangeShapeType="1"/>
          </p:cNvCxnSpPr>
          <p:nvPr/>
        </p:nvCxnSpPr>
        <p:spPr bwMode="auto">
          <a:xfrm flipV="1">
            <a:off x="1600200" y="3657600"/>
            <a:ext cx="374015" cy="385618"/>
          </a:xfrm>
          <a:prstGeom prst="straightConnector1">
            <a:avLst/>
          </a:prstGeom>
          <a:noFill/>
          <a:ln w="19050">
            <a:solidFill>
              <a:srgbClr val="000000"/>
            </a:solidFill>
            <a:round/>
            <a:headEnd/>
            <a:tailEnd/>
          </a:ln>
          <a:effectLst/>
        </p:spPr>
      </p:cxnSp>
      <p:sp>
        <p:nvSpPr>
          <p:cNvPr id="18" name="Oval 17"/>
          <p:cNvSpPr/>
          <p:nvPr/>
        </p:nvSpPr>
        <p:spPr>
          <a:xfrm>
            <a:off x="1295400" y="40386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p:txBody>
      </p:sp>
      <p:sp>
        <p:nvSpPr>
          <p:cNvPr id="19" name="Oval 7"/>
          <p:cNvSpPr>
            <a:spLocks noChangeArrowheads="1"/>
          </p:cNvSpPr>
          <p:nvPr/>
        </p:nvSpPr>
        <p:spPr bwMode="auto">
          <a:xfrm>
            <a:off x="3916680" y="2209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lvl="0" algn="ctr"/>
            <a:r>
              <a:rPr lang="en-US" kern="0" dirty="0" smtClean="0">
                <a:solidFill>
                  <a:sysClr val="windowText" lastClr="000000"/>
                </a:solidFill>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21" name="Straight Connector 20"/>
          <p:cNvCxnSpPr>
            <a:stCxn id="14" idx="7"/>
            <a:endCxn id="19" idx="3"/>
          </p:cNvCxnSpPr>
          <p:nvPr/>
        </p:nvCxnSpPr>
        <p:spPr>
          <a:xfrm rot="5400000" flipH="1" flipV="1">
            <a:off x="2916273" y="2120141"/>
            <a:ext cx="522534" cy="1647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5"/>
            <a:endCxn id="22" idx="1"/>
          </p:cNvCxnSpPr>
          <p:nvPr/>
        </p:nvCxnSpPr>
        <p:spPr>
          <a:xfrm rot="16200000" flipH="1">
            <a:off x="4706973" y="2386841"/>
            <a:ext cx="751134" cy="1343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Expression:-	(</a:t>
            </a:r>
            <a:r>
              <a:rPr lang="en-US" dirty="0" err="1" smtClean="0"/>
              <a:t>a+b</a:t>
            </a:r>
            <a:r>
              <a:rPr lang="en-US" dirty="0" smtClean="0"/>
              <a:t>*c)+((d/e-f)*g).</a:t>
            </a:r>
          </a:p>
          <a:p>
            <a:pPr>
              <a:buNone/>
            </a:pPr>
            <a:endParaRPr lang="en-US" dirty="0" smtClean="0"/>
          </a:p>
        </p:txBody>
      </p:sp>
      <p:grpSp>
        <p:nvGrpSpPr>
          <p:cNvPr id="4" name="Group 4"/>
          <p:cNvGrpSpPr>
            <a:grpSpLocks/>
          </p:cNvGrpSpPr>
          <p:nvPr/>
        </p:nvGrpSpPr>
        <p:grpSpPr bwMode="auto">
          <a:xfrm>
            <a:off x="4267201" y="2819401"/>
            <a:ext cx="1447799" cy="1870364"/>
            <a:chOff x="3528" y="2640"/>
            <a:chExt cx="600" cy="810"/>
          </a:xfrm>
        </p:grpSpPr>
        <p:sp>
          <p:nvSpPr>
            <p:cNvPr id="7" name="Oval 7"/>
            <p:cNvSpPr>
              <a:spLocks noChangeArrowheads="1"/>
            </p:cNvSpPr>
            <p:nvPr/>
          </p:nvSpPr>
          <p:spPr bwMode="auto">
            <a:xfrm>
              <a:off x="3888" y="2640"/>
              <a:ext cx="240" cy="240"/>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sp>
          <p:nvSpPr>
            <p:cNvPr id="8" name="Oval 8"/>
            <p:cNvSpPr>
              <a:spLocks noChangeArrowheads="1"/>
            </p:cNvSpPr>
            <p:nvPr/>
          </p:nvSpPr>
          <p:spPr bwMode="auto">
            <a:xfrm>
              <a:off x="3648" y="3024"/>
              <a:ext cx="240" cy="240"/>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latin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8" name="AutoShape 18"/>
            <p:cNvCxnSpPr>
              <a:cxnSpLocks noChangeShapeType="1"/>
              <a:endCxn id="8" idx="5"/>
            </p:cNvCxnSpPr>
            <p:nvPr/>
          </p:nvCxnSpPr>
          <p:spPr bwMode="auto">
            <a:xfrm flipH="1" flipV="1">
              <a:off x="3853" y="3235"/>
              <a:ext cx="155" cy="215"/>
            </a:xfrm>
            <a:prstGeom prst="straightConnector1">
              <a:avLst/>
            </a:prstGeom>
            <a:noFill/>
            <a:ln w="19050">
              <a:solidFill>
                <a:srgbClr val="000000"/>
              </a:solidFill>
              <a:round/>
              <a:headEnd/>
              <a:tailEnd/>
            </a:ln>
            <a:effectLst/>
          </p:spPr>
        </p:cxnSp>
        <p:cxnSp>
          <p:nvCxnSpPr>
            <p:cNvPr id="19" name="AutoShape 19"/>
            <p:cNvCxnSpPr>
              <a:cxnSpLocks noChangeShapeType="1"/>
              <a:endCxn id="8" idx="3"/>
            </p:cNvCxnSpPr>
            <p:nvPr/>
          </p:nvCxnSpPr>
          <p:spPr bwMode="auto">
            <a:xfrm flipV="1">
              <a:off x="3528" y="3235"/>
              <a:ext cx="155" cy="215"/>
            </a:xfrm>
            <a:prstGeom prst="straightConnector1">
              <a:avLst/>
            </a:prstGeom>
            <a:noFill/>
            <a:ln w="19050">
              <a:solidFill>
                <a:srgbClr val="000000"/>
              </a:solidFill>
              <a:round/>
              <a:headEnd/>
              <a:tailEnd/>
            </a:ln>
            <a:effectLst/>
          </p:spPr>
        </p:cxnSp>
      </p:grpSp>
      <p:sp>
        <p:nvSpPr>
          <p:cNvPr id="15" name="Oval 14"/>
          <p:cNvSpPr/>
          <p:nvPr/>
        </p:nvSpPr>
        <p:spPr>
          <a:xfrm>
            <a:off x="5791200" y="3733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f</a:t>
            </a:r>
            <a:endParaRPr lang="en-US" sz="2400" dirty="0">
              <a:solidFill>
                <a:schemeClr val="tx1"/>
              </a:solidFill>
              <a:latin typeface="Times New Roman" pitchFamily="18" charset="0"/>
              <a:cs typeface="Times New Roman" pitchFamily="18" charset="0"/>
            </a:endParaRPr>
          </a:p>
        </p:txBody>
      </p:sp>
      <p:sp>
        <p:nvSpPr>
          <p:cNvPr id="16" name="Oval 15"/>
          <p:cNvSpPr/>
          <p:nvPr/>
        </p:nvSpPr>
        <p:spPr>
          <a:xfrm>
            <a:off x="4038600" y="4648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d</a:t>
            </a:r>
            <a:endParaRPr lang="en-US" sz="2400" dirty="0">
              <a:solidFill>
                <a:schemeClr val="tx1"/>
              </a:solidFill>
              <a:latin typeface="Times New Roman" pitchFamily="18" charset="0"/>
              <a:cs typeface="Times New Roman" pitchFamily="18" charset="0"/>
            </a:endParaRPr>
          </a:p>
        </p:txBody>
      </p:sp>
      <p:sp>
        <p:nvSpPr>
          <p:cNvPr id="17" name="Oval 16"/>
          <p:cNvSpPr/>
          <p:nvPr/>
        </p:nvSpPr>
        <p:spPr>
          <a:xfrm>
            <a:off x="5181600" y="4648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e</a:t>
            </a:r>
            <a:endParaRPr lang="en-US" sz="2400" dirty="0">
              <a:solidFill>
                <a:schemeClr val="tx1"/>
              </a:solidFill>
              <a:latin typeface="Times New Roman" pitchFamily="18" charset="0"/>
              <a:cs typeface="Times New Roman" pitchFamily="18" charset="0"/>
            </a:endParaRPr>
          </a:p>
        </p:txBody>
      </p:sp>
      <p:cxnSp>
        <p:nvCxnSpPr>
          <p:cNvPr id="22" name="AutoShape 20"/>
          <p:cNvCxnSpPr>
            <a:cxnSpLocks noChangeShapeType="1"/>
          </p:cNvCxnSpPr>
          <p:nvPr/>
        </p:nvCxnSpPr>
        <p:spPr bwMode="auto">
          <a:xfrm flipV="1">
            <a:off x="4953000" y="3348182"/>
            <a:ext cx="374015" cy="385618"/>
          </a:xfrm>
          <a:prstGeom prst="straightConnector1">
            <a:avLst/>
          </a:prstGeom>
          <a:noFill/>
          <a:ln w="19050">
            <a:solidFill>
              <a:srgbClr val="000000"/>
            </a:solidFill>
            <a:round/>
            <a:headEnd/>
            <a:tailEnd/>
          </a:ln>
          <a:effectLst/>
        </p:spPr>
      </p:cxnSp>
      <p:cxnSp>
        <p:nvCxnSpPr>
          <p:cNvPr id="23" name="AutoShape 18"/>
          <p:cNvCxnSpPr>
            <a:cxnSpLocks noChangeShapeType="1"/>
          </p:cNvCxnSpPr>
          <p:nvPr/>
        </p:nvCxnSpPr>
        <p:spPr bwMode="auto">
          <a:xfrm flipH="1" flipV="1">
            <a:off x="5638800" y="3276600"/>
            <a:ext cx="374015" cy="496455"/>
          </a:xfrm>
          <a:prstGeom prst="straightConnector1">
            <a:avLst/>
          </a:prstGeom>
          <a:noFill/>
          <a:ln w="19050">
            <a:solidFill>
              <a:srgbClr val="000000"/>
            </a:solidFill>
            <a:round/>
            <a:headEnd/>
            <a:tailEnd/>
          </a:ln>
          <a:effectLst/>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Expression:-	(</a:t>
            </a:r>
            <a:r>
              <a:rPr lang="en-US" dirty="0" err="1" smtClean="0"/>
              <a:t>a+b</a:t>
            </a:r>
            <a:r>
              <a:rPr lang="en-US" dirty="0" smtClean="0"/>
              <a:t>*c)+((d/e-f)*g).</a:t>
            </a:r>
          </a:p>
          <a:p>
            <a:pPr>
              <a:buNone/>
            </a:pPr>
            <a:endParaRPr lang="en-US" dirty="0" smtClean="0"/>
          </a:p>
        </p:txBody>
      </p:sp>
      <p:sp>
        <p:nvSpPr>
          <p:cNvPr id="16" name="Oval 7"/>
          <p:cNvSpPr>
            <a:spLocks noChangeArrowheads="1"/>
          </p:cNvSpPr>
          <p:nvPr/>
        </p:nvSpPr>
        <p:spPr bwMode="auto">
          <a:xfrm>
            <a:off x="4495800" y="28194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sp>
        <p:nvSpPr>
          <p:cNvPr id="17" name="Oval 16"/>
          <p:cNvSpPr/>
          <p:nvPr/>
        </p:nvSpPr>
        <p:spPr>
          <a:xfrm>
            <a:off x="5181600" y="37338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g</a:t>
            </a:r>
            <a:endParaRPr lang="en-US" sz="2400" dirty="0">
              <a:solidFill>
                <a:schemeClr val="tx1"/>
              </a:solidFill>
              <a:latin typeface="Times New Roman" pitchFamily="18" charset="0"/>
              <a:cs typeface="Times New Roman" pitchFamily="18" charset="0"/>
            </a:endParaRPr>
          </a:p>
        </p:txBody>
      </p:sp>
      <p:cxnSp>
        <p:nvCxnSpPr>
          <p:cNvPr id="22" name="AutoShape 18"/>
          <p:cNvCxnSpPr>
            <a:cxnSpLocks noChangeShapeType="1"/>
          </p:cNvCxnSpPr>
          <p:nvPr/>
        </p:nvCxnSpPr>
        <p:spPr bwMode="auto">
          <a:xfrm flipH="1" flipV="1">
            <a:off x="5029200" y="3276600"/>
            <a:ext cx="374015" cy="496455"/>
          </a:xfrm>
          <a:prstGeom prst="straightConnector1">
            <a:avLst/>
          </a:prstGeom>
          <a:noFill/>
          <a:ln w="19050">
            <a:solidFill>
              <a:srgbClr val="000000"/>
            </a:solidFill>
            <a:round/>
            <a:headEnd/>
            <a:tailEnd/>
          </a:ln>
          <a:effectLst/>
        </p:spPr>
      </p:cxnSp>
      <p:pic>
        <p:nvPicPr>
          <p:cNvPr id="23" name="Picture 22" descr="Capture.PNG"/>
          <p:cNvPicPr>
            <a:picLocks noChangeAspect="1"/>
          </p:cNvPicPr>
          <p:nvPr/>
        </p:nvPicPr>
        <p:blipFill>
          <a:blip r:embed="rId2"/>
          <a:stretch>
            <a:fillRect/>
          </a:stretch>
        </p:blipFill>
        <p:spPr>
          <a:xfrm>
            <a:off x="2667000" y="3733800"/>
            <a:ext cx="2448171" cy="2461404"/>
          </a:xfrm>
          <a:prstGeom prst="rect">
            <a:avLst/>
          </a:prstGeom>
        </p:spPr>
      </p:pic>
      <p:cxnSp>
        <p:nvCxnSpPr>
          <p:cNvPr id="27" name="Straight Connector 26"/>
          <p:cNvCxnSpPr>
            <a:stCxn id="16" idx="3"/>
          </p:cNvCxnSpPr>
          <p:nvPr/>
        </p:nvCxnSpPr>
        <p:spPr>
          <a:xfrm rot="5400000">
            <a:off x="4127017" y="3356407"/>
            <a:ext cx="517576" cy="389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Expression:-	(</a:t>
            </a:r>
            <a:r>
              <a:rPr lang="en-US" dirty="0" err="1" smtClean="0"/>
              <a:t>a+b</a:t>
            </a:r>
            <a:r>
              <a:rPr lang="en-US" dirty="0" smtClean="0"/>
              <a:t>*c)+((d/e-f)*g).</a:t>
            </a:r>
          </a:p>
          <a:p>
            <a:pPr>
              <a:buNone/>
            </a:pPr>
            <a:endParaRPr lang="en-US" dirty="0" smtClean="0"/>
          </a:p>
        </p:txBody>
      </p:sp>
      <p:sp>
        <p:nvSpPr>
          <p:cNvPr id="10" name="Oval 7"/>
          <p:cNvSpPr>
            <a:spLocks noChangeArrowheads="1"/>
          </p:cNvSpPr>
          <p:nvPr/>
        </p:nvSpPr>
        <p:spPr bwMode="auto">
          <a:xfrm>
            <a:off x="1783080" y="2951018"/>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1" name="AutoShape 18"/>
          <p:cNvCxnSpPr>
            <a:cxnSpLocks noChangeShapeType="1"/>
          </p:cNvCxnSpPr>
          <p:nvPr/>
        </p:nvCxnSpPr>
        <p:spPr bwMode="auto">
          <a:xfrm flipH="1" flipV="1">
            <a:off x="2286000" y="3429000"/>
            <a:ext cx="374015" cy="496455"/>
          </a:xfrm>
          <a:prstGeom prst="straightConnector1">
            <a:avLst/>
          </a:prstGeom>
          <a:noFill/>
          <a:ln w="19050">
            <a:solidFill>
              <a:srgbClr val="000000"/>
            </a:solidFill>
            <a:round/>
            <a:headEnd/>
            <a:tailEnd/>
          </a:ln>
          <a:effectLst/>
        </p:spPr>
      </p:cxnSp>
      <p:cxnSp>
        <p:nvCxnSpPr>
          <p:cNvPr id="12" name="AutoShape 19"/>
          <p:cNvCxnSpPr>
            <a:cxnSpLocks noChangeShapeType="1"/>
          </p:cNvCxnSpPr>
          <p:nvPr/>
        </p:nvCxnSpPr>
        <p:spPr bwMode="auto">
          <a:xfrm flipV="1">
            <a:off x="1530985" y="3465945"/>
            <a:ext cx="374015" cy="496455"/>
          </a:xfrm>
          <a:prstGeom prst="straightConnector1">
            <a:avLst/>
          </a:prstGeom>
          <a:noFill/>
          <a:ln w="19050">
            <a:solidFill>
              <a:srgbClr val="000000"/>
            </a:solidFill>
            <a:round/>
            <a:headEnd/>
            <a:tailEnd/>
          </a:ln>
          <a:effectLst/>
        </p:spPr>
      </p:cxnSp>
      <p:sp>
        <p:nvSpPr>
          <p:cNvPr id="13" name="Oval 12"/>
          <p:cNvSpPr/>
          <p:nvPr/>
        </p:nvSpPr>
        <p:spPr>
          <a:xfrm>
            <a:off x="2438400" y="39624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c</a:t>
            </a:r>
            <a:endParaRPr lang="en-US" sz="2400" dirty="0">
              <a:solidFill>
                <a:schemeClr val="tx1"/>
              </a:solidFill>
              <a:latin typeface="Times New Roman" pitchFamily="18" charset="0"/>
              <a:cs typeface="Times New Roman" pitchFamily="18" charset="0"/>
            </a:endParaRPr>
          </a:p>
        </p:txBody>
      </p:sp>
      <p:sp>
        <p:nvSpPr>
          <p:cNvPr id="18" name="Oval 17"/>
          <p:cNvSpPr/>
          <p:nvPr/>
        </p:nvSpPr>
        <p:spPr>
          <a:xfrm>
            <a:off x="1219200" y="39624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pic>
        <p:nvPicPr>
          <p:cNvPr id="19" name="Picture 18" descr="Capture.PNG"/>
          <p:cNvPicPr>
            <a:picLocks noChangeAspect="1"/>
          </p:cNvPicPr>
          <p:nvPr/>
        </p:nvPicPr>
        <p:blipFill>
          <a:blip r:embed="rId2"/>
          <a:stretch>
            <a:fillRect/>
          </a:stretch>
        </p:blipFill>
        <p:spPr>
          <a:xfrm>
            <a:off x="4495800" y="3031524"/>
            <a:ext cx="2514600" cy="2817186"/>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Expression:-	(</a:t>
            </a:r>
            <a:r>
              <a:rPr lang="en-US" dirty="0" err="1" smtClean="0"/>
              <a:t>a+b</a:t>
            </a:r>
            <a:r>
              <a:rPr lang="en-US" dirty="0" smtClean="0"/>
              <a:t>*c)+((d/e-f)*g).</a:t>
            </a:r>
          </a:p>
          <a:p>
            <a:pPr>
              <a:buNone/>
            </a:pPr>
            <a:endParaRPr lang="en-US" dirty="0" smtClean="0"/>
          </a:p>
        </p:txBody>
      </p:sp>
      <p:sp>
        <p:nvSpPr>
          <p:cNvPr id="10" name="Oval 7"/>
          <p:cNvSpPr>
            <a:spLocks noChangeArrowheads="1"/>
          </p:cNvSpPr>
          <p:nvPr/>
        </p:nvSpPr>
        <p:spPr bwMode="auto">
          <a:xfrm>
            <a:off x="2926080" y="40386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1" name="AutoShape 18"/>
          <p:cNvCxnSpPr>
            <a:cxnSpLocks noChangeShapeType="1"/>
          </p:cNvCxnSpPr>
          <p:nvPr/>
        </p:nvCxnSpPr>
        <p:spPr bwMode="auto">
          <a:xfrm flipH="1" flipV="1">
            <a:off x="3429000" y="4456545"/>
            <a:ext cx="374015" cy="496455"/>
          </a:xfrm>
          <a:prstGeom prst="straightConnector1">
            <a:avLst/>
          </a:prstGeom>
          <a:noFill/>
          <a:ln w="19050">
            <a:solidFill>
              <a:srgbClr val="000000"/>
            </a:solidFill>
            <a:round/>
            <a:headEnd/>
            <a:tailEnd/>
          </a:ln>
          <a:effectLst/>
        </p:spPr>
      </p:cxnSp>
      <p:cxnSp>
        <p:nvCxnSpPr>
          <p:cNvPr id="12" name="AutoShape 19"/>
          <p:cNvCxnSpPr>
            <a:cxnSpLocks noChangeShapeType="1"/>
          </p:cNvCxnSpPr>
          <p:nvPr/>
        </p:nvCxnSpPr>
        <p:spPr bwMode="auto">
          <a:xfrm flipV="1">
            <a:off x="2673985" y="4572000"/>
            <a:ext cx="374015" cy="496455"/>
          </a:xfrm>
          <a:prstGeom prst="straightConnector1">
            <a:avLst/>
          </a:prstGeom>
          <a:noFill/>
          <a:ln w="19050">
            <a:solidFill>
              <a:srgbClr val="000000"/>
            </a:solidFill>
            <a:round/>
            <a:headEnd/>
            <a:tailEnd/>
          </a:ln>
          <a:effectLst/>
        </p:spPr>
      </p:cxnSp>
      <p:sp>
        <p:nvSpPr>
          <p:cNvPr id="13" name="Oval 12"/>
          <p:cNvSpPr/>
          <p:nvPr/>
        </p:nvSpPr>
        <p:spPr>
          <a:xfrm>
            <a:off x="3581400" y="49530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c</a:t>
            </a:r>
            <a:endParaRPr lang="en-US" sz="2400" dirty="0">
              <a:solidFill>
                <a:schemeClr val="tx1"/>
              </a:solidFill>
              <a:latin typeface="Times New Roman" pitchFamily="18" charset="0"/>
              <a:cs typeface="Times New Roman" pitchFamily="18" charset="0"/>
            </a:endParaRPr>
          </a:p>
        </p:txBody>
      </p:sp>
      <p:sp>
        <p:nvSpPr>
          <p:cNvPr id="18" name="Oval 17"/>
          <p:cNvSpPr/>
          <p:nvPr/>
        </p:nvSpPr>
        <p:spPr>
          <a:xfrm>
            <a:off x="2438400" y="51054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14" name="AutoShape 19"/>
          <p:cNvCxnSpPr>
            <a:cxnSpLocks noChangeShapeType="1"/>
          </p:cNvCxnSpPr>
          <p:nvPr/>
        </p:nvCxnSpPr>
        <p:spPr bwMode="auto">
          <a:xfrm flipV="1">
            <a:off x="2133600" y="3657600"/>
            <a:ext cx="374015" cy="496455"/>
          </a:xfrm>
          <a:prstGeom prst="straightConnector1">
            <a:avLst/>
          </a:prstGeom>
          <a:noFill/>
          <a:ln w="19050">
            <a:solidFill>
              <a:srgbClr val="000000"/>
            </a:solidFill>
            <a:round/>
            <a:headEnd/>
            <a:tailEnd/>
          </a:ln>
          <a:effectLst/>
        </p:spPr>
      </p:cxnSp>
      <p:sp>
        <p:nvSpPr>
          <p:cNvPr id="15" name="Oval 7"/>
          <p:cNvSpPr>
            <a:spLocks noChangeArrowheads="1"/>
          </p:cNvSpPr>
          <p:nvPr/>
        </p:nvSpPr>
        <p:spPr bwMode="auto">
          <a:xfrm>
            <a:off x="2316480" y="3103418"/>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6" name="AutoShape 18"/>
          <p:cNvCxnSpPr>
            <a:cxnSpLocks noChangeShapeType="1"/>
          </p:cNvCxnSpPr>
          <p:nvPr/>
        </p:nvCxnSpPr>
        <p:spPr bwMode="auto">
          <a:xfrm flipH="1" flipV="1">
            <a:off x="2826385" y="3581400"/>
            <a:ext cx="374015" cy="496455"/>
          </a:xfrm>
          <a:prstGeom prst="straightConnector1">
            <a:avLst/>
          </a:prstGeom>
          <a:noFill/>
          <a:ln w="19050">
            <a:solidFill>
              <a:srgbClr val="000000"/>
            </a:solidFill>
            <a:round/>
            <a:headEnd/>
            <a:tailEnd/>
          </a:ln>
          <a:effectLst/>
        </p:spPr>
      </p:cxnSp>
      <p:sp>
        <p:nvSpPr>
          <p:cNvPr id="17" name="Oval 16"/>
          <p:cNvSpPr/>
          <p:nvPr/>
        </p:nvSpPr>
        <p:spPr>
          <a:xfrm>
            <a:off x="1828800" y="41910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a</a:t>
            </a:r>
            <a:endParaRPr lang="en-US" sz="2400" dirty="0">
              <a:solidFill>
                <a:schemeClr val="tx1"/>
              </a:solidFill>
              <a:latin typeface="Times New Roman" pitchFamily="18" charset="0"/>
              <a:cs typeface="Times New Roman" pitchFamily="18" charset="0"/>
            </a:endParaRPr>
          </a:p>
        </p:txBody>
      </p:sp>
      <p:pic>
        <p:nvPicPr>
          <p:cNvPr id="19" name="Picture 18" descr="Capture.PNG"/>
          <p:cNvPicPr>
            <a:picLocks noChangeAspect="1"/>
          </p:cNvPicPr>
          <p:nvPr/>
        </p:nvPicPr>
        <p:blipFill>
          <a:blip r:embed="rId2"/>
          <a:stretch>
            <a:fillRect/>
          </a:stretch>
        </p:blipFill>
        <p:spPr>
          <a:xfrm>
            <a:off x="4495800" y="2743200"/>
            <a:ext cx="2438400" cy="273181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Expression:-	(</a:t>
            </a:r>
            <a:r>
              <a:rPr lang="en-US" dirty="0" err="1" smtClean="0"/>
              <a:t>a+b</a:t>
            </a:r>
            <a:r>
              <a:rPr lang="en-US" dirty="0" smtClean="0"/>
              <a:t>*c)+((d/e-f)*g).</a:t>
            </a:r>
          </a:p>
          <a:p>
            <a:pPr>
              <a:buNone/>
            </a:pPr>
            <a:endParaRPr lang="en-US" dirty="0" smtClean="0"/>
          </a:p>
        </p:txBody>
      </p:sp>
      <p:sp>
        <p:nvSpPr>
          <p:cNvPr id="10" name="Oval 7"/>
          <p:cNvSpPr>
            <a:spLocks noChangeArrowheads="1"/>
          </p:cNvSpPr>
          <p:nvPr/>
        </p:nvSpPr>
        <p:spPr bwMode="auto">
          <a:xfrm>
            <a:off x="2926080" y="40386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1" name="AutoShape 18"/>
          <p:cNvCxnSpPr>
            <a:cxnSpLocks noChangeShapeType="1"/>
          </p:cNvCxnSpPr>
          <p:nvPr/>
        </p:nvCxnSpPr>
        <p:spPr bwMode="auto">
          <a:xfrm flipH="1" flipV="1">
            <a:off x="3429000" y="4456545"/>
            <a:ext cx="374015" cy="496455"/>
          </a:xfrm>
          <a:prstGeom prst="straightConnector1">
            <a:avLst/>
          </a:prstGeom>
          <a:noFill/>
          <a:ln w="19050">
            <a:solidFill>
              <a:srgbClr val="000000"/>
            </a:solidFill>
            <a:round/>
            <a:headEnd/>
            <a:tailEnd/>
          </a:ln>
          <a:effectLst/>
        </p:spPr>
      </p:cxnSp>
      <p:cxnSp>
        <p:nvCxnSpPr>
          <p:cNvPr id="12" name="AutoShape 19"/>
          <p:cNvCxnSpPr>
            <a:cxnSpLocks noChangeShapeType="1"/>
          </p:cNvCxnSpPr>
          <p:nvPr/>
        </p:nvCxnSpPr>
        <p:spPr bwMode="auto">
          <a:xfrm flipV="1">
            <a:off x="2673985" y="4572000"/>
            <a:ext cx="374015" cy="496455"/>
          </a:xfrm>
          <a:prstGeom prst="straightConnector1">
            <a:avLst/>
          </a:prstGeom>
          <a:noFill/>
          <a:ln w="19050">
            <a:solidFill>
              <a:srgbClr val="000000"/>
            </a:solidFill>
            <a:round/>
            <a:headEnd/>
            <a:tailEnd/>
          </a:ln>
          <a:effectLst/>
        </p:spPr>
      </p:cxnSp>
      <p:sp>
        <p:nvSpPr>
          <p:cNvPr id="13" name="Oval 12"/>
          <p:cNvSpPr/>
          <p:nvPr/>
        </p:nvSpPr>
        <p:spPr>
          <a:xfrm>
            <a:off x="3581400" y="49530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c</a:t>
            </a:r>
            <a:endParaRPr lang="en-US" sz="2400" dirty="0">
              <a:solidFill>
                <a:schemeClr val="tx1"/>
              </a:solidFill>
              <a:latin typeface="Times New Roman" pitchFamily="18" charset="0"/>
              <a:cs typeface="Times New Roman" pitchFamily="18" charset="0"/>
            </a:endParaRPr>
          </a:p>
        </p:txBody>
      </p:sp>
      <p:sp>
        <p:nvSpPr>
          <p:cNvPr id="18" name="Oval 17"/>
          <p:cNvSpPr/>
          <p:nvPr/>
        </p:nvSpPr>
        <p:spPr>
          <a:xfrm>
            <a:off x="2438400" y="51054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a:t>
            </a:r>
            <a:endParaRPr lang="en-US" sz="2400" dirty="0">
              <a:solidFill>
                <a:schemeClr val="tx1"/>
              </a:solidFill>
              <a:latin typeface="Times New Roman" pitchFamily="18" charset="0"/>
              <a:cs typeface="Times New Roman" pitchFamily="18" charset="0"/>
            </a:endParaRPr>
          </a:p>
        </p:txBody>
      </p:sp>
      <p:cxnSp>
        <p:nvCxnSpPr>
          <p:cNvPr id="14" name="AutoShape 19"/>
          <p:cNvCxnSpPr>
            <a:cxnSpLocks noChangeShapeType="1"/>
          </p:cNvCxnSpPr>
          <p:nvPr/>
        </p:nvCxnSpPr>
        <p:spPr bwMode="auto">
          <a:xfrm flipV="1">
            <a:off x="2133600" y="3657600"/>
            <a:ext cx="374015" cy="496455"/>
          </a:xfrm>
          <a:prstGeom prst="straightConnector1">
            <a:avLst/>
          </a:prstGeom>
          <a:noFill/>
          <a:ln w="19050">
            <a:solidFill>
              <a:srgbClr val="000000"/>
            </a:solidFill>
            <a:round/>
            <a:headEnd/>
            <a:tailEnd/>
          </a:ln>
          <a:effectLst/>
        </p:spPr>
      </p:cxnSp>
      <p:sp>
        <p:nvSpPr>
          <p:cNvPr id="15" name="Oval 7"/>
          <p:cNvSpPr>
            <a:spLocks noChangeArrowheads="1"/>
          </p:cNvSpPr>
          <p:nvPr/>
        </p:nvSpPr>
        <p:spPr bwMode="auto">
          <a:xfrm>
            <a:off x="2316480" y="3103418"/>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16" name="AutoShape 18"/>
          <p:cNvCxnSpPr>
            <a:cxnSpLocks noChangeShapeType="1"/>
          </p:cNvCxnSpPr>
          <p:nvPr/>
        </p:nvCxnSpPr>
        <p:spPr bwMode="auto">
          <a:xfrm flipH="1" flipV="1">
            <a:off x="2826385" y="3581400"/>
            <a:ext cx="374015" cy="496455"/>
          </a:xfrm>
          <a:prstGeom prst="straightConnector1">
            <a:avLst/>
          </a:prstGeom>
          <a:noFill/>
          <a:ln w="19050">
            <a:solidFill>
              <a:srgbClr val="000000"/>
            </a:solidFill>
            <a:round/>
            <a:headEnd/>
            <a:tailEnd/>
          </a:ln>
          <a:effectLst/>
        </p:spPr>
      </p:cxnSp>
      <p:sp>
        <p:nvSpPr>
          <p:cNvPr id="17" name="Oval 16"/>
          <p:cNvSpPr/>
          <p:nvPr/>
        </p:nvSpPr>
        <p:spPr>
          <a:xfrm>
            <a:off x="1828800" y="41910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a</a:t>
            </a:r>
            <a:endParaRPr lang="en-US" sz="2400" dirty="0">
              <a:solidFill>
                <a:schemeClr val="tx1"/>
              </a:solidFill>
              <a:latin typeface="Times New Roman" pitchFamily="18" charset="0"/>
              <a:cs typeface="Times New Roman" pitchFamily="18" charset="0"/>
            </a:endParaRPr>
          </a:p>
        </p:txBody>
      </p:sp>
      <p:pic>
        <p:nvPicPr>
          <p:cNvPr id="19" name="Picture 18" descr="Capture.PNG"/>
          <p:cNvPicPr>
            <a:picLocks noChangeAspect="1"/>
          </p:cNvPicPr>
          <p:nvPr/>
        </p:nvPicPr>
        <p:blipFill>
          <a:blip r:embed="rId2"/>
          <a:stretch>
            <a:fillRect/>
          </a:stretch>
        </p:blipFill>
        <p:spPr>
          <a:xfrm>
            <a:off x="4495800" y="2743200"/>
            <a:ext cx="2438400" cy="2731817"/>
          </a:xfrm>
          <a:prstGeom prst="rect">
            <a:avLst/>
          </a:prstGeom>
        </p:spPr>
      </p:pic>
      <p:sp>
        <p:nvSpPr>
          <p:cNvPr id="20" name="Oval 7"/>
          <p:cNvSpPr>
            <a:spLocks noChangeArrowheads="1"/>
          </p:cNvSpPr>
          <p:nvPr/>
        </p:nvSpPr>
        <p:spPr bwMode="auto">
          <a:xfrm>
            <a:off x="4221480" y="2209800"/>
            <a:ext cx="579120" cy="554182"/>
          </a:xfrm>
          <a:prstGeom prst="ellipse">
            <a:avLst/>
          </a:prstGeom>
          <a:solidFill>
            <a:srgbClr val="FFFFCC"/>
          </a:solidFill>
          <a:ln w="19050">
            <a:solidFill>
              <a:srgbClr val="000000"/>
            </a:solidFill>
            <a:round/>
            <a:headEnd/>
            <a:tailEnd/>
          </a:ln>
          <a:effectLst/>
        </p:spPr>
        <p:txBody>
          <a:bodyPr wrap="none" lIns="0" tIns="0" rIns="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latin typeface="Symbol" pitchFamily="18" charset="2"/>
                <a:sym typeface="Symbol" pitchFamily="18" charset="2"/>
              </a:rPr>
              <a:t>+</a:t>
            </a:r>
            <a:endParaRPr kumimoji="0" lang="en-US" sz="1800" b="0" i="0" u="none" strike="noStrike" kern="0" cap="none" spc="0" normalizeH="0" baseline="0" noProof="0" dirty="0" smtClean="0">
              <a:ln>
                <a:noFill/>
              </a:ln>
              <a:solidFill>
                <a:sysClr val="windowText" lastClr="000000"/>
              </a:solidFill>
              <a:effectLst/>
              <a:uLnTx/>
              <a:uFillTx/>
              <a:latin typeface="Symbol" pitchFamily="18" charset="2"/>
            </a:endParaRPr>
          </a:p>
        </p:txBody>
      </p:sp>
      <p:cxnSp>
        <p:nvCxnSpPr>
          <p:cNvPr id="22" name="Straight Connector 21"/>
          <p:cNvCxnSpPr>
            <a:stCxn id="15" idx="7"/>
            <a:endCxn id="20" idx="3"/>
          </p:cNvCxnSpPr>
          <p:nvPr/>
        </p:nvCxnSpPr>
        <p:spPr>
          <a:xfrm rot="5400000" flipH="1" flipV="1">
            <a:off x="3307664" y="2185950"/>
            <a:ext cx="501752" cy="1495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24400" y="2639291"/>
            <a:ext cx="1219200" cy="484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Tree(BST)</a:t>
            </a:r>
            <a:endParaRPr lang="en-US" dirty="0"/>
          </a:p>
        </p:txBody>
      </p:sp>
      <p:sp>
        <p:nvSpPr>
          <p:cNvPr id="3" name="Content Placeholder 2"/>
          <p:cNvSpPr>
            <a:spLocks noGrp="1"/>
          </p:cNvSpPr>
          <p:nvPr>
            <p:ph idx="1"/>
          </p:nvPr>
        </p:nvSpPr>
        <p:spPr/>
        <p:txBody>
          <a:bodyPr>
            <a:normAutofit/>
          </a:bodyPr>
          <a:lstStyle/>
          <a:p>
            <a:pPr algn="just"/>
            <a:r>
              <a:rPr lang="en-US" sz="2800" dirty="0" smtClean="0"/>
              <a:t>A binary search tree is a binary tree which is empty or satisfies the following properties-</a:t>
            </a:r>
          </a:p>
          <a:p>
            <a:pPr algn="just"/>
            <a:endParaRPr lang="en-US" sz="2800" dirty="0" smtClean="0"/>
          </a:p>
          <a:p>
            <a:pPr lvl="1" algn="just">
              <a:buFont typeface="Wingdings" pitchFamily="2" charset="2"/>
              <a:buChar char="Ø"/>
            </a:pPr>
            <a:r>
              <a:rPr lang="en-US" dirty="0" smtClean="0"/>
              <a:t>The value of the nodes of the left </a:t>
            </a:r>
            <a:r>
              <a:rPr lang="en-US" dirty="0" err="1" smtClean="0"/>
              <a:t>subtree</a:t>
            </a:r>
            <a:r>
              <a:rPr lang="en-US" dirty="0" smtClean="0"/>
              <a:t> is less than the value of the root.</a:t>
            </a:r>
          </a:p>
          <a:p>
            <a:pPr lvl="1" algn="just">
              <a:buFont typeface="Wingdings" pitchFamily="2" charset="2"/>
              <a:buChar char="Ø"/>
            </a:pPr>
            <a:r>
              <a:rPr lang="en-US" dirty="0" smtClean="0"/>
              <a:t>The value of the nodes of the right </a:t>
            </a:r>
            <a:r>
              <a:rPr lang="en-US" dirty="0" err="1" smtClean="0"/>
              <a:t>subtree</a:t>
            </a:r>
            <a:r>
              <a:rPr lang="en-US" dirty="0" smtClean="0"/>
              <a:t> is greater than or equal to the value of the root.</a:t>
            </a:r>
          </a:p>
          <a:p>
            <a:pPr lvl="1" algn="just">
              <a:buFont typeface="Wingdings" pitchFamily="2" charset="2"/>
              <a:buChar char="Ø"/>
            </a:pPr>
            <a:r>
              <a:rPr lang="en-US" dirty="0" smtClean="0"/>
              <a:t>Both the </a:t>
            </a:r>
            <a:r>
              <a:rPr lang="en-US" dirty="0" err="1" smtClean="0"/>
              <a:t>subtrees</a:t>
            </a:r>
            <a:r>
              <a:rPr lang="en-US" dirty="0" smtClean="0"/>
              <a:t> of left and right children follow the above two properties.</a:t>
            </a:r>
          </a:p>
          <a:p>
            <a:pPr lvl="1" algn="just">
              <a:buFont typeface="Wingdings" pitchFamily="2" charset="2"/>
              <a:buChar char="Ø"/>
            </a:pPr>
            <a:endParaRPr lang="en-US" dirty="0" smtClean="0"/>
          </a:p>
          <a:p>
            <a:pPr lvl="1"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on BST</a:t>
            </a:r>
            <a:endParaRPr lang="en-US" dirty="0"/>
          </a:p>
        </p:txBody>
      </p:sp>
      <p:sp>
        <p:nvSpPr>
          <p:cNvPr id="3" name="Content Placeholder 2"/>
          <p:cNvSpPr>
            <a:spLocks noGrp="1"/>
          </p:cNvSpPr>
          <p:nvPr>
            <p:ph idx="1"/>
          </p:nvPr>
        </p:nvSpPr>
        <p:spPr/>
        <p:txBody>
          <a:bodyPr>
            <a:normAutofit lnSpcReduction="10000"/>
          </a:bodyPr>
          <a:lstStyle/>
          <a:p>
            <a:r>
              <a:rPr lang="en-US" dirty="0" smtClean="0"/>
              <a:t>Structure of a node of BST</a:t>
            </a:r>
          </a:p>
          <a:p>
            <a:pPr marL="0" marR="0">
              <a:lnSpc>
                <a:spcPct val="115000"/>
              </a:lnSpc>
              <a:spcBef>
                <a:spcPts val="0"/>
              </a:spcBef>
              <a:spcAft>
                <a:spcPts val="0"/>
              </a:spcAft>
              <a:buNone/>
            </a:pPr>
            <a:r>
              <a:rPr lang="en-US" sz="3000" dirty="0" smtClean="0">
                <a:latin typeface="+mj-lt"/>
                <a:ea typeface="Times New Roman"/>
                <a:cs typeface="Times New Roman"/>
              </a:rPr>
              <a:t>	</a:t>
            </a:r>
            <a:r>
              <a:rPr lang="en-US" sz="3000" dirty="0" err="1" smtClean="0">
                <a:latin typeface="+mj-lt"/>
                <a:ea typeface="Times New Roman"/>
                <a:cs typeface="Times New Roman"/>
              </a:rPr>
              <a:t>struct</a:t>
            </a:r>
            <a:r>
              <a:rPr lang="en-US" sz="3000" dirty="0" smtClean="0">
                <a:latin typeface="+mj-lt"/>
                <a:ea typeface="Times New Roman"/>
                <a:cs typeface="Times New Roman"/>
              </a:rPr>
              <a:t> </a:t>
            </a:r>
            <a:r>
              <a:rPr lang="en-US" sz="3000" dirty="0" err="1" smtClean="0">
                <a:latin typeface="+mj-lt"/>
                <a:ea typeface="Times New Roman"/>
                <a:cs typeface="Times New Roman"/>
              </a:rPr>
              <a:t>node_type</a:t>
            </a:r>
            <a:endParaRPr lang="en-US" sz="3000" dirty="0" smtClean="0">
              <a:latin typeface="+mj-lt"/>
              <a:ea typeface="Times New Roman"/>
              <a:cs typeface="Times New Roman"/>
            </a:endParaRPr>
          </a:p>
          <a:p>
            <a:pPr marL="0" marR="0">
              <a:lnSpc>
                <a:spcPct val="115000"/>
              </a:lnSpc>
              <a:spcBef>
                <a:spcPts val="0"/>
              </a:spcBef>
              <a:spcAft>
                <a:spcPts val="0"/>
              </a:spcAft>
              <a:buNone/>
            </a:pPr>
            <a:r>
              <a:rPr lang="en-US" sz="3000" dirty="0" smtClean="0">
                <a:latin typeface="+mj-lt"/>
                <a:ea typeface="Times New Roman"/>
                <a:cs typeface="Times New Roman"/>
              </a:rPr>
              <a:t>		{</a:t>
            </a:r>
          </a:p>
          <a:p>
            <a:pPr marL="0" marR="0">
              <a:lnSpc>
                <a:spcPct val="115000"/>
              </a:lnSpc>
              <a:spcBef>
                <a:spcPts val="0"/>
              </a:spcBef>
              <a:spcAft>
                <a:spcPts val="0"/>
              </a:spcAft>
              <a:buNone/>
            </a:pPr>
            <a:r>
              <a:rPr lang="en-US" sz="3000" dirty="0" smtClean="0">
                <a:latin typeface="+mj-lt"/>
                <a:ea typeface="Times New Roman"/>
                <a:cs typeface="Times New Roman"/>
              </a:rPr>
              <a:t>		 </a:t>
            </a:r>
            <a:r>
              <a:rPr lang="en-US" sz="3000" dirty="0" err="1" smtClean="0">
                <a:latin typeface="+mj-lt"/>
                <a:ea typeface="Times New Roman"/>
                <a:cs typeface="Times New Roman"/>
              </a:rPr>
              <a:t>int</a:t>
            </a:r>
            <a:r>
              <a:rPr lang="en-US" sz="3000" dirty="0" smtClean="0">
                <a:latin typeface="+mj-lt"/>
                <a:ea typeface="Times New Roman"/>
                <a:cs typeface="Times New Roman"/>
              </a:rPr>
              <a:t> data;</a:t>
            </a:r>
          </a:p>
          <a:p>
            <a:pPr marL="0" marR="0">
              <a:lnSpc>
                <a:spcPct val="115000"/>
              </a:lnSpc>
              <a:spcBef>
                <a:spcPts val="0"/>
              </a:spcBef>
              <a:spcAft>
                <a:spcPts val="0"/>
              </a:spcAft>
              <a:buNone/>
            </a:pPr>
            <a:r>
              <a:rPr lang="en-US" sz="3000" dirty="0" smtClean="0">
                <a:latin typeface="+mj-lt"/>
                <a:ea typeface="Times New Roman"/>
                <a:cs typeface="Times New Roman"/>
              </a:rPr>
              <a:t>		 </a:t>
            </a:r>
            <a:r>
              <a:rPr lang="en-US" sz="3000" dirty="0" err="1" smtClean="0">
                <a:latin typeface="+mj-lt"/>
                <a:ea typeface="Times New Roman"/>
                <a:cs typeface="Times New Roman"/>
              </a:rPr>
              <a:t>struct</a:t>
            </a:r>
            <a:r>
              <a:rPr lang="en-US" sz="3000" dirty="0" smtClean="0">
                <a:latin typeface="+mj-lt"/>
                <a:ea typeface="Times New Roman"/>
                <a:cs typeface="Times New Roman"/>
              </a:rPr>
              <a:t> </a:t>
            </a:r>
            <a:r>
              <a:rPr lang="en-US" sz="3000" dirty="0" err="1" smtClean="0">
                <a:latin typeface="+mj-lt"/>
                <a:ea typeface="Times New Roman"/>
                <a:cs typeface="Times New Roman"/>
              </a:rPr>
              <a:t>node_type</a:t>
            </a:r>
            <a:r>
              <a:rPr lang="en-US" sz="3000" dirty="0" smtClean="0">
                <a:latin typeface="+mj-lt"/>
                <a:ea typeface="Times New Roman"/>
                <a:cs typeface="Times New Roman"/>
              </a:rPr>
              <a:t> * left, * right;</a:t>
            </a:r>
          </a:p>
          <a:p>
            <a:pPr marL="0" marR="0">
              <a:lnSpc>
                <a:spcPct val="115000"/>
              </a:lnSpc>
              <a:spcBef>
                <a:spcPts val="0"/>
              </a:spcBef>
              <a:spcAft>
                <a:spcPts val="0"/>
              </a:spcAft>
              <a:buNone/>
            </a:pPr>
            <a:r>
              <a:rPr lang="en-US" sz="3000" dirty="0" smtClean="0">
                <a:latin typeface="+mj-lt"/>
                <a:ea typeface="Times New Roman"/>
                <a:cs typeface="Times New Roman"/>
              </a:rPr>
              <a:t>		};</a:t>
            </a:r>
          </a:p>
          <a:p>
            <a:pPr marL="0" marR="0">
              <a:lnSpc>
                <a:spcPct val="115000"/>
              </a:lnSpc>
              <a:spcBef>
                <a:spcPts val="0"/>
              </a:spcBef>
              <a:spcAft>
                <a:spcPts val="0"/>
              </a:spcAft>
              <a:buNone/>
            </a:pPr>
            <a:r>
              <a:rPr lang="en-US" sz="3000" dirty="0" smtClean="0">
                <a:latin typeface="+mj-lt"/>
                <a:ea typeface="Times New Roman"/>
                <a:cs typeface="Times New Roman"/>
              </a:rPr>
              <a:t>	</a:t>
            </a:r>
            <a:r>
              <a:rPr lang="en-US" sz="3000" dirty="0" err="1" smtClean="0">
                <a:latin typeface="+mj-lt"/>
                <a:ea typeface="Times New Roman"/>
                <a:cs typeface="Times New Roman"/>
              </a:rPr>
              <a:t>typedef</a:t>
            </a:r>
            <a:r>
              <a:rPr lang="en-US" sz="3000" dirty="0" smtClean="0">
                <a:latin typeface="+mj-lt"/>
                <a:ea typeface="Times New Roman"/>
                <a:cs typeface="Times New Roman"/>
              </a:rPr>
              <a:t> </a:t>
            </a:r>
            <a:r>
              <a:rPr lang="en-US" sz="3000" dirty="0" err="1" smtClean="0">
                <a:latin typeface="+mj-lt"/>
                <a:ea typeface="Times New Roman"/>
                <a:cs typeface="Times New Roman"/>
              </a:rPr>
              <a:t>struct</a:t>
            </a:r>
            <a:r>
              <a:rPr lang="en-US" sz="3000" dirty="0" smtClean="0">
                <a:latin typeface="+mj-lt"/>
                <a:ea typeface="Times New Roman"/>
                <a:cs typeface="Times New Roman"/>
              </a:rPr>
              <a:t> </a:t>
            </a:r>
            <a:r>
              <a:rPr lang="en-US" sz="3000" dirty="0" err="1" smtClean="0">
                <a:latin typeface="+mj-lt"/>
                <a:ea typeface="Times New Roman"/>
                <a:cs typeface="Times New Roman"/>
              </a:rPr>
              <a:t>node_type</a:t>
            </a:r>
            <a:r>
              <a:rPr lang="en-US" sz="3000" dirty="0" smtClean="0">
                <a:latin typeface="+mj-lt"/>
                <a:ea typeface="Times New Roman"/>
                <a:cs typeface="Times New Roman"/>
              </a:rPr>
              <a:t> node;</a:t>
            </a:r>
          </a:p>
          <a:p>
            <a:pPr marL="0" marR="0">
              <a:lnSpc>
                <a:spcPct val="115000"/>
              </a:lnSpc>
              <a:spcBef>
                <a:spcPts val="0"/>
              </a:spcBef>
              <a:spcAft>
                <a:spcPts val="0"/>
              </a:spcAft>
              <a:buNone/>
            </a:pPr>
            <a:r>
              <a:rPr lang="en-US" sz="3000" dirty="0" smtClean="0">
                <a:latin typeface="+mj-lt"/>
                <a:ea typeface="Times New Roman"/>
                <a:cs typeface="Times New Roman"/>
              </a:rPr>
              <a:t>	</a:t>
            </a:r>
            <a:r>
              <a:rPr lang="en-US" sz="3000" dirty="0" err="1" smtClean="0">
                <a:latin typeface="+mj-lt"/>
                <a:ea typeface="Times New Roman"/>
                <a:cs typeface="Times New Roman"/>
              </a:rPr>
              <a:t>typedef</a:t>
            </a:r>
            <a:r>
              <a:rPr lang="en-US" sz="3000" dirty="0" smtClean="0">
                <a:latin typeface="+mj-lt"/>
                <a:ea typeface="Times New Roman"/>
                <a:cs typeface="Times New Roman"/>
              </a:rPr>
              <a:t>  node * tree;</a:t>
            </a:r>
          </a:p>
          <a:p>
            <a:pPr marL="0" marR="0">
              <a:lnSpc>
                <a:spcPct val="115000"/>
              </a:lnSpc>
              <a:spcBef>
                <a:spcPts val="0"/>
              </a:spcBef>
              <a:spcAft>
                <a:spcPts val="0"/>
              </a:spcAft>
              <a:buNone/>
            </a:pPr>
            <a:r>
              <a:rPr lang="en-US" sz="3000" dirty="0" smtClean="0">
                <a:latin typeface="+mj-lt"/>
                <a:ea typeface="Times New Roman"/>
                <a:cs typeface="Times New Roman"/>
              </a:rPr>
              <a:t>	tree root;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Terminology</a:t>
            </a:r>
            <a:endParaRPr lang="en-US" dirty="0"/>
          </a:p>
        </p:txBody>
      </p:sp>
      <p:sp>
        <p:nvSpPr>
          <p:cNvPr id="3" name="Content Placeholder 2"/>
          <p:cNvSpPr>
            <a:spLocks noGrp="1"/>
          </p:cNvSpPr>
          <p:nvPr>
            <p:ph idx="1"/>
          </p:nvPr>
        </p:nvSpPr>
        <p:spPr/>
        <p:txBody>
          <a:bodyPr/>
          <a:lstStyle/>
          <a:p>
            <a:r>
              <a:rPr lang="en-US" dirty="0" smtClean="0"/>
              <a:t>Root</a:t>
            </a:r>
          </a:p>
          <a:p>
            <a:pPr>
              <a:buNone/>
            </a:pPr>
            <a:r>
              <a:rPr lang="en-US" dirty="0" smtClean="0"/>
              <a:t>    It is special node which appears as the first node in the hierarchical arrangement of data items. </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Operation on BST</a:t>
            </a:r>
            <a:endParaRPr lang="en-US" dirty="0"/>
          </a:p>
        </p:txBody>
      </p:sp>
      <p:sp>
        <p:nvSpPr>
          <p:cNvPr id="3" name="Content Placeholder 2"/>
          <p:cNvSpPr>
            <a:spLocks noGrp="1"/>
          </p:cNvSpPr>
          <p:nvPr>
            <p:ph idx="1"/>
          </p:nvPr>
        </p:nvSpPr>
        <p:spPr>
          <a:xfrm>
            <a:off x="457200" y="1143001"/>
            <a:ext cx="8534400" cy="2819400"/>
          </a:xfrm>
        </p:spPr>
        <p:txBody>
          <a:bodyPr>
            <a:normAutofit/>
          </a:bodyPr>
          <a:lstStyle/>
          <a:p>
            <a:r>
              <a:rPr lang="en-US" dirty="0" smtClean="0"/>
              <a:t>Search a node in BST-	</a:t>
            </a:r>
            <a:r>
              <a:rPr lang="en-US" sz="2400" dirty="0" smtClean="0">
                <a:latin typeface="Times New Roman"/>
                <a:ea typeface="Times New Roman"/>
              </a:rPr>
              <a:t>[find(root, x)in function call]</a:t>
            </a:r>
          </a:p>
          <a:p>
            <a:endParaRPr lang="en-US" sz="2400" dirty="0" smtClean="0">
              <a:latin typeface="Times New Roman"/>
              <a:ea typeface="Times New Roman"/>
            </a:endParaRPr>
          </a:p>
          <a:p>
            <a:r>
              <a:rPr lang="en-US" sz="2400" dirty="0" smtClean="0">
                <a:latin typeface="Times New Roman"/>
                <a:ea typeface="Times New Roman"/>
              </a:rPr>
              <a:t>If data is present , the find program will return the pointer of the node in which data is present .</a:t>
            </a:r>
          </a:p>
          <a:p>
            <a:r>
              <a:rPr lang="en-US" sz="2400" dirty="0" smtClean="0">
                <a:latin typeface="Times New Roman"/>
                <a:ea typeface="Times New Roman"/>
              </a:rPr>
              <a:t>If data is not present, then it will return the pointer to the parent under which that data will be inserted.</a:t>
            </a:r>
          </a:p>
          <a:p>
            <a:endParaRPr lang="en-US" sz="2400" dirty="0"/>
          </a:p>
        </p:txBody>
      </p:sp>
      <p:sp>
        <p:nvSpPr>
          <p:cNvPr id="7" name="Oval 4"/>
          <p:cNvSpPr>
            <a:spLocks noChangeArrowheads="1"/>
          </p:cNvSpPr>
          <p:nvPr/>
        </p:nvSpPr>
        <p:spPr bwMode="auto">
          <a:xfrm>
            <a:off x="4038600" y="394335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8" name="Oval 5"/>
          <p:cNvSpPr>
            <a:spLocks noChangeArrowheads="1"/>
          </p:cNvSpPr>
          <p:nvPr/>
        </p:nvSpPr>
        <p:spPr bwMode="auto">
          <a:xfrm>
            <a:off x="3505200" y="47339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9" name="Oval 6"/>
          <p:cNvSpPr>
            <a:spLocks noChangeArrowheads="1"/>
          </p:cNvSpPr>
          <p:nvPr/>
        </p:nvSpPr>
        <p:spPr bwMode="auto">
          <a:xfrm>
            <a:off x="4495800" y="47339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10" name="Oval 7"/>
          <p:cNvSpPr>
            <a:spLocks noChangeArrowheads="1"/>
          </p:cNvSpPr>
          <p:nvPr/>
        </p:nvSpPr>
        <p:spPr bwMode="auto">
          <a:xfrm>
            <a:off x="3200400" y="55721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11" name="Oval 8"/>
          <p:cNvSpPr>
            <a:spLocks noChangeArrowheads="1"/>
          </p:cNvSpPr>
          <p:nvPr/>
        </p:nvSpPr>
        <p:spPr bwMode="auto">
          <a:xfrm>
            <a:off x="4114800" y="5572125"/>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12" name="AutoShape 9"/>
          <p:cNvCxnSpPr>
            <a:cxnSpLocks noChangeShapeType="1"/>
            <a:stCxn id="8" idx="4"/>
            <a:endCxn id="10" idx="0"/>
          </p:cNvCxnSpPr>
          <p:nvPr/>
        </p:nvCxnSpPr>
        <p:spPr bwMode="auto">
          <a:xfrm flipH="1">
            <a:off x="3581400" y="5334000"/>
            <a:ext cx="304800" cy="209550"/>
          </a:xfrm>
          <a:prstGeom prst="straightConnector1">
            <a:avLst/>
          </a:prstGeom>
          <a:noFill/>
          <a:ln w="50800">
            <a:solidFill>
              <a:srgbClr val="0000FF"/>
            </a:solidFill>
            <a:round/>
            <a:headEnd/>
            <a:tailEnd type="triangle" w="med" len="med"/>
          </a:ln>
          <a:effectLst/>
        </p:spPr>
      </p:cxnSp>
      <p:cxnSp>
        <p:nvCxnSpPr>
          <p:cNvPr id="13" name="AutoShape 10"/>
          <p:cNvCxnSpPr>
            <a:cxnSpLocks noChangeShapeType="1"/>
            <a:stCxn id="9" idx="4"/>
            <a:endCxn id="11" idx="0"/>
          </p:cNvCxnSpPr>
          <p:nvPr/>
        </p:nvCxnSpPr>
        <p:spPr bwMode="auto">
          <a:xfrm flipH="1">
            <a:off x="4495800" y="5334000"/>
            <a:ext cx="381000" cy="209550"/>
          </a:xfrm>
          <a:prstGeom prst="straightConnector1">
            <a:avLst/>
          </a:prstGeom>
          <a:noFill/>
          <a:ln w="50800">
            <a:solidFill>
              <a:srgbClr val="0000FF"/>
            </a:solidFill>
            <a:round/>
            <a:headEnd/>
            <a:tailEnd type="triangle" w="med" len="med"/>
          </a:ln>
          <a:effectLst/>
        </p:spPr>
      </p:cxnSp>
      <p:cxnSp>
        <p:nvCxnSpPr>
          <p:cNvPr id="14" name="AutoShape 11"/>
          <p:cNvCxnSpPr>
            <a:cxnSpLocks noChangeShapeType="1"/>
            <a:stCxn id="7" idx="4"/>
            <a:endCxn id="9" idx="0"/>
          </p:cNvCxnSpPr>
          <p:nvPr/>
        </p:nvCxnSpPr>
        <p:spPr bwMode="auto">
          <a:xfrm>
            <a:off x="4419600" y="4543425"/>
            <a:ext cx="457200" cy="161925"/>
          </a:xfrm>
          <a:prstGeom prst="straightConnector1">
            <a:avLst/>
          </a:prstGeom>
          <a:noFill/>
          <a:ln w="50800">
            <a:solidFill>
              <a:srgbClr val="0000FF"/>
            </a:solidFill>
            <a:round/>
            <a:headEnd/>
            <a:tailEnd type="triangle" w="med" len="med"/>
          </a:ln>
          <a:effectLst/>
        </p:spPr>
      </p:cxnSp>
      <p:cxnSp>
        <p:nvCxnSpPr>
          <p:cNvPr id="15" name="AutoShape 12"/>
          <p:cNvCxnSpPr>
            <a:cxnSpLocks noChangeShapeType="1"/>
            <a:stCxn id="7" idx="4"/>
            <a:endCxn id="8" idx="0"/>
          </p:cNvCxnSpPr>
          <p:nvPr/>
        </p:nvCxnSpPr>
        <p:spPr bwMode="auto">
          <a:xfrm flipH="1">
            <a:off x="3886200" y="4543425"/>
            <a:ext cx="533400" cy="161925"/>
          </a:xfrm>
          <a:prstGeom prst="straightConnector1">
            <a:avLst/>
          </a:prstGeom>
          <a:noFill/>
          <a:ln w="50800">
            <a:solidFill>
              <a:srgbClr val="0000FF"/>
            </a:solidFill>
            <a:round/>
            <a:headEnd/>
            <a:tailEnd type="triangle" w="med" len="med"/>
          </a:ln>
          <a:effectLst/>
        </p:spPr>
      </p:cxnSp>
      <p:cxnSp>
        <p:nvCxnSpPr>
          <p:cNvPr id="16" name="AutoShape 13"/>
          <p:cNvCxnSpPr>
            <a:cxnSpLocks noChangeShapeType="1"/>
            <a:stCxn id="9" idx="4"/>
            <a:endCxn id="17" idx="0"/>
          </p:cNvCxnSpPr>
          <p:nvPr/>
        </p:nvCxnSpPr>
        <p:spPr bwMode="auto">
          <a:xfrm>
            <a:off x="4876800" y="5334000"/>
            <a:ext cx="533400" cy="209550"/>
          </a:xfrm>
          <a:prstGeom prst="straightConnector1">
            <a:avLst/>
          </a:prstGeom>
          <a:noFill/>
          <a:ln w="50800">
            <a:solidFill>
              <a:srgbClr val="0000FF"/>
            </a:solidFill>
            <a:round/>
            <a:headEnd/>
            <a:tailEnd type="triangle" w="med" len="med"/>
          </a:ln>
          <a:effectLst/>
        </p:spPr>
      </p:cxnSp>
      <p:sp>
        <p:nvSpPr>
          <p:cNvPr id="17" name="Oval 14"/>
          <p:cNvSpPr>
            <a:spLocks noChangeArrowheads="1"/>
          </p:cNvSpPr>
          <p:nvPr/>
        </p:nvSpPr>
        <p:spPr bwMode="auto">
          <a:xfrm>
            <a:off x="5029200" y="55721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18" name="Text Box 15"/>
          <p:cNvSpPr txBox="1">
            <a:spLocks noChangeArrowheads="1"/>
          </p:cNvSpPr>
          <p:nvPr/>
        </p:nvSpPr>
        <p:spPr bwMode="auto">
          <a:xfrm>
            <a:off x="3657600" y="4733925"/>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19" name="Text Box 16"/>
          <p:cNvSpPr txBox="1">
            <a:spLocks noChangeArrowheads="1"/>
          </p:cNvSpPr>
          <p:nvPr/>
        </p:nvSpPr>
        <p:spPr bwMode="auto">
          <a:xfrm>
            <a:off x="4114800" y="3971925"/>
            <a:ext cx="5334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10</a:t>
            </a:r>
          </a:p>
        </p:txBody>
      </p:sp>
      <p:sp>
        <p:nvSpPr>
          <p:cNvPr id="20" name="Text Box 17"/>
          <p:cNvSpPr txBox="1">
            <a:spLocks noChangeArrowheads="1"/>
          </p:cNvSpPr>
          <p:nvPr/>
        </p:nvSpPr>
        <p:spPr bwMode="auto">
          <a:xfrm>
            <a:off x="4572000" y="473392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21" name="Text Box 18"/>
          <p:cNvSpPr txBox="1">
            <a:spLocks noChangeArrowheads="1"/>
          </p:cNvSpPr>
          <p:nvPr/>
        </p:nvSpPr>
        <p:spPr bwMode="auto">
          <a:xfrm>
            <a:off x="3352800" y="5648325"/>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2" name="Text Box 19"/>
          <p:cNvSpPr txBox="1">
            <a:spLocks noChangeArrowheads="1"/>
          </p:cNvSpPr>
          <p:nvPr/>
        </p:nvSpPr>
        <p:spPr bwMode="auto">
          <a:xfrm>
            <a:off x="4191000" y="564832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23" name="Text Box 20"/>
          <p:cNvSpPr txBox="1">
            <a:spLocks noChangeArrowheads="1"/>
          </p:cNvSpPr>
          <p:nvPr/>
        </p:nvSpPr>
        <p:spPr bwMode="auto">
          <a:xfrm>
            <a:off x="5181600" y="5648325"/>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pture.PNG"/>
          <p:cNvPicPr>
            <a:picLocks noChangeAspect="1"/>
          </p:cNvPicPr>
          <p:nvPr/>
        </p:nvPicPr>
        <p:blipFill>
          <a:blip r:embed="rId2"/>
          <a:stretch>
            <a:fillRect/>
          </a:stretch>
        </p:blipFill>
        <p:spPr>
          <a:xfrm>
            <a:off x="1322739" y="76200"/>
            <a:ext cx="6449661" cy="670560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1143000"/>
          </a:xfrm>
        </p:spPr>
        <p:txBody>
          <a:bodyPr>
            <a:normAutofit fontScale="90000"/>
          </a:bodyPr>
          <a:lstStyle/>
          <a:p>
            <a:r>
              <a:rPr lang="en-US" dirty="0" smtClean="0"/>
              <a:t>Operation on BST</a:t>
            </a:r>
            <a:br>
              <a:rPr lang="en-US" dirty="0" smtClean="0"/>
            </a:br>
            <a:r>
              <a:rPr lang="en-US" sz="3600" dirty="0" smtClean="0"/>
              <a:t>Insertion</a:t>
            </a:r>
            <a:endParaRPr lang="en-US" dirty="0"/>
          </a:p>
        </p:txBody>
      </p:sp>
      <p:sp>
        <p:nvSpPr>
          <p:cNvPr id="23555" name="Rectangle 3"/>
          <p:cNvSpPr>
            <a:spLocks noGrp="1" noChangeArrowheads="1"/>
          </p:cNvSpPr>
          <p:nvPr>
            <p:ph type="body" idx="1"/>
          </p:nvPr>
        </p:nvSpPr>
        <p:spPr>
          <a:xfrm>
            <a:off x="457200" y="1295400"/>
            <a:ext cx="8229600" cy="4830763"/>
          </a:xfrm>
        </p:spPr>
        <p:txBody>
          <a:bodyPr/>
          <a:lstStyle/>
          <a:p>
            <a:r>
              <a:rPr lang="en-US" dirty="0" smtClean="0"/>
              <a:t>Insert </a:t>
            </a:r>
            <a:r>
              <a:rPr lang="en-US" dirty="0"/>
              <a:t>( 20 )</a:t>
            </a:r>
          </a:p>
          <a:p>
            <a:pPr lvl="1"/>
            <a:endParaRPr lang="en-US" dirty="0"/>
          </a:p>
        </p:txBody>
      </p:sp>
      <p:sp>
        <p:nvSpPr>
          <p:cNvPr id="23556" name="Oval 4"/>
          <p:cNvSpPr>
            <a:spLocks noChangeArrowheads="1"/>
          </p:cNvSpPr>
          <p:nvPr/>
        </p:nvSpPr>
        <p:spPr bwMode="auto">
          <a:xfrm>
            <a:off x="2209800" y="2209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3557" name="Oval 5"/>
          <p:cNvSpPr>
            <a:spLocks noChangeArrowheads="1"/>
          </p:cNvSpPr>
          <p:nvPr/>
        </p:nvSpPr>
        <p:spPr bwMode="auto">
          <a:xfrm>
            <a:off x="1676400" y="300037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3558" name="Oval 6"/>
          <p:cNvSpPr>
            <a:spLocks noChangeArrowheads="1"/>
          </p:cNvSpPr>
          <p:nvPr/>
        </p:nvSpPr>
        <p:spPr bwMode="auto">
          <a:xfrm>
            <a:off x="2667000" y="300037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3559" name="Oval 7"/>
          <p:cNvSpPr>
            <a:spLocks noChangeArrowheads="1"/>
          </p:cNvSpPr>
          <p:nvPr/>
        </p:nvSpPr>
        <p:spPr bwMode="auto">
          <a:xfrm>
            <a:off x="1371600" y="383857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3560" name="Oval 8"/>
          <p:cNvSpPr>
            <a:spLocks noChangeArrowheads="1"/>
          </p:cNvSpPr>
          <p:nvPr/>
        </p:nvSpPr>
        <p:spPr bwMode="auto">
          <a:xfrm>
            <a:off x="2286000" y="3838575"/>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3561" name="AutoShape 9"/>
          <p:cNvCxnSpPr>
            <a:cxnSpLocks noChangeShapeType="1"/>
            <a:stCxn id="23557" idx="4"/>
            <a:endCxn id="23559" idx="0"/>
          </p:cNvCxnSpPr>
          <p:nvPr/>
        </p:nvCxnSpPr>
        <p:spPr bwMode="auto">
          <a:xfrm flipH="1">
            <a:off x="1752600" y="3600450"/>
            <a:ext cx="304800" cy="209550"/>
          </a:xfrm>
          <a:prstGeom prst="straightConnector1">
            <a:avLst/>
          </a:prstGeom>
          <a:noFill/>
          <a:ln w="50800">
            <a:solidFill>
              <a:srgbClr val="0000FF"/>
            </a:solidFill>
            <a:round/>
            <a:headEnd/>
            <a:tailEnd type="triangle" w="med" len="med"/>
          </a:ln>
          <a:effectLst/>
        </p:spPr>
      </p:cxnSp>
      <p:cxnSp>
        <p:nvCxnSpPr>
          <p:cNvPr id="23562" name="AutoShape 10"/>
          <p:cNvCxnSpPr>
            <a:cxnSpLocks noChangeShapeType="1"/>
            <a:stCxn id="23558" idx="4"/>
            <a:endCxn id="23560" idx="0"/>
          </p:cNvCxnSpPr>
          <p:nvPr/>
        </p:nvCxnSpPr>
        <p:spPr bwMode="auto">
          <a:xfrm flipH="1">
            <a:off x="2667000" y="3600450"/>
            <a:ext cx="381000" cy="209550"/>
          </a:xfrm>
          <a:prstGeom prst="straightConnector1">
            <a:avLst/>
          </a:prstGeom>
          <a:noFill/>
          <a:ln w="50800">
            <a:solidFill>
              <a:srgbClr val="0000FF"/>
            </a:solidFill>
            <a:round/>
            <a:headEnd/>
            <a:tailEnd type="triangle" w="med" len="med"/>
          </a:ln>
          <a:effectLst/>
        </p:spPr>
      </p:cxnSp>
      <p:cxnSp>
        <p:nvCxnSpPr>
          <p:cNvPr id="23563" name="AutoShape 11"/>
          <p:cNvCxnSpPr>
            <a:cxnSpLocks noChangeShapeType="1"/>
            <a:stCxn id="23556" idx="4"/>
            <a:endCxn id="23558" idx="0"/>
          </p:cNvCxnSpPr>
          <p:nvPr/>
        </p:nvCxnSpPr>
        <p:spPr bwMode="auto">
          <a:xfrm>
            <a:off x="2590800" y="2809875"/>
            <a:ext cx="457200" cy="161925"/>
          </a:xfrm>
          <a:prstGeom prst="straightConnector1">
            <a:avLst/>
          </a:prstGeom>
          <a:noFill/>
          <a:ln w="50800">
            <a:solidFill>
              <a:srgbClr val="0000FF"/>
            </a:solidFill>
            <a:round/>
            <a:headEnd/>
            <a:tailEnd type="triangle" w="med" len="med"/>
          </a:ln>
          <a:effectLst/>
        </p:spPr>
      </p:cxnSp>
      <p:cxnSp>
        <p:nvCxnSpPr>
          <p:cNvPr id="23564" name="AutoShape 12"/>
          <p:cNvCxnSpPr>
            <a:cxnSpLocks noChangeShapeType="1"/>
            <a:stCxn id="23556" idx="4"/>
            <a:endCxn id="23557" idx="0"/>
          </p:cNvCxnSpPr>
          <p:nvPr/>
        </p:nvCxnSpPr>
        <p:spPr bwMode="auto">
          <a:xfrm flipH="1">
            <a:off x="2057400" y="2809875"/>
            <a:ext cx="533400" cy="161925"/>
          </a:xfrm>
          <a:prstGeom prst="straightConnector1">
            <a:avLst/>
          </a:prstGeom>
          <a:noFill/>
          <a:ln w="50800">
            <a:solidFill>
              <a:srgbClr val="0000FF"/>
            </a:solidFill>
            <a:round/>
            <a:headEnd/>
            <a:tailEnd type="triangle" w="med" len="med"/>
          </a:ln>
          <a:effectLst/>
        </p:spPr>
      </p:cxnSp>
      <p:cxnSp>
        <p:nvCxnSpPr>
          <p:cNvPr id="23565" name="AutoShape 13"/>
          <p:cNvCxnSpPr>
            <a:cxnSpLocks noChangeShapeType="1"/>
            <a:stCxn id="23558" idx="4"/>
            <a:endCxn id="23566" idx="0"/>
          </p:cNvCxnSpPr>
          <p:nvPr/>
        </p:nvCxnSpPr>
        <p:spPr bwMode="auto">
          <a:xfrm>
            <a:off x="3048000" y="3600450"/>
            <a:ext cx="533400" cy="209550"/>
          </a:xfrm>
          <a:prstGeom prst="straightConnector1">
            <a:avLst/>
          </a:prstGeom>
          <a:noFill/>
          <a:ln w="50800">
            <a:solidFill>
              <a:srgbClr val="0000FF"/>
            </a:solidFill>
            <a:round/>
            <a:headEnd/>
            <a:tailEnd type="triangle" w="med" len="med"/>
          </a:ln>
          <a:effectLst/>
        </p:spPr>
      </p:cxnSp>
      <p:sp>
        <p:nvSpPr>
          <p:cNvPr id="23566" name="Oval 14"/>
          <p:cNvSpPr>
            <a:spLocks noChangeArrowheads="1"/>
          </p:cNvSpPr>
          <p:nvPr/>
        </p:nvSpPr>
        <p:spPr bwMode="auto">
          <a:xfrm>
            <a:off x="3200400" y="383857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3567" name="Text Box 15"/>
          <p:cNvSpPr txBox="1">
            <a:spLocks noChangeArrowheads="1"/>
          </p:cNvSpPr>
          <p:nvPr/>
        </p:nvSpPr>
        <p:spPr bwMode="auto">
          <a:xfrm>
            <a:off x="1828800" y="3000375"/>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3568" name="Text Box 16"/>
          <p:cNvSpPr txBox="1">
            <a:spLocks noChangeArrowheads="1"/>
          </p:cNvSpPr>
          <p:nvPr/>
        </p:nvSpPr>
        <p:spPr bwMode="auto">
          <a:xfrm>
            <a:off x="2286000" y="2238375"/>
            <a:ext cx="533400" cy="457200"/>
          </a:xfrm>
          <a:prstGeom prst="rect">
            <a:avLst/>
          </a:prstGeom>
          <a:noFill/>
          <a:ln w="12700">
            <a:noFill/>
            <a:miter lim="800000"/>
            <a:headEnd/>
            <a:tailEnd/>
          </a:ln>
          <a:effectLst/>
        </p:spPr>
        <p:txBody>
          <a:bodyPr>
            <a:spAutoFit/>
          </a:bodyPr>
          <a:lstStyle/>
          <a:p>
            <a:pPr algn="ctr" eaLnBrk="0" hangingPunct="0"/>
            <a:r>
              <a:rPr lang="en-US" sz="2400" b="1" dirty="0">
                <a:solidFill>
                  <a:srgbClr val="FF3300"/>
                </a:solidFill>
              </a:rPr>
              <a:t>10</a:t>
            </a:r>
          </a:p>
        </p:txBody>
      </p:sp>
      <p:sp>
        <p:nvSpPr>
          <p:cNvPr id="23569" name="Text Box 17"/>
          <p:cNvSpPr txBox="1">
            <a:spLocks noChangeArrowheads="1"/>
          </p:cNvSpPr>
          <p:nvPr/>
        </p:nvSpPr>
        <p:spPr bwMode="auto">
          <a:xfrm>
            <a:off x="2743200" y="300037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23570" name="Text Box 18"/>
          <p:cNvSpPr txBox="1">
            <a:spLocks noChangeArrowheads="1"/>
          </p:cNvSpPr>
          <p:nvPr/>
        </p:nvSpPr>
        <p:spPr bwMode="auto">
          <a:xfrm>
            <a:off x="1524000" y="3914775"/>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3571" name="Text Box 19"/>
          <p:cNvSpPr txBox="1">
            <a:spLocks noChangeArrowheads="1"/>
          </p:cNvSpPr>
          <p:nvPr/>
        </p:nvSpPr>
        <p:spPr bwMode="auto">
          <a:xfrm>
            <a:off x="2362200" y="3914775"/>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23572" name="Text Box 20"/>
          <p:cNvSpPr txBox="1">
            <a:spLocks noChangeArrowheads="1"/>
          </p:cNvSpPr>
          <p:nvPr/>
        </p:nvSpPr>
        <p:spPr bwMode="auto">
          <a:xfrm>
            <a:off x="3352800" y="3914775"/>
            <a:ext cx="533400" cy="457200"/>
          </a:xfrm>
          <a:prstGeom prst="rect">
            <a:avLst/>
          </a:prstGeom>
          <a:noFill/>
          <a:ln w="12700">
            <a:noFill/>
            <a:miter lim="800000"/>
            <a:headEnd/>
            <a:tailEnd/>
          </a:ln>
          <a:effectLst/>
        </p:spPr>
        <p:txBody>
          <a:bodyPr>
            <a:spAutoFit/>
          </a:bodyPr>
          <a:lstStyle/>
          <a:p>
            <a:pPr algn="ctr" eaLnBrk="0" hangingPunct="0"/>
            <a:r>
              <a:rPr lang="en-US" sz="2400" b="1" dirty="0"/>
              <a:t>45</a:t>
            </a:r>
          </a:p>
        </p:txBody>
      </p:sp>
      <p:sp>
        <p:nvSpPr>
          <p:cNvPr id="23573" name="Text Box 21"/>
          <p:cNvSpPr txBox="1">
            <a:spLocks noChangeArrowheads="1"/>
          </p:cNvSpPr>
          <p:nvPr/>
        </p:nvSpPr>
        <p:spPr bwMode="auto">
          <a:xfrm>
            <a:off x="4495800" y="2238375"/>
            <a:ext cx="3429000" cy="2100263"/>
          </a:xfrm>
          <a:prstGeom prst="rect">
            <a:avLst/>
          </a:prstGeom>
          <a:noFill/>
          <a:ln w="12700">
            <a:noFill/>
            <a:miter lim="800000"/>
            <a:headEnd/>
            <a:tailEnd/>
          </a:ln>
          <a:effectLst/>
        </p:spPr>
        <p:txBody>
          <a:bodyPr>
            <a:spAutoFit/>
          </a:bodyPr>
          <a:lstStyle/>
          <a:p>
            <a:pPr eaLnBrk="0" hangingPunct="0">
              <a:spcBef>
                <a:spcPct val="50000"/>
              </a:spcBef>
            </a:pPr>
            <a:r>
              <a:rPr lang="en-US" sz="2400" b="1"/>
              <a:t>10 &lt; 20, right</a:t>
            </a:r>
          </a:p>
          <a:p>
            <a:pPr eaLnBrk="0" hangingPunct="0">
              <a:spcBef>
                <a:spcPct val="50000"/>
              </a:spcBef>
            </a:pPr>
            <a:r>
              <a:rPr lang="en-US" sz="2400" b="1"/>
              <a:t>30 &gt; 20, left</a:t>
            </a:r>
          </a:p>
          <a:p>
            <a:pPr eaLnBrk="0" hangingPunct="0">
              <a:spcBef>
                <a:spcPct val="50000"/>
              </a:spcBef>
            </a:pPr>
            <a:r>
              <a:rPr lang="en-US" sz="2400" b="1"/>
              <a:t>25 &gt; 20, left</a:t>
            </a:r>
          </a:p>
          <a:p>
            <a:pPr eaLnBrk="0" hangingPunct="0">
              <a:spcBef>
                <a:spcPct val="50000"/>
              </a:spcBef>
            </a:pPr>
            <a:r>
              <a:rPr lang="en-US" sz="2400" b="1"/>
              <a:t>Insert 20 on left</a:t>
            </a:r>
          </a:p>
        </p:txBody>
      </p:sp>
      <p:sp>
        <p:nvSpPr>
          <p:cNvPr id="23574" name="Oval 22"/>
          <p:cNvSpPr>
            <a:spLocks noChangeArrowheads="1"/>
          </p:cNvSpPr>
          <p:nvPr/>
        </p:nvSpPr>
        <p:spPr bwMode="auto">
          <a:xfrm>
            <a:off x="1676400" y="5562600"/>
            <a:ext cx="762000" cy="571500"/>
          </a:xfrm>
          <a:prstGeom prst="ellipse">
            <a:avLst/>
          </a:prstGeom>
          <a:noFill/>
          <a:ln w="57150">
            <a:solidFill>
              <a:srgbClr val="008080"/>
            </a:solidFill>
            <a:prstDash val="sysDot"/>
            <a:round/>
            <a:headEnd/>
            <a:tailEnd/>
          </a:ln>
          <a:effectLst/>
        </p:spPr>
        <p:txBody>
          <a:bodyPr wrap="none" anchor="ctr"/>
          <a:lstStyle/>
          <a:p>
            <a:endParaRPr lang="en-US"/>
          </a:p>
        </p:txBody>
      </p:sp>
      <p:sp>
        <p:nvSpPr>
          <p:cNvPr id="23575" name="Text Box 23"/>
          <p:cNvSpPr txBox="1">
            <a:spLocks noChangeArrowheads="1"/>
          </p:cNvSpPr>
          <p:nvPr/>
        </p:nvSpPr>
        <p:spPr bwMode="auto">
          <a:xfrm>
            <a:off x="1752600" y="56388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20</a:t>
            </a:r>
          </a:p>
        </p:txBody>
      </p:sp>
      <p:cxnSp>
        <p:nvCxnSpPr>
          <p:cNvPr id="23576" name="AutoShape 24"/>
          <p:cNvCxnSpPr>
            <a:cxnSpLocks noChangeShapeType="1"/>
            <a:stCxn id="23560" idx="4"/>
            <a:endCxn id="23574" idx="0"/>
          </p:cNvCxnSpPr>
          <p:nvPr/>
        </p:nvCxnSpPr>
        <p:spPr bwMode="auto">
          <a:xfrm flipH="1">
            <a:off x="2057400" y="4438650"/>
            <a:ext cx="609600" cy="1095375"/>
          </a:xfrm>
          <a:prstGeom prst="straightConnector1">
            <a:avLst/>
          </a:prstGeom>
          <a:noFill/>
          <a:ln w="50800">
            <a:solidFill>
              <a:srgbClr val="0000FF"/>
            </a:solidFill>
            <a:prstDash val="sysDot"/>
            <a:round/>
            <a:headEnd/>
            <a:tailEnd type="triangle" w="med" len="med"/>
          </a:ln>
          <a:effectLst/>
        </p:spPr>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Operation on BST</a:t>
            </a:r>
            <a:br>
              <a:rPr lang="en-US" dirty="0" smtClean="0"/>
            </a:br>
            <a:r>
              <a:rPr lang="en-US" sz="3600" dirty="0" smtClean="0"/>
              <a:t>Insertion</a:t>
            </a:r>
            <a:endParaRPr lang="en-US" dirty="0"/>
          </a:p>
        </p:txBody>
      </p:sp>
      <p:pic>
        <p:nvPicPr>
          <p:cNvPr id="4" name="Picture 3" descr="Capture.PNG"/>
          <p:cNvPicPr>
            <a:picLocks noChangeAspect="1"/>
          </p:cNvPicPr>
          <p:nvPr/>
        </p:nvPicPr>
        <p:blipFill>
          <a:blip r:embed="rId2"/>
          <a:stretch>
            <a:fillRect/>
          </a:stretch>
        </p:blipFill>
        <p:spPr>
          <a:xfrm>
            <a:off x="1219200" y="1600200"/>
            <a:ext cx="5181600" cy="5236336"/>
          </a:xfrm>
          <a:prstGeom prst="rect">
            <a:avLst/>
          </a:prstGeom>
        </p:spPr>
      </p:pic>
      <p:sp>
        <p:nvSpPr>
          <p:cNvPr id="5" name="TextBox 4"/>
          <p:cNvSpPr txBox="1"/>
          <p:nvPr/>
        </p:nvSpPr>
        <p:spPr>
          <a:xfrm>
            <a:off x="6078712" y="1524000"/>
            <a:ext cx="2989088" cy="646331"/>
          </a:xfrm>
          <a:prstGeom prst="rect">
            <a:avLst/>
          </a:prstGeom>
          <a:noFill/>
        </p:spPr>
        <p:txBody>
          <a:bodyPr wrap="none" rtlCol="0">
            <a:spAutoFit/>
          </a:bodyPr>
          <a:lstStyle/>
          <a:p>
            <a:r>
              <a:rPr lang="en-US" dirty="0" smtClean="0"/>
              <a:t>[insert(root, x)in function call]</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Operation on BST</a:t>
            </a:r>
            <a:br>
              <a:rPr lang="en-US" dirty="0" smtClean="0"/>
            </a:br>
            <a:r>
              <a:rPr lang="en-US" sz="3600" dirty="0" smtClean="0"/>
              <a:t>Insertion</a:t>
            </a:r>
            <a:endParaRPr lang="en-US" dirty="0"/>
          </a:p>
        </p:txBody>
      </p:sp>
      <p:pic>
        <p:nvPicPr>
          <p:cNvPr id="6" name="Picture 5" descr="Capture1.PNG"/>
          <p:cNvPicPr>
            <a:picLocks noChangeAspect="1"/>
          </p:cNvPicPr>
          <p:nvPr/>
        </p:nvPicPr>
        <p:blipFill>
          <a:blip r:embed="rId2"/>
          <a:stretch>
            <a:fillRect/>
          </a:stretch>
        </p:blipFill>
        <p:spPr>
          <a:xfrm>
            <a:off x="990600" y="1155661"/>
            <a:ext cx="5715000" cy="5702339"/>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on BST</a:t>
            </a:r>
            <a:br>
              <a:rPr lang="en-US" dirty="0" smtClean="0"/>
            </a:br>
            <a:r>
              <a:rPr lang="en-US" sz="3600" dirty="0" smtClean="0"/>
              <a:t>Deletion </a:t>
            </a:r>
            <a:endParaRPr lang="en-US" dirty="0"/>
          </a:p>
        </p:txBody>
      </p:sp>
      <p:sp>
        <p:nvSpPr>
          <p:cNvPr id="4" name="Rectangle 3"/>
          <p:cNvSpPr txBox="1">
            <a:spLocks noChangeArrowheads="1"/>
          </p:cNvSpPr>
          <p:nvPr/>
        </p:nvSpPr>
        <p:spPr>
          <a:xfrm>
            <a:off x="457200" y="1600200"/>
            <a:ext cx="8229600" cy="4530725"/>
          </a:xfrm>
          <a:prstGeom prst="rect">
            <a:avLst/>
          </a:prstGeom>
        </p:spPr>
        <p:txBody>
          <a:bodyPr vert="horz" lIns="91440" tIns="45720" rIns="91440" bIns="45720" rtlCol="0">
            <a:normAutofit/>
          </a:bodyPr>
          <a:lstStyle/>
          <a:p>
            <a:pPr marL="533400" marR="0" lvl="0" indent="-5334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effectLst/>
                <a:uLnTx/>
                <a:uFillTx/>
                <a:latin typeface="+mn-lt"/>
                <a:ea typeface="+mn-ea"/>
                <a:cs typeface="+mn-cs"/>
              </a:rPr>
              <a:t>Algorithm </a:t>
            </a:r>
          </a:p>
          <a:p>
            <a:pPr marL="914400" marR="0" lvl="1"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en-US" sz="2800" b="0" i="0" u="none" strike="noStrike" kern="1200" cap="none" spc="0" normalizeH="0" baseline="0" noProof="0" dirty="0" smtClean="0">
                <a:ln>
                  <a:noFill/>
                </a:ln>
                <a:effectLst/>
                <a:uLnTx/>
                <a:uFillTx/>
                <a:latin typeface="+mn-lt"/>
                <a:ea typeface="+mn-ea"/>
                <a:cs typeface="+mn-cs"/>
              </a:rPr>
              <a:t>Perform search for value X</a:t>
            </a:r>
          </a:p>
          <a:p>
            <a:pPr marL="914400" marR="0" lvl="1"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en-US" sz="2800" b="0" i="0" u="none" strike="noStrike" kern="1200" cap="none" spc="0" normalizeH="0" baseline="0" noProof="0" dirty="0" smtClean="0">
                <a:ln>
                  <a:noFill/>
                </a:ln>
                <a:effectLst/>
                <a:uLnTx/>
                <a:uFillTx/>
                <a:latin typeface="+mn-lt"/>
                <a:ea typeface="+mn-ea"/>
                <a:cs typeface="+mn-cs"/>
              </a:rPr>
              <a:t>If X is a leaf, delete X</a:t>
            </a:r>
          </a:p>
          <a:p>
            <a:pPr marL="914400" marR="0" lvl="1"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en-US" sz="2800" b="0" i="0" u="none" strike="noStrike" kern="1200" cap="none" spc="0" normalizeH="0" baseline="0" noProof="0" dirty="0" smtClean="0">
                <a:ln>
                  <a:noFill/>
                </a:ln>
                <a:effectLst/>
                <a:uLnTx/>
                <a:uFillTx/>
                <a:latin typeface="+mn-lt"/>
                <a:ea typeface="+mn-ea"/>
                <a:cs typeface="+mn-cs"/>
              </a:rPr>
              <a:t>Else 	// must delete internal node</a:t>
            </a:r>
          </a:p>
          <a:p>
            <a:pPr marL="1371600" marR="0" lvl="2" indent="-4572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effectLst/>
                <a:uLnTx/>
                <a:uFillTx/>
                <a:latin typeface="+mn-lt"/>
                <a:ea typeface="+mn-ea"/>
                <a:cs typeface="+mn-cs"/>
              </a:rPr>
              <a:t>a) Replace with largest value Y on left </a:t>
            </a:r>
            <a:r>
              <a:rPr kumimoji="0" lang="en-US" sz="2800" b="0" i="0" u="none" strike="noStrike" kern="1200" cap="none" spc="0" normalizeH="0" baseline="0" noProof="0" dirty="0" err="1" smtClean="0">
                <a:ln>
                  <a:noFill/>
                </a:ln>
                <a:effectLst/>
                <a:uLnTx/>
                <a:uFillTx/>
                <a:latin typeface="+mn-lt"/>
                <a:ea typeface="+mn-ea"/>
                <a:cs typeface="+mn-cs"/>
              </a:rPr>
              <a:t>subtree</a:t>
            </a:r>
            <a:endParaRPr kumimoji="0" lang="en-US" sz="2800" b="0" i="0" u="none" strike="noStrike" kern="1200" cap="none" spc="0" normalizeH="0" baseline="0" noProof="0" dirty="0" smtClean="0">
              <a:ln>
                <a:noFill/>
              </a:ln>
              <a:effectLst/>
              <a:uLnTx/>
              <a:uFillTx/>
              <a:latin typeface="+mn-lt"/>
              <a:ea typeface="+mn-ea"/>
              <a:cs typeface="+mn-cs"/>
            </a:endParaRPr>
          </a:p>
          <a:p>
            <a:pPr marL="1371600" marR="0" lvl="2" indent="-4572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effectLst/>
                <a:uLnTx/>
                <a:uFillTx/>
                <a:latin typeface="+mn-lt"/>
                <a:ea typeface="+mn-ea"/>
                <a:cs typeface="+mn-cs"/>
              </a:rPr>
              <a:t>                     OR smallest value Z on right </a:t>
            </a:r>
            <a:r>
              <a:rPr kumimoji="0" lang="en-US" sz="2800" b="0" i="0" u="none" strike="noStrike" kern="1200" cap="none" spc="0" normalizeH="0" baseline="0" noProof="0" dirty="0" err="1" smtClean="0">
                <a:ln>
                  <a:noFill/>
                </a:ln>
                <a:effectLst/>
                <a:uLnTx/>
                <a:uFillTx/>
                <a:latin typeface="+mn-lt"/>
                <a:ea typeface="+mn-ea"/>
                <a:cs typeface="+mn-cs"/>
              </a:rPr>
              <a:t>subtree</a:t>
            </a:r>
            <a:endParaRPr kumimoji="0" lang="en-US" sz="2800" b="0" i="0" u="none" strike="noStrike" kern="1200" cap="none" spc="0" normalizeH="0" baseline="0" noProof="0" dirty="0" smtClean="0">
              <a:ln>
                <a:noFill/>
              </a:ln>
              <a:effectLst/>
              <a:uLnTx/>
              <a:uFillTx/>
              <a:latin typeface="+mn-lt"/>
              <a:ea typeface="+mn-ea"/>
              <a:cs typeface="+mn-cs"/>
            </a:endParaRPr>
          </a:p>
          <a:p>
            <a:pPr marL="1371600" marR="0" lvl="2" indent="-4572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effectLst/>
                <a:uLnTx/>
                <a:uFillTx/>
                <a:latin typeface="+mn-lt"/>
                <a:ea typeface="+mn-ea"/>
                <a:cs typeface="+mn-cs"/>
              </a:rPr>
              <a:t>b) Delete replacement value (Y or Z) from </a:t>
            </a:r>
            <a:r>
              <a:rPr kumimoji="0" lang="en-US" sz="2800" b="0" i="0" u="none" strike="noStrike" kern="1200" cap="none" spc="0" normalizeH="0" baseline="0" noProof="0" dirty="0" err="1" smtClean="0">
                <a:ln>
                  <a:noFill/>
                </a:ln>
                <a:effectLst/>
                <a:uLnTx/>
                <a:uFillTx/>
                <a:latin typeface="+mn-lt"/>
                <a:ea typeface="+mn-ea"/>
                <a:cs typeface="+mn-cs"/>
              </a:rPr>
              <a:t>subtree</a:t>
            </a: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dirty="0" smtClean="0"/>
              <a:t>Operation on BST</a:t>
            </a:r>
            <a:br>
              <a:rPr lang="en-US" dirty="0" smtClean="0"/>
            </a:br>
            <a:r>
              <a:rPr lang="en-US" sz="3600" dirty="0" smtClean="0"/>
              <a:t>Deletion (</a:t>
            </a:r>
            <a:r>
              <a:rPr lang="en-US" sz="3600" dirty="0"/>
              <a:t>Leaf)</a:t>
            </a:r>
            <a:endParaRPr lang="en-US" dirty="0"/>
          </a:p>
        </p:txBody>
      </p:sp>
      <p:sp>
        <p:nvSpPr>
          <p:cNvPr id="25603" name="Rectangle 3"/>
          <p:cNvSpPr>
            <a:spLocks noGrp="1" noChangeArrowheads="1"/>
          </p:cNvSpPr>
          <p:nvPr>
            <p:ph type="body" idx="1"/>
          </p:nvPr>
        </p:nvSpPr>
        <p:spPr/>
        <p:txBody>
          <a:bodyPr/>
          <a:lstStyle/>
          <a:p>
            <a:r>
              <a:rPr lang="en-US" dirty="0"/>
              <a:t>Delete ( 25 )</a:t>
            </a:r>
          </a:p>
          <a:p>
            <a:pPr lvl="1"/>
            <a:endParaRPr lang="en-US" dirty="0"/>
          </a:p>
        </p:txBody>
      </p:sp>
      <p:sp>
        <p:nvSpPr>
          <p:cNvPr id="25604" name="Oval 4"/>
          <p:cNvSpPr>
            <a:spLocks noChangeArrowheads="1"/>
          </p:cNvSpPr>
          <p:nvPr/>
        </p:nvSpPr>
        <p:spPr bwMode="auto">
          <a:xfrm>
            <a:off x="11430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05" name="Oval 5"/>
          <p:cNvSpPr>
            <a:spLocks noChangeArrowheads="1"/>
          </p:cNvSpPr>
          <p:nvPr/>
        </p:nvSpPr>
        <p:spPr bwMode="auto">
          <a:xfrm>
            <a:off x="6096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06" name="Oval 6"/>
          <p:cNvSpPr>
            <a:spLocks noChangeArrowheads="1"/>
          </p:cNvSpPr>
          <p:nvPr/>
        </p:nvSpPr>
        <p:spPr bwMode="auto">
          <a:xfrm>
            <a:off x="16002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07" name="Oval 7"/>
          <p:cNvSpPr>
            <a:spLocks noChangeArrowheads="1"/>
          </p:cNvSpPr>
          <p:nvPr/>
        </p:nvSpPr>
        <p:spPr bwMode="auto">
          <a:xfrm>
            <a:off x="3048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08" name="Oval 8"/>
          <p:cNvSpPr>
            <a:spLocks noChangeArrowheads="1"/>
          </p:cNvSpPr>
          <p:nvPr/>
        </p:nvSpPr>
        <p:spPr bwMode="auto">
          <a:xfrm>
            <a:off x="12192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5609" name="AutoShape 9"/>
          <p:cNvCxnSpPr>
            <a:cxnSpLocks noChangeShapeType="1"/>
            <a:stCxn id="25605" idx="4"/>
            <a:endCxn id="25607"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a:effectLst/>
        </p:spPr>
      </p:cxnSp>
      <p:cxnSp>
        <p:nvCxnSpPr>
          <p:cNvPr id="25610" name="AutoShape 10"/>
          <p:cNvCxnSpPr>
            <a:cxnSpLocks noChangeShapeType="1"/>
            <a:stCxn id="25606" idx="4"/>
            <a:endCxn id="25608"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a:effectLst/>
        </p:spPr>
      </p:cxnSp>
      <p:cxnSp>
        <p:nvCxnSpPr>
          <p:cNvPr id="25611" name="AutoShape 11"/>
          <p:cNvCxnSpPr>
            <a:cxnSpLocks noChangeShapeType="1"/>
            <a:stCxn id="25604" idx="4"/>
            <a:endCxn id="25606" idx="0"/>
          </p:cNvCxnSpPr>
          <p:nvPr/>
        </p:nvCxnSpPr>
        <p:spPr bwMode="auto">
          <a:xfrm>
            <a:off x="1524000" y="2781300"/>
            <a:ext cx="457200" cy="161925"/>
          </a:xfrm>
          <a:prstGeom prst="straightConnector1">
            <a:avLst/>
          </a:prstGeom>
          <a:noFill/>
          <a:ln w="50800">
            <a:solidFill>
              <a:srgbClr val="0000FF"/>
            </a:solidFill>
            <a:round/>
            <a:headEnd/>
            <a:tailEnd type="triangle" w="med" len="med"/>
          </a:ln>
          <a:effectLst/>
        </p:spPr>
      </p:cxnSp>
      <p:cxnSp>
        <p:nvCxnSpPr>
          <p:cNvPr id="25612" name="AutoShape 12"/>
          <p:cNvCxnSpPr>
            <a:cxnSpLocks noChangeShapeType="1"/>
            <a:stCxn id="25604" idx="4"/>
            <a:endCxn id="25605"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a:effectLst/>
        </p:spPr>
      </p:cxnSp>
      <p:cxnSp>
        <p:nvCxnSpPr>
          <p:cNvPr id="25613" name="AutoShape 13"/>
          <p:cNvCxnSpPr>
            <a:cxnSpLocks noChangeShapeType="1"/>
            <a:stCxn id="25606" idx="4"/>
            <a:endCxn id="25614" idx="0"/>
          </p:cNvCxnSpPr>
          <p:nvPr/>
        </p:nvCxnSpPr>
        <p:spPr bwMode="auto">
          <a:xfrm>
            <a:off x="1981200" y="3571875"/>
            <a:ext cx="533400" cy="209550"/>
          </a:xfrm>
          <a:prstGeom prst="straightConnector1">
            <a:avLst/>
          </a:prstGeom>
          <a:noFill/>
          <a:ln w="50800">
            <a:solidFill>
              <a:srgbClr val="0000FF"/>
            </a:solidFill>
            <a:round/>
            <a:headEnd/>
            <a:tailEnd type="triangle" w="med" len="med"/>
          </a:ln>
          <a:effectLst/>
        </p:spPr>
      </p:cxnSp>
      <p:sp>
        <p:nvSpPr>
          <p:cNvPr id="25614" name="Oval 14"/>
          <p:cNvSpPr>
            <a:spLocks noChangeArrowheads="1"/>
          </p:cNvSpPr>
          <p:nvPr/>
        </p:nvSpPr>
        <p:spPr bwMode="auto">
          <a:xfrm>
            <a:off x="21336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15" name="Text Box 15"/>
          <p:cNvSpPr txBox="1">
            <a:spLocks noChangeArrowheads="1"/>
          </p:cNvSpPr>
          <p:nvPr/>
        </p:nvSpPr>
        <p:spPr bwMode="auto">
          <a:xfrm>
            <a:off x="7620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5616" name="Text Box 16"/>
          <p:cNvSpPr txBox="1">
            <a:spLocks noChangeArrowheads="1"/>
          </p:cNvSpPr>
          <p:nvPr/>
        </p:nvSpPr>
        <p:spPr bwMode="auto">
          <a:xfrm>
            <a:off x="1219200" y="22098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25617" name="Text Box 17"/>
          <p:cNvSpPr txBox="1">
            <a:spLocks noChangeArrowheads="1"/>
          </p:cNvSpPr>
          <p:nvPr/>
        </p:nvSpPr>
        <p:spPr bwMode="auto">
          <a:xfrm>
            <a:off x="1676400" y="29718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25618" name="Text Box 18"/>
          <p:cNvSpPr txBox="1">
            <a:spLocks noChangeArrowheads="1"/>
          </p:cNvSpPr>
          <p:nvPr/>
        </p:nvSpPr>
        <p:spPr bwMode="auto">
          <a:xfrm>
            <a:off x="4572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5619" name="Text Box 19"/>
          <p:cNvSpPr txBox="1">
            <a:spLocks noChangeArrowheads="1"/>
          </p:cNvSpPr>
          <p:nvPr/>
        </p:nvSpPr>
        <p:spPr bwMode="auto">
          <a:xfrm>
            <a:off x="1295400" y="38862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25620" name="Text Box 20"/>
          <p:cNvSpPr txBox="1">
            <a:spLocks noChangeArrowheads="1"/>
          </p:cNvSpPr>
          <p:nvPr/>
        </p:nvSpPr>
        <p:spPr bwMode="auto">
          <a:xfrm>
            <a:off x="22860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5621" name="Text Box 21"/>
          <p:cNvSpPr txBox="1">
            <a:spLocks noChangeArrowheads="1"/>
          </p:cNvSpPr>
          <p:nvPr/>
        </p:nvSpPr>
        <p:spPr bwMode="auto">
          <a:xfrm>
            <a:off x="2895600" y="2438400"/>
            <a:ext cx="2286000" cy="1552575"/>
          </a:xfrm>
          <a:prstGeom prst="rect">
            <a:avLst/>
          </a:prstGeom>
          <a:noFill/>
          <a:ln w="12700">
            <a:noFill/>
            <a:miter lim="800000"/>
            <a:headEnd/>
            <a:tailEnd/>
          </a:ln>
          <a:effectLst/>
        </p:spPr>
        <p:txBody>
          <a:bodyPr>
            <a:spAutoFit/>
          </a:bodyPr>
          <a:lstStyle/>
          <a:p>
            <a:pPr eaLnBrk="0" hangingPunct="0">
              <a:spcBef>
                <a:spcPct val="50000"/>
              </a:spcBef>
            </a:pPr>
            <a:r>
              <a:rPr lang="en-US" sz="2400" b="1" dirty="0"/>
              <a:t>10 &lt; 25, right</a:t>
            </a:r>
          </a:p>
          <a:p>
            <a:pPr eaLnBrk="0" hangingPunct="0">
              <a:spcBef>
                <a:spcPct val="50000"/>
              </a:spcBef>
            </a:pPr>
            <a:r>
              <a:rPr lang="en-US" sz="2400" b="1" dirty="0"/>
              <a:t>30 &gt; 25, left</a:t>
            </a:r>
          </a:p>
          <a:p>
            <a:pPr eaLnBrk="0" hangingPunct="0">
              <a:spcBef>
                <a:spcPct val="50000"/>
              </a:spcBef>
            </a:pPr>
            <a:r>
              <a:rPr lang="en-US" sz="2400" b="1" dirty="0"/>
              <a:t>25 = 25, delete</a:t>
            </a:r>
          </a:p>
        </p:txBody>
      </p:sp>
      <p:sp>
        <p:nvSpPr>
          <p:cNvPr id="25622" name="Oval 22"/>
          <p:cNvSpPr>
            <a:spLocks noChangeArrowheads="1"/>
          </p:cNvSpPr>
          <p:nvPr/>
        </p:nvSpPr>
        <p:spPr bwMode="auto">
          <a:xfrm>
            <a:off x="67818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23" name="Oval 23"/>
          <p:cNvSpPr>
            <a:spLocks noChangeArrowheads="1"/>
          </p:cNvSpPr>
          <p:nvPr/>
        </p:nvSpPr>
        <p:spPr bwMode="auto">
          <a:xfrm>
            <a:off x="62484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24" name="Oval 24"/>
          <p:cNvSpPr>
            <a:spLocks noChangeArrowheads="1"/>
          </p:cNvSpPr>
          <p:nvPr/>
        </p:nvSpPr>
        <p:spPr bwMode="auto">
          <a:xfrm>
            <a:off x="72390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25" name="Oval 25"/>
          <p:cNvSpPr>
            <a:spLocks noChangeArrowheads="1"/>
          </p:cNvSpPr>
          <p:nvPr/>
        </p:nvSpPr>
        <p:spPr bwMode="auto">
          <a:xfrm>
            <a:off x="59436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5626" name="AutoShape 26"/>
          <p:cNvCxnSpPr>
            <a:cxnSpLocks noChangeShapeType="1"/>
            <a:stCxn id="25623" idx="4"/>
            <a:endCxn id="25625" idx="0"/>
          </p:cNvCxnSpPr>
          <p:nvPr/>
        </p:nvCxnSpPr>
        <p:spPr bwMode="auto">
          <a:xfrm flipH="1">
            <a:off x="6324600" y="3571875"/>
            <a:ext cx="304800" cy="209550"/>
          </a:xfrm>
          <a:prstGeom prst="straightConnector1">
            <a:avLst/>
          </a:prstGeom>
          <a:noFill/>
          <a:ln w="50800">
            <a:solidFill>
              <a:srgbClr val="0000FF"/>
            </a:solidFill>
            <a:round/>
            <a:headEnd/>
            <a:tailEnd type="triangle" w="med" len="med"/>
          </a:ln>
          <a:effectLst/>
        </p:spPr>
      </p:cxnSp>
      <p:cxnSp>
        <p:nvCxnSpPr>
          <p:cNvPr id="25627" name="AutoShape 27"/>
          <p:cNvCxnSpPr>
            <a:cxnSpLocks noChangeShapeType="1"/>
            <a:stCxn id="25622" idx="4"/>
            <a:endCxn id="25624" idx="0"/>
          </p:cNvCxnSpPr>
          <p:nvPr/>
        </p:nvCxnSpPr>
        <p:spPr bwMode="auto">
          <a:xfrm>
            <a:off x="7162800" y="2781300"/>
            <a:ext cx="457200" cy="161925"/>
          </a:xfrm>
          <a:prstGeom prst="straightConnector1">
            <a:avLst/>
          </a:prstGeom>
          <a:noFill/>
          <a:ln w="50800">
            <a:solidFill>
              <a:srgbClr val="0000FF"/>
            </a:solidFill>
            <a:round/>
            <a:headEnd/>
            <a:tailEnd type="triangle" w="med" len="med"/>
          </a:ln>
          <a:effectLst/>
        </p:spPr>
      </p:cxnSp>
      <p:cxnSp>
        <p:nvCxnSpPr>
          <p:cNvPr id="25628" name="AutoShape 28"/>
          <p:cNvCxnSpPr>
            <a:cxnSpLocks noChangeShapeType="1"/>
            <a:stCxn id="25622" idx="4"/>
            <a:endCxn id="25623" idx="0"/>
          </p:cNvCxnSpPr>
          <p:nvPr/>
        </p:nvCxnSpPr>
        <p:spPr bwMode="auto">
          <a:xfrm flipH="1">
            <a:off x="6629400" y="2781300"/>
            <a:ext cx="533400" cy="161925"/>
          </a:xfrm>
          <a:prstGeom prst="straightConnector1">
            <a:avLst/>
          </a:prstGeom>
          <a:noFill/>
          <a:ln w="50800">
            <a:solidFill>
              <a:srgbClr val="0000FF"/>
            </a:solidFill>
            <a:round/>
            <a:headEnd/>
            <a:tailEnd type="triangle" w="med" len="med"/>
          </a:ln>
          <a:effectLst/>
        </p:spPr>
      </p:cxnSp>
      <p:cxnSp>
        <p:nvCxnSpPr>
          <p:cNvPr id="25629" name="AutoShape 29"/>
          <p:cNvCxnSpPr>
            <a:cxnSpLocks noChangeShapeType="1"/>
            <a:stCxn id="25624" idx="4"/>
            <a:endCxn id="25630" idx="0"/>
          </p:cNvCxnSpPr>
          <p:nvPr/>
        </p:nvCxnSpPr>
        <p:spPr bwMode="auto">
          <a:xfrm>
            <a:off x="7620000" y="3571875"/>
            <a:ext cx="533400" cy="209550"/>
          </a:xfrm>
          <a:prstGeom prst="straightConnector1">
            <a:avLst/>
          </a:prstGeom>
          <a:noFill/>
          <a:ln w="50800">
            <a:solidFill>
              <a:srgbClr val="0000FF"/>
            </a:solidFill>
            <a:round/>
            <a:headEnd/>
            <a:tailEnd type="triangle" w="med" len="med"/>
          </a:ln>
          <a:effectLst/>
        </p:spPr>
      </p:cxnSp>
      <p:sp>
        <p:nvSpPr>
          <p:cNvPr id="25630" name="Oval 30"/>
          <p:cNvSpPr>
            <a:spLocks noChangeArrowheads="1"/>
          </p:cNvSpPr>
          <p:nvPr/>
        </p:nvSpPr>
        <p:spPr bwMode="auto">
          <a:xfrm>
            <a:off x="77724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5631" name="Text Box 31"/>
          <p:cNvSpPr txBox="1">
            <a:spLocks noChangeArrowheads="1"/>
          </p:cNvSpPr>
          <p:nvPr/>
        </p:nvSpPr>
        <p:spPr bwMode="auto">
          <a:xfrm>
            <a:off x="64008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5632" name="Text Box 32"/>
          <p:cNvSpPr txBox="1">
            <a:spLocks noChangeArrowheads="1"/>
          </p:cNvSpPr>
          <p:nvPr/>
        </p:nvSpPr>
        <p:spPr bwMode="auto">
          <a:xfrm>
            <a:off x="6858000" y="22098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25633" name="Text Box 33"/>
          <p:cNvSpPr txBox="1">
            <a:spLocks noChangeArrowheads="1"/>
          </p:cNvSpPr>
          <p:nvPr/>
        </p:nvSpPr>
        <p:spPr bwMode="auto">
          <a:xfrm>
            <a:off x="7315200" y="29718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30</a:t>
            </a:r>
          </a:p>
        </p:txBody>
      </p:sp>
      <p:sp>
        <p:nvSpPr>
          <p:cNvPr id="25634" name="Text Box 34"/>
          <p:cNvSpPr txBox="1">
            <a:spLocks noChangeArrowheads="1"/>
          </p:cNvSpPr>
          <p:nvPr/>
        </p:nvSpPr>
        <p:spPr bwMode="auto">
          <a:xfrm>
            <a:off x="60960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5635" name="Text Box 35"/>
          <p:cNvSpPr txBox="1">
            <a:spLocks noChangeArrowheads="1"/>
          </p:cNvSpPr>
          <p:nvPr/>
        </p:nvSpPr>
        <p:spPr bwMode="auto">
          <a:xfrm>
            <a:off x="79248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5636" name="Line 36"/>
          <p:cNvSpPr>
            <a:spLocks noChangeShapeType="1"/>
          </p:cNvSpPr>
          <p:nvPr/>
        </p:nvSpPr>
        <p:spPr bwMode="auto">
          <a:xfrm>
            <a:off x="5105400" y="3276600"/>
            <a:ext cx="838200"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wrap="none" anchor="ctr"/>
          <a:lstStyle/>
          <a:p>
            <a:endParaRPr lang="en-US" dirty="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Operation on BST</a:t>
            </a:r>
            <a:br>
              <a:rPr lang="en-US" dirty="0" smtClean="0"/>
            </a:br>
            <a:r>
              <a:rPr lang="en-US" sz="3600" dirty="0" smtClean="0"/>
              <a:t>Deletion (</a:t>
            </a:r>
            <a:r>
              <a:rPr lang="en-US" sz="3600" dirty="0"/>
              <a:t>Internal Node)</a:t>
            </a:r>
          </a:p>
        </p:txBody>
      </p:sp>
      <p:sp>
        <p:nvSpPr>
          <p:cNvPr id="26627" name="Rectangle 3"/>
          <p:cNvSpPr>
            <a:spLocks noGrp="1" noChangeArrowheads="1"/>
          </p:cNvSpPr>
          <p:nvPr>
            <p:ph type="body" idx="1"/>
          </p:nvPr>
        </p:nvSpPr>
        <p:spPr/>
        <p:txBody>
          <a:bodyPr/>
          <a:lstStyle/>
          <a:p>
            <a:r>
              <a:rPr lang="en-US"/>
              <a:t>Delete ( 10 )</a:t>
            </a:r>
          </a:p>
          <a:p>
            <a:pPr lvl="1"/>
            <a:endParaRPr lang="en-US"/>
          </a:p>
        </p:txBody>
      </p:sp>
      <p:sp>
        <p:nvSpPr>
          <p:cNvPr id="26628" name="Oval 4"/>
          <p:cNvSpPr>
            <a:spLocks noChangeArrowheads="1"/>
          </p:cNvSpPr>
          <p:nvPr/>
        </p:nvSpPr>
        <p:spPr bwMode="auto">
          <a:xfrm>
            <a:off x="11430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29" name="Oval 5"/>
          <p:cNvSpPr>
            <a:spLocks noChangeArrowheads="1"/>
          </p:cNvSpPr>
          <p:nvPr/>
        </p:nvSpPr>
        <p:spPr bwMode="auto">
          <a:xfrm>
            <a:off x="6096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30" name="Oval 6"/>
          <p:cNvSpPr>
            <a:spLocks noChangeArrowheads="1"/>
          </p:cNvSpPr>
          <p:nvPr/>
        </p:nvSpPr>
        <p:spPr bwMode="auto">
          <a:xfrm>
            <a:off x="16002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31" name="Oval 7"/>
          <p:cNvSpPr>
            <a:spLocks noChangeArrowheads="1"/>
          </p:cNvSpPr>
          <p:nvPr/>
        </p:nvSpPr>
        <p:spPr bwMode="auto">
          <a:xfrm>
            <a:off x="3048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32" name="Oval 8"/>
          <p:cNvSpPr>
            <a:spLocks noChangeArrowheads="1"/>
          </p:cNvSpPr>
          <p:nvPr/>
        </p:nvSpPr>
        <p:spPr bwMode="auto">
          <a:xfrm>
            <a:off x="12192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6633" name="AutoShape 9"/>
          <p:cNvCxnSpPr>
            <a:cxnSpLocks noChangeShapeType="1"/>
            <a:stCxn id="26629" idx="4"/>
            <a:endCxn id="26631"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a:effectLst/>
        </p:spPr>
      </p:cxnSp>
      <p:cxnSp>
        <p:nvCxnSpPr>
          <p:cNvPr id="26634" name="AutoShape 10"/>
          <p:cNvCxnSpPr>
            <a:cxnSpLocks noChangeShapeType="1"/>
            <a:stCxn id="26630" idx="4"/>
            <a:endCxn id="26632"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a:effectLst/>
        </p:spPr>
      </p:cxnSp>
      <p:cxnSp>
        <p:nvCxnSpPr>
          <p:cNvPr id="26635" name="AutoShape 11"/>
          <p:cNvCxnSpPr>
            <a:cxnSpLocks noChangeShapeType="1"/>
            <a:stCxn id="26628" idx="4"/>
            <a:endCxn id="26630" idx="0"/>
          </p:cNvCxnSpPr>
          <p:nvPr/>
        </p:nvCxnSpPr>
        <p:spPr bwMode="auto">
          <a:xfrm>
            <a:off x="1524000" y="2781300"/>
            <a:ext cx="457200" cy="161925"/>
          </a:xfrm>
          <a:prstGeom prst="straightConnector1">
            <a:avLst/>
          </a:prstGeom>
          <a:noFill/>
          <a:ln w="50800">
            <a:solidFill>
              <a:srgbClr val="0000FF"/>
            </a:solidFill>
            <a:round/>
            <a:headEnd/>
            <a:tailEnd type="triangle" w="med" len="med"/>
          </a:ln>
          <a:effectLst/>
        </p:spPr>
      </p:cxnSp>
      <p:cxnSp>
        <p:nvCxnSpPr>
          <p:cNvPr id="26636" name="AutoShape 12"/>
          <p:cNvCxnSpPr>
            <a:cxnSpLocks noChangeShapeType="1"/>
            <a:stCxn id="26628" idx="4"/>
            <a:endCxn id="26629"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a:effectLst/>
        </p:spPr>
      </p:cxnSp>
      <p:cxnSp>
        <p:nvCxnSpPr>
          <p:cNvPr id="26637" name="AutoShape 13"/>
          <p:cNvCxnSpPr>
            <a:cxnSpLocks noChangeShapeType="1"/>
            <a:stCxn id="26630" idx="4"/>
            <a:endCxn id="26638" idx="0"/>
          </p:cNvCxnSpPr>
          <p:nvPr/>
        </p:nvCxnSpPr>
        <p:spPr bwMode="auto">
          <a:xfrm>
            <a:off x="1981200" y="3571875"/>
            <a:ext cx="533400" cy="209550"/>
          </a:xfrm>
          <a:prstGeom prst="straightConnector1">
            <a:avLst/>
          </a:prstGeom>
          <a:noFill/>
          <a:ln w="50800">
            <a:solidFill>
              <a:srgbClr val="0000FF"/>
            </a:solidFill>
            <a:round/>
            <a:headEnd/>
            <a:tailEnd type="triangle" w="med" len="med"/>
          </a:ln>
          <a:effectLst/>
        </p:spPr>
      </p:cxnSp>
      <p:sp>
        <p:nvSpPr>
          <p:cNvPr id="26638" name="Oval 14"/>
          <p:cNvSpPr>
            <a:spLocks noChangeArrowheads="1"/>
          </p:cNvSpPr>
          <p:nvPr/>
        </p:nvSpPr>
        <p:spPr bwMode="auto">
          <a:xfrm>
            <a:off x="21336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39" name="Text Box 15"/>
          <p:cNvSpPr txBox="1">
            <a:spLocks noChangeArrowheads="1"/>
          </p:cNvSpPr>
          <p:nvPr/>
        </p:nvSpPr>
        <p:spPr bwMode="auto">
          <a:xfrm>
            <a:off x="7620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6640" name="Text Box 16"/>
          <p:cNvSpPr txBox="1">
            <a:spLocks noChangeArrowheads="1"/>
          </p:cNvSpPr>
          <p:nvPr/>
        </p:nvSpPr>
        <p:spPr bwMode="auto">
          <a:xfrm>
            <a:off x="1219200" y="22098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26641" name="Text Box 17"/>
          <p:cNvSpPr txBox="1">
            <a:spLocks noChangeArrowheads="1"/>
          </p:cNvSpPr>
          <p:nvPr/>
        </p:nvSpPr>
        <p:spPr bwMode="auto">
          <a:xfrm>
            <a:off x="16764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6642" name="Text Box 18"/>
          <p:cNvSpPr txBox="1">
            <a:spLocks noChangeArrowheads="1"/>
          </p:cNvSpPr>
          <p:nvPr/>
        </p:nvSpPr>
        <p:spPr bwMode="auto">
          <a:xfrm>
            <a:off x="4572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6643" name="Text Box 19"/>
          <p:cNvSpPr txBox="1">
            <a:spLocks noChangeArrowheads="1"/>
          </p:cNvSpPr>
          <p:nvPr/>
        </p:nvSpPr>
        <p:spPr bwMode="auto">
          <a:xfrm>
            <a:off x="1295400" y="3886200"/>
            <a:ext cx="6096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6644" name="Text Box 20"/>
          <p:cNvSpPr txBox="1">
            <a:spLocks noChangeArrowheads="1"/>
          </p:cNvSpPr>
          <p:nvPr/>
        </p:nvSpPr>
        <p:spPr bwMode="auto">
          <a:xfrm>
            <a:off x="22860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6645" name="Line 21"/>
          <p:cNvSpPr>
            <a:spLocks noChangeShapeType="1"/>
          </p:cNvSpPr>
          <p:nvPr/>
        </p:nvSpPr>
        <p:spPr bwMode="auto">
          <a:xfrm>
            <a:off x="2590800" y="3124200"/>
            <a:ext cx="838200"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26646" name="Oval 22"/>
          <p:cNvSpPr>
            <a:spLocks noChangeArrowheads="1"/>
          </p:cNvSpPr>
          <p:nvPr/>
        </p:nvSpPr>
        <p:spPr bwMode="auto">
          <a:xfrm>
            <a:off x="42672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47" name="Oval 23"/>
          <p:cNvSpPr>
            <a:spLocks noChangeArrowheads="1"/>
          </p:cNvSpPr>
          <p:nvPr/>
        </p:nvSpPr>
        <p:spPr bwMode="auto">
          <a:xfrm>
            <a:off x="37338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48" name="Oval 24"/>
          <p:cNvSpPr>
            <a:spLocks noChangeArrowheads="1"/>
          </p:cNvSpPr>
          <p:nvPr/>
        </p:nvSpPr>
        <p:spPr bwMode="auto">
          <a:xfrm>
            <a:off x="47244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49" name="Oval 25"/>
          <p:cNvSpPr>
            <a:spLocks noChangeArrowheads="1"/>
          </p:cNvSpPr>
          <p:nvPr/>
        </p:nvSpPr>
        <p:spPr bwMode="auto">
          <a:xfrm>
            <a:off x="34290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50" name="Oval 26"/>
          <p:cNvSpPr>
            <a:spLocks noChangeArrowheads="1"/>
          </p:cNvSpPr>
          <p:nvPr/>
        </p:nvSpPr>
        <p:spPr bwMode="auto">
          <a:xfrm>
            <a:off x="43434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6651" name="AutoShape 27"/>
          <p:cNvCxnSpPr>
            <a:cxnSpLocks noChangeShapeType="1"/>
            <a:stCxn id="26647" idx="4"/>
            <a:endCxn id="26649" idx="0"/>
          </p:cNvCxnSpPr>
          <p:nvPr/>
        </p:nvCxnSpPr>
        <p:spPr bwMode="auto">
          <a:xfrm flipH="1">
            <a:off x="3810000" y="3571875"/>
            <a:ext cx="304800" cy="209550"/>
          </a:xfrm>
          <a:prstGeom prst="straightConnector1">
            <a:avLst/>
          </a:prstGeom>
          <a:noFill/>
          <a:ln w="50800">
            <a:solidFill>
              <a:srgbClr val="0000FF"/>
            </a:solidFill>
            <a:round/>
            <a:headEnd/>
            <a:tailEnd type="triangle" w="med" len="med"/>
          </a:ln>
          <a:effectLst/>
        </p:spPr>
      </p:cxnSp>
      <p:cxnSp>
        <p:nvCxnSpPr>
          <p:cNvPr id="26652" name="AutoShape 28"/>
          <p:cNvCxnSpPr>
            <a:cxnSpLocks noChangeShapeType="1"/>
            <a:stCxn id="26648" idx="4"/>
            <a:endCxn id="26650" idx="0"/>
          </p:cNvCxnSpPr>
          <p:nvPr/>
        </p:nvCxnSpPr>
        <p:spPr bwMode="auto">
          <a:xfrm flipH="1">
            <a:off x="4724400" y="3571875"/>
            <a:ext cx="381000" cy="209550"/>
          </a:xfrm>
          <a:prstGeom prst="straightConnector1">
            <a:avLst/>
          </a:prstGeom>
          <a:noFill/>
          <a:ln w="50800">
            <a:solidFill>
              <a:srgbClr val="0000FF"/>
            </a:solidFill>
            <a:round/>
            <a:headEnd/>
            <a:tailEnd type="triangle" w="med" len="med"/>
          </a:ln>
          <a:effectLst/>
        </p:spPr>
      </p:cxnSp>
      <p:cxnSp>
        <p:nvCxnSpPr>
          <p:cNvPr id="26653" name="AutoShape 29"/>
          <p:cNvCxnSpPr>
            <a:cxnSpLocks noChangeShapeType="1"/>
            <a:stCxn id="26646" idx="4"/>
            <a:endCxn id="26648" idx="0"/>
          </p:cNvCxnSpPr>
          <p:nvPr/>
        </p:nvCxnSpPr>
        <p:spPr bwMode="auto">
          <a:xfrm>
            <a:off x="4648200" y="2781300"/>
            <a:ext cx="457200" cy="161925"/>
          </a:xfrm>
          <a:prstGeom prst="straightConnector1">
            <a:avLst/>
          </a:prstGeom>
          <a:noFill/>
          <a:ln w="50800">
            <a:solidFill>
              <a:srgbClr val="0000FF"/>
            </a:solidFill>
            <a:round/>
            <a:headEnd/>
            <a:tailEnd type="triangle" w="med" len="med"/>
          </a:ln>
          <a:effectLst/>
        </p:spPr>
      </p:cxnSp>
      <p:cxnSp>
        <p:nvCxnSpPr>
          <p:cNvPr id="26654" name="AutoShape 30"/>
          <p:cNvCxnSpPr>
            <a:cxnSpLocks noChangeShapeType="1"/>
            <a:stCxn id="26646" idx="4"/>
            <a:endCxn id="26647" idx="0"/>
          </p:cNvCxnSpPr>
          <p:nvPr/>
        </p:nvCxnSpPr>
        <p:spPr bwMode="auto">
          <a:xfrm flipH="1">
            <a:off x="4114800" y="2781300"/>
            <a:ext cx="533400" cy="161925"/>
          </a:xfrm>
          <a:prstGeom prst="straightConnector1">
            <a:avLst/>
          </a:prstGeom>
          <a:noFill/>
          <a:ln w="50800">
            <a:solidFill>
              <a:srgbClr val="0000FF"/>
            </a:solidFill>
            <a:round/>
            <a:headEnd/>
            <a:tailEnd type="triangle" w="med" len="med"/>
          </a:ln>
          <a:effectLst/>
        </p:spPr>
      </p:cxnSp>
      <p:cxnSp>
        <p:nvCxnSpPr>
          <p:cNvPr id="26655" name="AutoShape 31"/>
          <p:cNvCxnSpPr>
            <a:cxnSpLocks noChangeShapeType="1"/>
            <a:stCxn id="26648" idx="4"/>
            <a:endCxn id="26656" idx="0"/>
          </p:cNvCxnSpPr>
          <p:nvPr/>
        </p:nvCxnSpPr>
        <p:spPr bwMode="auto">
          <a:xfrm>
            <a:off x="5105400" y="3571875"/>
            <a:ext cx="533400" cy="209550"/>
          </a:xfrm>
          <a:prstGeom prst="straightConnector1">
            <a:avLst/>
          </a:prstGeom>
          <a:noFill/>
          <a:ln w="50800">
            <a:solidFill>
              <a:srgbClr val="0000FF"/>
            </a:solidFill>
            <a:round/>
            <a:headEnd/>
            <a:tailEnd type="triangle" w="med" len="med"/>
          </a:ln>
          <a:effectLst/>
        </p:spPr>
      </p:cxnSp>
      <p:sp>
        <p:nvSpPr>
          <p:cNvPr id="26656" name="Oval 32"/>
          <p:cNvSpPr>
            <a:spLocks noChangeArrowheads="1"/>
          </p:cNvSpPr>
          <p:nvPr/>
        </p:nvSpPr>
        <p:spPr bwMode="auto">
          <a:xfrm>
            <a:off x="52578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57" name="Text Box 33"/>
          <p:cNvSpPr txBox="1">
            <a:spLocks noChangeArrowheads="1"/>
          </p:cNvSpPr>
          <p:nvPr/>
        </p:nvSpPr>
        <p:spPr bwMode="auto">
          <a:xfrm>
            <a:off x="3886200" y="2971800"/>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5</a:t>
            </a:r>
          </a:p>
        </p:txBody>
      </p:sp>
      <p:sp>
        <p:nvSpPr>
          <p:cNvPr id="26658" name="Text Box 34"/>
          <p:cNvSpPr txBox="1">
            <a:spLocks noChangeArrowheads="1"/>
          </p:cNvSpPr>
          <p:nvPr/>
        </p:nvSpPr>
        <p:spPr bwMode="auto">
          <a:xfrm>
            <a:off x="4343400" y="2209800"/>
            <a:ext cx="5334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6659" name="Text Box 35"/>
          <p:cNvSpPr txBox="1">
            <a:spLocks noChangeArrowheads="1"/>
          </p:cNvSpPr>
          <p:nvPr/>
        </p:nvSpPr>
        <p:spPr bwMode="auto">
          <a:xfrm>
            <a:off x="48006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6660" name="Text Box 36"/>
          <p:cNvSpPr txBox="1">
            <a:spLocks noChangeArrowheads="1"/>
          </p:cNvSpPr>
          <p:nvPr/>
        </p:nvSpPr>
        <p:spPr bwMode="auto">
          <a:xfrm>
            <a:off x="35814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6661" name="Text Box 37"/>
          <p:cNvSpPr txBox="1">
            <a:spLocks noChangeArrowheads="1"/>
          </p:cNvSpPr>
          <p:nvPr/>
        </p:nvSpPr>
        <p:spPr bwMode="auto">
          <a:xfrm>
            <a:off x="4419600" y="3886200"/>
            <a:ext cx="6096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6662" name="Text Box 38"/>
          <p:cNvSpPr txBox="1">
            <a:spLocks noChangeArrowheads="1"/>
          </p:cNvSpPr>
          <p:nvPr/>
        </p:nvSpPr>
        <p:spPr bwMode="auto">
          <a:xfrm>
            <a:off x="54102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6663" name="Oval 39"/>
          <p:cNvSpPr>
            <a:spLocks noChangeArrowheads="1"/>
          </p:cNvSpPr>
          <p:nvPr/>
        </p:nvSpPr>
        <p:spPr bwMode="auto">
          <a:xfrm>
            <a:off x="71628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64" name="Oval 40"/>
          <p:cNvSpPr>
            <a:spLocks noChangeArrowheads="1"/>
          </p:cNvSpPr>
          <p:nvPr/>
        </p:nvSpPr>
        <p:spPr bwMode="auto">
          <a:xfrm>
            <a:off x="66294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65" name="Oval 41"/>
          <p:cNvSpPr>
            <a:spLocks noChangeArrowheads="1"/>
          </p:cNvSpPr>
          <p:nvPr/>
        </p:nvSpPr>
        <p:spPr bwMode="auto">
          <a:xfrm>
            <a:off x="76200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66" name="Oval 42"/>
          <p:cNvSpPr>
            <a:spLocks noChangeArrowheads="1"/>
          </p:cNvSpPr>
          <p:nvPr/>
        </p:nvSpPr>
        <p:spPr bwMode="auto">
          <a:xfrm>
            <a:off x="6324600" y="3810000"/>
            <a:ext cx="762000" cy="571500"/>
          </a:xfrm>
          <a:prstGeom prst="ellipse">
            <a:avLst/>
          </a:prstGeom>
          <a:noFill/>
          <a:ln w="57150">
            <a:solidFill>
              <a:srgbClr val="008080"/>
            </a:solidFill>
            <a:prstDash val="sysDot"/>
            <a:round/>
            <a:headEnd/>
            <a:tailEnd/>
          </a:ln>
          <a:effectLst/>
        </p:spPr>
        <p:txBody>
          <a:bodyPr wrap="none" anchor="ctr"/>
          <a:lstStyle/>
          <a:p>
            <a:endParaRPr lang="en-US"/>
          </a:p>
        </p:txBody>
      </p:sp>
      <p:sp>
        <p:nvSpPr>
          <p:cNvPr id="26667" name="Oval 43"/>
          <p:cNvSpPr>
            <a:spLocks noChangeArrowheads="1"/>
          </p:cNvSpPr>
          <p:nvPr/>
        </p:nvSpPr>
        <p:spPr bwMode="auto">
          <a:xfrm>
            <a:off x="72390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6668" name="AutoShape 44"/>
          <p:cNvCxnSpPr>
            <a:cxnSpLocks noChangeShapeType="1"/>
            <a:stCxn id="26664" idx="4"/>
            <a:endCxn id="26666" idx="0"/>
          </p:cNvCxnSpPr>
          <p:nvPr/>
        </p:nvCxnSpPr>
        <p:spPr bwMode="auto">
          <a:xfrm flipH="1">
            <a:off x="6705600" y="3571875"/>
            <a:ext cx="304800" cy="209550"/>
          </a:xfrm>
          <a:prstGeom prst="straightConnector1">
            <a:avLst/>
          </a:prstGeom>
          <a:noFill/>
          <a:ln w="50800">
            <a:solidFill>
              <a:srgbClr val="0000FF"/>
            </a:solidFill>
            <a:round/>
            <a:headEnd/>
            <a:tailEnd type="triangle" w="med" len="med"/>
          </a:ln>
          <a:effectLst/>
        </p:spPr>
      </p:cxnSp>
      <p:cxnSp>
        <p:nvCxnSpPr>
          <p:cNvPr id="26669" name="AutoShape 45"/>
          <p:cNvCxnSpPr>
            <a:cxnSpLocks noChangeShapeType="1"/>
            <a:stCxn id="26665" idx="4"/>
            <a:endCxn id="26667" idx="0"/>
          </p:cNvCxnSpPr>
          <p:nvPr/>
        </p:nvCxnSpPr>
        <p:spPr bwMode="auto">
          <a:xfrm flipH="1">
            <a:off x="7620000" y="3571875"/>
            <a:ext cx="381000" cy="209550"/>
          </a:xfrm>
          <a:prstGeom prst="straightConnector1">
            <a:avLst/>
          </a:prstGeom>
          <a:noFill/>
          <a:ln w="50800">
            <a:solidFill>
              <a:srgbClr val="0000FF"/>
            </a:solidFill>
            <a:round/>
            <a:headEnd/>
            <a:tailEnd type="triangle" w="med" len="med"/>
          </a:ln>
          <a:effectLst/>
        </p:spPr>
      </p:cxnSp>
      <p:cxnSp>
        <p:nvCxnSpPr>
          <p:cNvPr id="26670" name="AutoShape 46"/>
          <p:cNvCxnSpPr>
            <a:cxnSpLocks noChangeShapeType="1"/>
            <a:stCxn id="26663" idx="4"/>
            <a:endCxn id="26665" idx="0"/>
          </p:cNvCxnSpPr>
          <p:nvPr/>
        </p:nvCxnSpPr>
        <p:spPr bwMode="auto">
          <a:xfrm>
            <a:off x="7543800" y="2781300"/>
            <a:ext cx="457200" cy="161925"/>
          </a:xfrm>
          <a:prstGeom prst="straightConnector1">
            <a:avLst/>
          </a:prstGeom>
          <a:noFill/>
          <a:ln w="50800">
            <a:solidFill>
              <a:srgbClr val="0000FF"/>
            </a:solidFill>
            <a:round/>
            <a:headEnd/>
            <a:tailEnd type="triangle" w="med" len="med"/>
          </a:ln>
          <a:effectLst/>
        </p:spPr>
      </p:cxnSp>
      <p:cxnSp>
        <p:nvCxnSpPr>
          <p:cNvPr id="26671" name="AutoShape 47"/>
          <p:cNvCxnSpPr>
            <a:cxnSpLocks noChangeShapeType="1"/>
            <a:stCxn id="26663" idx="4"/>
            <a:endCxn id="26664" idx="0"/>
          </p:cNvCxnSpPr>
          <p:nvPr/>
        </p:nvCxnSpPr>
        <p:spPr bwMode="auto">
          <a:xfrm flipH="1">
            <a:off x="7010400" y="2781300"/>
            <a:ext cx="533400" cy="161925"/>
          </a:xfrm>
          <a:prstGeom prst="straightConnector1">
            <a:avLst/>
          </a:prstGeom>
          <a:noFill/>
          <a:ln w="50800">
            <a:solidFill>
              <a:srgbClr val="0000FF"/>
            </a:solidFill>
            <a:round/>
            <a:headEnd/>
            <a:tailEnd type="triangle" w="med" len="med"/>
          </a:ln>
          <a:effectLst/>
        </p:spPr>
      </p:cxnSp>
      <p:cxnSp>
        <p:nvCxnSpPr>
          <p:cNvPr id="26672" name="AutoShape 48"/>
          <p:cNvCxnSpPr>
            <a:cxnSpLocks noChangeShapeType="1"/>
            <a:stCxn id="26665" idx="4"/>
            <a:endCxn id="26673" idx="0"/>
          </p:cNvCxnSpPr>
          <p:nvPr/>
        </p:nvCxnSpPr>
        <p:spPr bwMode="auto">
          <a:xfrm>
            <a:off x="8001000" y="3571875"/>
            <a:ext cx="533400" cy="209550"/>
          </a:xfrm>
          <a:prstGeom prst="straightConnector1">
            <a:avLst/>
          </a:prstGeom>
          <a:noFill/>
          <a:ln w="50800">
            <a:solidFill>
              <a:srgbClr val="0000FF"/>
            </a:solidFill>
            <a:round/>
            <a:headEnd/>
            <a:tailEnd type="triangle" w="med" len="med"/>
          </a:ln>
          <a:effectLst/>
        </p:spPr>
      </p:cxnSp>
      <p:sp>
        <p:nvSpPr>
          <p:cNvPr id="26673" name="Oval 49"/>
          <p:cNvSpPr>
            <a:spLocks noChangeArrowheads="1"/>
          </p:cNvSpPr>
          <p:nvPr/>
        </p:nvSpPr>
        <p:spPr bwMode="auto">
          <a:xfrm>
            <a:off x="81534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6674" name="Text Box 50"/>
          <p:cNvSpPr txBox="1">
            <a:spLocks noChangeArrowheads="1"/>
          </p:cNvSpPr>
          <p:nvPr/>
        </p:nvSpPr>
        <p:spPr bwMode="auto">
          <a:xfrm>
            <a:off x="6781800" y="29718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6675" name="Text Box 51"/>
          <p:cNvSpPr txBox="1">
            <a:spLocks noChangeArrowheads="1"/>
          </p:cNvSpPr>
          <p:nvPr/>
        </p:nvSpPr>
        <p:spPr bwMode="auto">
          <a:xfrm>
            <a:off x="7239000" y="2209800"/>
            <a:ext cx="5334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6676" name="Text Box 52"/>
          <p:cNvSpPr txBox="1">
            <a:spLocks noChangeArrowheads="1"/>
          </p:cNvSpPr>
          <p:nvPr/>
        </p:nvSpPr>
        <p:spPr bwMode="auto">
          <a:xfrm>
            <a:off x="76962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6677" name="Text Box 53"/>
          <p:cNvSpPr txBox="1">
            <a:spLocks noChangeArrowheads="1"/>
          </p:cNvSpPr>
          <p:nvPr/>
        </p:nvSpPr>
        <p:spPr bwMode="auto">
          <a:xfrm>
            <a:off x="6477000" y="3886200"/>
            <a:ext cx="3810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a:t>
            </a:r>
          </a:p>
        </p:txBody>
      </p:sp>
      <p:sp>
        <p:nvSpPr>
          <p:cNvPr id="26678" name="Text Box 54"/>
          <p:cNvSpPr txBox="1">
            <a:spLocks noChangeArrowheads="1"/>
          </p:cNvSpPr>
          <p:nvPr/>
        </p:nvSpPr>
        <p:spPr bwMode="auto">
          <a:xfrm>
            <a:off x="7315200" y="3886200"/>
            <a:ext cx="6096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6679" name="Text Box 55"/>
          <p:cNvSpPr txBox="1">
            <a:spLocks noChangeArrowheads="1"/>
          </p:cNvSpPr>
          <p:nvPr/>
        </p:nvSpPr>
        <p:spPr bwMode="auto">
          <a:xfrm>
            <a:off x="83058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6680" name="Line 56"/>
          <p:cNvSpPr>
            <a:spLocks noChangeShapeType="1"/>
          </p:cNvSpPr>
          <p:nvPr/>
        </p:nvSpPr>
        <p:spPr bwMode="auto">
          <a:xfrm>
            <a:off x="5638800" y="3124200"/>
            <a:ext cx="838200"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26681" name="Text Box 57"/>
          <p:cNvSpPr txBox="1">
            <a:spLocks noChangeArrowheads="1"/>
          </p:cNvSpPr>
          <p:nvPr/>
        </p:nvSpPr>
        <p:spPr bwMode="auto">
          <a:xfrm>
            <a:off x="381000" y="4800600"/>
            <a:ext cx="2286000" cy="1569660"/>
          </a:xfrm>
          <a:prstGeom prst="rect">
            <a:avLst/>
          </a:prstGeom>
          <a:noFill/>
          <a:ln w="12700">
            <a:noFill/>
            <a:miter lim="800000"/>
            <a:headEnd/>
            <a:tailEnd/>
          </a:ln>
          <a:effectLst/>
        </p:spPr>
        <p:txBody>
          <a:bodyPr>
            <a:spAutoFit/>
          </a:bodyPr>
          <a:lstStyle/>
          <a:p>
            <a:pPr algn="ctr" eaLnBrk="0" hangingPunct="0">
              <a:spcBef>
                <a:spcPct val="50000"/>
              </a:spcBef>
            </a:pPr>
            <a:r>
              <a:rPr lang="en-US" sz="2400" b="1" dirty="0"/>
              <a:t>Replacing 10 with largest value in left </a:t>
            </a:r>
            <a:r>
              <a:rPr lang="en-US" sz="2400" b="1" dirty="0" err="1"/>
              <a:t>subtree</a:t>
            </a:r>
            <a:endParaRPr lang="en-US" sz="2400" b="1" dirty="0"/>
          </a:p>
        </p:txBody>
      </p:sp>
      <p:sp>
        <p:nvSpPr>
          <p:cNvPr id="26682" name="Text Box 58"/>
          <p:cNvSpPr txBox="1">
            <a:spLocks noChangeArrowheads="1"/>
          </p:cNvSpPr>
          <p:nvPr/>
        </p:nvSpPr>
        <p:spPr bwMode="auto">
          <a:xfrm>
            <a:off x="3581400" y="4800600"/>
            <a:ext cx="2286000" cy="1200329"/>
          </a:xfrm>
          <a:prstGeom prst="rect">
            <a:avLst/>
          </a:prstGeom>
          <a:noFill/>
          <a:ln w="12700">
            <a:noFill/>
            <a:miter lim="800000"/>
            <a:headEnd/>
            <a:tailEnd/>
          </a:ln>
          <a:effectLst/>
        </p:spPr>
        <p:txBody>
          <a:bodyPr>
            <a:spAutoFit/>
          </a:bodyPr>
          <a:lstStyle/>
          <a:p>
            <a:pPr algn="ctr" eaLnBrk="0" hangingPunct="0">
              <a:spcBef>
                <a:spcPct val="50000"/>
              </a:spcBef>
            </a:pPr>
            <a:r>
              <a:rPr lang="en-US" sz="2400" b="1" dirty="0"/>
              <a:t>Replacing 5 with largest value in left </a:t>
            </a:r>
            <a:r>
              <a:rPr lang="en-US" sz="2400" b="1" dirty="0" err="1"/>
              <a:t>subtree</a:t>
            </a:r>
            <a:endParaRPr lang="en-US" sz="2400" b="1" dirty="0"/>
          </a:p>
        </p:txBody>
      </p:sp>
      <p:sp>
        <p:nvSpPr>
          <p:cNvPr id="26683" name="Text Box 59"/>
          <p:cNvSpPr txBox="1">
            <a:spLocks noChangeArrowheads="1"/>
          </p:cNvSpPr>
          <p:nvPr/>
        </p:nvSpPr>
        <p:spPr bwMode="auto">
          <a:xfrm>
            <a:off x="6629400" y="4800600"/>
            <a:ext cx="2286000" cy="457200"/>
          </a:xfrm>
          <a:prstGeom prst="rect">
            <a:avLst/>
          </a:prstGeom>
          <a:noFill/>
          <a:ln w="12700">
            <a:noFill/>
            <a:miter lim="800000"/>
            <a:headEnd/>
            <a:tailEnd/>
          </a:ln>
          <a:effectLst/>
        </p:spPr>
        <p:txBody>
          <a:bodyPr>
            <a:spAutoFit/>
          </a:bodyPr>
          <a:lstStyle/>
          <a:p>
            <a:pPr algn="ctr" eaLnBrk="0" hangingPunct="0">
              <a:spcBef>
                <a:spcPct val="50000"/>
              </a:spcBef>
            </a:pPr>
            <a:r>
              <a:rPr lang="en-US" sz="2400" b="1"/>
              <a:t>Deleting leaf</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dirty="0" smtClean="0">
                <a:solidFill>
                  <a:prstClr val="black"/>
                </a:solidFill>
              </a:rPr>
              <a:t>Operation on BST</a:t>
            </a:r>
            <a:br>
              <a:rPr lang="en-US" dirty="0" smtClean="0">
                <a:solidFill>
                  <a:prstClr val="black"/>
                </a:solidFill>
              </a:rPr>
            </a:br>
            <a:r>
              <a:rPr lang="en-US" sz="3600" dirty="0" smtClean="0">
                <a:solidFill>
                  <a:prstClr val="black"/>
                </a:solidFill>
              </a:rPr>
              <a:t>Deletion (Internal Node)</a:t>
            </a:r>
            <a:endParaRPr lang="en-US" dirty="0"/>
          </a:p>
        </p:txBody>
      </p:sp>
      <p:sp>
        <p:nvSpPr>
          <p:cNvPr id="27651" name="Rectangle 3"/>
          <p:cNvSpPr>
            <a:spLocks noGrp="1" noChangeArrowheads="1"/>
          </p:cNvSpPr>
          <p:nvPr>
            <p:ph type="body" idx="1"/>
          </p:nvPr>
        </p:nvSpPr>
        <p:spPr/>
        <p:txBody>
          <a:bodyPr/>
          <a:lstStyle/>
          <a:p>
            <a:r>
              <a:rPr lang="en-US" dirty="0"/>
              <a:t>Delete ( 10 )</a:t>
            </a:r>
          </a:p>
          <a:p>
            <a:pPr lvl="1"/>
            <a:endParaRPr lang="en-US" dirty="0"/>
          </a:p>
        </p:txBody>
      </p:sp>
      <p:sp>
        <p:nvSpPr>
          <p:cNvPr id="27652" name="Oval 4"/>
          <p:cNvSpPr>
            <a:spLocks noChangeArrowheads="1"/>
          </p:cNvSpPr>
          <p:nvPr/>
        </p:nvSpPr>
        <p:spPr bwMode="auto">
          <a:xfrm>
            <a:off x="11430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53" name="Oval 5"/>
          <p:cNvSpPr>
            <a:spLocks noChangeArrowheads="1"/>
          </p:cNvSpPr>
          <p:nvPr/>
        </p:nvSpPr>
        <p:spPr bwMode="auto">
          <a:xfrm>
            <a:off x="6096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54" name="Oval 6"/>
          <p:cNvSpPr>
            <a:spLocks noChangeArrowheads="1"/>
          </p:cNvSpPr>
          <p:nvPr/>
        </p:nvSpPr>
        <p:spPr bwMode="auto">
          <a:xfrm>
            <a:off x="16002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55" name="Oval 7"/>
          <p:cNvSpPr>
            <a:spLocks noChangeArrowheads="1"/>
          </p:cNvSpPr>
          <p:nvPr/>
        </p:nvSpPr>
        <p:spPr bwMode="auto">
          <a:xfrm>
            <a:off x="3048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56" name="Oval 8"/>
          <p:cNvSpPr>
            <a:spLocks noChangeArrowheads="1"/>
          </p:cNvSpPr>
          <p:nvPr/>
        </p:nvSpPr>
        <p:spPr bwMode="auto">
          <a:xfrm>
            <a:off x="12192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7657" name="AutoShape 9"/>
          <p:cNvCxnSpPr>
            <a:cxnSpLocks noChangeShapeType="1"/>
            <a:stCxn id="27653" idx="4"/>
            <a:endCxn id="27655"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a:effectLst/>
        </p:spPr>
      </p:cxnSp>
      <p:cxnSp>
        <p:nvCxnSpPr>
          <p:cNvPr id="27658" name="AutoShape 10"/>
          <p:cNvCxnSpPr>
            <a:cxnSpLocks noChangeShapeType="1"/>
            <a:stCxn id="27654" idx="4"/>
            <a:endCxn id="27656"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a:effectLst/>
        </p:spPr>
      </p:cxnSp>
      <p:cxnSp>
        <p:nvCxnSpPr>
          <p:cNvPr id="27659" name="AutoShape 11"/>
          <p:cNvCxnSpPr>
            <a:cxnSpLocks noChangeShapeType="1"/>
            <a:stCxn id="27652" idx="4"/>
            <a:endCxn id="27654" idx="0"/>
          </p:cNvCxnSpPr>
          <p:nvPr/>
        </p:nvCxnSpPr>
        <p:spPr bwMode="auto">
          <a:xfrm>
            <a:off x="1524000" y="2781300"/>
            <a:ext cx="457200" cy="161925"/>
          </a:xfrm>
          <a:prstGeom prst="straightConnector1">
            <a:avLst/>
          </a:prstGeom>
          <a:noFill/>
          <a:ln w="50800">
            <a:solidFill>
              <a:srgbClr val="0000FF"/>
            </a:solidFill>
            <a:round/>
            <a:headEnd/>
            <a:tailEnd type="triangle" w="med" len="med"/>
          </a:ln>
          <a:effectLst/>
        </p:spPr>
      </p:cxnSp>
      <p:cxnSp>
        <p:nvCxnSpPr>
          <p:cNvPr id="27660" name="AutoShape 12"/>
          <p:cNvCxnSpPr>
            <a:cxnSpLocks noChangeShapeType="1"/>
            <a:stCxn id="27652" idx="4"/>
            <a:endCxn id="27653"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a:effectLst/>
        </p:spPr>
      </p:cxnSp>
      <p:cxnSp>
        <p:nvCxnSpPr>
          <p:cNvPr id="27661" name="AutoShape 13"/>
          <p:cNvCxnSpPr>
            <a:cxnSpLocks noChangeShapeType="1"/>
            <a:stCxn id="27654" idx="4"/>
            <a:endCxn id="27662" idx="0"/>
          </p:cNvCxnSpPr>
          <p:nvPr/>
        </p:nvCxnSpPr>
        <p:spPr bwMode="auto">
          <a:xfrm>
            <a:off x="1981200" y="3571875"/>
            <a:ext cx="533400" cy="209550"/>
          </a:xfrm>
          <a:prstGeom prst="straightConnector1">
            <a:avLst/>
          </a:prstGeom>
          <a:noFill/>
          <a:ln w="50800">
            <a:solidFill>
              <a:srgbClr val="0000FF"/>
            </a:solidFill>
            <a:round/>
            <a:headEnd/>
            <a:tailEnd type="triangle" w="med" len="med"/>
          </a:ln>
          <a:effectLst/>
        </p:spPr>
      </p:cxnSp>
      <p:sp>
        <p:nvSpPr>
          <p:cNvPr id="27662" name="Oval 14"/>
          <p:cNvSpPr>
            <a:spLocks noChangeArrowheads="1"/>
          </p:cNvSpPr>
          <p:nvPr/>
        </p:nvSpPr>
        <p:spPr bwMode="auto">
          <a:xfrm>
            <a:off x="21336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63" name="Text Box 15"/>
          <p:cNvSpPr txBox="1">
            <a:spLocks noChangeArrowheads="1"/>
          </p:cNvSpPr>
          <p:nvPr/>
        </p:nvSpPr>
        <p:spPr bwMode="auto">
          <a:xfrm>
            <a:off x="7620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7664" name="Text Box 16"/>
          <p:cNvSpPr txBox="1">
            <a:spLocks noChangeArrowheads="1"/>
          </p:cNvSpPr>
          <p:nvPr/>
        </p:nvSpPr>
        <p:spPr bwMode="auto">
          <a:xfrm>
            <a:off x="1219200" y="2209800"/>
            <a:ext cx="5334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10</a:t>
            </a:r>
          </a:p>
        </p:txBody>
      </p:sp>
      <p:sp>
        <p:nvSpPr>
          <p:cNvPr id="27665" name="Text Box 17"/>
          <p:cNvSpPr txBox="1">
            <a:spLocks noChangeArrowheads="1"/>
          </p:cNvSpPr>
          <p:nvPr/>
        </p:nvSpPr>
        <p:spPr bwMode="auto">
          <a:xfrm>
            <a:off x="16764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7666" name="Text Box 18"/>
          <p:cNvSpPr txBox="1">
            <a:spLocks noChangeArrowheads="1"/>
          </p:cNvSpPr>
          <p:nvPr/>
        </p:nvSpPr>
        <p:spPr bwMode="auto">
          <a:xfrm>
            <a:off x="4572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7667" name="Text Box 19"/>
          <p:cNvSpPr txBox="1">
            <a:spLocks noChangeArrowheads="1"/>
          </p:cNvSpPr>
          <p:nvPr/>
        </p:nvSpPr>
        <p:spPr bwMode="auto">
          <a:xfrm>
            <a:off x="1295400" y="3886200"/>
            <a:ext cx="6096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7668" name="Text Box 20"/>
          <p:cNvSpPr txBox="1">
            <a:spLocks noChangeArrowheads="1"/>
          </p:cNvSpPr>
          <p:nvPr/>
        </p:nvSpPr>
        <p:spPr bwMode="auto">
          <a:xfrm>
            <a:off x="22860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7669" name="Line 21"/>
          <p:cNvSpPr>
            <a:spLocks noChangeShapeType="1"/>
          </p:cNvSpPr>
          <p:nvPr/>
        </p:nvSpPr>
        <p:spPr bwMode="auto">
          <a:xfrm>
            <a:off x="2590800" y="3124200"/>
            <a:ext cx="838200"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27670" name="Oval 22"/>
          <p:cNvSpPr>
            <a:spLocks noChangeArrowheads="1"/>
          </p:cNvSpPr>
          <p:nvPr/>
        </p:nvSpPr>
        <p:spPr bwMode="auto">
          <a:xfrm>
            <a:off x="42672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71" name="Oval 23"/>
          <p:cNvSpPr>
            <a:spLocks noChangeArrowheads="1"/>
          </p:cNvSpPr>
          <p:nvPr/>
        </p:nvSpPr>
        <p:spPr bwMode="auto">
          <a:xfrm>
            <a:off x="37338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72" name="Oval 24"/>
          <p:cNvSpPr>
            <a:spLocks noChangeArrowheads="1"/>
          </p:cNvSpPr>
          <p:nvPr/>
        </p:nvSpPr>
        <p:spPr bwMode="auto">
          <a:xfrm>
            <a:off x="47244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73" name="Oval 25"/>
          <p:cNvSpPr>
            <a:spLocks noChangeArrowheads="1"/>
          </p:cNvSpPr>
          <p:nvPr/>
        </p:nvSpPr>
        <p:spPr bwMode="auto">
          <a:xfrm>
            <a:off x="34290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74" name="Oval 26"/>
          <p:cNvSpPr>
            <a:spLocks noChangeArrowheads="1"/>
          </p:cNvSpPr>
          <p:nvPr/>
        </p:nvSpPr>
        <p:spPr bwMode="auto">
          <a:xfrm>
            <a:off x="43434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7675" name="AutoShape 27"/>
          <p:cNvCxnSpPr>
            <a:cxnSpLocks noChangeShapeType="1"/>
            <a:stCxn id="27671" idx="4"/>
            <a:endCxn id="27673" idx="0"/>
          </p:cNvCxnSpPr>
          <p:nvPr/>
        </p:nvCxnSpPr>
        <p:spPr bwMode="auto">
          <a:xfrm flipH="1">
            <a:off x="3810000" y="3571875"/>
            <a:ext cx="304800" cy="209550"/>
          </a:xfrm>
          <a:prstGeom prst="straightConnector1">
            <a:avLst/>
          </a:prstGeom>
          <a:noFill/>
          <a:ln w="50800">
            <a:solidFill>
              <a:srgbClr val="0000FF"/>
            </a:solidFill>
            <a:round/>
            <a:headEnd/>
            <a:tailEnd type="triangle" w="med" len="med"/>
          </a:ln>
          <a:effectLst/>
        </p:spPr>
      </p:cxnSp>
      <p:cxnSp>
        <p:nvCxnSpPr>
          <p:cNvPr id="27676" name="AutoShape 28"/>
          <p:cNvCxnSpPr>
            <a:cxnSpLocks noChangeShapeType="1"/>
            <a:stCxn id="27672" idx="4"/>
            <a:endCxn id="27674" idx="0"/>
          </p:cNvCxnSpPr>
          <p:nvPr/>
        </p:nvCxnSpPr>
        <p:spPr bwMode="auto">
          <a:xfrm flipH="1">
            <a:off x="4724400" y="3571875"/>
            <a:ext cx="381000" cy="209550"/>
          </a:xfrm>
          <a:prstGeom prst="straightConnector1">
            <a:avLst/>
          </a:prstGeom>
          <a:noFill/>
          <a:ln w="50800">
            <a:solidFill>
              <a:srgbClr val="0000FF"/>
            </a:solidFill>
            <a:round/>
            <a:headEnd/>
            <a:tailEnd type="triangle" w="med" len="med"/>
          </a:ln>
          <a:effectLst/>
        </p:spPr>
      </p:cxnSp>
      <p:cxnSp>
        <p:nvCxnSpPr>
          <p:cNvPr id="27677" name="AutoShape 29"/>
          <p:cNvCxnSpPr>
            <a:cxnSpLocks noChangeShapeType="1"/>
            <a:stCxn id="27670" idx="4"/>
            <a:endCxn id="27672" idx="0"/>
          </p:cNvCxnSpPr>
          <p:nvPr/>
        </p:nvCxnSpPr>
        <p:spPr bwMode="auto">
          <a:xfrm>
            <a:off x="4648200" y="2781300"/>
            <a:ext cx="457200" cy="161925"/>
          </a:xfrm>
          <a:prstGeom prst="straightConnector1">
            <a:avLst/>
          </a:prstGeom>
          <a:noFill/>
          <a:ln w="50800">
            <a:solidFill>
              <a:srgbClr val="0000FF"/>
            </a:solidFill>
            <a:round/>
            <a:headEnd/>
            <a:tailEnd type="triangle" w="med" len="med"/>
          </a:ln>
          <a:effectLst/>
        </p:spPr>
      </p:cxnSp>
      <p:cxnSp>
        <p:nvCxnSpPr>
          <p:cNvPr id="27678" name="AutoShape 30"/>
          <p:cNvCxnSpPr>
            <a:cxnSpLocks noChangeShapeType="1"/>
            <a:stCxn id="27670" idx="4"/>
            <a:endCxn id="27671" idx="0"/>
          </p:cNvCxnSpPr>
          <p:nvPr/>
        </p:nvCxnSpPr>
        <p:spPr bwMode="auto">
          <a:xfrm flipH="1">
            <a:off x="4114800" y="2781300"/>
            <a:ext cx="533400" cy="161925"/>
          </a:xfrm>
          <a:prstGeom prst="straightConnector1">
            <a:avLst/>
          </a:prstGeom>
          <a:noFill/>
          <a:ln w="50800">
            <a:solidFill>
              <a:srgbClr val="0000FF"/>
            </a:solidFill>
            <a:round/>
            <a:headEnd/>
            <a:tailEnd type="triangle" w="med" len="med"/>
          </a:ln>
          <a:effectLst/>
        </p:spPr>
      </p:cxnSp>
      <p:cxnSp>
        <p:nvCxnSpPr>
          <p:cNvPr id="27679" name="AutoShape 31"/>
          <p:cNvCxnSpPr>
            <a:cxnSpLocks noChangeShapeType="1"/>
            <a:stCxn id="27672" idx="4"/>
            <a:endCxn id="27680" idx="0"/>
          </p:cNvCxnSpPr>
          <p:nvPr/>
        </p:nvCxnSpPr>
        <p:spPr bwMode="auto">
          <a:xfrm>
            <a:off x="5105400" y="3571875"/>
            <a:ext cx="533400" cy="209550"/>
          </a:xfrm>
          <a:prstGeom prst="straightConnector1">
            <a:avLst/>
          </a:prstGeom>
          <a:noFill/>
          <a:ln w="50800">
            <a:solidFill>
              <a:srgbClr val="0000FF"/>
            </a:solidFill>
            <a:round/>
            <a:headEnd/>
            <a:tailEnd type="triangle" w="med" len="med"/>
          </a:ln>
          <a:effectLst/>
        </p:spPr>
      </p:cxnSp>
      <p:sp>
        <p:nvSpPr>
          <p:cNvPr id="27680" name="Oval 32"/>
          <p:cNvSpPr>
            <a:spLocks noChangeArrowheads="1"/>
          </p:cNvSpPr>
          <p:nvPr/>
        </p:nvSpPr>
        <p:spPr bwMode="auto">
          <a:xfrm>
            <a:off x="52578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81" name="Text Box 33"/>
          <p:cNvSpPr txBox="1">
            <a:spLocks noChangeArrowheads="1"/>
          </p:cNvSpPr>
          <p:nvPr/>
        </p:nvSpPr>
        <p:spPr bwMode="auto">
          <a:xfrm>
            <a:off x="38862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7682" name="Text Box 34"/>
          <p:cNvSpPr txBox="1">
            <a:spLocks noChangeArrowheads="1"/>
          </p:cNvSpPr>
          <p:nvPr/>
        </p:nvSpPr>
        <p:spPr bwMode="auto">
          <a:xfrm>
            <a:off x="4343400" y="2209800"/>
            <a:ext cx="5334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7683" name="Text Box 35"/>
          <p:cNvSpPr txBox="1">
            <a:spLocks noChangeArrowheads="1"/>
          </p:cNvSpPr>
          <p:nvPr/>
        </p:nvSpPr>
        <p:spPr bwMode="auto">
          <a:xfrm>
            <a:off x="48006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7684" name="Text Box 36"/>
          <p:cNvSpPr txBox="1">
            <a:spLocks noChangeArrowheads="1"/>
          </p:cNvSpPr>
          <p:nvPr/>
        </p:nvSpPr>
        <p:spPr bwMode="auto">
          <a:xfrm>
            <a:off x="35814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7685" name="Text Box 37"/>
          <p:cNvSpPr txBox="1">
            <a:spLocks noChangeArrowheads="1"/>
          </p:cNvSpPr>
          <p:nvPr/>
        </p:nvSpPr>
        <p:spPr bwMode="auto">
          <a:xfrm>
            <a:off x="4419600" y="3886200"/>
            <a:ext cx="609600" cy="457200"/>
          </a:xfrm>
          <a:prstGeom prst="rect">
            <a:avLst/>
          </a:prstGeom>
          <a:noFill/>
          <a:ln w="12700">
            <a:noFill/>
            <a:miter lim="800000"/>
            <a:headEnd/>
            <a:tailEnd/>
          </a:ln>
          <a:effectLst/>
        </p:spPr>
        <p:txBody>
          <a:bodyPr>
            <a:spAutoFit/>
          </a:bodyPr>
          <a:lstStyle/>
          <a:p>
            <a:pPr algn="ctr" eaLnBrk="0" hangingPunct="0"/>
            <a:r>
              <a:rPr lang="en-US" sz="2400" b="1">
                <a:solidFill>
                  <a:srgbClr val="FF3300"/>
                </a:solidFill>
              </a:rPr>
              <a:t>25</a:t>
            </a:r>
          </a:p>
        </p:txBody>
      </p:sp>
      <p:sp>
        <p:nvSpPr>
          <p:cNvPr id="27686" name="Text Box 38"/>
          <p:cNvSpPr txBox="1">
            <a:spLocks noChangeArrowheads="1"/>
          </p:cNvSpPr>
          <p:nvPr/>
        </p:nvSpPr>
        <p:spPr bwMode="auto">
          <a:xfrm>
            <a:off x="54102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7687" name="Oval 39"/>
          <p:cNvSpPr>
            <a:spLocks noChangeArrowheads="1"/>
          </p:cNvSpPr>
          <p:nvPr/>
        </p:nvSpPr>
        <p:spPr bwMode="auto">
          <a:xfrm>
            <a:off x="7162800" y="2181225"/>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88" name="Oval 40"/>
          <p:cNvSpPr>
            <a:spLocks noChangeArrowheads="1"/>
          </p:cNvSpPr>
          <p:nvPr/>
        </p:nvSpPr>
        <p:spPr bwMode="auto">
          <a:xfrm>
            <a:off x="66294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89" name="Oval 41"/>
          <p:cNvSpPr>
            <a:spLocks noChangeArrowheads="1"/>
          </p:cNvSpPr>
          <p:nvPr/>
        </p:nvSpPr>
        <p:spPr bwMode="auto">
          <a:xfrm>
            <a:off x="7620000" y="29718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90" name="Oval 42"/>
          <p:cNvSpPr>
            <a:spLocks noChangeArrowheads="1"/>
          </p:cNvSpPr>
          <p:nvPr/>
        </p:nvSpPr>
        <p:spPr bwMode="auto">
          <a:xfrm>
            <a:off x="6324600" y="3810000"/>
            <a:ext cx="762000" cy="571500"/>
          </a:xfrm>
          <a:prstGeom prst="ellipse">
            <a:avLst/>
          </a:prstGeom>
          <a:noFill/>
          <a:ln w="57150">
            <a:solidFill>
              <a:srgbClr val="008080"/>
            </a:solidFill>
            <a:round/>
            <a:headEnd/>
            <a:tailEnd/>
          </a:ln>
          <a:effectLst/>
        </p:spPr>
        <p:txBody>
          <a:bodyPr wrap="none" anchor="ctr"/>
          <a:lstStyle/>
          <a:p>
            <a:endParaRPr lang="en-US"/>
          </a:p>
        </p:txBody>
      </p:sp>
      <p:cxnSp>
        <p:nvCxnSpPr>
          <p:cNvPr id="27691" name="AutoShape 43"/>
          <p:cNvCxnSpPr>
            <a:cxnSpLocks noChangeShapeType="1"/>
            <a:stCxn id="27688" idx="4"/>
            <a:endCxn id="27690" idx="0"/>
          </p:cNvCxnSpPr>
          <p:nvPr/>
        </p:nvCxnSpPr>
        <p:spPr bwMode="auto">
          <a:xfrm flipH="1">
            <a:off x="6705600" y="3571875"/>
            <a:ext cx="304800" cy="209550"/>
          </a:xfrm>
          <a:prstGeom prst="straightConnector1">
            <a:avLst/>
          </a:prstGeom>
          <a:noFill/>
          <a:ln w="50800">
            <a:solidFill>
              <a:srgbClr val="0000FF"/>
            </a:solidFill>
            <a:round/>
            <a:headEnd/>
            <a:tailEnd type="triangle" w="med" len="med"/>
          </a:ln>
          <a:effectLst/>
        </p:spPr>
      </p:cxnSp>
      <p:cxnSp>
        <p:nvCxnSpPr>
          <p:cNvPr id="27692" name="AutoShape 44"/>
          <p:cNvCxnSpPr>
            <a:cxnSpLocks noChangeShapeType="1"/>
            <a:stCxn id="27687" idx="4"/>
            <a:endCxn id="27689" idx="0"/>
          </p:cNvCxnSpPr>
          <p:nvPr/>
        </p:nvCxnSpPr>
        <p:spPr bwMode="auto">
          <a:xfrm>
            <a:off x="7543800" y="2781300"/>
            <a:ext cx="457200" cy="161925"/>
          </a:xfrm>
          <a:prstGeom prst="straightConnector1">
            <a:avLst/>
          </a:prstGeom>
          <a:noFill/>
          <a:ln w="50800">
            <a:solidFill>
              <a:srgbClr val="0000FF"/>
            </a:solidFill>
            <a:round/>
            <a:headEnd/>
            <a:tailEnd type="triangle" w="med" len="med"/>
          </a:ln>
          <a:effectLst/>
        </p:spPr>
      </p:cxnSp>
      <p:cxnSp>
        <p:nvCxnSpPr>
          <p:cNvPr id="27693" name="AutoShape 45"/>
          <p:cNvCxnSpPr>
            <a:cxnSpLocks noChangeShapeType="1"/>
            <a:stCxn id="27687" idx="4"/>
            <a:endCxn id="27688" idx="0"/>
          </p:cNvCxnSpPr>
          <p:nvPr/>
        </p:nvCxnSpPr>
        <p:spPr bwMode="auto">
          <a:xfrm flipH="1">
            <a:off x="7010400" y="2781300"/>
            <a:ext cx="533400" cy="161925"/>
          </a:xfrm>
          <a:prstGeom prst="straightConnector1">
            <a:avLst/>
          </a:prstGeom>
          <a:noFill/>
          <a:ln w="50800">
            <a:solidFill>
              <a:srgbClr val="0000FF"/>
            </a:solidFill>
            <a:round/>
            <a:headEnd/>
            <a:tailEnd type="triangle" w="med" len="med"/>
          </a:ln>
          <a:effectLst/>
        </p:spPr>
      </p:cxnSp>
      <p:cxnSp>
        <p:nvCxnSpPr>
          <p:cNvPr id="27694" name="AutoShape 46"/>
          <p:cNvCxnSpPr>
            <a:cxnSpLocks noChangeShapeType="1"/>
            <a:stCxn id="27689" idx="4"/>
            <a:endCxn id="27695" idx="0"/>
          </p:cNvCxnSpPr>
          <p:nvPr/>
        </p:nvCxnSpPr>
        <p:spPr bwMode="auto">
          <a:xfrm>
            <a:off x="8001000" y="3571875"/>
            <a:ext cx="533400" cy="209550"/>
          </a:xfrm>
          <a:prstGeom prst="straightConnector1">
            <a:avLst/>
          </a:prstGeom>
          <a:noFill/>
          <a:ln w="50800">
            <a:solidFill>
              <a:srgbClr val="0000FF"/>
            </a:solidFill>
            <a:round/>
            <a:headEnd/>
            <a:tailEnd type="triangle" w="med" len="med"/>
          </a:ln>
          <a:effectLst/>
        </p:spPr>
      </p:cxnSp>
      <p:sp>
        <p:nvSpPr>
          <p:cNvPr id="27695" name="Oval 47"/>
          <p:cNvSpPr>
            <a:spLocks noChangeArrowheads="1"/>
          </p:cNvSpPr>
          <p:nvPr/>
        </p:nvSpPr>
        <p:spPr bwMode="auto">
          <a:xfrm>
            <a:off x="8153400" y="3810000"/>
            <a:ext cx="762000" cy="571500"/>
          </a:xfrm>
          <a:prstGeom prst="ellipse">
            <a:avLst/>
          </a:prstGeom>
          <a:noFill/>
          <a:ln w="57150">
            <a:solidFill>
              <a:srgbClr val="008080"/>
            </a:solidFill>
            <a:round/>
            <a:headEnd/>
            <a:tailEnd/>
          </a:ln>
          <a:effectLst/>
        </p:spPr>
        <p:txBody>
          <a:bodyPr wrap="none" anchor="ctr"/>
          <a:lstStyle/>
          <a:p>
            <a:endParaRPr lang="en-US"/>
          </a:p>
        </p:txBody>
      </p:sp>
      <p:sp>
        <p:nvSpPr>
          <p:cNvPr id="27696" name="Text Box 48"/>
          <p:cNvSpPr txBox="1">
            <a:spLocks noChangeArrowheads="1"/>
          </p:cNvSpPr>
          <p:nvPr/>
        </p:nvSpPr>
        <p:spPr bwMode="auto">
          <a:xfrm>
            <a:off x="6781800" y="2971800"/>
            <a:ext cx="381000" cy="457200"/>
          </a:xfrm>
          <a:prstGeom prst="rect">
            <a:avLst/>
          </a:prstGeom>
          <a:noFill/>
          <a:ln w="12700">
            <a:noFill/>
            <a:miter lim="800000"/>
            <a:headEnd/>
            <a:tailEnd/>
          </a:ln>
          <a:effectLst/>
        </p:spPr>
        <p:txBody>
          <a:bodyPr>
            <a:spAutoFit/>
          </a:bodyPr>
          <a:lstStyle/>
          <a:p>
            <a:pPr algn="ctr" eaLnBrk="0" hangingPunct="0"/>
            <a:r>
              <a:rPr lang="en-US" sz="2400" b="1"/>
              <a:t>5</a:t>
            </a:r>
          </a:p>
        </p:txBody>
      </p:sp>
      <p:sp>
        <p:nvSpPr>
          <p:cNvPr id="27697" name="Text Box 49"/>
          <p:cNvSpPr txBox="1">
            <a:spLocks noChangeArrowheads="1"/>
          </p:cNvSpPr>
          <p:nvPr/>
        </p:nvSpPr>
        <p:spPr bwMode="auto">
          <a:xfrm>
            <a:off x="7239000" y="2209800"/>
            <a:ext cx="533400" cy="457200"/>
          </a:xfrm>
          <a:prstGeom prst="rect">
            <a:avLst/>
          </a:prstGeom>
          <a:noFill/>
          <a:ln w="12700">
            <a:noFill/>
            <a:miter lim="800000"/>
            <a:headEnd/>
            <a:tailEnd/>
          </a:ln>
          <a:effectLst/>
        </p:spPr>
        <p:txBody>
          <a:bodyPr>
            <a:spAutoFit/>
          </a:bodyPr>
          <a:lstStyle/>
          <a:p>
            <a:pPr algn="ctr" eaLnBrk="0" hangingPunct="0"/>
            <a:r>
              <a:rPr lang="en-US" sz="2400" b="1"/>
              <a:t>25</a:t>
            </a:r>
          </a:p>
        </p:txBody>
      </p:sp>
      <p:sp>
        <p:nvSpPr>
          <p:cNvPr id="27698" name="Text Box 50"/>
          <p:cNvSpPr txBox="1">
            <a:spLocks noChangeArrowheads="1"/>
          </p:cNvSpPr>
          <p:nvPr/>
        </p:nvSpPr>
        <p:spPr bwMode="auto">
          <a:xfrm>
            <a:off x="7696200" y="2971800"/>
            <a:ext cx="609600" cy="457200"/>
          </a:xfrm>
          <a:prstGeom prst="rect">
            <a:avLst/>
          </a:prstGeom>
          <a:noFill/>
          <a:ln w="12700">
            <a:noFill/>
            <a:miter lim="800000"/>
            <a:headEnd/>
            <a:tailEnd/>
          </a:ln>
          <a:effectLst/>
        </p:spPr>
        <p:txBody>
          <a:bodyPr>
            <a:spAutoFit/>
          </a:bodyPr>
          <a:lstStyle/>
          <a:p>
            <a:pPr algn="ctr" eaLnBrk="0" hangingPunct="0"/>
            <a:r>
              <a:rPr lang="en-US" sz="2400" b="1"/>
              <a:t>30</a:t>
            </a:r>
          </a:p>
        </p:txBody>
      </p:sp>
      <p:sp>
        <p:nvSpPr>
          <p:cNvPr id="27699" name="Text Box 51"/>
          <p:cNvSpPr txBox="1">
            <a:spLocks noChangeArrowheads="1"/>
          </p:cNvSpPr>
          <p:nvPr/>
        </p:nvSpPr>
        <p:spPr bwMode="auto">
          <a:xfrm>
            <a:off x="6477000" y="3886200"/>
            <a:ext cx="381000" cy="457200"/>
          </a:xfrm>
          <a:prstGeom prst="rect">
            <a:avLst/>
          </a:prstGeom>
          <a:noFill/>
          <a:ln w="12700">
            <a:noFill/>
            <a:miter lim="800000"/>
            <a:headEnd/>
            <a:tailEnd/>
          </a:ln>
          <a:effectLst/>
        </p:spPr>
        <p:txBody>
          <a:bodyPr>
            <a:spAutoFit/>
          </a:bodyPr>
          <a:lstStyle/>
          <a:p>
            <a:pPr algn="ctr" eaLnBrk="0" hangingPunct="0"/>
            <a:r>
              <a:rPr lang="en-US" sz="2400" b="1"/>
              <a:t>2</a:t>
            </a:r>
          </a:p>
        </p:txBody>
      </p:sp>
      <p:sp>
        <p:nvSpPr>
          <p:cNvPr id="27700" name="Text Box 52"/>
          <p:cNvSpPr txBox="1">
            <a:spLocks noChangeArrowheads="1"/>
          </p:cNvSpPr>
          <p:nvPr/>
        </p:nvSpPr>
        <p:spPr bwMode="auto">
          <a:xfrm>
            <a:off x="8305800" y="3886200"/>
            <a:ext cx="533400" cy="457200"/>
          </a:xfrm>
          <a:prstGeom prst="rect">
            <a:avLst/>
          </a:prstGeom>
          <a:noFill/>
          <a:ln w="12700">
            <a:noFill/>
            <a:miter lim="800000"/>
            <a:headEnd/>
            <a:tailEnd/>
          </a:ln>
          <a:effectLst/>
        </p:spPr>
        <p:txBody>
          <a:bodyPr>
            <a:spAutoFit/>
          </a:bodyPr>
          <a:lstStyle/>
          <a:p>
            <a:pPr algn="ctr" eaLnBrk="0" hangingPunct="0"/>
            <a:r>
              <a:rPr lang="en-US" sz="2400" b="1"/>
              <a:t>45</a:t>
            </a:r>
          </a:p>
        </p:txBody>
      </p:sp>
      <p:sp>
        <p:nvSpPr>
          <p:cNvPr id="27701" name="Line 53"/>
          <p:cNvSpPr>
            <a:spLocks noChangeShapeType="1"/>
          </p:cNvSpPr>
          <p:nvPr/>
        </p:nvSpPr>
        <p:spPr bwMode="auto">
          <a:xfrm>
            <a:off x="5638800" y="3124200"/>
            <a:ext cx="838200"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27702" name="Text Box 54"/>
          <p:cNvSpPr txBox="1">
            <a:spLocks noChangeArrowheads="1"/>
          </p:cNvSpPr>
          <p:nvPr/>
        </p:nvSpPr>
        <p:spPr bwMode="auto">
          <a:xfrm>
            <a:off x="533400" y="4800600"/>
            <a:ext cx="2286000" cy="1569660"/>
          </a:xfrm>
          <a:prstGeom prst="rect">
            <a:avLst/>
          </a:prstGeom>
          <a:noFill/>
          <a:ln w="12700">
            <a:noFill/>
            <a:miter lim="800000"/>
            <a:headEnd/>
            <a:tailEnd/>
          </a:ln>
          <a:effectLst/>
        </p:spPr>
        <p:txBody>
          <a:bodyPr>
            <a:spAutoFit/>
          </a:bodyPr>
          <a:lstStyle/>
          <a:p>
            <a:pPr algn="ctr" eaLnBrk="0" hangingPunct="0">
              <a:spcBef>
                <a:spcPct val="50000"/>
              </a:spcBef>
            </a:pPr>
            <a:r>
              <a:rPr lang="en-US" sz="2400" b="1" dirty="0"/>
              <a:t>Replacing 10 with smallest value in right </a:t>
            </a:r>
            <a:r>
              <a:rPr lang="en-US" sz="2400" b="1" dirty="0" err="1"/>
              <a:t>subtree</a:t>
            </a:r>
            <a:endParaRPr lang="en-US" sz="2400" b="1" dirty="0"/>
          </a:p>
        </p:txBody>
      </p:sp>
      <p:sp>
        <p:nvSpPr>
          <p:cNvPr id="27703" name="Text Box 55"/>
          <p:cNvSpPr txBox="1">
            <a:spLocks noChangeArrowheads="1"/>
          </p:cNvSpPr>
          <p:nvPr/>
        </p:nvSpPr>
        <p:spPr bwMode="auto">
          <a:xfrm>
            <a:off x="3581400" y="4800600"/>
            <a:ext cx="2286000" cy="457200"/>
          </a:xfrm>
          <a:prstGeom prst="rect">
            <a:avLst/>
          </a:prstGeom>
          <a:noFill/>
          <a:ln w="12700">
            <a:noFill/>
            <a:miter lim="800000"/>
            <a:headEnd/>
            <a:tailEnd/>
          </a:ln>
          <a:effectLst/>
        </p:spPr>
        <p:txBody>
          <a:bodyPr>
            <a:spAutoFit/>
          </a:bodyPr>
          <a:lstStyle/>
          <a:p>
            <a:pPr algn="ctr" eaLnBrk="0" hangingPunct="0">
              <a:spcBef>
                <a:spcPct val="50000"/>
              </a:spcBef>
            </a:pPr>
            <a:r>
              <a:rPr lang="en-US" sz="2400" b="1"/>
              <a:t>Deleting leaf</a:t>
            </a:r>
          </a:p>
        </p:txBody>
      </p:sp>
      <p:sp>
        <p:nvSpPr>
          <p:cNvPr id="27704" name="Text Box 56"/>
          <p:cNvSpPr txBox="1">
            <a:spLocks noChangeArrowheads="1"/>
          </p:cNvSpPr>
          <p:nvPr/>
        </p:nvSpPr>
        <p:spPr bwMode="auto">
          <a:xfrm>
            <a:off x="6629400" y="4800600"/>
            <a:ext cx="2286000" cy="457200"/>
          </a:xfrm>
          <a:prstGeom prst="rect">
            <a:avLst/>
          </a:prstGeom>
          <a:noFill/>
          <a:ln w="12700">
            <a:noFill/>
            <a:miter lim="800000"/>
            <a:headEnd/>
            <a:tailEnd/>
          </a:ln>
          <a:effectLst/>
        </p:spPr>
        <p:txBody>
          <a:bodyPr>
            <a:spAutoFit/>
          </a:bodyPr>
          <a:lstStyle/>
          <a:p>
            <a:pPr algn="ctr" eaLnBrk="0" hangingPunct="0">
              <a:spcBef>
                <a:spcPct val="50000"/>
              </a:spcBef>
            </a:pPr>
            <a:r>
              <a:rPr lang="en-US" sz="2400" b="1"/>
              <a:t>Resulting tree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Operation on BST</a:t>
            </a:r>
            <a:br>
              <a:rPr lang="en-US" dirty="0" smtClean="0"/>
            </a:br>
            <a:r>
              <a:rPr lang="en-US" sz="3600" dirty="0" smtClean="0"/>
              <a:t>Find Minimum </a:t>
            </a:r>
            <a:endParaRPr lang="en-US" dirty="0"/>
          </a:p>
        </p:txBody>
      </p:sp>
      <p:pic>
        <p:nvPicPr>
          <p:cNvPr id="4" name="Picture 3" descr="Capture.PNG"/>
          <p:cNvPicPr>
            <a:picLocks noChangeAspect="1"/>
          </p:cNvPicPr>
          <p:nvPr/>
        </p:nvPicPr>
        <p:blipFill>
          <a:blip r:embed="rId2"/>
          <a:stretch>
            <a:fillRect/>
          </a:stretch>
        </p:blipFill>
        <p:spPr>
          <a:xfrm>
            <a:off x="1905000" y="1299241"/>
            <a:ext cx="4648200" cy="5558759"/>
          </a:xfrm>
          <a:prstGeom prst="rect">
            <a:avLst/>
          </a:prstGeom>
        </p:spPr>
      </p:pic>
      <p:sp>
        <p:nvSpPr>
          <p:cNvPr id="5" name="TextBox 4"/>
          <p:cNvSpPr txBox="1"/>
          <p:nvPr/>
        </p:nvSpPr>
        <p:spPr>
          <a:xfrm>
            <a:off x="5943600" y="1524000"/>
            <a:ext cx="3141373" cy="646331"/>
          </a:xfrm>
          <a:prstGeom prst="rect">
            <a:avLst/>
          </a:prstGeom>
          <a:noFill/>
        </p:spPr>
        <p:txBody>
          <a:bodyPr wrap="none" rtlCol="0">
            <a:spAutoFit/>
          </a:bodyPr>
          <a:lstStyle/>
          <a:p>
            <a:r>
              <a:rPr lang="en-US" dirty="0" smtClean="0"/>
              <a:t>[find_min(root)in function call]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Parent</a:t>
            </a:r>
          </a:p>
          <a:p>
            <a:pPr marL="465138" lvl="1" indent="-7938">
              <a:buNone/>
            </a:pPr>
            <a:r>
              <a:rPr lang="en-US" dirty="0" smtClean="0"/>
              <a:t>Parent of a node is the immediate predecessor of a node.  A is the parent of B,C,D.</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Threaded Binary Tree</a:t>
            </a:r>
            <a:endParaRPr lang="en-US" dirty="0"/>
          </a:p>
        </p:txBody>
      </p:sp>
      <p:sp>
        <p:nvSpPr>
          <p:cNvPr id="3" name="Content Placeholder 2"/>
          <p:cNvSpPr>
            <a:spLocks noGrp="1"/>
          </p:cNvSpPr>
          <p:nvPr>
            <p:ph idx="1"/>
          </p:nvPr>
        </p:nvSpPr>
        <p:spPr/>
        <p:txBody>
          <a:bodyPr/>
          <a:lstStyle/>
          <a:p>
            <a:pPr algn="just"/>
            <a:r>
              <a:rPr lang="en-US" dirty="0" smtClean="0"/>
              <a:t>A binary tree is threaded by making </a:t>
            </a:r>
          </a:p>
          <a:p>
            <a:pPr algn="just">
              <a:buFont typeface="Wingdings" pitchFamily="2" charset="2"/>
              <a:buChar char="Ø"/>
            </a:pPr>
            <a:r>
              <a:rPr lang="en-US" dirty="0" smtClean="0"/>
              <a:t>All right child pointers that would normally be null point to the </a:t>
            </a:r>
            <a:r>
              <a:rPr lang="en-US" dirty="0" err="1" smtClean="0"/>
              <a:t>inorder</a:t>
            </a:r>
            <a:r>
              <a:rPr lang="en-US" dirty="0" smtClean="0"/>
              <a:t> successor (next) of the node (if it exists), and </a:t>
            </a:r>
          </a:p>
          <a:p>
            <a:pPr algn="just">
              <a:buFont typeface="Wingdings" pitchFamily="2" charset="2"/>
              <a:buChar char="Ø"/>
            </a:pPr>
            <a:r>
              <a:rPr lang="en-US" dirty="0" smtClean="0"/>
              <a:t>All left child pointers that would normally be null point to the </a:t>
            </a:r>
            <a:r>
              <a:rPr lang="en-US" dirty="0" err="1" smtClean="0"/>
              <a:t>inorder</a:t>
            </a:r>
            <a:r>
              <a:rPr lang="en-US" dirty="0" smtClean="0"/>
              <a:t> predecessor of the node.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Threaded Binary Tree</a:t>
            </a:r>
            <a:endParaRPr lang="en-US" dirty="0"/>
          </a:p>
        </p:txBody>
      </p:sp>
      <p:pic>
        <p:nvPicPr>
          <p:cNvPr id="4" name="Picture 3" descr="Capture.PNG"/>
          <p:cNvPicPr>
            <a:picLocks noChangeAspect="1"/>
          </p:cNvPicPr>
          <p:nvPr/>
        </p:nvPicPr>
        <p:blipFill>
          <a:blip r:embed="rId2"/>
          <a:stretch>
            <a:fillRect/>
          </a:stretch>
        </p:blipFill>
        <p:spPr>
          <a:xfrm>
            <a:off x="1676400" y="2364651"/>
            <a:ext cx="5410200" cy="3655149"/>
          </a:xfrm>
          <a:prstGeom prst="rect">
            <a:avLst/>
          </a:prstGeom>
        </p:spPr>
      </p:pic>
      <p:sp>
        <p:nvSpPr>
          <p:cNvPr id="5" name="TextBox 4"/>
          <p:cNvSpPr txBox="1"/>
          <p:nvPr/>
        </p:nvSpPr>
        <p:spPr>
          <a:xfrm>
            <a:off x="3962400" y="6172200"/>
            <a:ext cx="1591269" cy="461665"/>
          </a:xfrm>
          <a:prstGeom prst="rect">
            <a:avLst/>
          </a:prstGeom>
          <a:noFill/>
        </p:spPr>
        <p:txBody>
          <a:bodyPr wrap="none" rtlCol="0">
            <a:spAutoFit/>
          </a:bodyPr>
          <a:lstStyle/>
          <a:p>
            <a:r>
              <a:rPr lang="en-US" sz="2400" dirty="0" smtClean="0"/>
              <a:t>Binary Tree</a:t>
            </a:r>
            <a:endParaRPr lang="en-US" sz="2400" dirty="0"/>
          </a:p>
        </p:txBody>
      </p:sp>
      <p:sp>
        <p:nvSpPr>
          <p:cNvPr id="6" name="Rectangle 5"/>
          <p:cNvSpPr/>
          <p:nvPr/>
        </p:nvSpPr>
        <p:spPr>
          <a:xfrm>
            <a:off x="1295400" y="1524000"/>
            <a:ext cx="2952796" cy="461665"/>
          </a:xfrm>
          <a:prstGeom prst="rect">
            <a:avLst/>
          </a:prstGeom>
        </p:spPr>
        <p:txBody>
          <a:bodyPr wrap="none">
            <a:spAutoFit/>
          </a:bodyPr>
          <a:lstStyle/>
          <a:p>
            <a:r>
              <a:rPr lang="en-US" sz="2400" dirty="0" err="1" smtClean="0"/>
              <a:t>Inorder</a:t>
            </a:r>
            <a:r>
              <a:rPr lang="en-US" sz="2400" dirty="0" smtClean="0"/>
              <a:t>- D, B, E, A, F, C</a:t>
            </a: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Threaded Binary Tree</a:t>
            </a:r>
            <a:endParaRPr lang="en-US" dirty="0"/>
          </a:p>
        </p:txBody>
      </p:sp>
      <p:pic>
        <p:nvPicPr>
          <p:cNvPr id="6" name="Picture 5" descr="Capture.PNG"/>
          <p:cNvPicPr>
            <a:picLocks noChangeAspect="1"/>
          </p:cNvPicPr>
          <p:nvPr/>
        </p:nvPicPr>
        <p:blipFill>
          <a:blip r:embed="rId2"/>
          <a:stretch>
            <a:fillRect/>
          </a:stretch>
        </p:blipFill>
        <p:spPr>
          <a:xfrm>
            <a:off x="1219200" y="2351009"/>
            <a:ext cx="6940354" cy="3897391"/>
          </a:xfrm>
          <a:prstGeom prst="rect">
            <a:avLst/>
          </a:prstGeom>
        </p:spPr>
      </p:pic>
      <p:sp>
        <p:nvSpPr>
          <p:cNvPr id="7" name="TextBox 6"/>
          <p:cNvSpPr txBox="1"/>
          <p:nvPr/>
        </p:nvSpPr>
        <p:spPr>
          <a:xfrm>
            <a:off x="1371600" y="1524000"/>
            <a:ext cx="2952796" cy="461665"/>
          </a:xfrm>
          <a:prstGeom prst="rect">
            <a:avLst/>
          </a:prstGeom>
          <a:noFill/>
        </p:spPr>
        <p:txBody>
          <a:bodyPr wrap="none" rtlCol="0">
            <a:spAutoFit/>
          </a:bodyPr>
          <a:lstStyle/>
          <a:p>
            <a:r>
              <a:rPr lang="en-US" sz="2400" dirty="0" err="1" smtClean="0"/>
              <a:t>Inorder</a:t>
            </a:r>
            <a:r>
              <a:rPr lang="en-US" sz="2400" dirty="0" smtClean="0"/>
              <a:t>- D, B, E, A, F, C</a:t>
            </a: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Threaded Binary Tree</a:t>
            </a:r>
            <a:endParaRPr lang="en-US" dirty="0"/>
          </a:p>
        </p:txBody>
      </p:sp>
      <p:sp>
        <p:nvSpPr>
          <p:cNvPr id="3" name="Content Placeholder 2"/>
          <p:cNvSpPr>
            <a:spLocks noGrp="1"/>
          </p:cNvSpPr>
          <p:nvPr>
            <p:ph idx="1"/>
          </p:nvPr>
        </p:nvSpPr>
        <p:spPr>
          <a:xfrm>
            <a:off x="152400" y="1189037"/>
            <a:ext cx="8534400" cy="5211763"/>
          </a:xfrm>
        </p:spPr>
        <p:txBody>
          <a:bodyPr>
            <a:normAutofit fontScale="92500" lnSpcReduction="10000"/>
          </a:bodyPr>
          <a:lstStyle/>
          <a:p>
            <a:r>
              <a:rPr lang="en-US" sz="3000" dirty="0" smtClean="0"/>
              <a:t>The Structure used to represent a node of threaded binary tree in a linked list </a:t>
            </a:r>
          </a:p>
          <a:p>
            <a:pPr>
              <a:buNone/>
            </a:pPr>
            <a:r>
              <a:rPr lang="en-US" sz="3000" dirty="0" smtClean="0"/>
              <a:t>		</a:t>
            </a:r>
            <a:r>
              <a:rPr lang="en-US" sz="3000" dirty="0" err="1" smtClean="0"/>
              <a:t>struct</a:t>
            </a:r>
            <a:r>
              <a:rPr lang="en-US" sz="3000" dirty="0" smtClean="0"/>
              <a:t> node</a:t>
            </a:r>
          </a:p>
          <a:p>
            <a:pPr>
              <a:buNone/>
            </a:pPr>
            <a:r>
              <a:rPr lang="en-US" sz="3000" dirty="0" smtClean="0"/>
              <a:t>			{</a:t>
            </a:r>
          </a:p>
          <a:p>
            <a:pPr>
              <a:buNone/>
            </a:pPr>
            <a:r>
              <a:rPr lang="en-US" sz="3000" dirty="0" smtClean="0"/>
              <a:t>                 	   </a:t>
            </a:r>
            <a:r>
              <a:rPr lang="en-US" sz="3000" dirty="0" err="1" smtClean="0"/>
              <a:t>int</a:t>
            </a:r>
            <a:r>
              <a:rPr lang="en-US" sz="3000" dirty="0" smtClean="0"/>
              <a:t> data;</a:t>
            </a:r>
          </a:p>
          <a:p>
            <a:pPr>
              <a:buNone/>
            </a:pPr>
            <a:r>
              <a:rPr lang="en-US" sz="3000" dirty="0" smtClean="0"/>
              <a:t>			   </a:t>
            </a:r>
            <a:r>
              <a:rPr lang="en-US" sz="3000" dirty="0" err="1" smtClean="0"/>
              <a:t>struct</a:t>
            </a:r>
            <a:r>
              <a:rPr lang="en-US" sz="3000" dirty="0" smtClean="0"/>
              <a:t> node * left;</a:t>
            </a:r>
          </a:p>
          <a:p>
            <a:pPr>
              <a:buNone/>
            </a:pPr>
            <a:r>
              <a:rPr lang="en-US" sz="3000" dirty="0" smtClean="0"/>
              <a:t>			    </a:t>
            </a:r>
            <a:r>
              <a:rPr lang="en-US" sz="3000" dirty="0" err="1" smtClean="0"/>
              <a:t>struct</a:t>
            </a:r>
            <a:r>
              <a:rPr lang="en-US" sz="3000" dirty="0" smtClean="0"/>
              <a:t> node * right;</a:t>
            </a:r>
          </a:p>
          <a:p>
            <a:pPr>
              <a:buNone/>
            </a:pPr>
            <a:r>
              <a:rPr lang="en-US" sz="3000" dirty="0" smtClean="0"/>
              <a:t>			    </a:t>
            </a:r>
            <a:r>
              <a:rPr lang="en-US" sz="3000" dirty="0" err="1" smtClean="0"/>
              <a:t>int</a:t>
            </a:r>
            <a:r>
              <a:rPr lang="en-US" sz="3000" dirty="0" smtClean="0"/>
              <a:t> </a:t>
            </a:r>
            <a:r>
              <a:rPr lang="en-US" sz="3000" dirty="0" err="1" smtClean="0"/>
              <a:t>lthread,rthread</a:t>
            </a:r>
            <a:r>
              <a:rPr lang="en-US" sz="3000" dirty="0" smtClean="0"/>
              <a:t>;</a:t>
            </a:r>
          </a:p>
          <a:p>
            <a:pPr>
              <a:buNone/>
            </a:pPr>
            <a:r>
              <a:rPr lang="en-US" sz="3000" dirty="0" smtClean="0"/>
              <a:t>			  }</a:t>
            </a:r>
          </a:p>
          <a:p>
            <a:pPr>
              <a:buFont typeface="Wingdings" pitchFamily="2" charset="2"/>
              <a:buChar char="Ø"/>
            </a:pPr>
            <a:r>
              <a:rPr lang="en-US" sz="2600" dirty="0" err="1" smtClean="0"/>
              <a:t>lthread</a:t>
            </a:r>
            <a:r>
              <a:rPr lang="en-US" sz="2600" dirty="0" smtClean="0"/>
              <a:t> set to 1 when left pointer field will point to </a:t>
            </a:r>
            <a:r>
              <a:rPr lang="en-US" sz="2600" dirty="0" err="1" smtClean="0"/>
              <a:t>inorder</a:t>
            </a:r>
            <a:r>
              <a:rPr lang="en-US" sz="2600" dirty="0" smtClean="0"/>
              <a:t> predecessor of the node. </a:t>
            </a:r>
          </a:p>
          <a:p>
            <a:pPr>
              <a:buNone/>
            </a:pPr>
            <a:endParaRPr lang="en-US"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AVL Tree</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lgn="just"/>
            <a:r>
              <a:rPr lang="en-US" dirty="0" smtClean="0"/>
              <a:t>Definition </a:t>
            </a:r>
          </a:p>
          <a:p>
            <a:pPr algn="just">
              <a:buFont typeface="Wingdings" pitchFamily="2" charset="2"/>
              <a:buChar char="Ø"/>
            </a:pPr>
            <a:r>
              <a:rPr lang="en-US" dirty="0" err="1" smtClean="0"/>
              <a:t>Adelson-Velskii</a:t>
            </a:r>
            <a:r>
              <a:rPr lang="en-US" dirty="0" smtClean="0"/>
              <a:t> and Landis</a:t>
            </a:r>
          </a:p>
          <a:p>
            <a:pPr algn="just">
              <a:buFont typeface="Wingdings" pitchFamily="2" charset="2"/>
              <a:buChar char="Ø"/>
            </a:pPr>
            <a:r>
              <a:rPr lang="en-US" sz="2800" dirty="0" smtClean="0"/>
              <a:t>An empty binary tree is AVL balanced.</a:t>
            </a:r>
          </a:p>
          <a:p>
            <a:pPr algn="just">
              <a:buFont typeface="Wingdings" pitchFamily="2" charset="2"/>
              <a:buChar char="Ø"/>
            </a:pPr>
            <a:r>
              <a:rPr lang="en-US" sz="2800" dirty="0" smtClean="0"/>
              <a:t>If T</a:t>
            </a:r>
            <a:r>
              <a:rPr lang="en-US" sz="2800" baseline="-25000" dirty="0" smtClean="0"/>
              <a:t>L</a:t>
            </a:r>
            <a:r>
              <a:rPr lang="en-US" sz="2800" dirty="0" smtClean="0"/>
              <a:t> and T</a:t>
            </a:r>
            <a:r>
              <a:rPr lang="en-US" sz="2800" baseline="-25000" dirty="0" smtClean="0"/>
              <a:t>R</a:t>
            </a:r>
            <a:r>
              <a:rPr lang="en-US" sz="2800" dirty="0" smtClean="0"/>
              <a:t> are left and right </a:t>
            </a:r>
            <a:r>
              <a:rPr lang="en-US" sz="2800" dirty="0" err="1" smtClean="0"/>
              <a:t>subtrees</a:t>
            </a:r>
            <a:r>
              <a:rPr lang="en-US" sz="2800" dirty="0" smtClean="0"/>
              <a:t> of a non empty BST, then T is said to be height balanced if and only if</a:t>
            </a:r>
          </a:p>
          <a:p>
            <a:pPr lvl="1" algn="just">
              <a:buFont typeface="Courier New" pitchFamily="49" charset="0"/>
              <a:buChar char="o"/>
            </a:pPr>
            <a:r>
              <a:rPr lang="en-US" dirty="0" smtClean="0"/>
              <a:t>T</a:t>
            </a:r>
            <a:r>
              <a:rPr lang="en-US" baseline="-25000" dirty="0" smtClean="0"/>
              <a:t>L</a:t>
            </a:r>
            <a:r>
              <a:rPr lang="en-US" dirty="0" smtClean="0"/>
              <a:t> and T</a:t>
            </a:r>
            <a:r>
              <a:rPr lang="en-US" baseline="-25000" dirty="0" smtClean="0"/>
              <a:t>R</a:t>
            </a:r>
            <a:r>
              <a:rPr lang="en-US" dirty="0" smtClean="0"/>
              <a:t> are both height balanced and</a:t>
            </a:r>
          </a:p>
          <a:p>
            <a:pPr lvl="1" algn="just">
              <a:buFont typeface="Courier New" pitchFamily="49" charset="0"/>
              <a:buChar char="o"/>
            </a:pPr>
            <a:r>
              <a:rPr lang="en-US" dirty="0" smtClean="0"/>
              <a:t>|</a:t>
            </a:r>
            <a:r>
              <a:rPr lang="en-US" dirty="0" err="1" smtClean="0"/>
              <a:t>h</a:t>
            </a:r>
            <a:r>
              <a:rPr lang="en-US" baseline="-25000" dirty="0" err="1" smtClean="0"/>
              <a:t>L</a:t>
            </a:r>
            <a:r>
              <a:rPr lang="en-US" dirty="0" err="1" smtClean="0"/>
              <a:t>-h</a:t>
            </a:r>
            <a:r>
              <a:rPr lang="en-US" baseline="-25000" dirty="0" err="1" smtClean="0"/>
              <a:t>R</a:t>
            </a:r>
            <a:r>
              <a:rPr lang="en-US" dirty="0" smtClean="0"/>
              <a:t>|&lt;=1</a:t>
            </a:r>
          </a:p>
          <a:p>
            <a:pPr lvl="1" algn="just">
              <a:buNone/>
            </a:pPr>
            <a:r>
              <a:rPr lang="en-US" dirty="0" smtClean="0"/>
              <a:t>Where </a:t>
            </a:r>
            <a:r>
              <a:rPr lang="en-US" dirty="0" err="1" smtClean="0"/>
              <a:t>h</a:t>
            </a:r>
            <a:r>
              <a:rPr lang="en-US" baseline="-25000" dirty="0" err="1" smtClean="0"/>
              <a:t>L</a:t>
            </a:r>
            <a:r>
              <a:rPr lang="en-US" dirty="0" smtClean="0"/>
              <a:t> and </a:t>
            </a:r>
            <a:r>
              <a:rPr lang="en-US" dirty="0" err="1" smtClean="0"/>
              <a:t>h</a:t>
            </a:r>
            <a:r>
              <a:rPr lang="en-US" baseline="-25000" dirty="0" err="1" smtClean="0"/>
              <a:t>R</a:t>
            </a:r>
            <a:r>
              <a:rPr lang="en-US" baseline="-25000" dirty="0" smtClean="0"/>
              <a:t> </a:t>
            </a:r>
            <a:r>
              <a:rPr lang="en-US" dirty="0" smtClean="0"/>
              <a:t> are the heights of T</a:t>
            </a:r>
            <a:r>
              <a:rPr lang="en-US" baseline="-25000" dirty="0" smtClean="0"/>
              <a:t>L</a:t>
            </a:r>
            <a:r>
              <a:rPr lang="en-US" dirty="0" smtClean="0"/>
              <a:t> and T</a:t>
            </a:r>
            <a:r>
              <a:rPr lang="en-US" baseline="-25000" dirty="0" smtClean="0"/>
              <a:t>R    </a:t>
            </a:r>
          </a:p>
          <a:p>
            <a:pPr marL="290513" lvl="1" indent="-234950" algn="just">
              <a:buFont typeface="Wingdings" pitchFamily="2" charset="2"/>
              <a:buChar char="Ø"/>
            </a:pPr>
            <a:r>
              <a:rPr lang="en-US" dirty="0" smtClean="0"/>
              <a:t>Balance factor(bf) of a node is height of its left  </a:t>
            </a:r>
            <a:r>
              <a:rPr lang="en-US" dirty="0" err="1" smtClean="0"/>
              <a:t>subtree</a:t>
            </a:r>
            <a:r>
              <a:rPr lang="en-US" dirty="0" smtClean="0"/>
              <a:t> minus the height of its right </a:t>
            </a:r>
            <a:r>
              <a:rPr lang="en-US" dirty="0" err="1" smtClean="0"/>
              <a:t>subtree</a:t>
            </a:r>
            <a:r>
              <a:rPr lang="en-US" dirty="0" smtClean="0"/>
              <a:t>.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AVL Tree?</a:t>
            </a:r>
            <a:endParaRPr lang="en-US" dirty="0"/>
          </a:p>
        </p:txBody>
      </p:sp>
      <p:sp>
        <p:nvSpPr>
          <p:cNvPr id="4" name="Oval 106"/>
          <p:cNvSpPr>
            <a:spLocks noChangeArrowheads="1"/>
          </p:cNvSpPr>
          <p:nvPr/>
        </p:nvSpPr>
        <p:spPr bwMode="auto">
          <a:xfrm>
            <a:off x="4114800" y="27315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5" name="Oval 107"/>
          <p:cNvSpPr>
            <a:spLocks noChangeArrowheads="1"/>
          </p:cNvSpPr>
          <p:nvPr/>
        </p:nvSpPr>
        <p:spPr bwMode="auto">
          <a:xfrm>
            <a:off x="3048000" y="3325257"/>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6" name="Oval 108"/>
          <p:cNvSpPr>
            <a:spLocks noChangeArrowheads="1"/>
          </p:cNvSpPr>
          <p:nvPr/>
        </p:nvSpPr>
        <p:spPr bwMode="auto">
          <a:xfrm>
            <a:off x="5029200" y="3325257"/>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7" name="Oval 110"/>
          <p:cNvSpPr>
            <a:spLocks noChangeArrowheads="1"/>
          </p:cNvSpPr>
          <p:nvPr/>
        </p:nvSpPr>
        <p:spPr bwMode="auto">
          <a:xfrm>
            <a:off x="2362200" y="40269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8" name="Oval 111"/>
          <p:cNvSpPr>
            <a:spLocks noChangeArrowheads="1"/>
          </p:cNvSpPr>
          <p:nvPr/>
        </p:nvSpPr>
        <p:spPr bwMode="auto">
          <a:xfrm>
            <a:off x="4114800" y="38745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9" name="AutoShape 112"/>
          <p:cNvCxnSpPr>
            <a:cxnSpLocks noChangeShapeType="1"/>
            <a:stCxn id="4" idx="3"/>
            <a:endCxn id="5" idx="7"/>
          </p:cNvCxnSpPr>
          <p:nvPr/>
        </p:nvCxnSpPr>
        <p:spPr bwMode="auto">
          <a:xfrm flipH="1">
            <a:off x="3438525" y="3122057"/>
            <a:ext cx="742950" cy="269875"/>
          </a:xfrm>
          <a:prstGeom prst="straightConnector1">
            <a:avLst/>
          </a:prstGeom>
          <a:noFill/>
          <a:ln w="9525">
            <a:solidFill>
              <a:schemeClr val="tx1"/>
            </a:solidFill>
            <a:round/>
            <a:headEnd/>
            <a:tailEnd/>
          </a:ln>
          <a:effectLst/>
        </p:spPr>
      </p:cxnSp>
      <p:cxnSp>
        <p:nvCxnSpPr>
          <p:cNvPr id="10" name="AutoShape 113"/>
          <p:cNvCxnSpPr>
            <a:cxnSpLocks noChangeShapeType="1"/>
            <a:stCxn id="4" idx="5"/>
            <a:endCxn id="6" idx="1"/>
          </p:cNvCxnSpPr>
          <p:nvPr/>
        </p:nvCxnSpPr>
        <p:spPr bwMode="auto">
          <a:xfrm>
            <a:off x="4505325" y="3122057"/>
            <a:ext cx="590550" cy="269875"/>
          </a:xfrm>
          <a:prstGeom prst="straightConnector1">
            <a:avLst/>
          </a:prstGeom>
          <a:noFill/>
          <a:ln w="9525">
            <a:solidFill>
              <a:schemeClr val="tx1"/>
            </a:solidFill>
            <a:round/>
            <a:headEnd/>
            <a:tailEnd/>
          </a:ln>
          <a:effectLst/>
        </p:spPr>
      </p:cxnSp>
      <p:cxnSp>
        <p:nvCxnSpPr>
          <p:cNvPr id="11" name="AutoShape 114"/>
          <p:cNvCxnSpPr>
            <a:cxnSpLocks noChangeShapeType="1"/>
            <a:stCxn id="5" idx="3"/>
            <a:endCxn id="7" idx="0"/>
          </p:cNvCxnSpPr>
          <p:nvPr/>
        </p:nvCxnSpPr>
        <p:spPr bwMode="auto">
          <a:xfrm flipH="1">
            <a:off x="2590800" y="3715782"/>
            <a:ext cx="523875" cy="311150"/>
          </a:xfrm>
          <a:prstGeom prst="straightConnector1">
            <a:avLst/>
          </a:prstGeom>
          <a:noFill/>
          <a:ln w="9525">
            <a:solidFill>
              <a:schemeClr val="tx1"/>
            </a:solidFill>
            <a:round/>
            <a:headEnd/>
            <a:tailEnd/>
          </a:ln>
          <a:effectLst/>
        </p:spPr>
      </p:cxnSp>
      <p:cxnSp>
        <p:nvCxnSpPr>
          <p:cNvPr id="12" name="AutoShape 115"/>
          <p:cNvCxnSpPr>
            <a:cxnSpLocks noChangeShapeType="1"/>
          </p:cNvCxnSpPr>
          <p:nvPr/>
        </p:nvCxnSpPr>
        <p:spPr bwMode="auto">
          <a:xfrm>
            <a:off x="5419725" y="3722132"/>
            <a:ext cx="447675" cy="311150"/>
          </a:xfrm>
          <a:prstGeom prst="straightConnector1">
            <a:avLst/>
          </a:prstGeom>
          <a:noFill/>
          <a:ln w="9525">
            <a:solidFill>
              <a:schemeClr val="tx1"/>
            </a:solidFill>
            <a:round/>
            <a:headEnd/>
            <a:tailEnd/>
          </a:ln>
          <a:effectLst/>
        </p:spPr>
      </p:cxnSp>
      <p:cxnSp>
        <p:nvCxnSpPr>
          <p:cNvPr id="13" name="AutoShape 114"/>
          <p:cNvCxnSpPr>
            <a:cxnSpLocks noChangeShapeType="1"/>
          </p:cNvCxnSpPr>
          <p:nvPr/>
        </p:nvCxnSpPr>
        <p:spPr bwMode="auto">
          <a:xfrm flipH="1">
            <a:off x="4495800" y="3645932"/>
            <a:ext cx="523875" cy="311150"/>
          </a:xfrm>
          <a:prstGeom prst="straightConnector1">
            <a:avLst/>
          </a:prstGeom>
          <a:noFill/>
          <a:ln w="9525">
            <a:solidFill>
              <a:schemeClr val="tx1"/>
            </a:solidFill>
            <a:round/>
            <a:headEnd/>
            <a:tailEnd/>
          </a:ln>
          <a:effectLst/>
        </p:spPr>
      </p:cxnSp>
      <p:sp>
        <p:nvSpPr>
          <p:cNvPr id="14" name="Oval 111"/>
          <p:cNvSpPr>
            <a:spLocks noChangeArrowheads="1"/>
          </p:cNvSpPr>
          <p:nvPr/>
        </p:nvSpPr>
        <p:spPr bwMode="auto">
          <a:xfrm>
            <a:off x="5638800" y="40269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AVL Tree?</a:t>
            </a:r>
            <a:endParaRPr lang="en-US" dirty="0"/>
          </a:p>
        </p:txBody>
      </p:sp>
      <p:sp>
        <p:nvSpPr>
          <p:cNvPr id="4" name="Oval 106"/>
          <p:cNvSpPr>
            <a:spLocks noChangeArrowheads="1"/>
          </p:cNvSpPr>
          <p:nvPr/>
        </p:nvSpPr>
        <p:spPr bwMode="auto">
          <a:xfrm>
            <a:off x="4114800" y="27315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5" name="Oval 107"/>
          <p:cNvSpPr>
            <a:spLocks noChangeArrowheads="1"/>
          </p:cNvSpPr>
          <p:nvPr/>
        </p:nvSpPr>
        <p:spPr bwMode="auto">
          <a:xfrm>
            <a:off x="3048000" y="3325257"/>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6" name="Oval 108"/>
          <p:cNvSpPr>
            <a:spLocks noChangeArrowheads="1"/>
          </p:cNvSpPr>
          <p:nvPr/>
        </p:nvSpPr>
        <p:spPr bwMode="auto">
          <a:xfrm>
            <a:off x="5029200" y="3325257"/>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7" name="Oval 110"/>
          <p:cNvSpPr>
            <a:spLocks noChangeArrowheads="1"/>
          </p:cNvSpPr>
          <p:nvPr/>
        </p:nvSpPr>
        <p:spPr bwMode="auto">
          <a:xfrm>
            <a:off x="2362200" y="40269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8" name="Oval 111"/>
          <p:cNvSpPr>
            <a:spLocks noChangeArrowheads="1"/>
          </p:cNvSpPr>
          <p:nvPr/>
        </p:nvSpPr>
        <p:spPr bwMode="auto">
          <a:xfrm>
            <a:off x="4114800" y="38745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9" name="AutoShape 112"/>
          <p:cNvCxnSpPr>
            <a:cxnSpLocks noChangeShapeType="1"/>
            <a:stCxn id="4" idx="3"/>
            <a:endCxn id="5" idx="7"/>
          </p:cNvCxnSpPr>
          <p:nvPr/>
        </p:nvCxnSpPr>
        <p:spPr bwMode="auto">
          <a:xfrm flipH="1">
            <a:off x="3438525" y="3122057"/>
            <a:ext cx="742950" cy="269875"/>
          </a:xfrm>
          <a:prstGeom prst="straightConnector1">
            <a:avLst/>
          </a:prstGeom>
          <a:noFill/>
          <a:ln w="9525">
            <a:solidFill>
              <a:schemeClr val="tx1"/>
            </a:solidFill>
            <a:round/>
            <a:headEnd/>
            <a:tailEnd/>
          </a:ln>
          <a:effectLst/>
        </p:spPr>
      </p:cxnSp>
      <p:cxnSp>
        <p:nvCxnSpPr>
          <p:cNvPr id="10" name="AutoShape 113"/>
          <p:cNvCxnSpPr>
            <a:cxnSpLocks noChangeShapeType="1"/>
            <a:stCxn id="4" idx="5"/>
            <a:endCxn id="6" idx="1"/>
          </p:cNvCxnSpPr>
          <p:nvPr/>
        </p:nvCxnSpPr>
        <p:spPr bwMode="auto">
          <a:xfrm>
            <a:off x="4505325" y="3122057"/>
            <a:ext cx="590550" cy="269875"/>
          </a:xfrm>
          <a:prstGeom prst="straightConnector1">
            <a:avLst/>
          </a:prstGeom>
          <a:noFill/>
          <a:ln w="9525">
            <a:solidFill>
              <a:schemeClr val="tx1"/>
            </a:solidFill>
            <a:round/>
            <a:headEnd/>
            <a:tailEnd/>
          </a:ln>
          <a:effectLst/>
        </p:spPr>
      </p:cxnSp>
      <p:cxnSp>
        <p:nvCxnSpPr>
          <p:cNvPr id="11" name="AutoShape 114"/>
          <p:cNvCxnSpPr>
            <a:cxnSpLocks noChangeShapeType="1"/>
            <a:stCxn id="5" idx="3"/>
            <a:endCxn id="7" idx="0"/>
          </p:cNvCxnSpPr>
          <p:nvPr/>
        </p:nvCxnSpPr>
        <p:spPr bwMode="auto">
          <a:xfrm flipH="1">
            <a:off x="2590800" y="3715782"/>
            <a:ext cx="523875" cy="311150"/>
          </a:xfrm>
          <a:prstGeom prst="straightConnector1">
            <a:avLst/>
          </a:prstGeom>
          <a:noFill/>
          <a:ln w="9525">
            <a:solidFill>
              <a:schemeClr val="tx1"/>
            </a:solidFill>
            <a:round/>
            <a:headEnd/>
            <a:tailEnd/>
          </a:ln>
          <a:effectLst/>
        </p:spPr>
      </p:cxnSp>
      <p:cxnSp>
        <p:nvCxnSpPr>
          <p:cNvPr id="12" name="AutoShape 115"/>
          <p:cNvCxnSpPr>
            <a:cxnSpLocks noChangeShapeType="1"/>
          </p:cNvCxnSpPr>
          <p:nvPr/>
        </p:nvCxnSpPr>
        <p:spPr bwMode="auto">
          <a:xfrm>
            <a:off x="5419725" y="3722132"/>
            <a:ext cx="447675" cy="311150"/>
          </a:xfrm>
          <a:prstGeom prst="straightConnector1">
            <a:avLst/>
          </a:prstGeom>
          <a:noFill/>
          <a:ln w="9525">
            <a:solidFill>
              <a:schemeClr val="tx1"/>
            </a:solidFill>
            <a:round/>
            <a:headEnd/>
            <a:tailEnd/>
          </a:ln>
          <a:effectLst/>
        </p:spPr>
      </p:cxnSp>
      <p:cxnSp>
        <p:nvCxnSpPr>
          <p:cNvPr id="13" name="AutoShape 114"/>
          <p:cNvCxnSpPr>
            <a:cxnSpLocks noChangeShapeType="1"/>
          </p:cNvCxnSpPr>
          <p:nvPr/>
        </p:nvCxnSpPr>
        <p:spPr bwMode="auto">
          <a:xfrm flipH="1">
            <a:off x="4495800" y="3645932"/>
            <a:ext cx="523875" cy="311150"/>
          </a:xfrm>
          <a:prstGeom prst="straightConnector1">
            <a:avLst/>
          </a:prstGeom>
          <a:noFill/>
          <a:ln w="9525">
            <a:solidFill>
              <a:schemeClr val="tx1"/>
            </a:solidFill>
            <a:round/>
            <a:headEnd/>
            <a:tailEnd/>
          </a:ln>
          <a:effectLst/>
        </p:spPr>
      </p:cxnSp>
      <p:sp>
        <p:nvSpPr>
          <p:cNvPr id="14" name="Oval 111"/>
          <p:cNvSpPr>
            <a:spLocks noChangeArrowheads="1"/>
          </p:cNvSpPr>
          <p:nvPr/>
        </p:nvSpPr>
        <p:spPr bwMode="auto">
          <a:xfrm>
            <a:off x="5638800" y="4026932"/>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
        <p:nvSpPr>
          <p:cNvPr id="15" name="TextBox 14"/>
          <p:cNvSpPr txBox="1"/>
          <p:nvPr/>
        </p:nvSpPr>
        <p:spPr>
          <a:xfrm>
            <a:off x="4191000" y="2438400"/>
            <a:ext cx="301686"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3051114" y="3048000"/>
            <a:ext cx="301686"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2365314" y="3733800"/>
            <a:ext cx="301686" cy="369332"/>
          </a:xfrm>
          <a:prstGeom prst="rect">
            <a:avLst/>
          </a:prstGeom>
          <a:noFill/>
        </p:spPr>
        <p:txBody>
          <a:bodyPr wrap="none" rtlCol="0">
            <a:spAutoFit/>
          </a:bodyPr>
          <a:lstStyle/>
          <a:p>
            <a:r>
              <a:rPr lang="en-US" dirty="0" smtClean="0"/>
              <a:t>0</a:t>
            </a:r>
            <a:endParaRPr lang="en-US" dirty="0"/>
          </a:p>
        </p:txBody>
      </p:sp>
      <p:sp>
        <p:nvSpPr>
          <p:cNvPr id="18" name="TextBox 17"/>
          <p:cNvSpPr txBox="1"/>
          <p:nvPr/>
        </p:nvSpPr>
        <p:spPr>
          <a:xfrm>
            <a:off x="4191000" y="3581400"/>
            <a:ext cx="301686" cy="369332"/>
          </a:xfrm>
          <a:prstGeom prst="rect">
            <a:avLst/>
          </a:prstGeom>
          <a:noFill/>
        </p:spPr>
        <p:txBody>
          <a:bodyPr wrap="none" rtlCol="0">
            <a:spAutoFit/>
          </a:bodyPr>
          <a:lstStyle/>
          <a:p>
            <a:r>
              <a:rPr lang="en-US" dirty="0" smtClean="0"/>
              <a:t>0</a:t>
            </a:r>
            <a:endParaRPr lang="en-US" dirty="0"/>
          </a:p>
        </p:txBody>
      </p:sp>
      <p:sp>
        <p:nvSpPr>
          <p:cNvPr id="19" name="TextBox 18"/>
          <p:cNvSpPr txBox="1"/>
          <p:nvPr/>
        </p:nvSpPr>
        <p:spPr>
          <a:xfrm>
            <a:off x="5715000" y="3645932"/>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5105400" y="3048000"/>
            <a:ext cx="301686" cy="369332"/>
          </a:xfrm>
          <a:prstGeom prst="rect">
            <a:avLst/>
          </a:prstGeom>
          <a:noFill/>
        </p:spPr>
        <p:txBody>
          <a:bodyPr wrap="none" rtlCol="0">
            <a:spAutoFit/>
          </a:bodyPr>
          <a:lstStyle/>
          <a:p>
            <a:r>
              <a:rPr lang="en-US" dirty="0" smtClean="0"/>
              <a:t>0</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Is it AVL Tree?</a:t>
            </a:r>
            <a:endParaRPr lang="en-US" dirty="0"/>
          </a:p>
        </p:txBody>
      </p:sp>
      <p:sp>
        <p:nvSpPr>
          <p:cNvPr id="41" name="Oval 106"/>
          <p:cNvSpPr>
            <a:spLocks noChangeArrowheads="1"/>
          </p:cNvSpPr>
          <p:nvPr/>
        </p:nvSpPr>
        <p:spPr bwMode="auto">
          <a:xfrm>
            <a:off x="4648200" y="2209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42" name="Oval 107"/>
          <p:cNvSpPr>
            <a:spLocks noChangeArrowheads="1"/>
          </p:cNvSpPr>
          <p:nvPr/>
        </p:nvSpPr>
        <p:spPr bwMode="auto">
          <a:xfrm>
            <a:off x="3581400" y="28035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43" name="Oval 108"/>
          <p:cNvSpPr>
            <a:spLocks noChangeArrowheads="1"/>
          </p:cNvSpPr>
          <p:nvPr/>
        </p:nvSpPr>
        <p:spPr bwMode="auto">
          <a:xfrm>
            <a:off x="5562600" y="28035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44" name="Oval 110"/>
          <p:cNvSpPr>
            <a:spLocks noChangeArrowheads="1"/>
          </p:cNvSpPr>
          <p:nvPr/>
        </p:nvSpPr>
        <p:spPr bwMode="auto">
          <a:xfrm>
            <a:off x="2895600" y="3505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45" name="Oval 111"/>
          <p:cNvSpPr>
            <a:spLocks noChangeArrowheads="1"/>
          </p:cNvSpPr>
          <p:nvPr/>
        </p:nvSpPr>
        <p:spPr bwMode="auto">
          <a:xfrm>
            <a:off x="4648200" y="3352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46" name="AutoShape 112"/>
          <p:cNvCxnSpPr>
            <a:cxnSpLocks noChangeShapeType="1"/>
            <a:stCxn id="41" idx="3"/>
            <a:endCxn id="42" idx="7"/>
          </p:cNvCxnSpPr>
          <p:nvPr/>
        </p:nvCxnSpPr>
        <p:spPr bwMode="auto">
          <a:xfrm flipH="1">
            <a:off x="3971925" y="2600325"/>
            <a:ext cx="742950" cy="269875"/>
          </a:xfrm>
          <a:prstGeom prst="straightConnector1">
            <a:avLst/>
          </a:prstGeom>
          <a:noFill/>
          <a:ln w="9525">
            <a:solidFill>
              <a:schemeClr val="tx1"/>
            </a:solidFill>
            <a:round/>
            <a:headEnd/>
            <a:tailEnd/>
          </a:ln>
          <a:effectLst/>
        </p:spPr>
      </p:cxnSp>
      <p:cxnSp>
        <p:nvCxnSpPr>
          <p:cNvPr id="47" name="AutoShape 113"/>
          <p:cNvCxnSpPr>
            <a:cxnSpLocks noChangeShapeType="1"/>
            <a:stCxn id="41" idx="5"/>
            <a:endCxn id="43" idx="1"/>
          </p:cNvCxnSpPr>
          <p:nvPr/>
        </p:nvCxnSpPr>
        <p:spPr bwMode="auto">
          <a:xfrm>
            <a:off x="5038725" y="2600325"/>
            <a:ext cx="590550" cy="269875"/>
          </a:xfrm>
          <a:prstGeom prst="straightConnector1">
            <a:avLst/>
          </a:prstGeom>
          <a:noFill/>
          <a:ln w="9525">
            <a:solidFill>
              <a:schemeClr val="tx1"/>
            </a:solidFill>
            <a:round/>
            <a:headEnd/>
            <a:tailEnd/>
          </a:ln>
          <a:effectLst/>
        </p:spPr>
      </p:cxnSp>
      <p:cxnSp>
        <p:nvCxnSpPr>
          <p:cNvPr id="48" name="AutoShape 114"/>
          <p:cNvCxnSpPr>
            <a:cxnSpLocks noChangeShapeType="1"/>
            <a:stCxn id="42" idx="3"/>
            <a:endCxn id="44" idx="0"/>
          </p:cNvCxnSpPr>
          <p:nvPr/>
        </p:nvCxnSpPr>
        <p:spPr bwMode="auto">
          <a:xfrm flipH="1">
            <a:off x="3124200" y="3194050"/>
            <a:ext cx="523875" cy="311150"/>
          </a:xfrm>
          <a:prstGeom prst="straightConnector1">
            <a:avLst/>
          </a:prstGeom>
          <a:noFill/>
          <a:ln w="9525">
            <a:solidFill>
              <a:schemeClr val="tx1"/>
            </a:solidFill>
            <a:round/>
            <a:headEnd/>
            <a:tailEnd/>
          </a:ln>
          <a:effectLst/>
        </p:spPr>
      </p:cxnSp>
      <p:cxnSp>
        <p:nvCxnSpPr>
          <p:cNvPr id="49" name="AutoShape 115"/>
          <p:cNvCxnSpPr>
            <a:cxnSpLocks noChangeShapeType="1"/>
          </p:cNvCxnSpPr>
          <p:nvPr/>
        </p:nvCxnSpPr>
        <p:spPr bwMode="auto">
          <a:xfrm>
            <a:off x="5953125" y="3200400"/>
            <a:ext cx="447675" cy="311150"/>
          </a:xfrm>
          <a:prstGeom prst="straightConnector1">
            <a:avLst/>
          </a:prstGeom>
          <a:noFill/>
          <a:ln w="9525">
            <a:solidFill>
              <a:schemeClr val="tx1"/>
            </a:solidFill>
            <a:round/>
            <a:headEnd/>
            <a:tailEnd/>
          </a:ln>
          <a:effectLst/>
        </p:spPr>
      </p:cxnSp>
      <p:cxnSp>
        <p:nvCxnSpPr>
          <p:cNvPr id="50" name="AutoShape 114"/>
          <p:cNvCxnSpPr>
            <a:cxnSpLocks noChangeShapeType="1"/>
          </p:cNvCxnSpPr>
          <p:nvPr/>
        </p:nvCxnSpPr>
        <p:spPr bwMode="auto">
          <a:xfrm flipH="1">
            <a:off x="5029200" y="3124200"/>
            <a:ext cx="523875" cy="311150"/>
          </a:xfrm>
          <a:prstGeom prst="straightConnector1">
            <a:avLst/>
          </a:prstGeom>
          <a:noFill/>
          <a:ln w="9525">
            <a:solidFill>
              <a:schemeClr val="tx1"/>
            </a:solidFill>
            <a:round/>
            <a:headEnd/>
            <a:tailEnd/>
          </a:ln>
          <a:effectLst/>
        </p:spPr>
      </p:cxnSp>
      <p:sp>
        <p:nvSpPr>
          <p:cNvPr id="51" name="Oval 111"/>
          <p:cNvSpPr>
            <a:spLocks noChangeArrowheads="1"/>
          </p:cNvSpPr>
          <p:nvPr/>
        </p:nvSpPr>
        <p:spPr bwMode="auto">
          <a:xfrm>
            <a:off x="6172200" y="3429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cxnSp>
        <p:nvCxnSpPr>
          <p:cNvPr id="52" name="AutoShape 114"/>
          <p:cNvCxnSpPr>
            <a:cxnSpLocks noChangeShapeType="1"/>
          </p:cNvCxnSpPr>
          <p:nvPr/>
        </p:nvCxnSpPr>
        <p:spPr bwMode="auto">
          <a:xfrm flipH="1">
            <a:off x="2447925" y="3879850"/>
            <a:ext cx="523875" cy="311150"/>
          </a:xfrm>
          <a:prstGeom prst="straightConnector1">
            <a:avLst/>
          </a:prstGeom>
          <a:noFill/>
          <a:ln w="9525">
            <a:solidFill>
              <a:schemeClr val="tx1"/>
            </a:solidFill>
            <a:round/>
            <a:headEnd/>
            <a:tailEnd/>
          </a:ln>
          <a:effectLst/>
        </p:spPr>
      </p:cxnSp>
      <p:sp>
        <p:nvSpPr>
          <p:cNvPr id="53" name="Oval 110"/>
          <p:cNvSpPr>
            <a:spLocks noChangeArrowheads="1"/>
          </p:cNvSpPr>
          <p:nvPr/>
        </p:nvSpPr>
        <p:spPr bwMode="auto">
          <a:xfrm>
            <a:off x="2057400" y="4114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54" name="TextBox 53"/>
          <p:cNvSpPr txBox="1"/>
          <p:nvPr/>
        </p:nvSpPr>
        <p:spPr>
          <a:xfrm>
            <a:off x="4651314" y="1905000"/>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3660714" y="2438400"/>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2974914" y="3135868"/>
            <a:ext cx="301686" cy="36933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2136714" y="3821668"/>
            <a:ext cx="301686" cy="369332"/>
          </a:xfrm>
          <a:prstGeom prst="rect">
            <a:avLst/>
          </a:prstGeom>
          <a:noFill/>
        </p:spPr>
        <p:txBody>
          <a:bodyPr wrap="none" rtlCol="0">
            <a:spAutoFit/>
          </a:bodyPr>
          <a:lstStyle/>
          <a:p>
            <a:r>
              <a:rPr lang="en-US" dirty="0" smtClean="0"/>
              <a:t>0</a:t>
            </a:r>
            <a:endParaRPr lang="en-US" dirty="0"/>
          </a:p>
        </p:txBody>
      </p:sp>
      <p:sp>
        <p:nvSpPr>
          <p:cNvPr id="58" name="TextBox 57"/>
          <p:cNvSpPr txBox="1"/>
          <p:nvPr/>
        </p:nvSpPr>
        <p:spPr>
          <a:xfrm>
            <a:off x="4727514" y="3059668"/>
            <a:ext cx="301686" cy="369332"/>
          </a:xfrm>
          <a:prstGeom prst="rect">
            <a:avLst/>
          </a:prstGeom>
          <a:noFill/>
        </p:spPr>
        <p:txBody>
          <a:bodyPr wrap="none" rtlCol="0">
            <a:spAutoFit/>
          </a:bodyPr>
          <a:lstStyle/>
          <a:p>
            <a:r>
              <a:rPr lang="en-US" dirty="0" smtClean="0"/>
              <a:t>0</a:t>
            </a:r>
            <a:endParaRPr lang="en-US" dirty="0"/>
          </a:p>
        </p:txBody>
      </p:sp>
      <p:sp>
        <p:nvSpPr>
          <p:cNvPr id="59" name="TextBox 58"/>
          <p:cNvSpPr txBox="1"/>
          <p:nvPr/>
        </p:nvSpPr>
        <p:spPr>
          <a:xfrm>
            <a:off x="6327714" y="3135868"/>
            <a:ext cx="301686" cy="369332"/>
          </a:xfrm>
          <a:prstGeom prst="rect">
            <a:avLst/>
          </a:prstGeom>
          <a:noFill/>
        </p:spPr>
        <p:txBody>
          <a:bodyPr wrap="none" rtlCol="0">
            <a:spAutoFit/>
          </a:bodyPr>
          <a:lstStyle/>
          <a:p>
            <a:r>
              <a:rPr lang="en-US" dirty="0" smtClean="0"/>
              <a:t>0</a:t>
            </a:r>
            <a:endParaRPr lang="en-US" dirty="0"/>
          </a:p>
        </p:txBody>
      </p:sp>
      <p:sp>
        <p:nvSpPr>
          <p:cNvPr id="60" name="TextBox 59"/>
          <p:cNvSpPr txBox="1"/>
          <p:nvPr/>
        </p:nvSpPr>
        <p:spPr>
          <a:xfrm>
            <a:off x="5641914" y="2526268"/>
            <a:ext cx="301686" cy="369332"/>
          </a:xfrm>
          <a:prstGeom prst="rect">
            <a:avLst/>
          </a:prstGeom>
          <a:noFill/>
        </p:spPr>
        <p:txBody>
          <a:bodyPr wrap="none" rtlCol="0">
            <a:spAutoFit/>
          </a:bodyPr>
          <a:lstStyle/>
          <a:p>
            <a:r>
              <a:rPr lang="en-US" dirty="0" smtClean="0"/>
              <a:t>0</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3" name="Content Placeholder 2"/>
          <p:cNvSpPr>
            <a:spLocks noGrp="1"/>
          </p:cNvSpPr>
          <p:nvPr>
            <p:ph idx="1"/>
          </p:nvPr>
        </p:nvSpPr>
        <p:spPr/>
        <p:txBody>
          <a:bodyPr/>
          <a:lstStyle/>
          <a:p>
            <a:r>
              <a:rPr lang="en-US" dirty="0" smtClean="0"/>
              <a:t>LL Rotation</a:t>
            </a:r>
          </a:p>
          <a:p>
            <a:pPr>
              <a:buNone/>
            </a:pPr>
            <a:endParaRPr lang="en-US" dirty="0" smtClean="0"/>
          </a:p>
          <a:p>
            <a:pPr algn="just">
              <a:buNone/>
            </a:pPr>
            <a:r>
              <a:rPr lang="en-US" dirty="0" smtClean="0"/>
              <a:t>	It is used when a new node is inserted in the left </a:t>
            </a:r>
            <a:r>
              <a:rPr lang="en-US" dirty="0" err="1" smtClean="0"/>
              <a:t>subtree</a:t>
            </a:r>
            <a:r>
              <a:rPr lang="en-US" dirty="0" smtClean="0"/>
              <a:t> of the left child of the node where |h</a:t>
            </a:r>
            <a:r>
              <a:rPr lang="en-US" baseline="-25000" dirty="0" smtClean="0"/>
              <a:t>l</a:t>
            </a:r>
            <a:r>
              <a:rPr lang="en-US" dirty="0" smtClean="0"/>
              <a:t>-h</a:t>
            </a:r>
            <a:r>
              <a:rPr lang="en-US" baseline="-25000" dirty="0" smtClean="0"/>
              <a:t>r</a:t>
            </a:r>
            <a:r>
              <a:rPr lang="en-US" dirty="0" smtClean="0"/>
              <a:t>|&gt;1. </a:t>
            </a:r>
            <a:endParaRPr lang="en-US" dirty="0"/>
          </a:p>
        </p:txBody>
      </p:sp>
      <p:grpSp>
        <p:nvGrpSpPr>
          <p:cNvPr id="4" name="Group 29"/>
          <p:cNvGrpSpPr>
            <a:grpSpLocks/>
          </p:cNvGrpSpPr>
          <p:nvPr/>
        </p:nvGrpSpPr>
        <p:grpSpPr bwMode="auto">
          <a:xfrm>
            <a:off x="4572000" y="1905000"/>
            <a:ext cx="469900" cy="457200"/>
            <a:chOff x="3648" y="3360"/>
            <a:chExt cx="296" cy="288"/>
          </a:xfrm>
        </p:grpSpPr>
        <p:sp>
          <p:nvSpPr>
            <p:cNvPr id="5"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6"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2311400" y="152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 name="Text Box 7"/>
          <p:cNvSpPr txBox="1">
            <a:spLocks noChangeArrowheads="1"/>
          </p:cNvSpPr>
          <p:nvPr/>
        </p:nvSpPr>
        <p:spPr bwMode="auto">
          <a:xfrm>
            <a:off x="2311400" y="15240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6" name="Oval 13"/>
          <p:cNvSpPr>
            <a:spLocks noChangeArrowheads="1"/>
          </p:cNvSpPr>
          <p:nvPr/>
        </p:nvSpPr>
        <p:spPr bwMode="auto">
          <a:xfrm>
            <a:off x="1447800" y="2324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 name="Text Box 14"/>
          <p:cNvSpPr txBox="1">
            <a:spLocks noChangeArrowheads="1"/>
          </p:cNvSpPr>
          <p:nvPr/>
        </p:nvSpPr>
        <p:spPr bwMode="auto">
          <a:xfrm>
            <a:off x="1447800" y="23241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cxnSp>
        <p:nvCxnSpPr>
          <p:cNvPr id="9" name="Straight Connector 8"/>
          <p:cNvCxnSpPr/>
          <p:nvPr/>
        </p:nvCxnSpPr>
        <p:spPr>
          <a:xfrm rot="10800000" flipV="1">
            <a:off x="1752600" y="18669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3657600" y="2160032"/>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14800" y="1943100"/>
            <a:ext cx="1013419" cy="369332"/>
          </a:xfrm>
          <a:prstGeom prst="rect">
            <a:avLst/>
          </a:prstGeom>
          <a:noFill/>
        </p:spPr>
        <p:txBody>
          <a:bodyPr wrap="none" rtlCol="0">
            <a:spAutoFit/>
          </a:bodyPr>
          <a:lstStyle/>
          <a:p>
            <a:r>
              <a:rPr lang="en-US" dirty="0" smtClean="0"/>
              <a:t>Insert 12</a:t>
            </a:r>
            <a:endParaRPr lang="en-US" dirty="0"/>
          </a:p>
        </p:txBody>
      </p:sp>
      <p:sp>
        <p:nvSpPr>
          <p:cNvPr id="12" name="Oval 6"/>
          <p:cNvSpPr>
            <a:spLocks noChangeArrowheads="1"/>
          </p:cNvSpPr>
          <p:nvPr/>
        </p:nvSpPr>
        <p:spPr bwMode="auto">
          <a:xfrm>
            <a:off x="7848600" y="1676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3" name="Text Box 7"/>
          <p:cNvSpPr txBox="1">
            <a:spLocks noChangeArrowheads="1"/>
          </p:cNvSpPr>
          <p:nvPr/>
        </p:nvSpPr>
        <p:spPr bwMode="auto">
          <a:xfrm>
            <a:off x="7848600" y="16764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14" name="Oval 13"/>
          <p:cNvSpPr>
            <a:spLocks noChangeArrowheads="1"/>
          </p:cNvSpPr>
          <p:nvPr/>
        </p:nvSpPr>
        <p:spPr bwMode="auto">
          <a:xfrm>
            <a:off x="6985000" y="2476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Text Box 14"/>
          <p:cNvSpPr txBox="1">
            <a:spLocks noChangeArrowheads="1"/>
          </p:cNvSpPr>
          <p:nvPr/>
        </p:nvSpPr>
        <p:spPr bwMode="auto">
          <a:xfrm>
            <a:off x="6985000" y="24765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cxnSp>
        <p:nvCxnSpPr>
          <p:cNvPr id="16" name="Straight Connector 15"/>
          <p:cNvCxnSpPr/>
          <p:nvPr/>
        </p:nvCxnSpPr>
        <p:spPr>
          <a:xfrm rot="10800000" flipV="1">
            <a:off x="7289800" y="20193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6400800" y="27813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a:spLocks noChangeArrowheads="1"/>
          </p:cNvSpPr>
          <p:nvPr/>
        </p:nvSpPr>
        <p:spPr bwMode="auto">
          <a:xfrm>
            <a:off x="6172200" y="3314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 name="Text Box 14"/>
          <p:cNvSpPr txBox="1">
            <a:spLocks noChangeArrowheads="1"/>
          </p:cNvSpPr>
          <p:nvPr/>
        </p:nvSpPr>
        <p:spPr bwMode="auto">
          <a:xfrm>
            <a:off x="6172200" y="3314700"/>
            <a:ext cx="457200" cy="366713"/>
          </a:xfrm>
          <a:prstGeom prst="rect">
            <a:avLst/>
          </a:prstGeom>
          <a:noFill/>
          <a:ln w="9525">
            <a:noFill/>
            <a:miter lim="800000"/>
            <a:headEnd/>
            <a:tailEnd/>
          </a:ln>
          <a:effectLst/>
        </p:spPr>
        <p:txBody>
          <a:bodyPr>
            <a:spAutoFit/>
          </a:bodyPr>
          <a:lstStyle/>
          <a:p>
            <a:r>
              <a:rPr lang="en-US" dirty="0" smtClean="0">
                <a:solidFill>
                  <a:schemeClr val="bg2"/>
                </a:solidFill>
              </a:rPr>
              <a:t>12</a:t>
            </a:r>
            <a:endParaRPr lang="en-US" dirty="0"/>
          </a:p>
        </p:txBody>
      </p:sp>
      <p:sp>
        <p:nvSpPr>
          <p:cNvPr id="20" name="Right Arrow 19"/>
          <p:cNvSpPr/>
          <p:nvPr/>
        </p:nvSpPr>
        <p:spPr>
          <a:xfrm>
            <a:off x="1066800" y="4838700"/>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524000" y="4610100"/>
            <a:ext cx="380232" cy="369332"/>
          </a:xfrm>
          <a:prstGeom prst="rect">
            <a:avLst/>
          </a:prstGeom>
          <a:noFill/>
        </p:spPr>
        <p:txBody>
          <a:bodyPr wrap="none" rtlCol="0">
            <a:spAutoFit/>
          </a:bodyPr>
          <a:lstStyle/>
          <a:p>
            <a:r>
              <a:rPr lang="en-US" dirty="0" smtClean="0"/>
              <a:t>LL</a:t>
            </a:r>
            <a:endParaRPr lang="en-US" dirty="0"/>
          </a:p>
        </p:txBody>
      </p:sp>
      <p:grpSp>
        <p:nvGrpSpPr>
          <p:cNvPr id="22" name="Group 29"/>
          <p:cNvGrpSpPr>
            <a:grpSpLocks/>
          </p:cNvGrpSpPr>
          <p:nvPr/>
        </p:nvGrpSpPr>
        <p:grpSpPr bwMode="auto">
          <a:xfrm>
            <a:off x="7480300" y="2095500"/>
            <a:ext cx="368300" cy="317500"/>
            <a:chOff x="3648" y="3360"/>
            <a:chExt cx="296" cy="288"/>
          </a:xfrm>
        </p:grpSpPr>
        <p:sp>
          <p:nvSpPr>
            <p:cNvPr id="23"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24"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25" name="Line 21"/>
          <p:cNvSpPr>
            <a:spLocks noChangeShapeType="1"/>
          </p:cNvSpPr>
          <p:nvPr/>
        </p:nvSpPr>
        <p:spPr bwMode="auto">
          <a:xfrm>
            <a:off x="5207000" y="4813300"/>
            <a:ext cx="762000" cy="914400"/>
          </a:xfrm>
          <a:prstGeom prst="line">
            <a:avLst/>
          </a:prstGeom>
          <a:noFill/>
          <a:ln w="9525">
            <a:solidFill>
              <a:schemeClr val="tx1"/>
            </a:solidFill>
            <a:round/>
            <a:headEnd/>
            <a:tailEnd/>
          </a:ln>
          <a:effectLst/>
        </p:spPr>
        <p:txBody>
          <a:bodyPr wrap="none" anchor="ctr"/>
          <a:lstStyle/>
          <a:p>
            <a:endParaRPr lang="en-US"/>
          </a:p>
        </p:txBody>
      </p:sp>
      <p:sp>
        <p:nvSpPr>
          <p:cNvPr id="26" name="Oval 6"/>
          <p:cNvSpPr>
            <a:spLocks noChangeArrowheads="1"/>
          </p:cNvSpPr>
          <p:nvPr/>
        </p:nvSpPr>
        <p:spPr bwMode="auto">
          <a:xfrm>
            <a:off x="5054600" y="4660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 name="Text Box 7"/>
          <p:cNvSpPr txBox="1">
            <a:spLocks noChangeArrowheads="1"/>
          </p:cNvSpPr>
          <p:nvPr/>
        </p:nvSpPr>
        <p:spPr bwMode="auto">
          <a:xfrm>
            <a:off x="5054600" y="46609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28" name="Oval 13"/>
          <p:cNvSpPr>
            <a:spLocks noChangeArrowheads="1"/>
          </p:cNvSpPr>
          <p:nvPr/>
        </p:nvSpPr>
        <p:spPr bwMode="auto">
          <a:xfrm>
            <a:off x="4191000" y="5473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 name="Text Box 14"/>
          <p:cNvSpPr txBox="1">
            <a:spLocks noChangeArrowheads="1"/>
          </p:cNvSpPr>
          <p:nvPr/>
        </p:nvSpPr>
        <p:spPr bwMode="auto">
          <a:xfrm>
            <a:off x="4191000" y="54737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30" name="Oval 15"/>
          <p:cNvSpPr>
            <a:spLocks noChangeArrowheads="1"/>
          </p:cNvSpPr>
          <p:nvPr/>
        </p:nvSpPr>
        <p:spPr bwMode="auto">
          <a:xfrm>
            <a:off x="5753100" y="5524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 name="Text Box 16"/>
          <p:cNvSpPr txBox="1">
            <a:spLocks noChangeArrowheads="1"/>
          </p:cNvSpPr>
          <p:nvPr/>
        </p:nvSpPr>
        <p:spPr bwMode="auto">
          <a:xfrm>
            <a:off x="5753100" y="55245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cxnSp>
        <p:nvCxnSpPr>
          <p:cNvPr id="32" name="Straight Connector 31"/>
          <p:cNvCxnSpPr/>
          <p:nvPr/>
        </p:nvCxnSpPr>
        <p:spPr>
          <a:xfrm rot="10800000" flipV="1">
            <a:off x="4495800" y="4991100"/>
            <a:ext cx="609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71600" y="228600"/>
            <a:ext cx="6248400" cy="707886"/>
          </a:xfrm>
          <a:prstGeom prst="rect">
            <a:avLst/>
          </a:prstGeom>
          <a:noFill/>
        </p:spPr>
        <p:txBody>
          <a:bodyPr wrap="square" rtlCol="0">
            <a:spAutoFit/>
          </a:bodyPr>
          <a:lstStyle/>
          <a:p>
            <a:pPr algn="ctr"/>
            <a:r>
              <a:rPr lang="en-US" sz="4000" dirty="0" smtClean="0"/>
              <a:t>Example-1</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Child</a:t>
            </a:r>
          </a:p>
          <a:p>
            <a:pPr>
              <a:buNone/>
            </a:pPr>
            <a:r>
              <a:rPr lang="en-US" dirty="0" smtClean="0"/>
              <a:t> 	Child of a node is immediate successor of a node. B,C,D are the children of A.  </a:t>
            </a:r>
            <a:endParaRPr lang="en-US" dirty="0"/>
          </a:p>
        </p:txBody>
      </p:sp>
      <p:pic>
        <p:nvPicPr>
          <p:cNvPr id="4" name="Picture 3" descr="tree1.bmp"/>
          <p:cNvPicPr>
            <a:picLocks noChangeAspect="1"/>
          </p:cNvPicPr>
          <p:nvPr/>
        </p:nvPicPr>
        <p:blipFill>
          <a:blip r:embed="rId2"/>
          <a:stretch>
            <a:fillRect/>
          </a:stretch>
        </p:blipFill>
        <p:spPr>
          <a:xfrm>
            <a:off x="4495800" y="3200400"/>
            <a:ext cx="4197674" cy="3159787"/>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6"/>
          <p:cNvSpPr>
            <a:spLocks noChangeArrowheads="1"/>
          </p:cNvSpPr>
          <p:nvPr/>
        </p:nvSpPr>
        <p:spPr bwMode="auto">
          <a:xfrm>
            <a:off x="2057400" y="1295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5" name="Oval 107"/>
          <p:cNvSpPr>
            <a:spLocks noChangeArrowheads="1"/>
          </p:cNvSpPr>
          <p:nvPr/>
        </p:nvSpPr>
        <p:spPr bwMode="auto">
          <a:xfrm>
            <a:off x="990600" y="18891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6" name="Oval 108"/>
          <p:cNvSpPr>
            <a:spLocks noChangeArrowheads="1"/>
          </p:cNvSpPr>
          <p:nvPr/>
        </p:nvSpPr>
        <p:spPr bwMode="auto">
          <a:xfrm>
            <a:off x="2971800" y="18891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7" name="Oval 110"/>
          <p:cNvSpPr>
            <a:spLocks noChangeArrowheads="1"/>
          </p:cNvSpPr>
          <p:nvPr/>
        </p:nvSpPr>
        <p:spPr bwMode="auto">
          <a:xfrm>
            <a:off x="304800" y="2590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8" name="Oval 111"/>
          <p:cNvSpPr>
            <a:spLocks noChangeArrowheads="1"/>
          </p:cNvSpPr>
          <p:nvPr/>
        </p:nvSpPr>
        <p:spPr bwMode="auto">
          <a:xfrm>
            <a:off x="2057400" y="2438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9" name="AutoShape 112"/>
          <p:cNvCxnSpPr>
            <a:cxnSpLocks noChangeShapeType="1"/>
            <a:stCxn id="4" idx="3"/>
            <a:endCxn id="5" idx="7"/>
          </p:cNvCxnSpPr>
          <p:nvPr/>
        </p:nvCxnSpPr>
        <p:spPr bwMode="auto">
          <a:xfrm flipH="1">
            <a:off x="1381125" y="1685925"/>
            <a:ext cx="742950" cy="269875"/>
          </a:xfrm>
          <a:prstGeom prst="straightConnector1">
            <a:avLst/>
          </a:prstGeom>
          <a:noFill/>
          <a:ln w="9525">
            <a:solidFill>
              <a:schemeClr val="tx1"/>
            </a:solidFill>
            <a:round/>
            <a:headEnd/>
            <a:tailEnd/>
          </a:ln>
          <a:effectLst/>
        </p:spPr>
      </p:cxnSp>
      <p:cxnSp>
        <p:nvCxnSpPr>
          <p:cNvPr id="10" name="AutoShape 113"/>
          <p:cNvCxnSpPr>
            <a:cxnSpLocks noChangeShapeType="1"/>
            <a:stCxn id="4" idx="5"/>
            <a:endCxn id="6" idx="1"/>
          </p:cNvCxnSpPr>
          <p:nvPr/>
        </p:nvCxnSpPr>
        <p:spPr bwMode="auto">
          <a:xfrm>
            <a:off x="2447925" y="1685925"/>
            <a:ext cx="590550" cy="269875"/>
          </a:xfrm>
          <a:prstGeom prst="straightConnector1">
            <a:avLst/>
          </a:prstGeom>
          <a:noFill/>
          <a:ln w="9525">
            <a:solidFill>
              <a:schemeClr val="tx1"/>
            </a:solidFill>
            <a:round/>
            <a:headEnd/>
            <a:tailEnd/>
          </a:ln>
          <a:effectLst/>
        </p:spPr>
      </p:cxnSp>
      <p:cxnSp>
        <p:nvCxnSpPr>
          <p:cNvPr id="11" name="AutoShape 114"/>
          <p:cNvCxnSpPr>
            <a:cxnSpLocks noChangeShapeType="1"/>
            <a:stCxn id="5" idx="3"/>
            <a:endCxn id="7" idx="0"/>
          </p:cNvCxnSpPr>
          <p:nvPr/>
        </p:nvCxnSpPr>
        <p:spPr bwMode="auto">
          <a:xfrm flipH="1">
            <a:off x="533400" y="2279650"/>
            <a:ext cx="523875" cy="311150"/>
          </a:xfrm>
          <a:prstGeom prst="straightConnector1">
            <a:avLst/>
          </a:prstGeom>
          <a:noFill/>
          <a:ln w="9525">
            <a:solidFill>
              <a:schemeClr val="tx1"/>
            </a:solidFill>
            <a:round/>
            <a:headEnd/>
            <a:tailEnd/>
          </a:ln>
          <a:effectLst/>
        </p:spPr>
      </p:cxnSp>
      <p:cxnSp>
        <p:nvCxnSpPr>
          <p:cNvPr id="13" name="AutoShape 115"/>
          <p:cNvCxnSpPr>
            <a:cxnSpLocks noChangeShapeType="1"/>
          </p:cNvCxnSpPr>
          <p:nvPr/>
        </p:nvCxnSpPr>
        <p:spPr bwMode="auto">
          <a:xfrm>
            <a:off x="3362325" y="2286000"/>
            <a:ext cx="447675" cy="311150"/>
          </a:xfrm>
          <a:prstGeom prst="straightConnector1">
            <a:avLst/>
          </a:prstGeom>
          <a:noFill/>
          <a:ln w="9525">
            <a:solidFill>
              <a:schemeClr val="tx1"/>
            </a:solidFill>
            <a:round/>
            <a:headEnd/>
            <a:tailEnd/>
          </a:ln>
          <a:effectLst/>
        </p:spPr>
      </p:cxnSp>
      <p:cxnSp>
        <p:nvCxnSpPr>
          <p:cNvPr id="14" name="AutoShape 114"/>
          <p:cNvCxnSpPr>
            <a:cxnSpLocks noChangeShapeType="1"/>
          </p:cNvCxnSpPr>
          <p:nvPr/>
        </p:nvCxnSpPr>
        <p:spPr bwMode="auto">
          <a:xfrm flipH="1">
            <a:off x="2438400" y="2209800"/>
            <a:ext cx="523875" cy="311150"/>
          </a:xfrm>
          <a:prstGeom prst="straightConnector1">
            <a:avLst/>
          </a:prstGeom>
          <a:noFill/>
          <a:ln w="9525">
            <a:solidFill>
              <a:schemeClr val="tx1"/>
            </a:solidFill>
            <a:round/>
            <a:headEnd/>
            <a:tailEnd/>
          </a:ln>
          <a:effectLst/>
        </p:spPr>
      </p:cxnSp>
      <p:sp>
        <p:nvSpPr>
          <p:cNvPr id="16" name="Oval 111"/>
          <p:cNvSpPr>
            <a:spLocks noChangeArrowheads="1"/>
          </p:cNvSpPr>
          <p:nvPr/>
        </p:nvSpPr>
        <p:spPr bwMode="auto">
          <a:xfrm>
            <a:off x="3581400" y="2590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
        <p:nvSpPr>
          <p:cNvPr id="29" name="Oval 106"/>
          <p:cNvSpPr>
            <a:spLocks noChangeArrowheads="1"/>
          </p:cNvSpPr>
          <p:nvPr/>
        </p:nvSpPr>
        <p:spPr bwMode="auto">
          <a:xfrm>
            <a:off x="7010400" y="1371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30" name="Oval 107"/>
          <p:cNvSpPr>
            <a:spLocks noChangeArrowheads="1"/>
          </p:cNvSpPr>
          <p:nvPr/>
        </p:nvSpPr>
        <p:spPr bwMode="auto">
          <a:xfrm>
            <a:off x="5943600" y="1965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31" name="Oval 108"/>
          <p:cNvSpPr>
            <a:spLocks noChangeArrowheads="1"/>
          </p:cNvSpPr>
          <p:nvPr/>
        </p:nvSpPr>
        <p:spPr bwMode="auto">
          <a:xfrm>
            <a:off x="7924800" y="1965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32" name="Oval 110"/>
          <p:cNvSpPr>
            <a:spLocks noChangeArrowheads="1"/>
          </p:cNvSpPr>
          <p:nvPr/>
        </p:nvSpPr>
        <p:spPr bwMode="auto">
          <a:xfrm>
            <a:off x="5257800" y="2667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33" name="Oval 111"/>
          <p:cNvSpPr>
            <a:spLocks noChangeArrowheads="1"/>
          </p:cNvSpPr>
          <p:nvPr/>
        </p:nvSpPr>
        <p:spPr bwMode="auto">
          <a:xfrm>
            <a:off x="7010400" y="2514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34" name="AutoShape 112"/>
          <p:cNvCxnSpPr>
            <a:cxnSpLocks noChangeShapeType="1"/>
            <a:stCxn id="29" idx="3"/>
            <a:endCxn id="30" idx="7"/>
          </p:cNvCxnSpPr>
          <p:nvPr/>
        </p:nvCxnSpPr>
        <p:spPr bwMode="auto">
          <a:xfrm flipH="1">
            <a:off x="6334125" y="1762125"/>
            <a:ext cx="742950" cy="269875"/>
          </a:xfrm>
          <a:prstGeom prst="straightConnector1">
            <a:avLst/>
          </a:prstGeom>
          <a:noFill/>
          <a:ln w="9525">
            <a:solidFill>
              <a:schemeClr val="tx1"/>
            </a:solidFill>
            <a:round/>
            <a:headEnd/>
            <a:tailEnd/>
          </a:ln>
          <a:effectLst/>
        </p:spPr>
      </p:cxnSp>
      <p:cxnSp>
        <p:nvCxnSpPr>
          <p:cNvPr id="35" name="AutoShape 113"/>
          <p:cNvCxnSpPr>
            <a:cxnSpLocks noChangeShapeType="1"/>
            <a:stCxn id="29" idx="5"/>
            <a:endCxn id="31" idx="1"/>
          </p:cNvCxnSpPr>
          <p:nvPr/>
        </p:nvCxnSpPr>
        <p:spPr bwMode="auto">
          <a:xfrm>
            <a:off x="7400925" y="1762125"/>
            <a:ext cx="590550" cy="269875"/>
          </a:xfrm>
          <a:prstGeom prst="straightConnector1">
            <a:avLst/>
          </a:prstGeom>
          <a:noFill/>
          <a:ln w="9525">
            <a:solidFill>
              <a:schemeClr val="tx1"/>
            </a:solidFill>
            <a:round/>
            <a:headEnd/>
            <a:tailEnd/>
          </a:ln>
          <a:effectLst/>
        </p:spPr>
      </p:cxnSp>
      <p:cxnSp>
        <p:nvCxnSpPr>
          <p:cNvPr id="36" name="AutoShape 114"/>
          <p:cNvCxnSpPr>
            <a:cxnSpLocks noChangeShapeType="1"/>
            <a:stCxn id="30" idx="3"/>
            <a:endCxn id="32" idx="0"/>
          </p:cNvCxnSpPr>
          <p:nvPr/>
        </p:nvCxnSpPr>
        <p:spPr bwMode="auto">
          <a:xfrm flipH="1">
            <a:off x="5486400" y="2355850"/>
            <a:ext cx="523875" cy="311150"/>
          </a:xfrm>
          <a:prstGeom prst="straightConnector1">
            <a:avLst/>
          </a:prstGeom>
          <a:noFill/>
          <a:ln w="9525">
            <a:solidFill>
              <a:schemeClr val="tx1"/>
            </a:solidFill>
            <a:round/>
            <a:headEnd/>
            <a:tailEnd/>
          </a:ln>
          <a:effectLst/>
        </p:spPr>
      </p:cxnSp>
      <p:cxnSp>
        <p:nvCxnSpPr>
          <p:cNvPr id="37" name="AutoShape 115"/>
          <p:cNvCxnSpPr>
            <a:cxnSpLocks noChangeShapeType="1"/>
          </p:cNvCxnSpPr>
          <p:nvPr/>
        </p:nvCxnSpPr>
        <p:spPr bwMode="auto">
          <a:xfrm>
            <a:off x="8315325" y="2362200"/>
            <a:ext cx="447675" cy="311150"/>
          </a:xfrm>
          <a:prstGeom prst="straightConnector1">
            <a:avLst/>
          </a:prstGeom>
          <a:noFill/>
          <a:ln w="9525">
            <a:solidFill>
              <a:schemeClr val="tx1"/>
            </a:solidFill>
            <a:round/>
            <a:headEnd/>
            <a:tailEnd/>
          </a:ln>
          <a:effectLst/>
        </p:spPr>
      </p:cxnSp>
      <p:cxnSp>
        <p:nvCxnSpPr>
          <p:cNvPr id="38" name="AutoShape 114"/>
          <p:cNvCxnSpPr>
            <a:cxnSpLocks noChangeShapeType="1"/>
          </p:cNvCxnSpPr>
          <p:nvPr/>
        </p:nvCxnSpPr>
        <p:spPr bwMode="auto">
          <a:xfrm flipH="1">
            <a:off x="7391400" y="2286000"/>
            <a:ext cx="523875" cy="311150"/>
          </a:xfrm>
          <a:prstGeom prst="straightConnector1">
            <a:avLst/>
          </a:prstGeom>
          <a:noFill/>
          <a:ln w="9525">
            <a:solidFill>
              <a:schemeClr val="tx1"/>
            </a:solidFill>
            <a:round/>
            <a:headEnd/>
            <a:tailEnd/>
          </a:ln>
          <a:effectLst/>
        </p:spPr>
      </p:cxnSp>
      <p:sp>
        <p:nvSpPr>
          <p:cNvPr id="39" name="Oval 111"/>
          <p:cNvSpPr>
            <a:spLocks noChangeArrowheads="1"/>
          </p:cNvSpPr>
          <p:nvPr/>
        </p:nvSpPr>
        <p:spPr bwMode="auto">
          <a:xfrm>
            <a:off x="8534400" y="2590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
        <p:nvSpPr>
          <p:cNvPr id="40" name="Right Arrow 39"/>
          <p:cNvSpPr/>
          <p:nvPr/>
        </p:nvSpPr>
        <p:spPr>
          <a:xfrm>
            <a:off x="4419600" y="17526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95800" y="1535668"/>
            <a:ext cx="721672" cy="369332"/>
          </a:xfrm>
          <a:prstGeom prst="rect">
            <a:avLst/>
          </a:prstGeom>
          <a:noFill/>
        </p:spPr>
        <p:txBody>
          <a:bodyPr wrap="none" rtlCol="0">
            <a:spAutoFit/>
          </a:bodyPr>
          <a:lstStyle/>
          <a:p>
            <a:r>
              <a:rPr lang="en-US" dirty="0" smtClean="0"/>
              <a:t>insert</a:t>
            </a:r>
            <a:endParaRPr lang="en-US" dirty="0"/>
          </a:p>
        </p:txBody>
      </p:sp>
      <p:sp>
        <p:nvSpPr>
          <p:cNvPr id="42" name="TextBox 41"/>
          <p:cNvSpPr txBox="1"/>
          <p:nvPr/>
        </p:nvSpPr>
        <p:spPr>
          <a:xfrm>
            <a:off x="4648200" y="1992868"/>
            <a:ext cx="418704" cy="369332"/>
          </a:xfrm>
          <a:prstGeom prst="rect">
            <a:avLst/>
          </a:prstGeom>
          <a:noFill/>
        </p:spPr>
        <p:txBody>
          <a:bodyPr wrap="none" rtlCol="0">
            <a:spAutoFit/>
          </a:bodyPr>
          <a:lstStyle/>
          <a:p>
            <a:r>
              <a:rPr lang="en-US" dirty="0" smtClean="0"/>
              <a:t>10</a:t>
            </a:r>
            <a:endParaRPr lang="en-US" dirty="0"/>
          </a:p>
        </p:txBody>
      </p:sp>
      <p:cxnSp>
        <p:nvCxnSpPr>
          <p:cNvPr id="43" name="AutoShape 114"/>
          <p:cNvCxnSpPr>
            <a:cxnSpLocks noChangeShapeType="1"/>
          </p:cNvCxnSpPr>
          <p:nvPr/>
        </p:nvCxnSpPr>
        <p:spPr bwMode="auto">
          <a:xfrm flipH="1">
            <a:off x="4810125" y="3041650"/>
            <a:ext cx="523875" cy="311150"/>
          </a:xfrm>
          <a:prstGeom prst="straightConnector1">
            <a:avLst/>
          </a:prstGeom>
          <a:noFill/>
          <a:ln w="9525">
            <a:solidFill>
              <a:schemeClr val="tx1"/>
            </a:solidFill>
            <a:round/>
            <a:headEnd/>
            <a:tailEnd/>
          </a:ln>
          <a:effectLst/>
        </p:spPr>
      </p:cxnSp>
      <p:sp>
        <p:nvSpPr>
          <p:cNvPr id="44" name="Oval 110"/>
          <p:cNvSpPr>
            <a:spLocks noChangeArrowheads="1"/>
          </p:cNvSpPr>
          <p:nvPr/>
        </p:nvSpPr>
        <p:spPr bwMode="auto">
          <a:xfrm>
            <a:off x="4419600" y="3276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45" name="TextBox 44"/>
          <p:cNvSpPr txBox="1"/>
          <p:nvPr/>
        </p:nvSpPr>
        <p:spPr>
          <a:xfrm>
            <a:off x="2133600" y="1002268"/>
            <a:ext cx="301686" cy="369332"/>
          </a:xfrm>
          <a:prstGeom prst="rect">
            <a:avLst/>
          </a:prstGeom>
          <a:noFill/>
        </p:spPr>
        <p:txBody>
          <a:bodyPr wrap="none" rtlCol="0">
            <a:spAutoFit/>
          </a:bodyPr>
          <a:lstStyle/>
          <a:p>
            <a:r>
              <a:rPr lang="en-US" dirty="0" smtClean="0"/>
              <a:t>0</a:t>
            </a:r>
            <a:endParaRPr lang="en-US" dirty="0"/>
          </a:p>
        </p:txBody>
      </p:sp>
      <p:sp>
        <p:nvSpPr>
          <p:cNvPr id="46" name="TextBox 45"/>
          <p:cNvSpPr txBox="1"/>
          <p:nvPr/>
        </p:nvSpPr>
        <p:spPr>
          <a:xfrm>
            <a:off x="993714" y="1611868"/>
            <a:ext cx="301686" cy="369332"/>
          </a:xfrm>
          <a:prstGeom prst="rect">
            <a:avLst/>
          </a:prstGeom>
          <a:noFill/>
        </p:spPr>
        <p:txBody>
          <a:bodyPr wrap="none" rtlCol="0">
            <a:spAutoFit/>
          </a:bodyPr>
          <a:lstStyle/>
          <a:p>
            <a:r>
              <a:rPr lang="en-US" dirty="0" smtClean="0"/>
              <a:t>1</a:t>
            </a:r>
            <a:endParaRPr lang="en-US" dirty="0"/>
          </a:p>
        </p:txBody>
      </p:sp>
      <p:sp>
        <p:nvSpPr>
          <p:cNvPr id="47" name="TextBox 46"/>
          <p:cNvSpPr txBox="1"/>
          <p:nvPr/>
        </p:nvSpPr>
        <p:spPr>
          <a:xfrm>
            <a:off x="307914" y="2297668"/>
            <a:ext cx="301686"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2133600" y="2145268"/>
            <a:ext cx="301686" cy="369332"/>
          </a:xfrm>
          <a:prstGeom prst="rect">
            <a:avLst/>
          </a:prstGeom>
          <a:noFill/>
        </p:spPr>
        <p:txBody>
          <a:bodyPr wrap="none" rtlCol="0">
            <a:spAutoFit/>
          </a:bodyPr>
          <a:lstStyle/>
          <a:p>
            <a:r>
              <a:rPr lang="en-US" dirty="0" smtClean="0"/>
              <a:t>0</a:t>
            </a:r>
            <a:endParaRPr lang="en-US" dirty="0"/>
          </a:p>
        </p:txBody>
      </p:sp>
      <p:sp>
        <p:nvSpPr>
          <p:cNvPr id="49" name="TextBox 48"/>
          <p:cNvSpPr txBox="1"/>
          <p:nvPr/>
        </p:nvSpPr>
        <p:spPr>
          <a:xfrm>
            <a:off x="3657600" y="2209800"/>
            <a:ext cx="301686" cy="369332"/>
          </a:xfrm>
          <a:prstGeom prst="rect">
            <a:avLst/>
          </a:prstGeom>
          <a:noFill/>
        </p:spPr>
        <p:txBody>
          <a:bodyPr wrap="none" rtlCol="0">
            <a:spAutoFit/>
          </a:bodyPr>
          <a:lstStyle/>
          <a:p>
            <a:r>
              <a:rPr lang="en-US" dirty="0" smtClean="0"/>
              <a:t>0</a:t>
            </a:r>
            <a:endParaRPr lang="en-US" dirty="0"/>
          </a:p>
        </p:txBody>
      </p:sp>
      <p:sp>
        <p:nvSpPr>
          <p:cNvPr id="50" name="TextBox 49"/>
          <p:cNvSpPr txBox="1"/>
          <p:nvPr/>
        </p:nvSpPr>
        <p:spPr>
          <a:xfrm>
            <a:off x="3048000" y="1611868"/>
            <a:ext cx="301686" cy="369332"/>
          </a:xfrm>
          <a:prstGeom prst="rect">
            <a:avLst/>
          </a:prstGeom>
          <a:noFill/>
        </p:spPr>
        <p:txBody>
          <a:bodyPr wrap="none" rtlCol="0">
            <a:spAutoFit/>
          </a:bodyPr>
          <a:lstStyle/>
          <a:p>
            <a:r>
              <a:rPr lang="en-US" dirty="0" smtClean="0"/>
              <a:t>0</a:t>
            </a:r>
            <a:endParaRPr lang="en-US" dirty="0"/>
          </a:p>
        </p:txBody>
      </p:sp>
      <p:sp>
        <p:nvSpPr>
          <p:cNvPr id="51" name="TextBox 50"/>
          <p:cNvSpPr txBox="1"/>
          <p:nvPr/>
        </p:nvSpPr>
        <p:spPr>
          <a:xfrm>
            <a:off x="6708714" y="1066800"/>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6022914" y="1600200"/>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5337114" y="2297668"/>
            <a:ext cx="301686" cy="369332"/>
          </a:xfrm>
          <a:prstGeom prst="rect">
            <a:avLst/>
          </a:prstGeom>
          <a:noFill/>
        </p:spPr>
        <p:txBody>
          <a:bodyPr wrap="none" rtlCol="0">
            <a:spAutoFit/>
          </a:bodyPr>
          <a:lstStyle/>
          <a:p>
            <a:r>
              <a:rPr lang="en-US" dirty="0" smtClean="0"/>
              <a:t>1</a:t>
            </a:r>
            <a:endParaRPr lang="en-US" dirty="0"/>
          </a:p>
        </p:txBody>
      </p:sp>
      <p:sp>
        <p:nvSpPr>
          <p:cNvPr id="54" name="TextBox 53"/>
          <p:cNvSpPr txBox="1"/>
          <p:nvPr/>
        </p:nvSpPr>
        <p:spPr>
          <a:xfrm>
            <a:off x="4498914" y="2983468"/>
            <a:ext cx="301686" cy="369332"/>
          </a:xfrm>
          <a:prstGeom prst="rect">
            <a:avLst/>
          </a:prstGeom>
          <a:noFill/>
        </p:spPr>
        <p:txBody>
          <a:bodyPr wrap="none" rtlCol="0">
            <a:spAutoFit/>
          </a:bodyPr>
          <a:lstStyle/>
          <a:p>
            <a:r>
              <a:rPr lang="en-US" dirty="0" smtClean="0"/>
              <a:t>0</a:t>
            </a:r>
            <a:endParaRPr lang="en-US" dirty="0"/>
          </a:p>
        </p:txBody>
      </p:sp>
      <p:sp>
        <p:nvSpPr>
          <p:cNvPr id="55" name="TextBox 54"/>
          <p:cNvSpPr txBox="1"/>
          <p:nvPr/>
        </p:nvSpPr>
        <p:spPr>
          <a:xfrm>
            <a:off x="7089714" y="2221468"/>
            <a:ext cx="301686" cy="369332"/>
          </a:xfrm>
          <a:prstGeom prst="rect">
            <a:avLst/>
          </a:prstGeom>
          <a:noFill/>
        </p:spPr>
        <p:txBody>
          <a:bodyPr wrap="none" rtlCol="0">
            <a:spAutoFit/>
          </a:bodyPr>
          <a:lstStyle/>
          <a:p>
            <a:r>
              <a:rPr lang="en-US" dirty="0" smtClean="0"/>
              <a:t>0</a:t>
            </a:r>
            <a:endParaRPr lang="en-US" dirty="0"/>
          </a:p>
        </p:txBody>
      </p:sp>
      <p:sp>
        <p:nvSpPr>
          <p:cNvPr id="56" name="TextBox 55"/>
          <p:cNvSpPr txBox="1"/>
          <p:nvPr/>
        </p:nvSpPr>
        <p:spPr>
          <a:xfrm>
            <a:off x="8689914" y="2297668"/>
            <a:ext cx="301686" cy="369332"/>
          </a:xfrm>
          <a:prstGeom prst="rect">
            <a:avLst/>
          </a:prstGeom>
          <a:noFill/>
        </p:spPr>
        <p:txBody>
          <a:bodyPr wrap="none" rtlCol="0">
            <a:spAutoFit/>
          </a:bodyPr>
          <a:lstStyle/>
          <a:p>
            <a:r>
              <a:rPr lang="en-US" dirty="0" smtClean="0"/>
              <a:t>0</a:t>
            </a:r>
            <a:endParaRPr lang="en-US" dirty="0"/>
          </a:p>
        </p:txBody>
      </p:sp>
      <p:sp>
        <p:nvSpPr>
          <p:cNvPr id="57" name="TextBox 56"/>
          <p:cNvSpPr txBox="1"/>
          <p:nvPr/>
        </p:nvSpPr>
        <p:spPr>
          <a:xfrm>
            <a:off x="8004114" y="1688068"/>
            <a:ext cx="301686" cy="369332"/>
          </a:xfrm>
          <a:prstGeom prst="rect">
            <a:avLst/>
          </a:prstGeom>
          <a:noFill/>
        </p:spPr>
        <p:txBody>
          <a:bodyPr wrap="none" rtlCol="0">
            <a:spAutoFit/>
          </a:bodyPr>
          <a:lstStyle/>
          <a:p>
            <a:r>
              <a:rPr lang="en-US" dirty="0" smtClean="0"/>
              <a:t>0</a:t>
            </a:r>
            <a:endParaRPr lang="en-US" dirty="0"/>
          </a:p>
        </p:txBody>
      </p:sp>
      <p:sp>
        <p:nvSpPr>
          <p:cNvPr id="58" name="Right Arrow 57"/>
          <p:cNvSpPr/>
          <p:nvPr/>
        </p:nvSpPr>
        <p:spPr>
          <a:xfrm>
            <a:off x="914400" y="54864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06"/>
          <p:cNvSpPr>
            <a:spLocks noChangeArrowheads="1"/>
          </p:cNvSpPr>
          <p:nvPr/>
        </p:nvSpPr>
        <p:spPr bwMode="auto">
          <a:xfrm>
            <a:off x="4346514" y="4724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60" name="Oval 107"/>
          <p:cNvSpPr>
            <a:spLocks noChangeArrowheads="1"/>
          </p:cNvSpPr>
          <p:nvPr/>
        </p:nvSpPr>
        <p:spPr bwMode="auto">
          <a:xfrm>
            <a:off x="3279714" y="53181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61" name="Oval 108"/>
          <p:cNvSpPr>
            <a:spLocks noChangeArrowheads="1"/>
          </p:cNvSpPr>
          <p:nvPr/>
        </p:nvSpPr>
        <p:spPr bwMode="auto">
          <a:xfrm>
            <a:off x="5260914" y="53181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62" name="Oval 110"/>
          <p:cNvSpPr>
            <a:spLocks noChangeArrowheads="1"/>
          </p:cNvSpPr>
          <p:nvPr/>
        </p:nvSpPr>
        <p:spPr bwMode="auto">
          <a:xfrm>
            <a:off x="2593914" y="6019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63" name="Oval 111"/>
          <p:cNvSpPr>
            <a:spLocks noChangeArrowheads="1"/>
          </p:cNvSpPr>
          <p:nvPr/>
        </p:nvSpPr>
        <p:spPr bwMode="auto">
          <a:xfrm>
            <a:off x="4346514" y="5867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cxnSp>
        <p:nvCxnSpPr>
          <p:cNvPr id="64" name="AutoShape 112"/>
          <p:cNvCxnSpPr>
            <a:cxnSpLocks noChangeShapeType="1"/>
            <a:stCxn id="59" idx="3"/>
            <a:endCxn id="60" idx="7"/>
          </p:cNvCxnSpPr>
          <p:nvPr/>
        </p:nvCxnSpPr>
        <p:spPr bwMode="auto">
          <a:xfrm flipH="1">
            <a:off x="3670239" y="5114925"/>
            <a:ext cx="742950" cy="269875"/>
          </a:xfrm>
          <a:prstGeom prst="straightConnector1">
            <a:avLst/>
          </a:prstGeom>
          <a:noFill/>
          <a:ln w="9525">
            <a:solidFill>
              <a:schemeClr val="tx1"/>
            </a:solidFill>
            <a:round/>
            <a:headEnd/>
            <a:tailEnd/>
          </a:ln>
          <a:effectLst/>
        </p:spPr>
      </p:cxnSp>
      <p:cxnSp>
        <p:nvCxnSpPr>
          <p:cNvPr id="65" name="AutoShape 113"/>
          <p:cNvCxnSpPr>
            <a:cxnSpLocks noChangeShapeType="1"/>
            <a:stCxn id="59" idx="5"/>
            <a:endCxn id="61" idx="1"/>
          </p:cNvCxnSpPr>
          <p:nvPr/>
        </p:nvCxnSpPr>
        <p:spPr bwMode="auto">
          <a:xfrm>
            <a:off x="4737039" y="5114925"/>
            <a:ext cx="590550" cy="269875"/>
          </a:xfrm>
          <a:prstGeom prst="straightConnector1">
            <a:avLst/>
          </a:prstGeom>
          <a:noFill/>
          <a:ln w="9525">
            <a:solidFill>
              <a:schemeClr val="tx1"/>
            </a:solidFill>
            <a:round/>
            <a:headEnd/>
            <a:tailEnd/>
          </a:ln>
          <a:effectLst/>
        </p:spPr>
      </p:cxnSp>
      <p:cxnSp>
        <p:nvCxnSpPr>
          <p:cNvPr id="66" name="AutoShape 114"/>
          <p:cNvCxnSpPr>
            <a:cxnSpLocks noChangeShapeType="1"/>
            <a:stCxn id="60" idx="3"/>
            <a:endCxn id="62" idx="0"/>
          </p:cNvCxnSpPr>
          <p:nvPr/>
        </p:nvCxnSpPr>
        <p:spPr bwMode="auto">
          <a:xfrm flipH="1">
            <a:off x="2822514" y="5708650"/>
            <a:ext cx="523875" cy="311150"/>
          </a:xfrm>
          <a:prstGeom prst="straightConnector1">
            <a:avLst/>
          </a:prstGeom>
          <a:noFill/>
          <a:ln w="9525">
            <a:solidFill>
              <a:schemeClr val="tx1"/>
            </a:solidFill>
            <a:round/>
            <a:headEnd/>
            <a:tailEnd/>
          </a:ln>
          <a:effectLst/>
        </p:spPr>
      </p:cxnSp>
      <p:cxnSp>
        <p:nvCxnSpPr>
          <p:cNvPr id="67" name="AutoShape 115"/>
          <p:cNvCxnSpPr>
            <a:cxnSpLocks noChangeShapeType="1"/>
          </p:cNvCxnSpPr>
          <p:nvPr/>
        </p:nvCxnSpPr>
        <p:spPr bwMode="auto">
          <a:xfrm>
            <a:off x="5651439" y="5715000"/>
            <a:ext cx="447675" cy="311150"/>
          </a:xfrm>
          <a:prstGeom prst="straightConnector1">
            <a:avLst/>
          </a:prstGeom>
          <a:noFill/>
          <a:ln w="9525">
            <a:solidFill>
              <a:schemeClr val="tx1"/>
            </a:solidFill>
            <a:round/>
            <a:headEnd/>
            <a:tailEnd/>
          </a:ln>
          <a:effectLst/>
        </p:spPr>
      </p:cxnSp>
      <p:cxnSp>
        <p:nvCxnSpPr>
          <p:cNvPr id="68" name="AutoShape 114"/>
          <p:cNvCxnSpPr>
            <a:cxnSpLocks noChangeShapeType="1"/>
          </p:cNvCxnSpPr>
          <p:nvPr/>
        </p:nvCxnSpPr>
        <p:spPr bwMode="auto">
          <a:xfrm flipH="1">
            <a:off x="4727514" y="5638800"/>
            <a:ext cx="523875" cy="311150"/>
          </a:xfrm>
          <a:prstGeom prst="straightConnector1">
            <a:avLst/>
          </a:prstGeom>
          <a:noFill/>
          <a:ln w="9525">
            <a:solidFill>
              <a:schemeClr val="tx1"/>
            </a:solidFill>
            <a:round/>
            <a:headEnd/>
            <a:tailEnd/>
          </a:ln>
          <a:effectLst/>
        </p:spPr>
      </p:cxnSp>
      <p:sp>
        <p:nvSpPr>
          <p:cNvPr id="69" name="TextBox 68"/>
          <p:cNvSpPr txBox="1"/>
          <p:nvPr/>
        </p:nvSpPr>
        <p:spPr>
          <a:xfrm>
            <a:off x="3282828" y="5040868"/>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2597028" y="5726668"/>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4422714" y="5574268"/>
            <a:ext cx="301686" cy="369332"/>
          </a:xfrm>
          <a:prstGeom prst="rect">
            <a:avLst/>
          </a:prstGeom>
          <a:noFill/>
        </p:spPr>
        <p:txBody>
          <a:bodyPr wrap="none" rtlCol="0">
            <a:spAutoFit/>
          </a:bodyPr>
          <a:lstStyle/>
          <a:p>
            <a:r>
              <a:rPr lang="en-US" dirty="0" smtClean="0"/>
              <a:t>0</a:t>
            </a:r>
            <a:endParaRPr lang="en-US" dirty="0"/>
          </a:p>
        </p:txBody>
      </p:sp>
      <p:sp>
        <p:nvSpPr>
          <p:cNvPr id="72" name="TextBox 71"/>
          <p:cNvSpPr txBox="1"/>
          <p:nvPr/>
        </p:nvSpPr>
        <p:spPr>
          <a:xfrm>
            <a:off x="5946714" y="5638800"/>
            <a:ext cx="301686" cy="369332"/>
          </a:xfrm>
          <a:prstGeom prst="rect">
            <a:avLst/>
          </a:prstGeom>
          <a:noFill/>
        </p:spPr>
        <p:txBody>
          <a:bodyPr wrap="none" rtlCol="0">
            <a:spAutoFit/>
          </a:bodyPr>
          <a:lstStyle/>
          <a:p>
            <a:r>
              <a:rPr lang="en-US" dirty="0" smtClean="0"/>
              <a:t>0</a:t>
            </a:r>
            <a:endParaRPr lang="en-US" dirty="0"/>
          </a:p>
        </p:txBody>
      </p:sp>
      <p:sp>
        <p:nvSpPr>
          <p:cNvPr id="73" name="TextBox 72"/>
          <p:cNvSpPr txBox="1"/>
          <p:nvPr/>
        </p:nvSpPr>
        <p:spPr>
          <a:xfrm>
            <a:off x="5337114" y="5040868"/>
            <a:ext cx="301686" cy="369332"/>
          </a:xfrm>
          <a:prstGeom prst="rect">
            <a:avLst/>
          </a:prstGeom>
          <a:noFill/>
        </p:spPr>
        <p:txBody>
          <a:bodyPr wrap="none" rtlCol="0">
            <a:spAutoFit/>
          </a:bodyPr>
          <a:lstStyle/>
          <a:p>
            <a:r>
              <a:rPr lang="en-US" dirty="0" smtClean="0"/>
              <a:t>0</a:t>
            </a:r>
            <a:endParaRPr lang="en-US" dirty="0"/>
          </a:p>
        </p:txBody>
      </p:sp>
      <p:sp>
        <p:nvSpPr>
          <p:cNvPr id="74" name="Oval 111"/>
          <p:cNvSpPr>
            <a:spLocks noChangeArrowheads="1"/>
          </p:cNvSpPr>
          <p:nvPr/>
        </p:nvSpPr>
        <p:spPr bwMode="auto">
          <a:xfrm>
            <a:off x="5867400" y="6019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cxnSp>
        <p:nvCxnSpPr>
          <p:cNvPr id="75" name="AutoShape 115"/>
          <p:cNvCxnSpPr>
            <a:cxnSpLocks noChangeShapeType="1"/>
          </p:cNvCxnSpPr>
          <p:nvPr/>
        </p:nvCxnSpPr>
        <p:spPr bwMode="auto">
          <a:xfrm rot="16200000" flipH="1">
            <a:off x="3471862" y="5834063"/>
            <a:ext cx="533400" cy="295275"/>
          </a:xfrm>
          <a:prstGeom prst="straightConnector1">
            <a:avLst/>
          </a:prstGeom>
          <a:noFill/>
          <a:ln w="9525">
            <a:solidFill>
              <a:schemeClr val="tx1"/>
            </a:solidFill>
            <a:round/>
            <a:headEnd/>
            <a:tailEnd/>
          </a:ln>
          <a:effectLst/>
        </p:spPr>
      </p:cxnSp>
      <p:sp>
        <p:nvSpPr>
          <p:cNvPr id="77" name="Oval 111"/>
          <p:cNvSpPr>
            <a:spLocks noChangeArrowheads="1"/>
          </p:cNvSpPr>
          <p:nvPr/>
        </p:nvSpPr>
        <p:spPr bwMode="auto">
          <a:xfrm>
            <a:off x="3657600" y="6248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sp>
        <p:nvSpPr>
          <p:cNvPr id="85" name="U-Turn Arrow 84"/>
          <p:cNvSpPr/>
          <p:nvPr/>
        </p:nvSpPr>
        <p:spPr>
          <a:xfrm rot="19538165">
            <a:off x="5867400" y="2762785"/>
            <a:ext cx="457200" cy="3810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85"/>
          <p:cNvSpPr txBox="1"/>
          <p:nvPr/>
        </p:nvSpPr>
        <p:spPr>
          <a:xfrm>
            <a:off x="4422714" y="4431268"/>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3813114" y="5955268"/>
            <a:ext cx="301686" cy="369332"/>
          </a:xfrm>
          <a:prstGeom prst="rect">
            <a:avLst/>
          </a:prstGeom>
          <a:noFill/>
        </p:spPr>
        <p:txBody>
          <a:bodyPr wrap="none" rtlCol="0">
            <a:spAutoFit/>
          </a:bodyPr>
          <a:lstStyle/>
          <a:p>
            <a:r>
              <a:rPr lang="en-US" dirty="0" smtClean="0"/>
              <a:t>0</a:t>
            </a:r>
            <a:endParaRPr lang="en-US" dirty="0"/>
          </a:p>
        </p:txBody>
      </p:sp>
      <p:sp>
        <p:nvSpPr>
          <p:cNvPr id="76" name="TextBox 75"/>
          <p:cNvSpPr txBox="1"/>
          <p:nvPr/>
        </p:nvSpPr>
        <p:spPr>
          <a:xfrm>
            <a:off x="1371600" y="228600"/>
            <a:ext cx="6248400" cy="707886"/>
          </a:xfrm>
          <a:prstGeom prst="rect">
            <a:avLst/>
          </a:prstGeom>
          <a:noFill/>
        </p:spPr>
        <p:txBody>
          <a:bodyPr wrap="square" rtlCol="0">
            <a:spAutoFit/>
          </a:bodyPr>
          <a:lstStyle/>
          <a:p>
            <a:pPr algn="ctr"/>
            <a:r>
              <a:rPr lang="en-US" sz="4000" dirty="0" smtClean="0"/>
              <a:t>Example-2</a:t>
            </a:r>
            <a:endParaRPr lang="en-US" sz="4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RR Rotation</a:t>
            </a:r>
          </a:p>
          <a:p>
            <a:pPr>
              <a:buNone/>
            </a:pPr>
            <a:endParaRPr lang="en-US" dirty="0" smtClean="0"/>
          </a:p>
          <a:p>
            <a:pPr algn="just">
              <a:buNone/>
            </a:pPr>
            <a:r>
              <a:rPr lang="en-US" dirty="0" smtClean="0"/>
              <a:t>	It is used when a new node is inserted in the right </a:t>
            </a:r>
            <a:r>
              <a:rPr lang="en-US" dirty="0" err="1" smtClean="0"/>
              <a:t>subtree</a:t>
            </a:r>
            <a:r>
              <a:rPr lang="en-US" dirty="0" smtClean="0"/>
              <a:t> of the right child of the node where |h</a:t>
            </a:r>
            <a:r>
              <a:rPr lang="en-US" baseline="-25000" dirty="0" smtClean="0"/>
              <a:t>l</a:t>
            </a:r>
            <a:r>
              <a:rPr lang="en-US" dirty="0" smtClean="0"/>
              <a:t>-h</a:t>
            </a:r>
            <a:r>
              <a:rPr lang="en-US" baseline="-25000" dirty="0" smtClean="0"/>
              <a:t>r</a:t>
            </a:r>
            <a:r>
              <a:rPr lang="en-US" dirty="0" smtClean="0"/>
              <a:t>|&gt;1. </a:t>
            </a:r>
            <a:endParaRPr lang="en-US" dirty="0"/>
          </a:p>
        </p:txBody>
      </p:sp>
      <p:grpSp>
        <p:nvGrpSpPr>
          <p:cNvPr id="4" name="Group 19"/>
          <p:cNvGrpSpPr>
            <a:grpSpLocks/>
          </p:cNvGrpSpPr>
          <p:nvPr/>
        </p:nvGrpSpPr>
        <p:grpSpPr bwMode="auto">
          <a:xfrm>
            <a:off x="4279900" y="1905000"/>
            <a:ext cx="444500" cy="469900"/>
            <a:chOff x="2448" y="2160"/>
            <a:chExt cx="328" cy="296"/>
          </a:xfrm>
        </p:grpSpPr>
        <p:sp>
          <p:nvSpPr>
            <p:cNvPr id="5"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6"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7" name="Title 1"/>
          <p:cNvSpPr>
            <a:spLocks noGrp="1"/>
          </p:cNvSpPr>
          <p:nvPr>
            <p:ph type="title"/>
          </p:nvPr>
        </p:nvSpPr>
        <p:spPr/>
        <p:txBody>
          <a:bodyPr/>
          <a:lstStyle/>
          <a:p>
            <a:r>
              <a:rPr lang="en-US" dirty="0" smtClean="0"/>
              <a:t>AVL Tree</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6019800" y="1676400"/>
            <a:ext cx="1752600" cy="1524000"/>
          </a:xfrm>
          <a:prstGeom prst="line">
            <a:avLst/>
          </a:prstGeom>
          <a:noFill/>
          <a:ln w="9525">
            <a:solidFill>
              <a:schemeClr val="tx1"/>
            </a:solidFill>
            <a:round/>
            <a:headEnd/>
            <a:tailEnd/>
          </a:ln>
          <a:effectLst/>
        </p:spPr>
        <p:txBody>
          <a:bodyPr wrap="none" anchor="ctr"/>
          <a:lstStyle/>
          <a:p>
            <a:endParaRPr lang="en-US"/>
          </a:p>
        </p:txBody>
      </p:sp>
      <p:sp>
        <p:nvSpPr>
          <p:cNvPr id="5" name="Oval 5"/>
          <p:cNvSpPr>
            <a:spLocks noChangeArrowheads="1"/>
          </p:cNvSpPr>
          <p:nvPr/>
        </p:nvSpPr>
        <p:spPr bwMode="auto">
          <a:xfrm>
            <a:off x="5867400" y="152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 name="Text Box 6"/>
          <p:cNvSpPr txBox="1">
            <a:spLocks noChangeArrowheads="1"/>
          </p:cNvSpPr>
          <p:nvPr/>
        </p:nvSpPr>
        <p:spPr bwMode="auto">
          <a:xfrm>
            <a:off x="5867400" y="15240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7" name="Oval 7"/>
          <p:cNvSpPr>
            <a:spLocks noChangeArrowheads="1"/>
          </p:cNvSpPr>
          <p:nvPr/>
        </p:nvSpPr>
        <p:spPr bwMode="auto">
          <a:xfrm>
            <a:off x="6781800" y="2362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 name="Text Box 8"/>
          <p:cNvSpPr txBox="1">
            <a:spLocks noChangeArrowheads="1"/>
          </p:cNvSpPr>
          <p:nvPr/>
        </p:nvSpPr>
        <p:spPr bwMode="auto">
          <a:xfrm>
            <a:off x="6781800" y="2362200"/>
            <a:ext cx="457200" cy="366713"/>
          </a:xfrm>
          <a:prstGeom prst="rect">
            <a:avLst/>
          </a:prstGeom>
          <a:noFill/>
          <a:ln w="9525">
            <a:noFill/>
            <a:miter lim="800000"/>
            <a:headEnd/>
            <a:tailEnd/>
          </a:ln>
          <a:effectLst/>
        </p:spPr>
        <p:txBody>
          <a:bodyPr>
            <a:spAutoFit/>
          </a:bodyPr>
          <a:lstStyle/>
          <a:p>
            <a:r>
              <a:rPr lang="en-US" dirty="0">
                <a:solidFill>
                  <a:schemeClr val="bg2"/>
                </a:solidFill>
              </a:rPr>
              <a:t>15</a:t>
            </a:r>
            <a:endParaRPr lang="en-US" dirty="0"/>
          </a:p>
        </p:txBody>
      </p:sp>
      <p:sp>
        <p:nvSpPr>
          <p:cNvPr id="9" name="Oval 11"/>
          <p:cNvSpPr>
            <a:spLocks noChangeArrowheads="1"/>
          </p:cNvSpPr>
          <p:nvPr/>
        </p:nvSpPr>
        <p:spPr bwMode="auto">
          <a:xfrm>
            <a:off x="7620000" y="3124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Text Box 12"/>
          <p:cNvSpPr txBox="1">
            <a:spLocks noChangeArrowheads="1"/>
          </p:cNvSpPr>
          <p:nvPr/>
        </p:nvSpPr>
        <p:spPr bwMode="auto">
          <a:xfrm>
            <a:off x="7620000" y="3124200"/>
            <a:ext cx="457200" cy="366713"/>
          </a:xfrm>
          <a:prstGeom prst="rect">
            <a:avLst/>
          </a:prstGeom>
          <a:noFill/>
          <a:ln w="9525">
            <a:noFill/>
            <a:miter lim="800000"/>
            <a:headEnd/>
            <a:tailEnd/>
          </a:ln>
          <a:effectLst/>
        </p:spPr>
        <p:txBody>
          <a:bodyPr>
            <a:spAutoFit/>
          </a:bodyPr>
          <a:lstStyle/>
          <a:p>
            <a:r>
              <a:rPr lang="en-US" dirty="0">
                <a:solidFill>
                  <a:schemeClr val="bg2"/>
                </a:solidFill>
              </a:rPr>
              <a:t>16</a:t>
            </a:r>
            <a:endParaRPr lang="en-US" dirty="0"/>
          </a:p>
        </p:txBody>
      </p:sp>
      <p:sp>
        <p:nvSpPr>
          <p:cNvPr id="11" name="Oval 5"/>
          <p:cNvSpPr>
            <a:spLocks noChangeArrowheads="1"/>
          </p:cNvSpPr>
          <p:nvPr/>
        </p:nvSpPr>
        <p:spPr bwMode="auto">
          <a:xfrm>
            <a:off x="1676400" y="1828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Text Box 10"/>
          <p:cNvSpPr txBox="1">
            <a:spLocks noChangeArrowheads="1"/>
          </p:cNvSpPr>
          <p:nvPr/>
        </p:nvSpPr>
        <p:spPr bwMode="auto">
          <a:xfrm>
            <a:off x="1676400" y="1828800"/>
            <a:ext cx="457200" cy="366713"/>
          </a:xfrm>
          <a:prstGeom prst="rect">
            <a:avLst/>
          </a:prstGeom>
          <a:noFill/>
          <a:ln w="9525">
            <a:noFill/>
            <a:miter lim="800000"/>
            <a:headEnd/>
            <a:tailEnd/>
          </a:ln>
          <a:effectLst/>
        </p:spPr>
        <p:txBody>
          <a:bodyPr>
            <a:spAutoFit/>
          </a:bodyPr>
          <a:lstStyle/>
          <a:p>
            <a:r>
              <a:rPr lang="en-US" dirty="0">
                <a:solidFill>
                  <a:schemeClr val="bg2"/>
                </a:solidFill>
              </a:rPr>
              <a:t>14</a:t>
            </a:r>
            <a:endParaRPr lang="en-US" dirty="0"/>
          </a:p>
        </p:txBody>
      </p:sp>
      <p:sp>
        <p:nvSpPr>
          <p:cNvPr id="13" name="Line 15"/>
          <p:cNvSpPr>
            <a:spLocks noChangeShapeType="1"/>
          </p:cNvSpPr>
          <p:nvPr/>
        </p:nvSpPr>
        <p:spPr bwMode="auto">
          <a:xfrm>
            <a:off x="1981200" y="2209800"/>
            <a:ext cx="533400" cy="609600"/>
          </a:xfrm>
          <a:prstGeom prst="line">
            <a:avLst/>
          </a:prstGeom>
          <a:noFill/>
          <a:ln w="9525">
            <a:solidFill>
              <a:schemeClr val="tx1"/>
            </a:solidFill>
            <a:round/>
            <a:headEnd/>
            <a:tailEnd/>
          </a:ln>
          <a:effectLst/>
        </p:spPr>
        <p:txBody>
          <a:bodyPr wrap="none" anchor="ctr"/>
          <a:lstStyle/>
          <a:p>
            <a:endParaRPr lang="en-US"/>
          </a:p>
        </p:txBody>
      </p:sp>
      <p:sp>
        <p:nvSpPr>
          <p:cNvPr id="14" name="Oval 22"/>
          <p:cNvSpPr>
            <a:spLocks noChangeArrowheads="1"/>
          </p:cNvSpPr>
          <p:nvPr/>
        </p:nvSpPr>
        <p:spPr bwMode="auto">
          <a:xfrm>
            <a:off x="2438400" y="2743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Text Box 23"/>
          <p:cNvSpPr txBox="1">
            <a:spLocks noChangeArrowheads="1"/>
          </p:cNvSpPr>
          <p:nvPr/>
        </p:nvSpPr>
        <p:spPr bwMode="auto">
          <a:xfrm>
            <a:off x="2438400" y="27432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16" name="Right Arrow 15"/>
          <p:cNvSpPr/>
          <p:nvPr/>
        </p:nvSpPr>
        <p:spPr>
          <a:xfrm>
            <a:off x="3581400" y="2667000"/>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38600" y="2450068"/>
            <a:ext cx="1013419" cy="369332"/>
          </a:xfrm>
          <a:prstGeom prst="rect">
            <a:avLst/>
          </a:prstGeom>
          <a:noFill/>
        </p:spPr>
        <p:txBody>
          <a:bodyPr wrap="none" rtlCol="0">
            <a:spAutoFit/>
          </a:bodyPr>
          <a:lstStyle/>
          <a:p>
            <a:r>
              <a:rPr lang="en-US" dirty="0" smtClean="0"/>
              <a:t>Insert 16</a:t>
            </a:r>
            <a:endParaRPr lang="en-US" dirty="0"/>
          </a:p>
        </p:txBody>
      </p:sp>
      <p:sp>
        <p:nvSpPr>
          <p:cNvPr id="18" name="Right Arrow 17"/>
          <p:cNvSpPr/>
          <p:nvPr/>
        </p:nvSpPr>
        <p:spPr>
          <a:xfrm>
            <a:off x="838200" y="4876800"/>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p:cNvGrpSpPr>
            <a:grpSpLocks/>
          </p:cNvGrpSpPr>
          <p:nvPr/>
        </p:nvGrpSpPr>
        <p:grpSpPr bwMode="auto">
          <a:xfrm>
            <a:off x="6413500" y="1981200"/>
            <a:ext cx="292100" cy="381000"/>
            <a:chOff x="2448" y="2160"/>
            <a:chExt cx="328" cy="296"/>
          </a:xfrm>
        </p:grpSpPr>
        <p:sp>
          <p:nvSpPr>
            <p:cNvPr id="20"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21"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22" name="Line 16"/>
          <p:cNvSpPr>
            <a:spLocks noChangeShapeType="1"/>
          </p:cNvSpPr>
          <p:nvPr/>
        </p:nvSpPr>
        <p:spPr bwMode="auto">
          <a:xfrm flipV="1">
            <a:off x="3276600" y="4343400"/>
            <a:ext cx="1295400" cy="1219200"/>
          </a:xfrm>
          <a:prstGeom prst="line">
            <a:avLst/>
          </a:prstGeom>
          <a:noFill/>
          <a:ln w="9525">
            <a:solidFill>
              <a:schemeClr val="tx1"/>
            </a:solidFill>
            <a:round/>
            <a:headEnd/>
            <a:tailEnd/>
          </a:ln>
          <a:effectLst/>
        </p:spPr>
        <p:txBody>
          <a:bodyPr wrap="none" anchor="ctr"/>
          <a:lstStyle/>
          <a:p>
            <a:endParaRPr lang="en-US"/>
          </a:p>
        </p:txBody>
      </p:sp>
      <p:sp>
        <p:nvSpPr>
          <p:cNvPr id="23" name="Line 2"/>
          <p:cNvSpPr>
            <a:spLocks noChangeShapeType="1"/>
          </p:cNvSpPr>
          <p:nvPr/>
        </p:nvSpPr>
        <p:spPr bwMode="auto">
          <a:xfrm>
            <a:off x="4572000" y="4419600"/>
            <a:ext cx="1219200" cy="1143000"/>
          </a:xfrm>
          <a:prstGeom prst="line">
            <a:avLst/>
          </a:prstGeom>
          <a:noFill/>
          <a:ln w="9525">
            <a:solidFill>
              <a:schemeClr val="tx1"/>
            </a:solidFill>
            <a:round/>
            <a:headEnd/>
            <a:tailEnd/>
          </a:ln>
          <a:effectLst/>
        </p:spPr>
        <p:txBody>
          <a:bodyPr wrap="none" anchor="ctr"/>
          <a:lstStyle/>
          <a:p>
            <a:endParaRPr lang="en-US"/>
          </a:p>
        </p:txBody>
      </p:sp>
      <p:sp>
        <p:nvSpPr>
          <p:cNvPr id="24" name="Oval 5"/>
          <p:cNvSpPr>
            <a:spLocks noChangeArrowheads="1"/>
          </p:cNvSpPr>
          <p:nvPr/>
        </p:nvSpPr>
        <p:spPr bwMode="auto">
          <a:xfrm>
            <a:off x="31242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 name="Text Box 6"/>
          <p:cNvSpPr txBox="1">
            <a:spLocks noChangeArrowheads="1"/>
          </p:cNvSpPr>
          <p:nvPr/>
        </p:nvSpPr>
        <p:spPr bwMode="auto">
          <a:xfrm>
            <a:off x="3124200" y="53340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26" name="Oval 7"/>
          <p:cNvSpPr>
            <a:spLocks noChangeArrowheads="1"/>
          </p:cNvSpPr>
          <p:nvPr/>
        </p:nvSpPr>
        <p:spPr bwMode="auto">
          <a:xfrm>
            <a:off x="4343400" y="4191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 name="Text Box 8"/>
          <p:cNvSpPr txBox="1">
            <a:spLocks noChangeArrowheads="1"/>
          </p:cNvSpPr>
          <p:nvPr/>
        </p:nvSpPr>
        <p:spPr bwMode="auto">
          <a:xfrm>
            <a:off x="4343400" y="41910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28" name="Oval 11"/>
          <p:cNvSpPr>
            <a:spLocks noChangeArrowheads="1"/>
          </p:cNvSpPr>
          <p:nvPr/>
        </p:nvSpPr>
        <p:spPr bwMode="auto">
          <a:xfrm>
            <a:off x="5562600" y="5334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 name="Text Box 12"/>
          <p:cNvSpPr txBox="1">
            <a:spLocks noChangeArrowheads="1"/>
          </p:cNvSpPr>
          <p:nvPr/>
        </p:nvSpPr>
        <p:spPr bwMode="auto">
          <a:xfrm>
            <a:off x="5562600" y="53340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30" name="TextBox 29"/>
          <p:cNvSpPr txBox="1"/>
          <p:nvPr/>
        </p:nvSpPr>
        <p:spPr>
          <a:xfrm>
            <a:off x="1295400" y="4648200"/>
            <a:ext cx="434734" cy="369332"/>
          </a:xfrm>
          <a:prstGeom prst="rect">
            <a:avLst/>
          </a:prstGeom>
          <a:noFill/>
        </p:spPr>
        <p:txBody>
          <a:bodyPr wrap="none" rtlCol="0">
            <a:spAutoFit/>
          </a:bodyPr>
          <a:lstStyle/>
          <a:p>
            <a:r>
              <a:rPr lang="en-US" dirty="0" smtClean="0"/>
              <a:t>RR</a:t>
            </a:r>
            <a:endParaRPr lang="en-US" dirty="0"/>
          </a:p>
        </p:txBody>
      </p:sp>
      <p:sp>
        <p:nvSpPr>
          <p:cNvPr id="31" name="TextBox 30"/>
          <p:cNvSpPr txBox="1"/>
          <p:nvPr/>
        </p:nvSpPr>
        <p:spPr>
          <a:xfrm>
            <a:off x="1371600" y="228600"/>
            <a:ext cx="6248400" cy="707886"/>
          </a:xfrm>
          <a:prstGeom prst="rect">
            <a:avLst/>
          </a:prstGeom>
          <a:noFill/>
        </p:spPr>
        <p:txBody>
          <a:bodyPr wrap="square" rtlCol="0">
            <a:spAutoFit/>
          </a:bodyPr>
          <a:lstStyle/>
          <a:p>
            <a:pPr algn="ctr"/>
            <a:r>
              <a:rPr lang="en-US" sz="4000" dirty="0" smtClean="0"/>
              <a:t>Example-1</a:t>
            </a:r>
            <a:endParaRPr lang="en-US" sz="4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6"/>
          <p:cNvSpPr>
            <a:spLocks noChangeArrowheads="1"/>
          </p:cNvSpPr>
          <p:nvPr/>
        </p:nvSpPr>
        <p:spPr bwMode="auto">
          <a:xfrm>
            <a:off x="2133600" y="1447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5" name="Oval 107"/>
          <p:cNvSpPr>
            <a:spLocks noChangeArrowheads="1"/>
          </p:cNvSpPr>
          <p:nvPr/>
        </p:nvSpPr>
        <p:spPr bwMode="auto">
          <a:xfrm>
            <a:off x="1066800" y="20415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6" name="Oval 108"/>
          <p:cNvSpPr>
            <a:spLocks noChangeArrowheads="1"/>
          </p:cNvSpPr>
          <p:nvPr/>
        </p:nvSpPr>
        <p:spPr bwMode="auto">
          <a:xfrm>
            <a:off x="3048000" y="20415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sp>
        <p:nvSpPr>
          <p:cNvPr id="7" name="Oval 110"/>
          <p:cNvSpPr>
            <a:spLocks noChangeArrowheads="1"/>
          </p:cNvSpPr>
          <p:nvPr/>
        </p:nvSpPr>
        <p:spPr bwMode="auto">
          <a:xfrm>
            <a:off x="3810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8" name="Oval 111"/>
          <p:cNvSpPr>
            <a:spLocks noChangeArrowheads="1"/>
          </p:cNvSpPr>
          <p:nvPr/>
        </p:nvSpPr>
        <p:spPr bwMode="auto">
          <a:xfrm>
            <a:off x="1447800" y="2895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cxnSp>
        <p:nvCxnSpPr>
          <p:cNvPr id="9" name="AutoShape 112"/>
          <p:cNvCxnSpPr>
            <a:cxnSpLocks noChangeShapeType="1"/>
            <a:stCxn id="4" idx="3"/>
            <a:endCxn id="5" idx="7"/>
          </p:cNvCxnSpPr>
          <p:nvPr/>
        </p:nvCxnSpPr>
        <p:spPr bwMode="auto">
          <a:xfrm flipH="1">
            <a:off x="1457325" y="1838325"/>
            <a:ext cx="742950" cy="269875"/>
          </a:xfrm>
          <a:prstGeom prst="straightConnector1">
            <a:avLst/>
          </a:prstGeom>
          <a:noFill/>
          <a:ln w="9525">
            <a:solidFill>
              <a:schemeClr val="tx1"/>
            </a:solidFill>
            <a:round/>
            <a:headEnd/>
            <a:tailEnd/>
          </a:ln>
          <a:effectLst/>
        </p:spPr>
      </p:cxnSp>
      <p:cxnSp>
        <p:nvCxnSpPr>
          <p:cNvPr id="10" name="AutoShape 113"/>
          <p:cNvCxnSpPr>
            <a:cxnSpLocks noChangeShapeType="1"/>
            <a:stCxn id="4" idx="5"/>
            <a:endCxn id="6" idx="1"/>
          </p:cNvCxnSpPr>
          <p:nvPr/>
        </p:nvCxnSpPr>
        <p:spPr bwMode="auto">
          <a:xfrm>
            <a:off x="2524125" y="1838325"/>
            <a:ext cx="590550" cy="269875"/>
          </a:xfrm>
          <a:prstGeom prst="straightConnector1">
            <a:avLst/>
          </a:prstGeom>
          <a:noFill/>
          <a:ln w="9525">
            <a:solidFill>
              <a:schemeClr val="tx1"/>
            </a:solidFill>
            <a:round/>
            <a:headEnd/>
            <a:tailEnd/>
          </a:ln>
          <a:effectLst/>
        </p:spPr>
      </p:cxnSp>
      <p:cxnSp>
        <p:nvCxnSpPr>
          <p:cNvPr id="11" name="AutoShape 114"/>
          <p:cNvCxnSpPr>
            <a:cxnSpLocks noChangeShapeType="1"/>
            <a:stCxn id="5" idx="3"/>
            <a:endCxn id="7" idx="0"/>
          </p:cNvCxnSpPr>
          <p:nvPr/>
        </p:nvCxnSpPr>
        <p:spPr bwMode="auto">
          <a:xfrm flipH="1">
            <a:off x="609600" y="2432050"/>
            <a:ext cx="523875" cy="311150"/>
          </a:xfrm>
          <a:prstGeom prst="straightConnector1">
            <a:avLst/>
          </a:prstGeom>
          <a:noFill/>
          <a:ln w="9525">
            <a:solidFill>
              <a:schemeClr val="tx1"/>
            </a:solidFill>
            <a:round/>
            <a:headEnd/>
            <a:tailEnd/>
          </a:ln>
          <a:effectLst/>
        </p:spPr>
      </p:cxnSp>
      <p:cxnSp>
        <p:nvCxnSpPr>
          <p:cNvPr id="13" name="AutoShape 115"/>
          <p:cNvCxnSpPr>
            <a:cxnSpLocks noChangeShapeType="1"/>
          </p:cNvCxnSpPr>
          <p:nvPr/>
        </p:nvCxnSpPr>
        <p:spPr bwMode="auto">
          <a:xfrm>
            <a:off x="3438525" y="2438400"/>
            <a:ext cx="447675" cy="311150"/>
          </a:xfrm>
          <a:prstGeom prst="straightConnector1">
            <a:avLst/>
          </a:prstGeom>
          <a:noFill/>
          <a:ln w="9525">
            <a:solidFill>
              <a:schemeClr val="tx1"/>
            </a:solidFill>
            <a:round/>
            <a:headEnd/>
            <a:tailEnd/>
          </a:ln>
          <a:effectLst/>
        </p:spPr>
      </p:cxnSp>
      <p:sp>
        <p:nvSpPr>
          <p:cNvPr id="16" name="Oval 111"/>
          <p:cNvSpPr>
            <a:spLocks noChangeArrowheads="1"/>
          </p:cNvSpPr>
          <p:nvPr/>
        </p:nvSpPr>
        <p:spPr bwMode="auto">
          <a:xfrm>
            <a:off x="36576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40" name="Right Arrow 39"/>
          <p:cNvSpPr/>
          <p:nvPr/>
        </p:nvSpPr>
        <p:spPr>
          <a:xfrm>
            <a:off x="4191000" y="19050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267200" y="1688068"/>
            <a:ext cx="721672" cy="369332"/>
          </a:xfrm>
          <a:prstGeom prst="rect">
            <a:avLst/>
          </a:prstGeom>
          <a:noFill/>
        </p:spPr>
        <p:txBody>
          <a:bodyPr wrap="none" rtlCol="0">
            <a:spAutoFit/>
          </a:bodyPr>
          <a:lstStyle/>
          <a:p>
            <a:r>
              <a:rPr lang="en-US" dirty="0" smtClean="0"/>
              <a:t>insert</a:t>
            </a:r>
            <a:endParaRPr lang="en-US" dirty="0"/>
          </a:p>
        </p:txBody>
      </p:sp>
      <p:sp>
        <p:nvSpPr>
          <p:cNvPr id="42" name="TextBox 41"/>
          <p:cNvSpPr txBox="1"/>
          <p:nvPr/>
        </p:nvSpPr>
        <p:spPr>
          <a:xfrm>
            <a:off x="4419600" y="2145268"/>
            <a:ext cx="418704" cy="369332"/>
          </a:xfrm>
          <a:prstGeom prst="rect">
            <a:avLst/>
          </a:prstGeom>
          <a:noFill/>
        </p:spPr>
        <p:txBody>
          <a:bodyPr wrap="none" rtlCol="0">
            <a:spAutoFit/>
          </a:bodyPr>
          <a:lstStyle/>
          <a:p>
            <a:r>
              <a:rPr lang="en-US" dirty="0" smtClean="0"/>
              <a:t>70</a:t>
            </a:r>
            <a:endParaRPr lang="en-US" dirty="0"/>
          </a:p>
        </p:txBody>
      </p:sp>
      <p:sp>
        <p:nvSpPr>
          <p:cNvPr id="45" name="TextBox 44"/>
          <p:cNvSpPr txBox="1"/>
          <p:nvPr/>
        </p:nvSpPr>
        <p:spPr>
          <a:xfrm>
            <a:off x="2209800" y="1154668"/>
            <a:ext cx="301686" cy="369332"/>
          </a:xfrm>
          <a:prstGeom prst="rect">
            <a:avLst/>
          </a:prstGeom>
          <a:noFill/>
        </p:spPr>
        <p:txBody>
          <a:bodyPr wrap="none" rtlCol="0">
            <a:spAutoFit/>
          </a:bodyPr>
          <a:lstStyle/>
          <a:p>
            <a:r>
              <a:rPr lang="en-US" dirty="0" smtClean="0"/>
              <a:t>0</a:t>
            </a:r>
            <a:endParaRPr lang="en-US" dirty="0"/>
          </a:p>
        </p:txBody>
      </p:sp>
      <p:sp>
        <p:nvSpPr>
          <p:cNvPr id="46" name="TextBox 45"/>
          <p:cNvSpPr txBox="1"/>
          <p:nvPr/>
        </p:nvSpPr>
        <p:spPr>
          <a:xfrm>
            <a:off x="1069914" y="1764268"/>
            <a:ext cx="301686" cy="369332"/>
          </a:xfrm>
          <a:prstGeom prst="rect">
            <a:avLst/>
          </a:prstGeom>
          <a:noFill/>
        </p:spPr>
        <p:txBody>
          <a:bodyPr wrap="none" rtlCol="0">
            <a:spAutoFit/>
          </a:bodyPr>
          <a:lstStyle/>
          <a:p>
            <a:r>
              <a:rPr lang="en-US" dirty="0" smtClean="0"/>
              <a:t>0</a:t>
            </a:r>
            <a:endParaRPr lang="en-US" dirty="0"/>
          </a:p>
        </p:txBody>
      </p:sp>
      <p:sp>
        <p:nvSpPr>
          <p:cNvPr id="47" name="TextBox 46"/>
          <p:cNvSpPr txBox="1"/>
          <p:nvPr/>
        </p:nvSpPr>
        <p:spPr>
          <a:xfrm>
            <a:off x="384114" y="2450068"/>
            <a:ext cx="301686"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1524000" y="2602468"/>
            <a:ext cx="301686" cy="369332"/>
          </a:xfrm>
          <a:prstGeom prst="rect">
            <a:avLst/>
          </a:prstGeom>
          <a:noFill/>
        </p:spPr>
        <p:txBody>
          <a:bodyPr wrap="none" rtlCol="0">
            <a:spAutoFit/>
          </a:bodyPr>
          <a:lstStyle/>
          <a:p>
            <a:r>
              <a:rPr lang="en-US" dirty="0" smtClean="0"/>
              <a:t>0</a:t>
            </a:r>
            <a:endParaRPr lang="en-US" dirty="0"/>
          </a:p>
        </p:txBody>
      </p:sp>
      <p:sp>
        <p:nvSpPr>
          <p:cNvPr id="49" name="TextBox 48"/>
          <p:cNvSpPr txBox="1"/>
          <p:nvPr/>
        </p:nvSpPr>
        <p:spPr>
          <a:xfrm>
            <a:off x="3733800" y="2362200"/>
            <a:ext cx="301686" cy="369332"/>
          </a:xfrm>
          <a:prstGeom prst="rect">
            <a:avLst/>
          </a:prstGeom>
          <a:noFill/>
        </p:spPr>
        <p:txBody>
          <a:bodyPr wrap="none" rtlCol="0">
            <a:spAutoFit/>
          </a:bodyPr>
          <a:lstStyle/>
          <a:p>
            <a:r>
              <a:rPr lang="en-US" dirty="0" smtClean="0"/>
              <a:t>0</a:t>
            </a:r>
            <a:endParaRPr lang="en-US" dirty="0"/>
          </a:p>
        </p:txBody>
      </p:sp>
      <p:sp>
        <p:nvSpPr>
          <p:cNvPr id="50" name="TextBox 49"/>
          <p:cNvSpPr txBox="1"/>
          <p:nvPr/>
        </p:nvSpPr>
        <p:spPr>
          <a:xfrm>
            <a:off x="3124200" y="1764268"/>
            <a:ext cx="301686" cy="369332"/>
          </a:xfrm>
          <a:prstGeom prst="rect">
            <a:avLst/>
          </a:prstGeom>
          <a:noFill/>
        </p:spPr>
        <p:txBody>
          <a:bodyPr wrap="none" rtlCol="0">
            <a:spAutoFit/>
          </a:bodyPr>
          <a:lstStyle/>
          <a:p>
            <a:r>
              <a:rPr lang="en-US" dirty="0" smtClean="0"/>
              <a:t>1</a:t>
            </a:r>
            <a:endParaRPr lang="en-US" dirty="0"/>
          </a:p>
        </p:txBody>
      </p:sp>
      <p:sp>
        <p:nvSpPr>
          <p:cNvPr id="58" name="Right Arrow 57"/>
          <p:cNvSpPr/>
          <p:nvPr/>
        </p:nvSpPr>
        <p:spPr>
          <a:xfrm>
            <a:off x="990600" y="56388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AutoShape 115"/>
          <p:cNvCxnSpPr>
            <a:cxnSpLocks noChangeShapeType="1"/>
          </p:cNvCxnSpPr>
          <p:nvPr/>
        </p:nvCxnSpPr>
        <p:spPr bwMode="auto">
          <a:xfrm rot="16200000" flipH="1">
            <a:off x="1295400" y="2590800"/>
            <a:ext cx="381000" cy="228600"/>
          </a:xfrm>
          <a:prstGeom prst="straightConnector1">
            <a:avLst/>
          </a:prstGeom>
          <a:noFill/>
          <a:ln w="9525">
            <a:solidFill>
              <a:schemeClr val="tx1"/>
            </a:solidFill>
            <a:round/>
            <a:headEnd/>
            <a:tailEnd/>
          </a:ln>
          <a:effectLst/>
        </p:spPr>
      </p:cxnSp>
      <p:sp>
        <p:nvSpPr>
          <p:cNvPr id="79" name="Oval 106"/>
          <p:cNvSpPr>
            <a:spLocks noChangeArrowheads="1"/>
          </p:cNvSpPr>
          <p:nvPr/>
        </p:nvSpPr>
        <p:spPr bwMode="auto">
          <a:xfrm>
            <a:off x="6629400" y="1600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80" name="Oval 107"/>
          <p:cNvSpPr>
            <a:spLocks noChangeArrowheads="1"/>
          </p:cNvSpPr>
          <p:nvPr/>
        </p:nvSpPr>
        <p:spPr bwMode="auto">
          <a:xfrm>
            <a:off x="5562600" y="21939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81" name="Oval 108"/>
          <p:cNvSpPr>
            <a:spLocks noChangeArrowheads="1"/>
          </p:cNvSpPr>
          <p:nvPr/>
        </p:nvSpPr>
        <p:spPr bwMode="auto">
          <a:xfrm>
            <a:off x="7543800" y="21939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sp>
        <p:nvSpPr>
          <p:cNvPr id="82" name="Oval 110"/>
          <p:cNvSpPr>
            <a:spLocks noChangeArrowheads="1"/>
          </p:cNvSpPr>
          <p:nvPr/>
        </p:nvSpPr>
        <p:spPr bwMode="auto">
          <a:xfrm>
            <a:off x="4876800" y="2895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83" name="Oval 111"/>
          <p:cNvSpPr>
            <a:spLocks noChangeArrowheads="1"/>
          </p:cNvSpPr>
          <p:nvPr/>
        </p:nvSpPr>
        <p:spPr bwMode="auto">
          <a:xfrm>
            <a:off x="59436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cxnSp>
        <p:nvCxnSpPr>
          <p:cNvPr id="84" name="AutoShape 112"/>
          <p:cNvCxnSpPr>
            <a:cxnSpLocks noChangeShapeType="1"/>
            <a:stCxn id="79" idx="3"/>
            <a:endCxn id="80" idx="7"/>
          </p:cNvCxnSpPr>
          <p:nvPr/>
        </p:nvCxnSpPr>
        <p:spPr bwMode="auto">
          <a:xfrm flipH="1">
            <a:off x="5953125" y="1990725"/>
            <a:ext cx="742950" cy="269875"/>
          </a:xfrm>
          <a:prstGeom prst="straightConnector1">
            <a:avLst/>
          </a:prstGeom>
          <a:noFill/>
          <a:ln w="9525">
            <a:solidFill>
              <a:schemeClr val="tx1"/>
            </a:solidFill>
            <a:round/>
            <a:headEnd/>
            <a:tailEnd/>
          </a:ln>
          <a:effectLst/>
        </p:spPr>
      </p:cxnSp>
      <p:cxnSp>
        <p:nvCxnSpPr>
          <p:cNvPr id="88" name="AutoShape 113"/>
          <p:cNvCxnSpPr>
            <a:cxnSpLocks noChangeShapeType="1"/>
            <a:stCxn id="79" idx="5"/>
            <a:endCxn id="81" idx="1"/>
          </p:cNvCxnSpPr>
          <p:nvPr/>
        </p:nvCxnSpPr>
        <p:spPr bwMode="auto">
          <a:xfrm>
            <a:off x="7019925" y="1990725"/>
            <a:ext cx="590550" cy="269875"/>
          </a:xfrm>
          <a:prstGeom prst="straightConnector1">
            <a:avLst/>
          </a:prstGeom>
          <a:noFill/>
          <a:ln w="9525">
            <a:solidFill>
              <a:schemeClr val="tx1"/>
            </a:solidFill>
            <a:round/>
            <a:headEnd/>
            <a:tailEnd/>
          </a:ln>
          <a:effectLst/>
        </p:spPr>
      </p:cxnSp>
      <p:cxnSp>
        <p:nvCxnSpPr>
          <p:cNvPr id="89" name="AutoShape 114"/>
          <p:cNvCxnSpPr>
            <a:cxnSpLocks noChangeShapeType="1"/>
            <a:stCxn id="80" idx="3"/>
            <a:endCxn id="82" idx="0"/>
          </p:cNvCxnSpPr>
          <p:nvPr/>
        </p:nvCxnSpPr>
        <p:spPr bwMode="auto">
          <a:xfrm flipH="1">
            <a:off x="5105400" y="2584450"/>
            <a:ext cx="523875" cy="311150"/>
          </a:xfrm>
          <a:prstGeom prst="straightConnector1">
            <a:avLst/>
          </a:prstGeom>
          <a:noFill/>
          <a:ln w="9525">
            <a:solidFill>
              <a:schemeClr val="tx1"/>
            </a:solidFill>
            <a:round/>
            <a:headEnd/>
            <a:tailEnd/>
          </a:ln>
          <a:effectLst/>
        </p:spPr>
      </p:cxnSp>
      <p:cxnSp>
        <p:nvCxnSpPr>
          <p:cNvPr id="90" name="AutoShape 115"/>
          <p:cNvCxnSpPr>
            <a:cxnSpLocks noChangeShapeType="1"/>
            <a:endCxn id="91" idx="1"/>
          </p:cNvCxnSpPr>
          <p:nvPr/>
        </p:nvCxnSpPr>
        <p:spPr bwMode="auto">
          <a:xfrm rot="16200000" flipH="1">
            <a:off x="7891463" y="2633662"/>
            <a:ext cx="371755" cy="286030"/>
          </a:xfrm>
          <a:prstGeom prst="straightConnector1">
            <a:avLst/>
          </a:prstGeom>
          <a:noFill/>
          <a:ln w="9525">
            <a:solidFill>
              <a:schemeClr val="tx1"/>
            </a:solidFill>
            <a:round/>
            <a:headEnd/>
            <a:tailEnd/>
          </a:ln>
          <a:effectLst/>
        </p:spPr>
      </p:cxnSp>
      <p:sp>
        <p:nvSpPr>
          <p:cNvPr id="91" name="Oval 111"/>
          <p:cNvSpPr>
            <a:spLocks noChangeArrowheads="1"/>
          </p:cNvSpPr>
          <p:nvPr/>
        </p:nvSpPr>
        <p:spPr bwMode="auto">
          <a:xfrm>
            <a:off x="8153400" y="2895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92" name="TextBox 91"/>
          <p:cNvSpPr txBox="1"/>
          <p:nvPr/>
        </p:nvSpPr>
        <p:spPr>
          <a:xfrm>
            <a:off x="6705600" y="1307068"/>
            <a:ext cx="301686" cy="369332"/>
          </a:xfrm>
          <a:prstGeom prst="rect">
            <a:avLst/>
          </a:prstGeom>
          <a:noFill/>
        </p:spPr>
        <p:txBody>
          <a:bodyPr wrap="none" rtlCol="0">
            <a:spAutoFit/>
          </a:bodyPr>
          <a:lstStyle/>
          <a:p>
            <a:r>
              <a:rPr lang="en-US" dirty="0" smtClean="0"/>
              <a:t>1</a:t>
            </a:r>
            <a:endParaRPr lang="en-US" dirty="0"/>
          </a:p>
        </p:txBody>
      </p:sp>
      <p:sp>
        <p:nvSpPr>
          <p:cNvPr id="93" name="TextBox 92"/>
          <p:cNvSpPr txBox="1"/>
          <p:nvPr/>
        </p:nvSpPr>
        <p:spPr>
          <a:xfrm>
            <a:off x="5565714" y="1916668"/>
            <a:ext cx="301686" cy="369332"/>
          </a:xfrm>
          <a:prstGeom prst="rect">
            <a:avLst/>
          </a:prstGeom>
          <a:noFill/>
        </p:spPr>
        <p:txBody>
          <a:bodyPr wrap="none" rtlCol="0">
            <a:spAutoFit/>
          </a:bodyPr>
          <a:lstStyle/>
          <a:p>
            <a:r>
              <a:rPr lang="en-US" dirty="0" smtClean="0"/>
              <a:t>0</a:t>
            </a:r>
            <a:endParaRPr lang="en-US" dirty="0"/>
          </a:p>
        </p:txBody>
      </p:sp>
      <p:sp>
        <p:nvSpPr>
          <p:cNvPr id="94" name="TextBox 93"/>
          <p:cNvSpPr txBox="1"/>
          <p:nvPr/>
        </p:nvSpPr>
        <p:spPr>
          <a:xfrm>
            <a:off x="4879914" y="2602468"/>
            <a:ext cx="301686" cy="369332"/>
          </a:xfrm>
          <a:prstGeom prst="rect">
            <a:avLst/>
          </a:prstGeom>
          <a:noFill/>
        </p:spPr>
        <p:txBody>
          <a:bodyPr wrap="none" rtlCol="0">
            <a:spAutoFit/>
          </a:bodyPr>
          <a:lstStyle/>
          <a:p>
            <a:r>
              <a:rPr lang="en-US" dirty="0" smtClean="0"/>
              <a:t>0</a:t>
            </a:r>
            <a:endParaRPr lang="en-US" dirty="0"/>
          </a:p>
        </p:txBody>
      </p:sp>
      <p:sp>
        <p:nvSpPr>
          <p:cNvPr id="95" name="TextBox 94"/>
          <p:cNvSpPr txBox="1"/>
          <p:nvPr/>
        </p:nvSpPr>
        <p:spPr>
          <a:xfrm>
            <a:off x="6019800" y="2754868"/>
            <a:ext cx="301686" cy="369332"/>
          </a:xfrm>
          <a:prstGeom prst="rect">
            <a:avLst/>
          </a:prstGeom>
          <a:noFill/>
        </p:spPr>
        <p:txBody>
          <a:bodyPr wrap="none" rtlCol="0">
            <a:spAutoFit/>
          </a:bodyPr>
          <a:lstStyle/>
          <a:p>
            <a:r>
              <a:rPr lang="en-US" dirty="0" smtClean="0"/>
              <a:t>0</a:t>
            </a:r>
            <a:endParaRPr lang="en-US" dirty="0"/>
          </a:p>
        </p:txBody>
      </p:sp>
      <p:sp>
        <p:nvSpPr>
          <p:cNvPr id="96" name="TextBox 95"/>
          <p:cNvSpPr txBox="1"/>
          <p:nvPr/>
        </p:nvSpPr>
        <p:spPr>
          <a:xfrm>
            <a:off x="8229600" y="2514600"/>
            <a:ext cx="301686" cy="369332"/>
          </a:xfrm>
          <a:prstGeom prst="rect">
            <a:avLst/>
          </a:prstGeom>
          <a:noFill/>
        </p:spPr>
        <p:txBody>
          <a:bodyPr wrap="none" rtlCol="0">
            <a:spAutoFit/>
          </a:bodyPr>
          <a:lstStyle/>
          <a:p>
            <a:r>
              <a:rPr lang="en-US" dirty="0" smtClean="0"/>
              <a:t>1</a:t>
            </a:r>
            <a:endParaRPr lang="en-US" dirty="0"/>
          </a:p>
        </p:txBody>
      </p:sp>
      <p:sp>
        <p:nvSpPr>
          <p:cNvPr id="97" name="TextBox 96"/>
          <p:cNvSpPr txBox="1"/>
          <p:nvPr/>
        </p:nvSpPr>
        <p:spPr>
          <a:xfrm>
            <a:off x="7620000" y="1916668"/>
            <a:ext cx="301686" cy="369332"/>
          </a:xfrm>
          <a:prstGeom prst="rect">
            <a:avLst/>
          </a:prstGeom>
          <a:noFill/>
        </p:spPr>
        <p:txBody>
          <a:bodyPr wrap="none" rtlCol="0">
            <a:spAutoFit/>
          </a:bodyPr>
          <a:lstStyle/>
          <a:p>
            <a:r>
              <a:rPr lang="en-US" dirty="0" smtClean="0"/>
              <a:t>2</a:t>
            </a:r>
            <a:endParaRPr lang="en-US" dirty="0"/>
          </a:p>
        </p:txBody>
      </p:sp>
      <p:cxnSp>
        <p:nvCxnSpPr>
          <p:cNvPr id="98" name="AutoShape 115"/>
          <p:cNvCxnSpPr>
            <a:cxnSpLocks noChangeShapeType="1"/>
          </p:cNvCxnSpPr>
          <p:nvPr/>
        </p:nvCxnSpPr>
        <p:spPr bwMode="auto">
          <a:xfrm rot="16200000" flipH="1">
            <a:off x="5791200" y="2743200"/>
            <a:ext cx="381000" cy="228600"/>
          </a:xfrm>
          <a:prstGeom prst="straightConnector1">
            <a:avLst/>
          </a:prstGeom>
          <a:noFill/>
          <a:ln w="9525">
            <a:solidFill>
              <a:schemeClr val="tx1"/>
            </a:solidFill>
            <a:round/>
            <a:headEnd/>
            <a:tailEnd/>
          </a:ln>
          <a:effectLst/>
        </p:spPr>
      </p:cxnSp>
      <p:cxnSp>
        <p:nvCxnSpPr>
          <p:cNvPr id="99" name="AutoShape 115"/>
          <p:cNvCxnSpPr>
            <a:cxnSpLocks noChangeShapeType="1"/>
          </p:cNvCxnSpPr>
          <p:nvPr/>
        </p:nvCxnSpPr>
        <p:spPr bwMode="auto">
          <a:xfrm rot="16200000" flipH="1">
            <a:off x="8345487" y="3475038"/>
            <a:ext cx="463550" cy="219075"/>
          </a:xfrm>
          <a:prstGeom prst="straightConnector1">
            <a:avLst/>
          </a:prstGeom>
          <a:noFill/>
          <a:ln w="9525">
            <a:solidFill>
              <a:schemeClr val="tx1"/>
            </a:solidFill>
            <a:round/>
            <a:headEnd/>
            <a:tailEnd/>
          </a:ln>
          <a:effectLst/>
        </p:spPr>
      </p:cxnSp>
      <p:sp>
        <p:nvSpPr>
          <p:cNvPr id="101" name="Oval 111"/>
          <p:cNvSpPr>
            <a:spLocks noChangeArrowheads="1"/>
          </p:cNvSpPr>
          <p:nvPr/>
        </p:nvSpPr>
        <p:spPr bwMode="auto">
          <a:xfrm>
            <a:off x="8458200" y="3733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
        <p:nvSpPr>
          <p:cNvPr id="102" name="TextBox 101"/>
          <p:cNvSpPr txBox="1"/>
          <p:nvPr/>
        </p:nvSpPr>
        <p:spPr>
          <a:xfrm>
            <a:off x="8534400" y="3352800"/>
            <a:ext cx="301686" cy="369332"/>
          </a:xfrm>
          <a:prstGeom prst="rect">
            <a:avLst/>
          </a:prstGeom>
          <a:noFill/>
        </p:spPr>
        <p:txBody>
          <a:bodyPr wrap="none" rtlCol="0">
            <a:spAutoFit/>
          </a:bodyPr>
          <a:lstStyle/>
          <a:p>
            <a:r>
              <a:rPr lang="en-US" dirty="0" smtClean="0"/>
              <a:t>0</a:t>
            </a:r>
            <a:endParaRPr lang="en-US" dirty="0"/>
          </a:p>
        </p:txBody>
      </p:sp>
      <p:sp>
        <p:nvSpPr>
          <p:cNvPr id="105" name="Curved Right Arrow 104"/>
          <p:cNvSpPr/>
          <p:nvPr/>
        </p:nvSpPr>
        <p:spPr>
          <a:xfrm rot="9333217">
            <a:off x="7505188" y="2702924"/>
            <a:ext cx="307151" cy="6164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Oval 106"/>
          <p:cNvSpPr>
            <a:spLocks noChangeArrowheads="1"/>
          </p:cNvSpPr>
          <p:nvPr/>
        </p:nvSpPr>
        <p:spPr bwMode="auto">
          <a:xfrm>
            <a:off x="4495800" y="4191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40</a:t>
            </a:r>
            <a:endParaRPr lang="en-US" sz="2400" dirty="0">
              <a:latin typeface="Times New Roman" pitchFamily="18" charset="0"/>
            </a:endParaRPr>
          </a:p>
        </p:txBody>
      </p:sp>
      <p:sp>
        <p:nvSpPr>
          <p:cNvPr id="107" name="Oval 107"/>
          <p:cNvSpPr>
            <a:spLocks noChangeArrowheads="1"/>
          </p:cNvSpPr>
          <p:nvPr/>
        </p:nvSpPr>
        <p:spPr bwMode="auto">
          <a:xfrm>
            <a:off x="3429000" y="47847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20</a:t>
            </a:r>
            <a:endParaRPr lang="en-US" sz="2400" dirty="0">
              <a:latin typeface="Times New Roman" pitchFamily="18" charset="0"/>
            </a:endParaRPr>
          </a:p>
        </p:txBody>
      </p:sp>
      <p:sp>
        <p:nvSpPr>
          <p:cNvPr id="108" name="Oval 108"/>
          <p:cNvSpPr>
            <a:spLocks noChangeArrowheads="1"/>
          </p:cNvSpPr>
          <p:nvPr/>
        </p:nvSpPr>
        <p:spPr bwMode="auto">
          <a:xfrm>
            <a:off x="5410200" y="47847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60</a:t>
            </a:r>
            <a:endParaRPr lang="en-US" sz="2400" dirty="0">
              <a:latin typeface="Times New Roman" pitchFamily="18" charset="0"/>
            </a:endParaRPr>
          </a:p>
        </p:txBody>
      </p:sp>
      <p:sp>
        <p:nvSpPr>
          <p:cNvPr id="109" name="Oval 110"/>
          <p:cNvSpPr>
            <a:spLocks noChangeArrowheads="1"/>
          </p:cNvSpPr>
          <p:nvPr/>
        </p:nvSpPr>
        <p:spPr bwMode="auto">
          <a:xfrm>
            <a:off x="2743200" y="5486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10</a:t>
            </a:r>
            <a:endParaRPr lang="en-US" sz="2400" dirty="0">
              <a:latin typeface="Times New Roman" pitchFamily="18" charset="0"/>
            </a:endParaRPr>
          </a:p>
        </p:txBody>
      </p:sp>
      <p:sp>
        <p:nvSpPr>
          <p:cNvPr id="110" name="Oval 111"/>
          <p:cNvSpPr>
            <a:spLocks noChangeArrowheads="1"/>
          </p:cNvSpPr>
          <p:nvPr/>
        </p:nvSpPr>
        <p:spPr bwMode="auto">
          <a:xfrm>
            <a:off x="3810000" y="5638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30</a:t>
            </a:r>
            <a:endParaRPr lang="en-US" sz="2400" dirty="0">
              <a:latin typeface="Times New Roman" pitchFamily="18" charset="0"/>
            </a:endParaRPr>
          </a:p>
        </p:txBody>
      </p:sp>
      <p:cxnSp>
        <p:nvCxnSpPr>
          <p:cNvPr id="111" name="AutoShape 112"/>
          <p:cNvCxnSpPr>
            <a:cxnSpLocks noChangeShapeType="1"/>
            <a:stCxn id="106" idx="3"/>
            <a:endCxn id="107" idx="7"/>
          </p:cNvCxnSpPr>
          <p:nvPr/>
        </p:nvCxnSpPr>
        <p:spPr bwMode="auto">
          <a:xfrm flipH="1">
            <a:off x="3819525" y="4581525"/>
            <a:ext cx="742950" cy="269875"/>
          </a:xfrm>
          <a:prstGeom prst="straightConnector1">
            <a:avLst/>
          </a:prstGeom>
          <a:noFill/>
          <a:ln w="9525">
            <a:solidFill>
              <a:schemeClr val="tx1"/>
            </a:solidFill>
            <a:round/>
            <a:headEnd/>
            <a:tailEnd/>
          </a:ln>
          <a:effectLst/>
        </p:spPr>
      </p:cxnSp>
      <p:cxnSp>
        <p:nvCxnSpPr>
          <p:cNvPr id="112" name="AutoShape 113"/>
          <p:cNvCxnSpPr>
            <a:cxnSpLocks noChangeShapeType="1"/>
            <a:stCxn id="106" idx="5"/>
            <a:endCxn id="108" idx="1"/>
          </p:cNvCxnSpPr>
          <p:nvPr/>
        </p:nvCxnSpPr>
        <p:spPr bwMode="auto">
          <a:xfrm>
            <a:off x="4886325" y="4581525"/>
            <a:ext cx="590550" cy="269875"/>
          </a:xfrm>
          <a:prstGeom prst="straightConnector1">
            <a:avLst/>
          </a:prstGeom>
          <a:noFill/>
          <a:ln w="9525">
            <a:solidFill>
              <a:schemeClr val="tx1"/>
            </a:solidFill>
            <a:round/>
            <a:headEnd/>
            <a:tailEnd/>
          </a:ln>
          <a:effectLst/>
        </p:spPr>
      </p:cxnSp>
      <p:cxnSp>
        <p:nvCxnSpPr>
          <p:cNvPr id="113" name="AutoShape 114"/>
          <p:cNvCxnSpPr>
            <a:cxnSpLocks noChangeShapeType="1"/>
            <a:stCxn id="107" idx="3"/>
            <a:endCxn id="109" idx="0"/>
          </p:cNvCxnSpPr>
          <p:nvPr/>
        </p:nvCxnSpPr>
        <p:spPr bwMode="auto">
          <a:xfrm flipH="1">
            <a:off x="2971800" y="5175250"/>
            <a:ext cx="523875" cy="311150"/>
          </a:xfrm>
          <a:prstGeom prst="straightConnector1">
            <a:avLst/>
          </a:prstGeom>
          <a:noFill/>
          <a:ln w="9525">
            <a:solidFill>
              <a:schemeClr val="tx1"/>
            </a:solidFill>
            <a:round/>
            <a:headEnd/>
            <a:tailEnd/>
          </a:ln>
          <a:effectLst/>
        </p:spPr>
      </p:cxnSp>
      <p:cxnSp>
        <p:nvCxnSpPr>
          <p:cNvPr id="114" name="AutoShape 115"/>
          <p:cNvCxnSpPr>
            <a:cxnSpLocks noChangeShapeType="1"/>
          </p:cNvCxnSpPr>
          <p:nvPr/>
        </p:nvCxnSpPr>
        <p:spPr bwMode="auto">
          <a:xfrm>
            <a:off x="5800725" y="5181600"/>
            <a:ext cx="447675" cy="311150"/>
          </a:xfrm>
          <a:prstGeom prst="straightConnector1">
            <a:avLst/>
          </a:prstGeom>
          <a:noFill/>
          <a:ln w="9525">
            <a:solidFill>
              <a:schemeClr val="tx1"/>
            </a:solidFill>
            <a:round/>
            <a:headEnd/>
            <a:tailEnd/>
          </a:ln>
          <a:effectLst/>
        </p:spPr>
      </p:cxnSp>
      <p:sp>
        <p:nvSpPr>
          <p:cNvPr id="115" name="Oval 111"/>
          <p:cNvSpPr>
            <a:spLocks noChangeArrowheads="1"/>
          </p:cNvSpPr>
          <p:nvPr/>
        </p:nvSpPr>
        <p:spPr bwMode="auto">
          <a:xfrm>
            <a:off x="6019800" y="5486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70</a:t>
            </a:r>
            <a:endParaRPr lang="en-US" sz="2400" dirty="0">
              <a:latin typeface="Times New Roman" pitchFamily="18" charset="0"/>
            </a:endParaRPr>
          </a:p>
        </p:txBody>
      </p:sp>
      <p:sp>
        <p:nvSpPr>
          <p:cNvPr id="116" name="TextBox 115"/>
          <p:cNvSpPr txBox="1"/>
          <p:nvPr/>
        </p:nvSpPr>
        <p:spPr>
          <a:xfrm>
            <a:off x="4572000" y="3897868"/>
            <a:ext cx="301686" cy="369332"/>
          </a:xfrm>
          <a:prstGeom prst="rect">
            <a:avLst/>
          </a:prstGeom>
          <a:noFill/>
        </p:spPr>
        <p:txBody>
          <a:bodyPr wrap="none" rtlCol="0">
            <a:spAutoFit/>
          </a:bodyPr>
          <a:lstStyle/>
          <a:p>
            <a:r>
              <a:rPr lang="en-US" dirty="0" smtClean="0"/>
              <a:t>0</a:t>
            </a:r>
            <a:endParaRPr lang="en-US" dirty="0"/>
          </a:p>
        </p:txBody>
      </p:sp>
      <p:sp>
        <p:nvSpPr>
          <p:cNvPr id="117" name="TextBox 116"/>
          <p:cNvSpPr txBox="1"/>
          <p:nvPr/>
        </p:nvSpPr>
        <p:spPr>
          <a:xfrm>
            <a:off x="3432114" y="4507468"/>
            <a:ext cx="301686" cy="369332"/>
          </a:xfrm>
          <a:prstGeom prst="rect">
            <a:avLst/>
          </a:prstGeom>
          <a:noFill/>
        </p:spPr>
        <p:txBody>
          <a:bodyPr wrap="none" rtlCol="0">
            <a:spAutoFit/>
          </a:bodyPr>
          <a:lstStyle/>
          <a:p>
            <a:r>
              <a:rPr lang="en-US" dirty="0" smtClean="0"/>
              <a:t>0</a:t>
            </a:r>
            <a:endParaRPr lang="en-US" dirty="0"/>
          </a:p>
        </p:txBody>
      </p:sp>
      <p:sp>
        <p:nvSpPr>
          <p:cNvPr id="118" name="TextBox 117"/>
          <p:cNvSpPr txBox="1"/>
          <p:nvPr/>
        </p:nvSpPr>
        <p:spPr>
          <a:xfrm>
            <a:off x="2746314" y="5193268"/>
            <a:ext cx="301686" cy="369332"/>
          </a:xfrm>
          <a:prstGeom prst="rect">
            <a:avLst/>
          </a:prstGeom>
          <a:noFill/>
        </p:spPr>
        <p:txBody>
          <a:bodyPr wrap="none" rtlCol="0">
            <a:spAutoFit/>
          </a:bodyPr>
          <a:lstStyle/>
          <a:p>
            <a:r>
              <a:rPr lang="en-US" dirty="0" smtClean="0"/>
              <a:t>0</a:t>
            </a:r>
            <a:endParaRPr lang="en-US" dirty="0"/>
          </a:p>
        </p:txBody>
      </p:sp>
      <p:sp>
        <p:nvSpPr>
          <p:cNvPr id="119" name="TextBox 118"/>
          <p:cNvSpPr txBox="1"/>
          <p:nvPr/>
        </p:nvSpPr>
        <p:spPr>
          <a:xfrm>
            <a:off x="3886200" y="5345668"/>
            <a:ext cx="301686" cy="369332"/>
          </a:xfrm>
          <a:prstGeom prst="rect">
            <a:avLst/>
          </a:prstGeom>
          <a:noFill/>
        </p:spPr>
        <p:txBody>
          <a:bodyPr wrap="none" rtlCol="0">
            <a:spAutoFit/>
          </a:bodyPr>
          <a:lstStyle/>
          <a:p>
            <a:r>
              <a:rPr lang="en-US" dirty="0" smtClean="0"/>
              <a:t>0</a:t>
            </a:r>
            <a:endParaRPr lang="en-US" dirty="0"/>
          </a:p>
        </p:txBody>
      </p:sp>
      <p:sp>
        <p:nvSpPr>
          <p:cNvPr id="120" name="TextBox 119"/>
          <p:cNvSpPr txBox="1"/>
          <p:nvPr/>
        </p:nvSpPr>
        <p:spPr>
          <a:xfrm>
            <a:off x="6096000" y="5105400"/>
            <a:ext cx="301686" cy="369332"/>
          </a:xfrm>
          <a:prstGeom prst="rect">
            <a:avLst/>
          </a:prstGeom>
          <a:noFill/>
        </p:spPr>
        <p:txBody>
          <a:bodyPr wrap="none" rtlCol="0">
            <a:spAutoFit/>
          </a:bodyPr>
          <a:lstStyle/>
          <a:p>
            <a:r>
              <a:rPr lang="en-US" dirty="0" smtClean="0"/>
              <a:t>0</a:t>
            </a:r>
            <a:endParaRPr lang="en-US" dirty="0"/>
          </a:p>
        </p:txBody>
      </p:sp>
      <p:sp>
        <p:nvSpPr>
          <p:cNvPr id="121" name="TextBox 120"/>
          <p:cNvSpPr txBox="1"/>
          <p:nvPr/>
        </p:nvSpPr>
        <p:spPr>
          <a:xfrm>
            <a:off x="5486400" y="4507468"/>
            <a:ext cx="301686" cy="369332"/>
          </a:xfrm>
          <a:prstGeom prst="rect">
            <a:avLst/>
          </a:prstGeom>
          <a:noFill/>
        </p:spPr>
        <p:txBody>
          <a:bodyPr wrap="none" rtlCol="0">
            <a:spAutoFit/>
          </a:bodyPr>
          <a:lstStyle/>
          <a:p>
            <a:r>
              <a:rPr lang="en-US" dirty="0" smtClean="0"/>
              <a:t>0</a:t>
            </a:r>
            <a:endParaRPr lang="en-US" dirty="0"/>
          </a:p>
        </p:txBody>
      </p:sp>
      <p:cxnSp>
        <p:nvCxnSpPr>
          <p:cNvPr id="122" name="AutoShape 115"/>
          <p:cNvCxnSpPr>
            <a:cxnSpLocks noChangeShapeType="1"/>
          </p:cNvCxnSpPr>
          <p:nvPr/>
        </p:nvCxnSpPr>
        <p:spPr bwMode="auto">
          <a:xfrm rot="16200000" flipH="1">
            <a:off x="3657600" y="5334000"/>
            <a:ext cx="381000" cy="228600"/>
          </a:xfrm>
          <a:prstGeom prst="straightConnector1">
            <a:avLst/>
          </a:prstGeom>
          <a:noFill/>
          <a:ln w="9525">
            <a:solidFill>
              <a:schemeClr val="tx1"/>
            </a:solidFill>
            <a:round/>
            <a:headEnd/>
            <a:tailEnd/>
          </a:ln>
          <a:effectLst/>
        </p:spPr>
      </p:cxnSp>
      <p:cxnSp>
        <p:nvCxnSpPr>
          <p:cNvPr id="123" name="AutoShape 114"/>
          <p:cNvCxnSpPr>
            <a:cxnSpLocks noChangeShapeType="1"/>
          </p:cNvCxnSpPr>
          <p:nvPr/>
        </p:nvCxnSpPr>
        <p:spPr bwMode="auto">
          <a:xfrm rot="5400000">
            <a:off x="5024438" y="5262562"/>
            <a:ext cx="533400" cy="371476"/>
          </a:xfrm>
          <a:prstGeom prst="straightConnector1">
            <a:avLst/>
          </a:prstGeom>
          <a:noFill/>
          <a:ln w="9525">
            <a:solidFill>
              <a:schemeClr val="tx1"/>
            </a:solidFill>
            <a:round/>
            <a:headEnd/>
            <a:tailEnd/>
          </a:ln>
          <a:effectLst/>
        </p:spPr>
      </p:cxnSp>
      <p:sp>
        <p:nvSpPr>
          <p:cNvPr id="125" name="Oval 111"/>
          <p:cNvSpPr>
            <a:spLocks noChangeArrowheads="1"/>
          </p:cNvSpPr>
          <p:nvPr/>
        </p:nvSpPr>
        <p:spPr bwMode="auto">
          <a:xfrm>
            <a:off x="48768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50</a:t>
            </a:r>
            <a:endParaRPr lang="en-US" sz="2400" dirty="0">
              <a:latin typeface="Times New Roman" pitchFamily="18" charset="0"/>
            </a:endParaRPr>
          </a:p>
        </p:txBody>
      </p:sp>
      <p:sp>
        <p:nvSpPr>
          <p:cNvPr id="126" name="TextBox 125"/>
          <p:cNvSpPr txBox="1"/>
          <p:nvPr/>
        </p:nvSpPr>
        <p:spPr>
          <a:xfrm>
            <a:off x="4876800" y="5421868"/>
            <a:ext cx="301686" cy="369332"/>
          </a:xfrm>
          <a:prstGeom prst="rect">
            <a:avLst/>
          </a:prstGeom>
          <a:noFill/>
        </p:spPr>
        <p:txBody>
          <a:bodyPr wrap="none" rtlCol="0">
            <a:spAutoFit/>
          </a:bodyPr>
          <a:lstStyle/>
          <a:p>
            <a:r>
              <a:rPr lang="en-US" dirty="0" smtClean="0"/>
              <a:t>0</a:t>
            </a:r>
            <a:endParaRPr lang="en-US" dirty="0"/>
          </a:p>
        </p:txBody>
      </p:sp>
      <p:sp>
        <p:nvSpPr>
          <p:cNvPr id="64" name="TextBox 63"/>
          <p:cNvSpPr txBox="1"/>
          <p:nvPr/>
        </p:nvSpPr>
        <p:spPr>
          <a:xfrm>
            <a:off x="1371600" y="228600"/>
            <a:ext cx="6248400" cy="707886"/>
          </a:xfrm>
          <a:prstGeom prst="rect">
            <a:avLst/>
          </a:prstGeom>
          <a:noFill/>
        </p:spPr>
        <p:txBody>
          <a:bodyPr wrap="square" rtlCol="0">
            <a:spAutoFit/>
          </a:bodyPr>
          <a:lstStyle/>
          <a:p>
            <a:pPr algn="ctr"/>
            <a:r>
              <a:rPr lang="en-US" sz="4000" dirty="0" smtClean="0"/>
              <a:t>Example-2</a:t>
            </a:r>
            <a:endParaRPr lang="en-US" sz="4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hlinkClick r:id="rId2" action="ppaction://hlinkpres?slideindex=1&amp;slidetitle="/>
              </a:rPr>
              <a:t>LR</a:t>
            </a:r>
            <a:r>
              <a:rPr lang="en-US" dirty="0" smtClean="0"/>
              <a:t> Rotation (RR+LL)        </a:t>
            </a:r>
          </a:p>
          <a:p>
            <a:pPr>
              <a:buNone/>
            </a:pPr>
            <a:endParaRPr lang="en-US" dirty="0" smtClean="0"/>
          </a:p>
          <a:p>
            <a:pPr algn="just">
              <a:buNone/>
            </a:pPr>
            <a:r>
              <a:rPr lang="en-US" dirty="0" smtClean="0"/>
              <a:t>	It is used when a new node is inserted in the right </a:t>
            </a:r>
            <a:r>
              <a:rPr lang="en-US" dirty="0" err="1" smtClean="0"/>
              <a:t>subtree</a:t>
            </a:r>
            <a:r>
              <a:rPr lang="en-US" dirty="0" smtClean="0"/>
              <a:t> of the left child of the node where |h</a:t>
            </a:r>
            <a:r>
              <a:rPr lang="en-US" baseline="-25000" dirty="0" smtClean="0"/>
              <a:t>l</a:t>
            </a:r>
            <a:r>
              <a:rPr lang="en-US" dirty="0" smtClean="0"/>
              <a:t>-h</a:t>
            </a:r>
            <a:r>
              <a:rPr lang="en-US" baseline="-25000" dirty="0" smtClean="0"/>
              <a:t>r</a:t>
            </a:r>
            <a:r>
              <a:rPr lang="en-US" dirty="0" smtClean="0"/>
              <a:t>|&gt;1. </a:t>
            </a:r>
            <a:endParaRPr lang="en-US" dirty="0"/>
          </a:p>
        </p:txBody>
      </p:sp>
      <p:sp>
        <p:nvSpPr>
          <p:cNvPr id="4" name="Title 1"/>
          <p:cNvSpPr>
            <a:spLocks noGrp="1"/>
          </p:cNvSpPr>
          <p:nvPr>
            <p:ph type="title"/>
          </p:nvPr>
        </p:nvSpPr>
        <p:spPr/>
        <p:txBody>
          <a:bodyPr/>
          <a:lstStyle/>
          <a:p>
            <a:r>
              <a:rPr lang="en-US" dirty="0" smtClean="0"/>
              <a:t>AVL Tree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7"/>
          <p:cNvSpPr>
            <a:spLocks noChangeArrowheads="1"/>
          </p:cNvSpPr>
          <p:nvPr/>
        </p:nvSpPr>
        <p:spPr bwMode="auto">
          <a:xfrm>
            <a:off x="2133600" y="1447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5" name="Oval 110"/>
          <p:cNvSpPr>
            <a:spLocks noChangeArrowheads="1"/>
          </p:cNvSpPr>
          <p:nvPr/>
        </p:nvSpPr>
        <p:spPr bwMode="auto">
          <a:xfrm>
            <a:off x="1447800" y="21494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6" name="AutoShape 114"/>
          <p:cNvCxnSpPr>
            <a:cxnSpLocks noChangeShapeType="1"/>
            <a:stCxn id="4" idx="3"/>
            <a:endCxn id="5" idx="0"/>
          </p:cNvCxnSpPr>
          <p:nvPr/>
        </p:nvCxnSpPr>
        <p:spPr bwMode="auto">
          <a:xfrm flipH="1">
            <a:off x="1676400" y="1838325"/>
            <a:ext cx="523875" cy="311150"/>
          </a:xfrm>
          <a:prstGeom prst="straightConnector1">
            <a:avLst/>
          </a:prstGeom>
          <a:noFill/>
          <a:ln w="9525">
            <a:solidFill>
              <a:schemeClr val="tx1"/>
            </a:solidFill>
            <a:round/>
            <a:headEnd/>
            <a:tailEnd/>
          </a:ln>
          <a:effectLst/>
        </p:spPr>
      </p:cxnSp>
      <p:sp>
        <p:nvSpPr>
          <p:cNvPr id="7" name="Right Arrow 6"/>
          <p:cNvSpPr/>
          <p:nvPr/>
        </p:nvSpPr>
        <p:spPr>
          <a:xfrm>
            <a:off x="3733800" y="20574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0" y="1840468"/>
            <a:ext cx="721672" cy="369332"/>
          </a:xfrm>
          <a:prstGeom prst="rect">
            <a:avLst/>
          </a:prstGeom>
          <a:noFill/>
        </p:spPr>
        <p:txBody>
          <a:bodyPr wrap="none" rtlCol="0">
            <a:spAutoFit/>
          </a:bodyPr>
          <a:lstStyle/>
          <a:p>
            <a:r>
              <a:rPr lang="en-US" dirty="0" smtClean="0"/>
              <a:t>insert</a:t>
            </a:r>
            <a:endParaRPr lang="en-US" dirty="0"/>
          </a:p>
        </p:txBody>
      </p:sp>
      <p:sp>
        <p:nvSpPr>
          <p:cNvPr id="9" name="Oval 107"/>
          <p:cNvSpPr>
            <a:spLocks noChangeArrowheads="1"/>
          </p:cNvSpPr>
          <p:nvPr/>
        </p:nvSpPr>
        <p:spPr bwMode="auto">
          <a:xfrm>
            <a:off x="6477000" y="1447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10" name="Oval 110"/>
          <p:cNvSpPr>
            <a:spLocks noChangeArrowheads="1"/>
          </p:cNvSpPr>
          <p:nvPr/>
        </p:nvSpPr>
        <p:spPr bwMode="auto">
          <a:xfrm>
            <a:off x="5791200" y="21494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11" name="AutoShape 114"/>
          <p:cNvCxnSpPr>
            <a:cxnSpLocks noChangeShapeType="1"/>
            <a:stCxn id="9" idx="3"/>
            <a:endCxn id="10" idx="0"/>
          </p:cNvCxnSpPr>
          <p:nvPr/>
        </p:nvCxnSpPr>
        <p:spPr bwMode="auto">
          <a:xfrm flipH="1">
            <a:off x="6019800" y="1838325"/>
            <a:ext cx="523875" cy="311150"/>
          </a:xfrm>
          <a:prstGeom prst="straightConnector1">
            <a:avLst/>
          </a:prstGeom>
          <a:noFill/>
          <a:ln w="9525">
            <a:solidFill>
              <a:schemeClr val="tx1"/>
            </a:solidFill>
            <a:round/>
            <a:headEnd/>
            <a:tailEnd/>
          </a:ln>
          <a:effectLst/>
        </p:spPr>
      </p:cxnSp>
      <p:cxnSp>
        <p:nvCxnSpPr>
          <p:cNvPr id="12" name="AutoShape 115"/>
          <p:cNvCxnSpPr>
            <a:cxnSpLocks noChangeShapeType="1"/>
          </p:cNvCxnSpPr>
          <p:nvPr/>
        </p:nvCxnSpPr>
        <p:spPr bwMode="auto">
          <a:xfrm rot="16200000" flipH="1">
            <a:off x="6096000" y="2667000"/>
            <a:ext cx="381000" cy="228600"/>
          </a:xfrm>
          <a:prstGeom prst="straightConnector1">
            <a:avLst/>
          </a:prstGeom>
          <a:noFill/>
          <a:ln w="9525">
            <a:solidFill>
              <a:schemeClr val="tx1"/>
            </a:solidFill>
            <a:round/>
            <a:headEnd/>
            <a:tailEnd/>
          </a:ln>
          <a:effectLst/>
        </p:spPr>
      </p:cxnSp>
      <p:sp>
        <p:nvSpPr>
          <p:cNvPr id="13" name="Oval 110"/>
          <p:cNvSpPr>
            <a:spLocks noChangeArrowheads="1"/>
          </p:cNvSpPr>
          <p:nvPr/>
        </p:nvSpPr>
        <p:spPr bwMode="auto">
          <a:xfrm>
            <a:off x="6248400" y="2971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sp>
        <p:nvSpPr>
          <p:cNvPr id="14" name="Right Arrow 13"/>
          <p:cNvSpPr/>
          <p:nvPr/>
        </p:nvSpPr>
        <p:spPr>
          <a:xfrm>
            <a:off x="381000" y="45720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7200" y="4355068"/>
            <a:ext cx="407484" cy="369332"/>
          </a:xfrm>
          <a:prstGeom prst="rect">
            <a:avLst/>
          </a:prstGeom>
          <a:noFill/>
        </p:spPr>
        <p:txBody>
          <a:bodyPr wrap="none" rtlCol="0">
            <a:spAutoFit/>
          </a:bodyPr>
          <a:lstStyle/>
          <a:p>
            <a:r>
              <a:rPr lang="en-US" dirty="0" smtClean="0"/>
              <a:t>LR</a:t>
            </a:r>
            <a:endParaRPr lang="en-US" dirty="0"/>
          </a:p>
        </p:txBody>
      </p:sp>
      <p:sp>
        <p:nvSpPr>
          <p:cNvPr id="16" name="Oval 107"/>
          <p:cNvSpPr>
            <a:spLocks noChangeArrowheads="1"/>
          </p:cNvSpPr>
          <p:nvPr/>
        </p:nvSpPr>
        <p:spPr bwMode="auto">
          <a:xfrm>
            <a:off x="2362200" y="3657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17" name="Oval 110"/>
          <p:cNvSpPr>
            <a:spLocks noChangeArrowheads="1"/>
          </p:cNvSpPr>
          <p:nvPr/>
        </p:nvSpPr>
        <p:spPr bwMode="auto">
          <a:xfrm>
            <a:off x="1676400" y="4359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18" name="AutoShape 114"/>
          <p:cNvCxnSpPr>
            <a:cxnSpLocks noChangeShapeType="1"/>
            <a:stCxn id="16" idx="3"/>
            <a:endCxn id="17" idx="0"/>
          </p:cNvCxnSpPr>
          <p:nvPr/>
        </p:nvCxnSpPr>
        <p:spPr bwMode="auto">
          <a:xfrm flipH="1">
            <a:off x="1905000" y="4048125"/>
            <a:ext cx="523875" cy="311150"/>
          </a:xfrm>
          <a:prstGeom prst="straightConnector1">
            <a:avLst/>
          </a:prstGeom>
          <a:noFill/>
          <a:ln w="9525">
            <a:solidFill>
              <a:schemeClr val="tx1"/>
            </a:solidFill>
            <a:round/>
            <a:headEnd/>
            <a:tailEnd/>
          </a:ln>
          <a:effectLst/>
        </p:spPr>
      </p:cxnSp>
      <p:cxnSp>
        <p:nvCxnSpPr>
          <p:cNvPr id="19" name="AutoShape 115"/>
          <p:cNvCxnSpPr>
            <a:cxnSpLocks noChangeShapeType="1"/>
          </p:cNvCxnSpPr>
          <p:nvPr/>
        </p:nvCxnSpPr>
        <p:spPr bwMode="auto">
          <a:xfrm rot="16200000" flipH="1">
            <a:off x="1981200" y="4876800"/>
            <a:ext cx="381000" cy="228600"/>
          </a:xfrm>
          <a:prstGeom prst="straightConnector1">
            <a:avLst/>
          </a:prstGeom>
          <a:noFill/>
          <a:ln w="9525">
            <a:solidFill>
              <a:schemeClr val="tx1"/>
            </a:solidFill>
            <a:round/>
            <a:headEnd/>
            <a:tailEnd/>
          </a:ln>
          <a:effectLst/>
        </p:spPr>
      </p:cxnSp>
      <p:sp>
        <p:nvSpPr>
          <p:cNvPr id="20" name="Oval 110"/>
          <p:cNvSpPr>
            <a:spLocks noChangeArrowheads="1"/>
          </p:cNvSpPr>
          <p:nvPr/>
        </p:nvSpPr>
        <p:spPr bwMode="auto">
          <a:xfrm>
            <a:off x="2133600" y="5181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grpSp>
        <p:nvGrpSpPr>
          <p:cNvPr id="21" name="Group 19"/>
          <p:cNvGrpSpPr>
            <a:grpSpLocks/>
          </p:cNvGrpSpPr>
          <p:nvPr/>
        </p:nvGrpSpPr>
        <p:grpSpPr bwMode="auto">
          <a:xfrm>
            <a:off x="1828800" y="4953000"/>
            <a:ext cx="215900" cy="304800"/>
            <a:chOff x="2448" y="2160"/>
            <a:chExt cx="328" cy="296"/>
          </a:xfrm>
        </p:grpSpPr>
        <p:sp>
          <p:nvSpPr>
            <p:cNvPr id="22"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23"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27" name="Right Arrow 26"/>
          <p:cNvSpPr/>
          <p:nvPr/>
        </p:nvSpPr>
        <p:spPr>
          <a:xfrm>
            <a:off x="3048000" y="4636532"/>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24200" y="4419600"/>
            <a:ext cx="434734" cy="369332"/>
          </a:xfrm>
          <a:prstGeom prst="rect">
            <a:avLst/>
          </a:prstGeom>
          <a:noFill/>
        </p:spPr>
        <p:txBody>
          <a:bodyPr wrap="none" rtlCol="0">
            <a:spAutoFit/>
          </a:bodyPr>
          <a:lstStyle/>
          <a:p>
            <a:r>
              <a:rPr lang="en-US" dirty="0" smtClean="0"/>
              <a:t>RR</a:t>
            </a:r>
            <a:endParaRPr lang="en-US" dirty="0"/>
          </a:p>
        </p:txBody>
      </p:sp>
      <p:sp>
        <p:nvSpPr>
          <p:cNvPr id="29" name="Oval 107"/>
          <p:cNvSpPr>
            <a:spLocks noChangeArrowheads="1"/>
          </p:cNvSpPr>
          <p:nvPr/>
        </p:nvSpPr>
        <p:spPr bwMode="auto">
          <a:xfrm>
            <a:off x="5105400" y="40227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sp>
        <p:nvSpPr>
          <p:cNvPr id="30" name="Oval 110"/>
          <p:cNvSpPr>
            <a:spLocks noChangeArrowheads="1"/>
          </p:cNvSpPr>
          <p:nvPr/>
        </p:nvSpPr>
        <p:spPr bwMode="auto">
          <a:xfrm>
            <a:off x="4419600" y="4724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cxnSp>
        <p:nvCxnSpPr>
          <p:cNvPr id="31" name="AutoShape 114"/>
          <p:cNvCxnSpPr>
            <a:cxnSpLocks noChangeShapeType="1"/>
            <a:stCxn id="29" idx="3"/>
            <a:endCxn id="30" idx="0"/>
          </p:cNvCxnSpPr>
          <p:nvPr/>
        </p:nvCxnSpPr>
        <p:spPr bwMode="auto">
          <a:xfrm flipH="1">
            <a:off x="4648200" y="4413250"/>
            <a:ext cx="523875" cy="311150"/>
          </a:xfrm>
          <a:prstGeom prst="straightConnector1">
            <a:avLst/>
          </a:prstGeom>
          <a:noFill/>
          <a:ln w="9525">
            <a:solidFill>
              <a:schemeClr val="tx1"/>
            </a:solidFill>
            <a:round/>
            <a:headEnd/>
            <a:tailEnd/>
          </a:ln>
          <a:effectLst/>
        </p:spPr>
      </p:cxnSp>
      <p:cxnSp>
        <p:nvCxnSpPr>
          <p:cNvPr id="32" name="AutoShape 114"/>
          <p:cNvCxnSpPr>
            <a:cxnSpLocks noChangeShapeType="1"/>
          </p:cNvCxnSpPr>
          <p:nvPr/>
        </p:nvCxnSpPr>
        <p:spPr bwMode="auto">
          <a:xfrm rot="5400000">
            <a:off x="4030663" y="5189537"/>
            <a:ext cx="539750" cy="371476"/>
          </a:xfrm>
          <a:prstGeom prst="straightConnector1">
            <a:avLst/>
          </a:prstGeom>
          <a:noFill/>
          <a:ln w="9525">
            <a:solidFill>
              <a:schemeClr val="tx1"/>
            </a:solidFill>
            <a:round/>
            <a:headEnd/>
            <a:tailEnd/>
          </a:ln>
          <a:effectLst/>
        </p:spPr>
      </p:cxnSp>
      <p:sp>
        <p:nvSpPr>
          <p:cNvPr id="34" name="Oval 110"/>
          <p:cNvSpPr>
            <a:spLocks noChangeArrowheads="1"/>
          </p:cNvSpPr>
          <p:nvPr/>
        </p:nvSpPr>
        <p:spPr bwMode="auto">
          <a:xfrm>
            <a:off x="38862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sp>
        <p:nvSpPr>
          <p:cNvPr id="35" name="Right Arrow 34"/>
          <p:cNvSpPr/>
          <p:nvPr/>
        </p:nvSpPr>
        <p:spPr>
          <a:xfrm>
            <a:off x="5486400" y="4788932"/>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562600" y="4572000"/>
            <a:ext cx="380232" cy="369332"/>
          </a:xfrm>
          <a:prstGeom prst="rect">
            <a:avLst/>
          </a:prstGeom>
          <a:noFill/>
        </p:spPr>
        <p:txBody>
          <a:bodyPr wrap="none" rtlCol="0">
            <a:spAutoFit/>
          </a:bodyPr>
          <a:lstStyle/>
          <a:p>
            <a:r>
              <a:rPr lang="en-US" dirty="0" smtClean="0"/>
              <a:t>LL</a:t>
            </a:r>
            <a:endParaRPr lang="en-US" dirty="0"/>
          </a:p>
        </p:txBody>
      </p:sp>
      <p:sp>
        <p:nvSpPr>
          <p:cNvPr id="37" name="Oval 107"/>
          <p:cNvSpPr>
            <a:spLocks noChangeArrowheads="1"/>
          </p:cNvSpPr>
          <p:nvPr/>
        </p:nvSpPr>
        <p:spPr bwMode="auto">
          <a:xfrm>
            <a:off x="7620000" y="40227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B</a:t>
            </a:r>
            <a:endParaRPr lang="en-US" sz="2400" dirty="0">
              <a:latin typeface="Times New Roman" pitchFamily="18" charset="0"/>
            </a:endParaRPr>
          </a:p>
        </p:txBody>
      </p:sp>
      <p:sp>
        <p:nvSpPr>
          <p:cNvPr id="38" name="Oval 110"/>
          <p:cNvSpPr>
            <a:spLocks noChangeArrowheads="1"/>
          </p:cNvSpPr>
          <p:nvPr/>
        </p:nvSpPr>
        <p:spPr bwMode="auto">
          <a:xfrm>
            <a:off x="6934200" y="4724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A</a:t>
            </a:r>
            <a:endParaRPr lang="en-US" sz="2400" dirty="0">
              <a:latin typeface="Times New Roman" pitchFamily="18" charset="0"/>
            </a:endParaRPr>
          </a:p>
        </p:txBody>
      </p:sp>
      <p:cxnSp>
        <p:nvCxnSpPr>
          <p:cNvPr id="39" name="AutoShape 114"/>
          <p:cNvCxnSpPr>
            <a:cxnSpLocks noChangeShapeType="1"/>
            <a:stCxn id="37" idx="3"/>
            <a:endCxn id="38" idx="0"/>
          </p:cNvCxnSpPr>
          <p:nvPr/>
        </p:nvCxnSpPr>
        <p:spPr bwMode="auto">
          <a:xfrm flipH="1">
            <a:off x="7162800" y="4413250"/>
            <a:ext cx="523875" cy="311150"/>
          </a:xfrm>
          <a:prstGeom prst="straightConnector1">
            <a:avLst/>
          </a:prstGeom>
          <a:noFill/>
          <a:ln w="9525">
            <a:solidFill>
              <a:schemeClr val="tx1"/>
            </a:solidFill>
            <a:round/>
            <a:headEnd/>
            <a:tailEnd/>
          </a:ln>
          <a:effectLst/>
        </p:spPr>
      </p:cxnSp>
      <p:cxnSp>
        <p:nvCxnSpPr>
          <p:cNvPr id="40" name="AutoShape 115"/>
          <p:cNvCxnSpPr>
            <a:cxnSpLocks noChangeShapeType="1"/>
          </p:cNvCxnSpPr>
          <p:nvPr/>
        </p:nvCxnSpPr>
        <p:spPr bwMode="auto">
          <a:xfrm rot="16200000" flipH="1">
            <a:off x="7924800" y="4495801"/>
            <a:ext cx="381000" cy="228600"/>
          </a:xfrm>
          <a:prstGeom prst="straightConnector1">
            <a:avLst/>
          </a:prstGeom>
          <a:noFill/>
          <a:ln w="9525">
            <a:solidFill>
              <a:schemeClr val="tx1"/>
            </a:solidFill>
            <a:round/>
            <a:headEnd/>
            <a:tailEnd/>
          </a:ln>
          <a:effectLst/>
        </p:spPr>
      </p:cxnSp>
      <p:sp>
        <p:nvSpPr>
          <p:cNvPr id="41" name="Oval 110"/>
          <p:cNvSpPr>
            <a:spLocks noChangeArrowheads="1"/>
          </p:cNvSpPr>
          <p:nvPr/>
        </p:nvSpPr>
        <p:spPr bwMode="auto">
          <a:xfrm>
            <a:off x="80010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smtClean="0">
                <a:latin typeface="Times New Roman" pitchFamily="18" charset="0"/>
              </a:rPr>
              <a:t>C</a:t>
            </a:r>
            <a:endParaRPr lang="en-US" sz="2400" dirty="0">
              <a:latin typeface="Times New Roman" pitchFamily="18" charset="0"/>
            </a:endParaRPr>
          </a:p>
        </p:txBody>
      </p:sp>
      <p:grpSp>
        <p:nvGrpSpPr>
          <p:cNvPr id="42" name="Group 29"/>
          <p:cNvGrpSpPr>
            <a:grpSpLocks/>
          </p:cNvGrpSpPr>
          <p:nvPr/>
        </p:nvGrpSpPr>
        <p:grpSpPr bwMode="auto">
          <a:xfrm>
            <a:off x="4800600" y="4406900"/>
            <a:ext cx="228600" cy="241300"/>
            <a:chOff x="3648" y="3360"/>
            <a:chExt cx="296" cy="288"/>
          </a:xfrm>
        </p:grpSpPr>
        <p:sp>
          <p:nvSpPr>
            <p:cNvPr id="43"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p:spPr>
          <p:txBody>
            <a:bodyPr anchor="ctr">
              <a:spAutoFit/>
            </a:bodyPr>
            <a:lstStyle/>
            <a:p>
              <a:endParaRPr lang="en-US"/>
            </a:p>
          </p:txBody>
        </p:sp>
        <p:sp>
          <p:nvSpPr>
            <p:cNvPr id="44"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45" name="TextBox 44"/>
          <p:cNvSpPr txBox="1"/>
          <p:nvPr/>
        </p:nvSpPr>
        <p:spPr>
          <a:xfrm>
            <a:off x="1371600" y="228600"/>
            <a:ext cx="6248400" cy="707886"/>
          </a:xfrm>
          <a:prstGeom prst="rect">
            <a:avLst/>
          </a:prstGeom>
          <a:noFill/>
        </p:spPr>
        <p:txBody>
          <a:bodyPr wrap="square" rtlCol="0">
            <a:spAutoFit/>
          </a:bodyPr>
          <a:lstStyle/>
          <a:p>
            <a:pPr algn="ctr"/>
            <a:r>
              <a:rPr lang="en-US" sz="4000" dirty="0" smtClean="0"/>
              <a:t>Example-1</a:t>
            </a:r>
            <a:endParaRPr lang="en-US" sz="40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a:off x="3835400" y="3225800"/>
            <a:ext cx="914400" cy="914400"/>
          </a:xfrm>
          <a:prstGeom prst="line">
            <a:avLst/>
          </a:prstGeom>
          <a:noFill/>
          <a:ln w="9525">
            <a:solidFill>
              <a:schemeClr val="tx1"/>
            </a:solidFill>
            <a:round/>
            <a:headEnd/>
            <a:tailEnd/>
          </a:ln>
          <a:effectLst/>
        </p:spPr>
        <p:txBody>
          <a:bodyPr wrap="none" anchor="ctr"/>
          <a:lstStyle/>
          <a:p>
            <a:endParaRPr lang="en-US" sz="2000"/>
          </a:p>
        </p:txBody>
      </p:sp>
      <p:sp>
        <p:nvSpPr>
          <p:cNvPr id="6" name="Line 3"/>
          <p:cNvSpPr>
            <a:spLocks noChangeShapeType="1"/>
          </p:cNvSpPr>
          <p:nvPr/>
        </p:nvSpPr>
        <p:spPr bwMode="auto">
          <a:xfrm flipH="1">
            <a:off x="5384800" y="3124200"/>
            <a:ext cx="762000" cy="825500"/>
          </a:xfrm>
          <a:prstGeom prst="line">
            <a:avLst/>
          </a:prstGeom>
          <a:noFill/>
          <a:ln w="9525">
            <a:solidFill>
              <a:schemeClr val="tx1"/>
            </a:solidFill>
            <a:round/>
            <a:headEnd/>
            <a:tailEnd/>
          </a:ln>
          <a:effectLst/>
        </p:spPr>
        <p:txBody>
          <a:bodyPr wrap="none" anchor="ctr"/>
          <a:lstStyle/>
          <a:p>
            <a:endParaRPr lang="en-US" sz="2000"/>
          </a:p>
        </p:txBody>
      </p:sp>
      <p:sp>
        <p:nvSpPr>
          <p:cNvPr id="7" name="Line 4"/>
          <p:cNvSpPr>
            <a:spLocks noChangeShapeType="1"/>
          </p:cNvSpPr>
          <p:nvPr/>
        </p:nvSpPr>
        <p:spPr bwMode="auto">
          <a:xfrm flipV="1">
            <a:off x="1714500" y="2133600"/>
            <a:ext cx="3162300" cy="3048000"/>
          </a:xfrm>
          <a:prstGeom prst="line">
            <a:avLst/>
          </a:prstGeom>
          <a:noFill/>
          <a:ln w="9525">
            <a:solidFill>
              <a:schemeClr val="tx1"/>
            </a:solidFill>
            <a:round/>
            <a:headEnd/>
            <a:tailEnd/>
          </a:ln>
          <a:effectLst/>
        </p:spPr>
        <p:txBody>
          <a:bodyPr wrap="none" anchor="ctr"/>
          <a:lstStyle/>
          <a:p>
            <a:endParaRPr lang="en-US" sz="2000"/>
          </a:p>
        </p:txBody>
      </p:sp>
      <p:sp>
        <p:nvSpPr>
          <p:cNvPr id="8" name="Line 5"/>
          <p:cNvSpPr>
            <a:spLocks noChangeShapeType="1"/>
          </p:cNvSpPr>
          <p:nvPr/>
        </p:nvSpPr>
        <p:spPr bwMode="auto">
          <a:xfrm>
            <a:off x="4838700" y="2133600"/>
            <a:ext cx="2209800" cy="1676400"/>
          </a:xfrm>
          <a:prstGeom prst="line">
            <a:avLst/>
          </a:prstGeom>
          <a:noFill/>
          <a:ln w="9525">
            <a:solidFill>
              <a:schemeClr val="tx1"/>
            </a:solidFill>
            <a:round/>
            <a:headEnd/>
            <a:tailEnd/>
          </a:ln>
          <a:effectLst/>
        </p:spPr>
        <p:txBody>
          <a:bodyPr wrap="none" anchor="ctr"/>
          <a:lstStyle/>
          <a:p>
            <a:endParaRPr lang="en-US" sz="2000"/>
          </a:p>
        </p:txBody>
      </p:sp>
      <p:sp>
        <p:nvSpPr>
          <p:cNvPr id="9" name="Oval 8"/>
          <p:cNvSpPr>
            <a:spLocks noChangeArrowheads="1"/>
          </p:cNvSpPr>
          <p:nvPr/>
        </p:nvSpPr>
        <p:spPr bwMode="auto">
          <a:xfrm>
            <a:off x="4686300" y="1981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0" name="Text Box 9"/>
          <p:cNvSpPr txBox="1">
            <a:spLocks noChangeArrowheads="1"/>
          </p:cNvSpPr>
          <p:nvPr/>
        </p:nvSpPr>
        <p:spPr bwMode="auto">
          <a:xfrm>
            <a:off x="4686300" y="1981200"/>
            <a:ext cx="457200" cy="400110"/>
          </a:xfrm>
          <a:prstGeom prst="rect">
            <a:avLst/>
          </a:prstGeom>
          <a:noFill/>
          <a:ln w="9525">
            <a:noFill/>
            <a:miter lim="800000"/>
            <a:headEnd/>
            <a:tailEnd/>
          </a:ln>
          <a:effectLst/>
        </p:spPr>
        <p:txBody>
          <a:bodyPr>
            <a:spAutoFit/>
          </a:bodyPr>
          <a:lstStyle/>
          <a:p>
            <a:r>
              <a:rPr lang="en-US" sz="2000">
                <a:solidFill>
                  <a:schemeClr val="bg2"/>
                </a:solidFill>
              </a:rPr>
              <a:t>13</a:t>
            </a:r>
            <a:endParaRPr lang="en-US" sz="2000"/>
          </a:p>
        </p:txBody>
      </p:sp>
      <p:sp>
        <p:nvSpPr>
          <p:cNvPr id="11" name="Oval 10"/>
          <p:cNvSpPr>
            <a:spLocks noChangeArrowheads="1"/>
          </p:cNvSpPr>
          <p:nvPr/>
        </p:nvSpPr>
        <p:spPr bwMode="auto">
          <a:xfrm>
            <a:off x="5956300" y="2946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2" name="Text Box 11"/>
          <p:cNvSpPr txBox="1">
            <a:spLocks noChangeArrowheads="1"/>
          </p:cNvSpPr>
          <p:nvPr/>
        </p:nvSpPr>
        <p:spPr bwMode="auto">
          <a:xfrm>
            <a:off x="5956300" y="2946400"/>
            <a:ext cx="457200" cy="400110"/>
          </a:xfrm>
          <a:prstGeom prst="rect">
            <a:avLst/>
          </a:prstGeom>
          <a:noFill/>
          <a:ln w="9525">
            <a:noFill/>
            <a:miter lim="800000"/>
            <a:headEnd/>
            <a:tailEnd/>
          </a:ln>
          <a:effectLst/>
        </p:spPr>
        <p:txBody>
          <a:bodyPr>
            <a:spAutoFit/>
          </a:bodyPr>
          <a:lstStyle/>
          <a:p>
            <a:r>
              <a:rPr lang="en-US" sz="2000">
                <a:solidFill>
                  <a:schemeClr val="bg2"/>
                </a:solidFill>
              </a:rPr>
              <a:t>15</a:t>
            </a:r>
            <a:endParaRPr lang="en-US" sz="2000"/>
          </a:p>
        </p:txBody>
      </p:sp>
      <p:sp>
        <p:nvSpPr>
          <p:cNvPr id="13" name="Oval 12"/>
          <p:cNvSpPr>
            <a:spLocks noChangeArrowheads="1"/>
          </p:cNvSpPr>
          <p:nvPr/>
        </p:nvSpPr>
        <p:spPr bwMode="auto">
          <a:xfrm>
            <a:off x="6997700" y="3746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4" name="Text Box 13"/>
          <p:cNvSpPr txBox="1">
            <a:spLocks noChangeArrowheads="1"/>
          </p:cNvSpPr>
          <p:nvPr/>
        </p:nvSpPr>
        <p:spPr bwMode="auto">
          <a:xfrm>
            <a:off x="6985000" y="3746500"/>
            <a:ext cx="457200" cy="400110"/>
          </a:xfrm>
          <a:prstGeom prst="rect">
            <a:avLst/>
          </a:prstGeom>
          <a:noFill/>
          <a:ln w="9525">
            <a:noFill/>
            <a:miter lim="800000"/>
            <a:headEnd/>
            <a:tailEnd/>
          </a:ln>
          <a:effectLst/>
        </p:spPr>
        <p:txBody>
          <a:bodyPr>
            <a:spAutoFit/>
          </a:bodyPr>
          <a:lstStyle/>
          <a:p>
            <a:r>
              <a:rPr lang="en-US" sz="2000">
                <a:solidFill>
                  <a:schemeClr val="bg2"/>
                </a:solidFill>
              </a:rPr>
              <a:t>16</a:t>
            </a:r>
            <a:endParaRPr lang="en-US" sz="2000"/>
          </a:p>
        </p:txBody>
      </p:sp>
      <p:sp>
        <p:nvSpPr>
          <p:cNvPr id="15" name="Oval 14"/>
          <p:cNvSpPr>
            <a:spLocks noChangeArrowheads="1"/>
          </p:cNvSpPr>
          <p:nvPr/>
        </p:nvSpPr>
        <p:spPr bwMode="auto">
          <a:xfrm>
            <a:off x="3632200" y="2971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6" name="Text Box 15"/>
          <p:cNvSpPr txBox="1">
            <a:spLocks noChangeArrowheads="1"/>
          </p:cNvSpPr>
          <p:nvPr/>
        </p:nvSpPr>
        <p:spPr bwMode="auto">
          <a:xfrm>
            <a:off x="3632200" y="2971800"/>
            <a:ext cx="457200" cy="400110"/>
          </a:xfrm>
          <a:prstGeom prst="rect">
            <a:avLst/>
          </a:prstGeom>
          <a:noFill/>
          <a:ln w="9525">
            <a:noFill/>
            <a:miter lim="800000"/>
            <a:headEnd/>
            <a:tailEnd/>
          </a:ln>
          <a:effectLst/>
        </p:spPr>
        <p:txBody>
          <a:bodyPr>
            <a:spAutoFit/>
          </a:bodyPr>
          <a:lstStyle/>
          <a:p>
            <a:r>
              <a:rPr lang="en-US" sz="2000">
                <a:solidFill>
                  <a:schemeClr val="bg2"/>
                </a:solidFill>
              </a:rPr>
              <a:t>11</a:t>
            </a:r>
            <a:endParaRPr lang="en-US" sz="2000"/>
          </a:p>
        </p:txBody>
      </p:sp>
      <p:sp>
        <p:nvSpPr>
          <p:cNvPr id="17" name="Oval 16"/>
          <p:cNvSpPr>
            <a:spLocks noChangeArrowheads="1"/>
          </p:cNvSpPr>
          <p:nvPr/>
        </p:nvSpPr>
        <p:spPr bwMode="auto">
          <a:xfrm>
            <a:off x="5143500" y="386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18" name="Text Box 17"/>
          <p:cNvSpPr txBox="1">
            <a:spLocks noChangeArrowheads="1"/>
          </p:cNvSpPr>
          <p:nvPr/>
        </p:nvSpPr>
        <p:spPr bwMode="auto">
          <a:xfrm>
            <a:off x="5143500" y="3860800"/>
            <a:ext cx="457200" cy="400110"/>
          </a:xfrm>
          <a:prstGeom prst="rect">
            <a:avLst/>
          </a:prstGeom>
          <a:noFill/>
          <a:ln w="9525">
            <a:noFill/>
            <a:miter lim="800000"/>
            <a:headEnd/>
            <a:tailEnd/>
          </a:ln>
          <a:effectLst/>
        </p:spPr>
        <p:txBody>
          <a:bodyPr>
            <a:spAutoFit/>
          </a:bodyPr>
          <a:lstStyle/>
          <a:p>
            <a:r>
              <a:rPr lang="en-US" sz="2000">
                <a:solidFill>
                  <a:schemeClr val="bg2"/>
                </a:solidFill>
              </a:rPr>
              <a:t>14</a:t>
            </a:r>
            <a:endParaRPr lang="en-US" sz="2000"/>
          </a:p>
        </p:txBody>
      </p:sp>
      <p:sp>
        <p:nvSpPr>
          <p:cNvPr id="19" name="Oval 18"/>
          <p:cNvSpPr>
            <a:spLocks noChangeArrowheads="1"/>
          </p:cNvSpPr>
          <p:nvPr/>
        </p:nvSpPr>
        <p:spPr bwMode="auto">
          <a:xfrm>
            <a:off x="2578100" y="3962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20" name="Text Box 19"/>
          <p:cNvSpPr txBox="1">
            <a:spLocks noChangeArrowheads="1"/>
          </p:cNvSpPr>
          <p:nvPr/>
        </p:nvSpPr>
        <p:spPr bwMode="auto">
          <a:xfrm>
            <a:off x="2578100" y="3962400"/>
            <a:ext cx="457200" cy="400110"/>
          </a:xfrm>
          <a:prstGeom prst="rect">
            <a:avLst/>
          </a:prstGeom>
          <a:noFill/>
          <a:ln w="9525">
            <a:noFill/>
            <a:miter lim="800000"/>
            <a:headEnd/>
            <a:tailEnd/>
          </a:ln>
          <a:effectLst/>
        </p:spPr>
        <p:txBody>
          <a:bodyPr>
            <a:spAutoFit/>
          </a:bodyPr>
          <a:lstStyle/>
          <a:p>
            <a:r>
              <a:rPr lang="en-US" sz="2000">
                <a:solidFill>
                  <a:schemeClr val="bg2"/>
                </a:solidFill>
              </a:rPr>
              <a:t>10</a:t>
            </a:r>
            <a:endParaRPr lang="en-US" sz="2000"/>
          </a:p>
        </p:txBody>
      </p:sp>
      <p:sp>
        <p:nvSpPr>
          <p:cNvPr id="21" name="Oval 21"/>
          <p:cNvSpPr>
            <a:spLocks noChangeArrowheads="1"/>
          </p:cNvSpPr>
          <p:nvPr/>
        </p:nvSpPr>
        <p:spPr bwMode="auto">
          <a:xfrm>
            <a:off x="1663700" y="4876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22" name="Text Box 22"/>
          <p:cNvSpPr txBox="1">
            <a:spLocks noChangeArrowheads="1"/>
          </p:cNvSpPr>
          <p:nvPr/>
        </p:nvSpPr>
        <p:spPr bwMode="auto">
          <a:xfrm>
            <a:off x="1727200" y="4876800"/>
            <a:ext cx="457200" cy="400110"/>
          </a:xfrm>
          <a:prstGeom prst="rect">
            <a:avLst/>
          </a:prstGeom>
          <a:noFill/>
          <a:ln w="9525">
            <a:noFill/>
            <a:miter lim="800000"/>
            <a:headEnd/>
            <a:tailEnd/>
          </a:ln>
          <a:effectLst/>
        </p:spPr>
        <p:txBody>
          <a:bodyPr>
            <a:spAutoFit/>
          </a:bodyPr>
          <a:lstStyle/>
          <a:p>
            <a:r>
              <a:rPr lang="en-US" sz="2000">
                <a:solidFill>
                  <a:schemeClr val="bg2"/>
                </a:solidFill>
              </a:rPr>
              <a:t>1</a:t>
            </a:r>
            <a:endParaRPr lang="en-US" sz="2000"/>
          </a:p>
        </p:txBody>
      </p:sp>
      <p:sp>
        <p:nvSpPr>
          <p:cNvPr id="24" name="Text Box 24"/>
          <p:cNvSpPr txBox="1">
            <a:spLocks noChangeArrowheads="1"/>
          </p:cNvSpPr>
          <p:nvPr/>
        </p:nvSpPr>
        <p:spPr bwMode="auto">
          <a:xfrm>
            <a:off x="2768600" y="5676900"/>
            <a:ext cx="457200" cy="400110"/>
          </a:xfrm>
          <a:prstGeom prst="rect">
            <a:avLst/>
          </a:prstGeom>
          <a:noFill/>
          <a:ln w="9525">
            <a:noFill/>
            <a:miter lim="800000"/>
            <a:headEnd/>
            <a:tailEnd/>
          </a:ln>
          <a:effectLst/>
        </p:spPr>
        <p:txBody>
          <a:bodyPr>
            <a:spAutoFit/>
          </a:bodyPr>
          <a:lstStyle/>
          <a:p>
            <a:r>
              <a:rPr lang="en-US" sz="2000">
                <a:solidFill>
                  <a:schemeClr val="bg2"/>
                </a:solidFill>
              </a:rPr>
              <a:t>2</a:t>
            </a:r>
            <a:endParaRPr lang="en-US" sz="2000"/>
          </a:p>
        </p:txBody>
      </p:sp>
      <p:sp>
        <p:nvSpPr>
          <p:cNvPr id="25" name="Oval 31"/>
          <p:cNvSpPr>
            <a:spLocks noChangeArrowheads="1"/>
          </p:cNvSpPr>
          <p:nvPr/>
        </p:nvSpPr>
        <p:spPr bwMode="auto">
          <a:xfrm>
            <a:off x="4495800" y="3962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sz="2000"/>
          </a:p>
        </p:txBody>
      </p:sp>
      <p:sp>
        <p:nvSpPr>
          <p:cNvPr id="26" name="Text Box 32"/>
          <p:cNvSpPr txBox="1">
            <a:spLocks noChangeArrowheads="1"/>
          </p:cNvSpPr>
          <p:nvPr/>
        </p:nvSpPr>
        <p:spPr bwMode="auto">
          <a:xfrm>
            <a:off x="4495800" y="3962400"/>
            <a:ext cx="457200" cy="400110"/>
          </a:xfrm>
          <a:prstGeom prst="rect">
            <a:avLst/>
          </a:prstGeom>
          <a:noFill/>
          <a:ln w="9525">
            <a:noFill/>
            <a:miter lim="800000"/>
            <a:headEnd/>
            <a:tailEnd/>
          </a:ln>
          <a:effectLst/>
        </p:spPr>
        <p:txBody>
          <a:bodyPr>
            <a:spAutoFit/>
          </a:bodyPr>
          <a:lstStyle/>
          <a:p>
            <a:r>
              <a:rPr lang="en-US" sz="2000">
                <a:solidFill>
                  <a:schemeClr val="bg2"/>
                </a:solidFill>
              </a:rPr>
              <a:t>12</a:t>
            </a:r>
            <a:endParaRPr lang="en-US" sz="2000"/>
          </a:p>
        </p:txBody>
      </p:sp>
      <p:sp>
        <p:nvSpPr>
          <p:cNvPr id="27" name="TextBox 26"/>
          <p:cNvSpPr txBox="1"/>
          <p:nvPr/>
        </p:nvSpPr>
        <p:spPr>
          <a:xfrm>
            <a:off x="1371600" y="228600"/>
            <a:ext cx="6248400" cy="707886"/>
          </a:xfrm>
          <a:prstGeom prst="rect">
            <a:avLst/>
          </a:prstGeom>
          <a:noFill/>
        </p:spPr>
        <p:txBody>
          <a:bodyPr wrap="square" rtlCol="0">
            <a:spAutoFit/>
          </a:bodyPr>
          <a:lstStyle/>
          <a:p>
            <a:pPr algn="ctr"/>
            <a:r>
              <a:rPr lang="en-US" sz="4000" dirty="0" smtClean="0"/>
              <a:t>Example-2</a:t>
            </a:r>
            <a:endParaRPr lang="en-US" sz="4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lstStyle/>
          <a:p>
            <a:r>
              <a:rPr lang="en-US" dirty="0" smtClean="0"/>
              <a:t>Insert 2-</a:t>
            </a:r>
            <a:endParaRPr lang="en-US" dirty="0"/>
          </a:p>
        </p:txBody>
      </p:sp>
      <p:sp>
        <p:nvSpPr>
          <p:cNvPr id="4" name="Line 28"/>
          <p:cNvSpPr>
            <a:spLocks noChangeShapeType="1"/>
          </p:cNvSpPr>
          <p:nvPr/>
        </p:nvSpPr>
        <p:spPr bwMode="auto">
          <a:xfrm>
            <a:off x="3835400" y="2844800"/>
            <a:ext cx="914400" cy="914400"/>
          </a:xfrm>
          <a:prstGeom prst="line">
            <a:avLst/>
          </a:prstGeom>
          <a:noFill/>
          <a:ln w="9525">
            <a:solidFill>
              <a:schemeClr val="tx1"/>
            </a:solidFill>
            <a:round/>
            <a:headEnd/>
            <a:tailEnd/>
          </a:ln>
          <a:effectLst/>
        </p:spPr>
        <p:txBody>
          <a:bodyPr wrap="none" anchor="ctr"/>
          <a:lstStyle/>
          <a:p>
            <a:endParaRPr lang="en-US"/>
          </a:p>
        </p:txBody>
      </p:sp>
      <p:sp>
        <p:nvSpPr>
          <p:cNvPr id="5" name="Line 2"/>
          <p:cNvSpPr>
            <a:spLocks noChangeShapeType="1"/>
          </p:cNvSpPr>
          <p:nvPr/>
        </p:nvSpPr>
        <p:spPr bwMode="auto">
          <a:xfrm>
            <a:off x="1790700" y="4648200"/>
            <a:ext cx="1143000" cy="838200"/>
          </a:xfrm>
          <a:prstGeom prst="line">
            <a:avLst/>
          </a:prstGeom>
          <a:noFill/>
          <a:ln w="9525">
            <a:solidFill>
              <a:schemeClr val="tx1"/>
            </a:solidFill>
            <a:round/>
            <a:headEnd/>
            <a:tailEnd/>
          </a:ln>
          <a:effectLst/>
        </p:spPr>
        <p:txBody>
          <a:bodyPr wrap="none" anchor="ctr"/>
          <a:lstStyle/>
          <a:p>
            <a:endParaRPr lang="en-US"/>
          </a:p>
        </p:txBody>
      </p:sp>
      <p:sp>
        <p:nvSpPr>
          <p:cNvPr id="6" name="Line 3"/>
          <p:cNvSpPr>
            <a:spLocks noChangeShapeType="1"/>
          </p:cNvSpPr>
          <p:nvPr/>
        </p:nvSpPr>
        <p:spPr bwMode="auto">
          <a:xfrm flipH="1">
            <a:off x="5384800" y="2743200"/>
            <a:ext cx="762000" cy="825500"/>
          </a:xfrm>
          <a:prstGeom prst="line">
            <a:avLst/>
          </a:prstGeom>
          <a:noFill/>
          <a:ln w="9525">
            <a:solidFill>
              <a:schemeClr val="tx1"/>
            </a:solidFill>
            <a:round/>
            <a:headEnd/>
            <a:tailEnd/>
          </a:ln>
          <a:effectLst/>
        </p:spPr>
        <p:txBody>
          <a:bodyPr wrap="none" anchor="ctr"/>
          <a:lstStyle/>
          <a:p>
            <a:endParaRPr lang="en-US"/>
          </a:p>
        </p:txBody>
      </p:sp>
      <p:sp>
        <p:nvSpPr>
          <p:cNvPr id="7" name="Line 4"/>
          <p:cNvSpPr>
            <a:spLocks noChangeShapeType="1"/>
          </p:cNvSpPr>
          <p:nvPr/>
        </p:nvSpPr>
        <p:spPr bwMode="auto">
          <a:xfrm flipV="1">
            <a:off x="1714500" y="1752600"/>
            <a:ext cx="3162300" cy="3048000"/>
          </a:xfrm>
          <a:prstGeom prst="line">
            <a:avLst/>
          </a:prstGeom>
          <a:noFill/>
          <a:ln w="9525">
            <a:solidFill>
              <a:schemeClr val="tx1"/>
            </a:solidFill>
            <a:round/>
            <a:headEnd/>
            <a:tailEnd/>
          </a:ln>
          <a:effectLst/>
        </p:spPr>
        <p:txBody>
          <a:bodyPr wrap="none" anchor="ctr"/>
          <a:lstStyle/>
          <a:p>
            <a:endParaRPr lang="en-US"/>
          </a:p>
        </p:txBody>
      </p:sp>
      <p:sp>
        <p:nvSpPr>
          <p:cNvPr id="8" name="Line 5"/>
          <p:cNvSpPr>
            <a:spLocks noChangeShapeType="1"/>
          </p:cNvSpPr>
          <p:nvPr/>
        </p:nvSpPr>
        <p:spPr bwMode="auto">
          <a:xfrm>
            <a:off x="4838700" y="1752600"/>
            <a:ext cx="2209800" cy="1676400"/>
          </a:xfrm>
          <a:prstGeom prst="line">
            <a:avLst/>
          </a:prstGeom>
          <a:noFill/>
          <a:ln w="9525">
            <a:solidFill>
              <a:schemeClr val="tx1"/>
            </a:solidFill>
            <a:round/>
            <a:headEnd/>
            <a:tailEnd/>
          </a:ln>
          <a:effectLst/>
        </p:spPr>
        <p:txBody>
          <a:bodyPr wrap="none" anchor="ctr"/>
          <a:lstStyle/>
          <a:p>
            <a:endParaRPr lang="en-US"/>
          </a:p>
        </p:txBody>
      </p:sp>
      <p:sp>
        <p:nvSpPr>
          <p:cNvPr id="9" name="Oval 8"/>
          <p:cNvSpPr>
            <a:spLocks noChangeArrowheads="1"/>
          </p:cNvSpPr>
          <p:nvPr/>
        </p:nvSpPr>
        <p:spPr bwMode="auto">
          <a:xfrm>
            <a:off x="4686300" y="16002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Text Box 9"/>
          <p:cNvSpPr txBox="1">
            <a:spLocks noChangeArrowheads="1"/>
          </p:cNvSpPr>
          <p:nvPr/>
        </p:nvSpPr>
        <p:spPr bwMode="auto">
          <a:xfrm>
            <a:off x="4686300" y="16002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11" name="Oval 10"/>
          <p:cNvSpPr>
            <a:spLocks noChangeArrowheads="1"/>
          </p:cNvSpPr>
          <p:nvPr/>
        </p:nvSpPr>
        <p:spPr bwMode="auto">
          <a:xfrm>
            <a:off x="5956300" y="2565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Text Box 11"/>
          <p:cNvSpPr txBox="1">
            <a:spLocks noChangeArrowheads="1"/>
          </p:cNvSpPr>
          <p:nvPr/>
        </p:nvSpPr>
        <p:spPr bwMode="auto">
          <a:xfrm>
            <a:off x="5956300" y="25654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13" name="Oval 12"/>
          <p:cNvSpPr>
            <a:spLocks noChangeArrowheads="1"/>
          </p:cNvSpPr>
          <p:nvPr/>
        </p:nvSpPr>
        <p:spPr bwMode="auto">
          <a:xfrm>
            <a:off x="6997700" y="3365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Text Box 13"/>
          <p:cNvSpPr txBox="1">
            <a:spLocks noChangeArrowheads="1"/>
          </p:cNvSpPr>
          <p:nvPr/>
        </p:nvSpPr>
        <p:spPr bwMode="auto">
          <a:xfrm>
            <a:off x="6985000" y="33655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15" name="Oval 14"/>
          <p:cNvSpPr>
            <a:spLocks noChangeArrowheads="1"/>
          </p:cNvSpPr>
          <p:nvPr/>
        </p:nvSpPr>
        <p:spPr bwMode="auto">
          <a:xfrm>
            <a:off x="3632200" y="2590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Text Box 15"/>
          <p:cNvSpPr txBox="1">
            <a:spLocks noChangeArrowheads="1"/>
          </p:cNvSpPr>
          <p:nvPr/>
        </p:nvSpPr>
        <p:spPr bwMode="auto">
          <a:xfrm>
            <a:off x="3632200" y="25908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17" name="Oval 16"/>
          <p:cNvSpPr>
            <a:spLocks noChangeArrowheads="1"/>
          </p:cNvSpPr>
          <p:nvPr/>
        </p:nvSpPr>
        <p:spPr bwMode="auto">
          <a:xfrm>
            <a:off x="5143500" y="3479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 name="Text Box 17"/>
          <p:cNvSpPr txBox="1">
            <a:spLocks noChangeArrowheads="1"/>
          </p:cNvSpPr>
          <p:nvPr/>
        </p:nvSpPr>
        <p:spPr bwMode="auto">
          <a:xfrm>
            <a:off x="5143500" y="34798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19" name="Oval 18"/>
          <p:cNvSpPr>
            <a:spLocks noChangeArrowheads="1"/>
          </p:cNvSpPr>
          <p:nvPr/>
        </p:nvSpPr>
        <p:spPr bwMode="auto">
          <a:xfrm>
            <a:off x="25781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 name="Text Box 19"/>
          <p:cNvSpPr txBox="1">
            <a:spLocks noChangeArrowheads="1"/>
          </p:cNvSpPr>
          <p:nvPr/>
        </p:nvSpPr>
        <p:spPr bwMode="auto">
          <a:xfrm>
            <a:off x="2578100" y="35814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21" name="Oval 21"/>
          <p:cNvSpPr>
            <a:spLocks noChangeArrowheads="1"/>
          </p:cNvSpPr>
          <p:nvPr/>
        </p:nvSpPr>
        <p:spPr bwMode="auto">
          <a:xfrm>
            <a:off x="1663700" y="44958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 name="Text Box 22"/>
          <p:cNvSpPr txBox="1">
            <a:spLocks noChangeArrowheads="1"/>
          </p:cNvSpPr>
          <p:nvPr/>
        </p:nvSpPr>
        <p:spPr bwMode="auto">
          <a:xfrm>
            <a:off x="1727200" y="44958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23" name="Oval 23"/>
          <p:cNvSpPr>
            <a:spLocks noChangeArrowheads="1"/>
          </p:cNvSpPr>
          <p:nvPr/>
        </p:nvSpPr>
        <p:spPr bwMode="auto">
          <a:xfrm>
            <a:off x="2705100" y="5295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 name="Text Box 24"/>
          <p:cNvSpPr txBox="1">
            <a:spLocks noChangeArrowheads="1"/>
          </p:cNvSpPr>
          <p:nvPr/>
        </p:nvSpPr>
        <p:spPr bwMode="auto">
          <a:xfrm>
            <a:off x="2768600" y="52959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25" name="Oval 31"/>
          <p:cNvSpPr>
            <a:spLocks noChangeArrowheads="1"/>
          </p:cNvSpPr>
          <p:nvPr/>
        </p:nvSpPr>
        <p:spPr bwMode="auto">
          <a:xfrm>
            <a:off x="4495800" y="3581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 name="Text Box 32"/>
          <p:cNvSpPr txBox="1">
            <a:spLocks noChangeArrowheads="1"/>
          </p:cNvSpPr>
          <p:nvPr/>
        </p:nvSpPr>
        <p:spPr bwMode="auto">
          <a:xfrm>
            <a:off x="4495800" y="35814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sp>
        <p:nvSpPr>
          <p:cNvPr id="27" name="TextBox 26"/>
          <p:cNvSpPr txBox="1"/>
          <p:nvPr/>
        </p:nvSpPr>
        <p:spPr>
          <a:xfrm>
            <a:off x="2819400" y="5029200"/>
            <a:ext cx="301686" cy="369332"/>
          </a:xfrm>
          <a:prstGeom prst="rect">
            <a:avLst/>
          </a:prstGeom>
          <a:noFill/>
        </p:spPr>
        <p:txBody>
          <a:bodyPr wrap="none" rtlCol="0">
            <a:spAutoFit/>
          </a:bodyPr>
          <a:lstStyle/>
          <a:p>
            <a:r>
              <a:rPr lang="en-US" dirty="0" smtClean="0"/>
              <a:t>0</a:t>
            </a:r>
            <a:endParaRPr lang="en-US" dirty="0"/>
          </a:p>
        </p:txBody>
      </p:sp>
      <p:sp>
        <p:nvSpPr>
          <p:cNvPr id="28" name="TextBox 27"/>
          <p:cNvSpPr txBox="1"/>
          <p:nvPr/>
        </p:nvSpPr>
        <p:spPr>
          <a:xfrm>
            <a:off x="1679514" y="4191000"/>
            <a:ext cx="301686" cy="369332"/>
          </a:xfrm>
          <a:prstGeom prst="rect">
            <a:avLst/>
          </a:prstGeom>
          <a:noFill/>
        </p:spPr>
        <p:txBody>
          <a:bodyPr wrap="none" rtlCol="0">
            <a:spAutoFit/>
          </a:bodyPr>
          <a:lstStyle/>
          <a:p>
            <a:r>
              <a:rPr lang="en-US" dirty="0" smtClean="0"/>
              <a:t>1</a:t>
            </a:r>
            <a:endParaRPr lang="en-US" dirty="0"/>
          </a:p>
        </p:txBody>
      </p:sp>
      <p:sp>
        <p:nvSpPr>
          <p:cNvPr id="29" name="TextBox 28"/>
          <p:cNvSpPr txBox="1"/>
          <p:nvPr/>
        </p:nvSpPr>
        <p:spPr>
          <a:xfrm>
            <a:off x="2590800" y="3288268"/>
            <a:ext cx="301686" cy="369332"/>
          </a:xfrm>
          <a:prstGeom prst="rect">
            <a:avLst/>
          </a:prstGeom>
          <a:noFill/>
        </p:spPr>
        <p:txBody>
          <a:bodyPr wrap="none" rtlCol="0">
            <a:spAutoFit/>
          </a:bodyPr>
          <a:lstStyle/>
          <a:p>
            <a:r>
              <a:rPr lang="en-US" dirty="0" smtClean="0"/>
              <a:t>2</a:t>
            </a:r>
            <a:endParaRPr lang="en-US" dirty="0"/>
          </a:p>
        </p:txBody>
      </p:sp>
      <p:sp>
        <p:nvSpPr>
          <p:cNvPr id="30" name="TextBox 29"/>
          <p:cNvSpPr txBox="1"/>
          <p:nvPr/>
        </p:nvSpPr>
        <p:spPr>
          <a:xfrm>
            <a:off x="3660714" y="2297668"/>
            <a:ext cx="301686" cy="369332"/>
          </a:xfrm>
          <a:prstGeom prst="rect">
            <a:avLst/>
          </a:prstGeom>
          <a:noFill/>
        </p:spPr>
        <p:txBody>
          <a:bodyPr wrap="none" rtlCol="0">
            <a:spAutoFit/>
          </a:bodyPr>
          <a:lstStyle/>
          <a:p>
            <a:r>
              <a:rPr lang="en-US" dirty="0" smtClean="0"/>
              <a:t>2</a:t>
            </a:r>
            <a:endParaRPr lang="en-US" dirty="0"/>
          </a:p>
        </p:txBody>
      </p:sp>
      <p:sp>
        <p:nvSpPr>
          <p:cNvPr id="31" name="TextBox 30"/>
          <p:cNvSpPr txBox="1"/>
          <p:nvPr/>
        </p:nvSpPr>
        <p:spPr>
          <a:xfrm>
            <a:off x="6022914" y="2286000"/>
            <a:ext cx="301686" cy="369332"/>
          </a:xfrm>
          <a:prstGeom prst="rect">
            <a:avLst/>
          </a:prstGeom>
          <a:noFill/>
        </p:spPr>
        <p:txBody>
          <a:bodyPr wrap="none" rtlCol="0">
            <a:spAutoFit/>
          </a:bodyPr>
          <a:lstStyle/>
          <a:p>
            <a:r>
              <a:rPr lang="en-US" dirty="0" smtClean="0"/>
              <a:t>0</a:t>
            </a:r>
            <a:endParaRPr lang="en-US" dirty="0"/>
          </a:p>
        </p:txBody>
      </p:sp>
      <p:sp>
        <p:nvSpPr>
          <p:cNvPr id="32" name="TextBox 31"/>
          <p:cNvSpPr txBox="1"/>
          <p:nvPr/>
        </p:nvSpPr>
        <p:spPr>
          <a:xfrm>
            <a:off x="4727514" y="1295400"/>
            <a:ext cx="301686" cy="369332"/>
          </a:xfrm>
          <a:prstGeom prst="rect">
            <a:avLst/>
          </a:prstGeom>
          <a:noFill/>
        </p:spPr>
        <p:txBody>
          <a:bodyPr wrap="none" rtlCol="0">
            <a:spAutoFit/>
          </a:bodyPr>
          <a:lstStyle/>
          <a:p>
            <a:r>
              <a:rPr lang="en-US" dirty="0" smtClean="0"/>
              <a:t>2</a:t>
            </a:r>
            <a:endParaRPr lang="en-US" dirty="0"/>
          </a:p>
        </p:txBody>
      </p:sp>
      <p:sp>
        <p:nvSpPr>
          <p:cNvPr id="33" name="TextBox 32"/>
          <p:cNvSpPr txBox="1"/>
          <p:nvPr/>
        </p:nvSpPr>
        <p:spPr>
          <a:xfrm>
            <a:off x="3695422" y="6019800"/>
            <a:ext cx="1867178" cy="523220"/>
          </a:xfrm>
          <a:prstGeom prst="rect">
            <a:avLst/>
          </a:prstGeom>
          <a:noFill/>
        </p:spPr>
        <p:txBody>
          <a:bodyPr wrap="none" rtlCol="0">
            <a:spAutoFit/>
          </a:bodyPr>
          <a:lstStyle/>
          <a:p>
            <a:r>
              <a:rPr lang="en-US" sz="2800" dirty="0" smtClean="0"/>
              <a:t>LR rotation </a:t>
            </a:r>
            <a:endParaRPr lang="en-US" sz="2800" dirty="0"/>
          </a:p>
        </p:txBody>
      </p:sp>
      <p:sp>
        <p:nvSpPr>
          <p:cNvPr id="34" name="TextBox 33"/>
          <p:cNvSpPr txBox="1"/>
          <p:nvPr/>
        </p:nvSpPr>
        <p:spPr>
          <a:xfrm>
            <a:off x="1371600" y="228600"/>
            <a:ext cx="6248400" cy="707886"/>
          </a:xfrm>
          <a:prstGeom prst="rect">
            <a:avLst/>
          </a:prstGeom>
          <a:noFill/>
        </p:spPr>
        <p:txBody>
          <a:bodyPr wrap="square" rtlCol="0">
            <a:spAutoFit/>
          </a:bodyPr>
          <a:lstStyle/>
          <a:p>
            <a:pPr algn="ctr"/>
            <a:r>
              <a:rPr lang="en-US" sz="4000" dirty="0" smtClean="0"/>
              <a:t>Example-2 (cont.)</a:t>
            </a:r>
            <a:endParaRPr lang="en-US" sz="4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a:off x="3835400" y="3263900"/>
            <a:ext cx="914400" cy="914400"/>
          </a:xfrm>
          <a:prstGeom prst="line">
            <a:avLst/>
          </a:prstGeom>
          <a:noFill/>
          <a:ln w="9525">
            <a:solidFill>
              <a:schemeClr val="tx1"/>
            </a:solidFill>
            <a:round/>
            <a:headEnd/>
            <a:tailEnd/>
          </a:ln>
          <a:effectLst/>
        </p:spPr>
        <p:txBody>
          <a:bodyPr wrap="none" anchor="ctr"/>
          <a:lstStyle/>
          <a:p>
            <a:endParaRPr lang="en-US"/>
          </a:p>
        </p:txBody>
      </p:sp>
      <p:sp>
        <p:nvSpPr>
          <p:cNvPr id="5" name="Line 2"/>
          <p:cNvSpPr>
            <a:spLocks noChangeShapeType="1"/>
          </p:cNvSpPr>
          <p:nvPr/>
        </p:nvSpPr>
        <p:spPr bwMode="auto">
          <a:xfrm>
            <a:off x="1790700" y="5067300"/>
            <a:ext cx="1143000" cy="838200"/>
          </a:xfrm>
          <a:prstGeom prst="line">
            <a:avLst/>
          </a:prstGeom>
          <a:noFill/>
          <a:ln w="9525">
            <a:solidFill>
              <a:schemeClr val="tx1"/>
            </a:solidFill>
            <a:round/>
            <a:headEnd/>
            <a:tailEnd/>
          </a:ln>
          <a:effectLst/>
        </p:spPr>
        <p:txBody>
          <a:bodyPr wrap="none" anchor="ctr"/>
          <a:lstStyle/>
          <a:p>
            <a:endParaRPr lang="en-US"/>
          </a:p>
        </p:txBody>
      </p:sp>
      <p:sp>
        <p:nvSpPr>
          <p:cNvPr id="6" name="Line 3"/>
          <p:cNvSpPr>
            <a:spLocks noChangeShapeType="1"/>
          </p:cNvSpPr>
          <p:nvPr/>
        </p:nvSpPr>
        <p:spPr bwMode="auto">
          <a:xfrm flipH="1">
            <a:off x="5384800" y="3162300"/>
            <a:ext cx="762000" cy="825500"/>
          </a:xfrm>
          <a:prstGeom prst="line">
            <a:avLst/>
          </a:prstGeom>
          <a:noFill/>
          <a:ln w="9525">
            <a:solidFill>
              <a:schemeClr val="tx1"/>
            </a:solidFill>
            <a:round/>
            <a:headEnd/>
            <a:tailEnd/>
          </a:ln>
          <a:effectLst/>
        </p:spPr>
        <p:txBody>
          <a:bodyPr wrap="none" anchor="ctr"/>
          <a:lstStyle/>
          <a:p>
            <a:endParaRPr lang="en-US"/>
          </a:p>
        </p:txBody>
      </p:sp>
      <p:sp>
        <p:nvSpPr>
          <p:cNvPr id="7" name="Line 4"/>
          <p:cNvSpPr>
            <a:spLocks noChangeShapeType="1"/>
          </p:cNvSpPr>
          <p:nvPr/>
        </p:nvSpPr>
        <p:spPr bwMode="auto">
          <a:xfrm flipV="1">
            <a:off x="1714500" y="2171700"/>
            <a:ext cx="3162300" cy="3048000"/>
          </a:xfrm>
          <a:prstGeom prst="line">
            <a:avLst/>
          </a:prstGeom>
          <a:noFill/>
          <a:ln w="9525">
            <a:solidFill>
              <a:schemeClr val="tx1"/>
            </a:solidFill>
            <a:round/>
            <a:headEnd/>
            <a:tailEnd/>
          </a:ln>
          <a:effectLst/>
        </p:spPr>
        <p:txBody>
          <a:bodyPr wrap="none" anchor="ctr"/>
          <a:lstStyle/>
          <a:p>
            <a:endParaRPr lang="en-US"/>
          </a:p>
        </p:txBody>
      </p:sp>
      <p:sp>
        <p:nvSpPr>
          <p:cNvPr id="8" name="Line 5"/>
          <p:cNvSpPr>
            <a:spLocks noChangeShapeType="1"/>
          </p:cNvSpPr>
          <p:nvPr/>
        </p:nvSpPr>
        <p:spPr bwMode="auto">
          <a:xfrm>
            <a:off x="4838700" y="2171700"/>
            <a:ext cx="2209800" cy="1676400"/>
          </a:xfrm>
          <a:prstGeom prst="line">
            <a:avLst/>
          </a:prstGeom>
          <a:noFill/>
          <a:ln w="9525">
            <a:solidFill>
              <a:schemeClr val="tx1"/>
            </a:solidFill>
            <a:round/>
            <a:headEnd/>
            <a:tailEnd/>
          </a:ln>
          <a:effectLst/>
        </p:spPr>
        <p:txBody>
          <a:bodyPr wrap="none" anchor="ctr"/>
          <a:lstStyle/>
          <a:p>
            <a:endParaRPr lang="en-US"/>
          </a:p>
        </p:txBody>
      </p:sp>
      <p:sp>
        <p:nvSpPr>
          <p:cNvPr id="9" name="Oval 8"/>
          <p:cNvSpPr>
            <a:spLocks noChangeArrowheads="1"/>
          </p:cNvSpPr>
          <p:nvPr/>
        </p:nvSpPr>
        <p:spPr bwMode="auto">
          <a:xfrm>
            <a:off x="4686300" y="20193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Text Box 9"/>
          <p:cNvSpPr txBox="1">
            <a:spLocks noChangeArrowheads="1"/>
          </p:cNvSpPr>
          <p:nvPr/>
        </p:nvSpPr>
        <p:spPr bwMode="auto">
          <a:xfrm>
            <a:off x="4686300" y="20193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11" name="Oval 10"/>
          <p:cNvSpPr>
            <a:spLocks noChangeArrowheads="1"/>
          </p:cNvSpPr>
          <p:nvPr/>
        </p:nvSpPr>
        <p:spPr bwMode="auto">
          <a:xfrm>
            <a:off x="5956300" y="2984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Text Box 11"/>
          <p:cNvSpPr txBox="1">
            <a:spLocks noChangeArrowheads="1"/>
          </p:cNvSpPr>
          <p:nvPr/>
        </p:nvSpPr>
        <p:spPr bwMode="auto">
          <a:xfrm>
            <a:off x="5956300" y="29845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13" name="Oval 12"/>
          <p:cNvSpPr>
            <a:spLocks noChangeArrowheads="1"/>
          </p:cNvSpPr>
          <p:nvPr/>
        </p:nvSpPr>
        <p:spPr bwMode="auto">
          <a:xfrm>
            <a:off x="6997700" y="3784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Text Box 13"/>
          <p:cNvSpPr txBox="1">
            <a:spLocks noChangeArrowheads="1"/>
          </p:cNvSpPr>
          <p:nvPr/>
        </p:nvSpPr>
        <p:spPr bwMode="auto">
          <a:xfrm>
            <a:off x="6985000" y="37846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15" name="Oval 14"/>
          <p:cNvSpPr>
            <a:spLocks noChangeArrowheads="1"/>
          </p:cNvSpPr>
          <p:nvPr/>
        </p:nvSpPr>
        <p:spPr bwMode="auto">
          <a:xfrm>
            <a:off x="3632200" y="3009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Text Box 15"/>
          <p:cNvSpPr txBox="1">
            <a:spLocks noChangeArrowheads="1"/>
          </p:cNvSpPr>
          <p:nvPr/>
        </p:nvSpPr>
        <p:spPr bwMode="auto">
          <a:xfrm>
            <a:off x="3632200" y="30099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17" name="Oval 16"/>
          <p:cNvSpPr>
            <a:spLocks noChangeArrowheads="1"/>
          </p:cNvSpPr>
          <p:nvPr/>
        </p:nvSpPr>
        <p:spPr bwMode="auto">
          <a:xfrm>
            <a:off x="5143500" y="3898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 name="Text Box 17"/>
          <p:cNvSpPr txBox="1">
            <a:spLocks noChangeArrowheads="1"/>
          </p:cNvSpPr>
          <p:nvPr/>
        </p:nvSpPr>
        <p:spPr bwMode="auto">
          <a:xfrm>
            <a:off x="5143500" y="38989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19" name="Oval 18"/>
          <p:cNvSpPr>
            <a:spLocks noChangeArrowheads="1"/>
          </p:cNvSpPr>
          <p:nvPr/>
        </p:nvSpPr>
        <p:spPr bwMode="auto">
          <a:xfrm>
            <a:off x="2578100" y="4000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 name="Text Box 19"/>
          <p:cNvSpPr txBox="1">
            <a:spLocks noChangeArrowheads="1"/>
          </p:cNvSpPr>
          <p:nvPr/>
        </p:nvSpPr>
        <p:spPr bwMode="auto">
          <a:xfrm>
            <a:off x="2578100" y="40005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21" name="Oval 21"/>
          <p:cNvSpPr>
            <a:spLocks noChangeArrowheads="1"/>
          </p:cNvSpPr>
          <p:nvPr/>
        </p:nvSpPr>
        <p:spPr bwMode="auto">
          <a:xfrm>
            <a:off x="1663700" y="49149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 name="Text Box 22"/>
          <p:cNvSpPr txBox="1">
            <a:spLocks noChangeArrowheads="1"/>
          </p:cNvSpPr>
          <p:nvPr/>
        </p:nvSpPr>
        <p:spPr bwMode="auto">
          <a:xfrm>
            <a:off x="1727200" y="4914900"/>
            <a:ext cx="457200" cy="366713"/>
          </a:xfrm>
          <a:prstGeom prst="rect">
            <a:avLst/>
          </a:prstGeom>
          <a:noFill/>
          <a:ln w="9525">
            <a:noFill/>
            <a:miter lim="800000"/>
            <a:headEnd/>
            <a:tailEnd/>
          </a:ln>
          <a:effectLst/>
        </p:spPr>
        <p:txBody>
          <a:bodyPr>
            <a:spAutoFit/>
          </a:bodyPr>
          <a:lstStyle/>
          <a:p>
            <a:r>
              <a:rPr lang="en-US">
                <a:solidFill>
                  <a:schemeClr val="bg2"/>
                </a:solidFill>
              </a:rPr>
              <a:t>1</a:t>
            </a:r>
            <a:endParaRPr lang="en-US"/>
          </a:p>
        </p:txBody>
      </p:sp>
      <p:sp>
        <p:nvSpPr>
          <p:cNvPr id="23" name="Oval 23"/>
          <p:cNvSpPr>
            <a:spLocks noChangeArrowheads="1"/>
          </p:cNvSpPr>
          <p:nvPr/>
        </p:nvSpPr>
        <p:spPr bwMode="auto">
          <a:xfrm>
            <a:off x="2705100" y="5715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 name="Text Box 24"/>
          <p:cNvSpPr txBox="1">
            <a:spLocks noChangeArrowheads="1"/>
          </p:cNvSpPr>
          <p:nvPr/>
        </p:nvSpPr>
        <p:spPr bwMode="auto">
          <a:xfrm>
            <a:off x="2768600" y="5715000"/>
            <a:ext cx="457200" cy="366713"/>
          </a:xfrm>
          <a:prstGeom prst="rect">
            <a:avLst/>
          </a:prstGeom>
          <a:noFill/>
          <a:ln w="9525">
            <a:noFill/>
            <a:miter lim="800000"/>
            <a:headEnd/>
            <a:tailEnd/>
          </a:ln>
          <a:effectLst/>
        </p:spPr>
        <p:txBody>
          <a:bodyPr>
            <a:spAutoFit/>
          </a:bodyPr>
          <a:lstStyle/>
          <a:p>
            <a:r>
              <a:rPr lang="en-US">
                <a:solidFill>
                  <a:schemeClr val="bg2"/>
                </a:solidFill>
              </a:rPr>
              <a:t>2</a:t>
            </a:r>
            <a:endParaRPr lang="en-US"/>
          </a:p>
        </p:txBody>
      </p:sp>
      <p:sp>
        <p:nvSpPr>
          <p:cNvPr id="25" name="Oval 31"/>
          <p:cNvSpPr>
            <a:spLocks noChangeArrowheads="1"/>
          </p:cNvSpPr>
          <p:nvPr/>
        </p:nvSpPr>
        <p:spPr bwMode="auto">
          <a:xfrm>
            <a:off x="4495800" y="40005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 name="Text Box 32"/>
          <p:cNvSpPr txBox="1">
            <a:spLocks noChangeArrowheads="1"/>
          </p:cNvSpPr>
          <p:nvPr/>
        </p:nvSpPr>
        <p:spPr bwMode="auto">
          <a:xfrm>
            <a:off x="4495800" y="40005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grpSp>
        <p:nvGrpSpPr>
          <p:cNvPr id="33" name="Group 19"/>
          <p:cNvGrpSpPr>
            <a:grpSpLocks/>
          </p:cNvGrpSpPr>
          <p:nvPr/>
        </p:nvGrpSpPr>
        <p:grpSpPr bwMode="auto">
          <a:xfrm>
            <a:off x="2209800" y="5448300"/>
            <a:ext cx="215900" cy="304800"/>
            <a:chOff x="2448" y="2160"/>
            <a:chExt cx="328" cy="296"/>
          </a:xfrm>
        </p:grpSpPr>
        <p:sp>
          <p:nvSpPr>
            <p:cNvPr id="34"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p:spPr>
          <p:txBody>
            <a:bodyPr anchor="ctr">
              <a:spAutoFit/>
            </a:bodyPr>
            <a:lstStyle/>
            <a:p>
              <a:endParaRPr lang="en-US"/>
            </a:p>
          </p:txBody>
        </p:sp>
        <p:sp>
          <p:nvSpPr>
            <p:cNvPr id="35"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p:spPr>
          <p:txBody>
            <a:bodyPr anchor="ctr">
              <a:spAutoFit/>
            </a:bodyPr>
            <a:lstStyle/>
            <a:p>
              <a:endParaRPr lang="en-US"/>
            </a:p>
          </p:txBody>
        </p:sp>
      </p:grpSp>
      <p:sp>
        <p:nvSpPr>
          <p:cNvPr id="37" name="TextBox 36"/>
          <p:cNvSpPr txBox="1"/>
          <p:nvPr/>
        </p:nvSpPr>
        <p:spPr>
          <a:xfrm>
            <a:off x="1295400" y="1143000"/>
            <a:ext cx="1912062" cy="523220"/>
          </a:xfrm>
          <a:prstGeom prst="rect">
            <a:avLst/>
          </a:prstGeom>
          <a:noFill/>
        </p:spPr>
        <p:txBody>
          <a:bodyPr wrap="none" rtlCol="0">
            <a:spAutoFit/>
          </a:bodyPr>
          <a:lstStyle/>
          <a:p>
            <a:r>
              <a:rPr lang="en-US" sz="2800" dirty="0" smtClean="0"/>
              <a:t>RR rotation </a:t>
            </a:r>
            <a:endParaRPr lang="en-US" sz="2800" dirty="0"/>
          </a:p>
        </p:txBody>
      </p:sp>
      <p:sp>
        <p:nvSpPr>
          <p:cNvPr id="38" name="TextBox 37"/>
          <p:cNvSpPr txBox="1"/>
          <p:nvPr/>
        </p:nvSpPr>
        <p:spPr>
          <a:xfrm>
            <a:off x="1371600" y="228600"/>
            <a:ext cx="6248400" cy="707886"/>
          </a:xfrm>
          <a:prstGeom prst="rect">
            <a:avLst/>
          </a:prstGeom>
          <a:noFill/>
        </p:spPr>
        <p:txBody>
          <a:bodyPr wrap="square" rtlCol="0">
            <a:spAutoFit/>
          </a:bodyPr>
          <a:lstStyle/>
          <a:p>
            <a:pPr algn="ctr"/>
            <a:r>
              <a:rPr lang="en-US" sz="4000" dirty="0" smtClean="0"/>
              <a:t>Example-2 (cont.)</a:t>
            </a:r>
            <a:endParaRPr lang="en-US" sz="4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ine 28"/>
          <p:cNvSpPr>
            <a:spLocks noChangeShapeType="1"/>
          </p:cNvSpPr>
          <p:nvPr/>
        </p:nvSpPr>
        <p:spPr bwMode="auto">
          <a:xfrm>
            <a:off x="4622800" y="3302000"/>
            <a:ext cx="914400" cy="914400"/>
          </a:xfrm>
          <a:prstGeom prst="line">
            <a:avLst/>
          </a:prstGeom>
          <a:noFill/>
          <a:ln w="9525">
            <a:solidFill>
              <a:schemeClr val="tx1"/>
            </a:solidFill>
            <a:round/>
            <a:headEnd/>
            <a:tailEnd/>
          </a:ln>
          <a:effectLst/>
        </p:spPr>
        <p:txBody>
          <a:bodyPr wrap="none" anchor="ctr"/>
          <a:lstStyle/>
          <a:p>
            <a:endParaRPr lang="en-US"/>
          </a:p>
        </p:txBody>
      </p:sp>
      <p:sp>
        <p:nvSpPr>
          <p:cNvPr id="64" name="Line 3"/>
          <p:cNvSpPr>
            <a:spLocks noChangeShapeType="1"/>
          </p:cNvSpPr>
          <p:nvPr/>
        </p:nvSpPr>
        <p:spPr bwMode="auto">
          <a:xfrm flipH="1">
            <a:off x="6172200" y="3200400"/>
            <a:ext cx="762000" cy="825500"/>
          </a:xfrm>
          <a:prstGeom prst="line">
            <a:avLst/>
          </a:prstGeom>
          <a:noFill/>
          <a:ln w="9525">
            <a:solidFill>
              <a:schemeClr val="tx1"/>
            </a:solidFill>
            <a:round/>
            <a:headEnd/>
            <a:tailEnd/>
          </a:ln>
          <a:effectLst/>
        </p:spPr>
        <p:txBody>
          <a:bodyPr wrap="none" anchor="ctr"/>
          <a:lstStyle/>
          <a:p>
            <a:endParaRPr lang="en-US"/>
          </a:p>
        </p:txBody>
      </p:sp>
      <p:sp>
        <p:nvSpPr>
          <p:cNvPr id="65" name="Line 4"/>
          <p:cNvSpPr>
            <a:spLocks noChangeShapeType="1"/>
          </p:cNvSpPr>
          <p:nvPr/>
        </p:nvSpPr>
        <p:spPr bwMode="auto">
          <a:xfrm flipV="1">
            <a:off x="2501900" y="2209800"/>
            <a:ext cx="3162300" cy="3048000"/>
          </a:xfrm>
          <a:prstGeom prst="line">
            <a:avLst/>
          </a:prstGeom>
          <a:noFill/>
          <a:ln w="9525">
            <a:solidFill>
              <a:schemeClr val="tx1"/>
            </a:solidFill>
            <a:round/>
            <a:headEnd/>
            <a:tailEnd/>
          </a:ln>
          <a:effectLst/>
        </p:spPr>
        <p:txBody>
          <a:bodyPr wrap="none" anchor="ctr"/>
          <a:lstStyle/>
          <a:p>
            <a:endParaRPr lang="en-US"/>
          </a:p>
        </p:txBody>
      </p:sp>
      <p:sp>
        <p:nvSpPr>
          <p:cNvPr id="66" name="Line 5"/>
          <p:cNvSpPr>
            <a:spLocks noChangeShapeType="1"/>
          </p:cNvSpPr>
          <p:nvPr/>
        </p:nvSpPr>
        <p:spPr bwMode="auto">
          <a:xfrm>
            <a:off x="5626100" y="2209800"/>
            <a:ext cx="2209800" cy="1676400"/>
          </a:xfrm>
          <a:prstGeom prst="line">
            <a:avLst/>
          </a:prstGeom>
          <a:noFill/>
          <a:ln w="9525">
            <a:solidFill>
              <a:schemeClr val="tx1"/>
            </a:solidFill>
            <a:round/>
            <a:headEnd/>
            <a:tailEnd/>
          </a:ln>
          <a:effectLst/>
        </p:spPr>
        <p:txBody>
          <a:bodyPr wrap="none" anchor="ctr"/>
          <a:lstStyle/>
          <a:p>
            <a:endParaRPr lang="en-US"/>
          </a:p>
        </p:txBody>
      </p:sp>
      <p:sp>
        <p:nvSpPr>
          <p:cNvPr id="67" name="Oval 66"/>
          <p:cNvSpPr>
            <a:spLocks noChangeArrowheads="1"/>
          </p:cNvSpPr>
          <p:nvPr/>
        </p:nvSpPr>
        <p:spPr bwMode="auto">
          <a:xfrm>
            <a:off x="5473700" y="20574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 name="Text Box 9"/>
          <p:cNvSpPr txBox="1">
            <a:spLocks noChangeArrowheads="1"/>
          </p:cNvSpPr>
          <p:nvPr/>
        </p:nvSpPr>
        <p:spPr bwMode="auto">
          <a:xfrm>
            <a:off x="5473700" y="2057400"/>
            <a:ext cx="457200" cy="366713"/>
          </a:xfrm>
          <a:prstGeom prst="rect">
            <a:avLst/>
          </a:prstGeom>
          <a:noFill/>
          <a:ln w="9525">
            <a:noFill/>
            <a:miter lim="800000"/>
            <a:headEnd/>
            <a:tailEnd/>
          </a:ln>
          <a:effectLst/>
        </p:spPr>
        <p:txBody>
          <a:bodyPr>
            <a:spAutoFit/>
          </a:bodyPr>
          <a:lstStyle/>
          <a:p>
            <a:r>
              <a:rPr lang="en-US">
                <a:solidFill>
                  <a:schemeClr val="bg2"/>
                </a:solidFill>
              </a:rPr>
              <a:t>13</a:t>
            </a:r>
            <a:endParaRPr lang="en-US"/>
          </a:p>
        </p:txBody>
      </p:sp>
      <p:sp>
        <p:nvSpPr>
          <p:cNvPr id="69" name="Oval 68"/>
          <p:cNvSpPr>
            <a:spLocks noChangeArrowheads="1"/>
          </p:cNvSpPr>
          <p:nvPr/>
        </p:nvSpPr>
        <p:spPr bwMode="auto">
          <a:xfrm>
            <a:off x="6743700" y="3022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0" name="Text Box 11"/>
          <p:cNvSpPr txBox="1">
            <a:spLocks noChangeArrowheads="1"/>
          </p:cNvSpPr>
          <p:nvPr/>
        </p:nvSpPr>
        <p:spPr bwMode="auto">
          <a:xfrm>
            <a:off x="6743700" y="3022600"/>
            <a:ext cx="457200" cy="366713"/>
          </a:xfrm>
          <a:prstGeom prst="rect">
            <a:avLst/>
          </a:prstGeom>
          <a:noFill/>
          <a:ln w="9525">
            <a:noFill/>
            <a:miter lim="800000"/>
            <a:headEnd/>
            <a:tailEnd/>
          </a:ln>
          <a:effectLst/>
        </p:spPr>
        <p:txBody>
          <a:bodyPr>
            <a:spAutoFit/>
          </a:bodyPr>
          <a:lstStyle/>
          <a:p>
            <a:r>
              <a:rPr lang="en-US">
                <a:solidFill>
                  <a:schemeClr val="bg2"/>
                </a:solidFill>
              </a:rPr>
              <a:t>15</a:t>
            </a:r>
            <a:endParaRPr lang="en-US"/>
          </a:p>
        </p:txBody>
      </p:sp>
      <p:sp>
        <p:nvSpPr>
          <p:cNvPr id="71" name="Oval 70"/>
          <p:cNvSpPr>
            <a:spLocks noChangeArrowheads="1"/>
          </p:cNvSpPr>
          <p:nvPr/>
        </p:nvSpPr>
        <p:spPr bwMode="auto">
          <a:xfrm>
            <a:off x="7785100" y="38227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2" name="Text Box 13"/>
          <p:cNvSpPr txBox="1">
            <a:spLocks noChangeArrowheads="1"/>
          </p:cNvSpPr>
          <p:nvPr/>
        </p:nvSpPr>
        <p:spPr bwMode="auto">
          <a:xfrm>
            <a:off x="7772400" y="3822700"/>
            <a:ext cx="457200" cy="366713"/>
          </a:xfrm>
          <a:prstGeom prst="rect">
            <a:avLst/>
          </a:prstGeom>
          <a:noFill/>
          <a:ln w="9525">
            <a:noFill/>
            <a:miter lim="800000"/>
            <a:headEnd/>
            <a:tailEnd/>
          </a:ln>
          <a:effectLst/>
        </p:spPr>
        <p:txBody>
          <a:bodyPr>
            <a:spAutoFit/>
          </a:bodyPr>
          <a:lstStyle/>
          <a:p>
            <a:r>
              <a:rPr lang="en-US">
                <a:solidFill>
                  <a:schemeClr val="bg2"/>
                </a:solidFill>
              </a:rPr>
              <a:t>16</a:t>
            </a:r>
            <a:endParaRPr lang="en-US"/>
          </a:p>
        </p:txBody>
      </p:sp>
      <p:sp>
        <p:nvSpPr>
          <p:cNvPr id="73" name="Oval 72"/>
          <p:cNvSpPr>
            <a:spLocks noChangeArrowheads="1"/>
          </p:cNvSpPr>
          <p:nvPr/>
        </p:nvSpPr>
        <p:spPr bwMode="auto">
          <a:xfrm>
            <a:off x="4419600" y="3048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4" name="Text Box 15"/>
          <p:cNvSpPr txBox="1">
            <a:spLocks noChangeArrowheads="1"/>
          </p:cNvSpPr>
          <p:nvPr/>
        </p:nvSpPr>
        <p:spPr bwMode="auto">
          <a:xfrm>
            <a:off x="4419600" y="3048000"/>
            <a:ext cx="457200" cy="366713"/>
          </a:xfrm>
          <a:prstGeom prst="rect">
            <a:avLst/>
          </a:prstGeom>
          <a:noFill/>
          <a:ln w="9525">
            <a:noFill/>
            <a:miter lim="800000"/>
            <a:headEnd/>
            <a:tailEnd/>
          </a:ln>
          <a:effectLst/>
        </p:spPr>
        <p:txBody>
          <a:bodyPr>
            <a:spAutoFit/>
          </a:bodyPr>
          <a:lstStyle/>
          <a:p>
            <a:r>
              <a:rPr lang="en-US">
                <a:solidFill>
                  <a:schemeClr val="bg2"/>
                </a:solidFill>
              </a:rPr>
              <a:t>11</a:t>
            </a:r>
            <a:endParaRPr lang="en-US"/>
          </a:p>
        </p:txBody>
      </p:sp>
      <p:sp>
        <p:nvSpPr>
          <p:cNvPr id="75" name="Oval 74"/>
          <p:cNvSpPr>
            <a:spLocks noChangeArrowheads="1"/>
          </p:cNvSpPr>
          <p:nvPr/>
        </p:nvSpPr>
        <p:spPr bwMode="auto">
          <a:xfrm>
            <a:off x="5930900" y="3937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6" name="Text Box 17"/>
          <p:cNvSpPr txBox="1">
            <a:spLocks noChangeArrowheads="1"/>
          </p:cNvSpPr>
          <p:nvPr/>
        </p:nvSpPr>
        <p:spPr bwMode="auto">
          <a:xfrm>
            <a:off x="5930900" y="3937000"/>
            <a:ext cx="457200" cy="366713"/>
          </a:xfrm>
          <a:prstGeom prst="rect">
            <a:avLst/>
          </a:prstGeom>
          <a:noFill/>
          <a:ln w="9525">
            <a:noFill/>
            <a:miter lim="800000"/>
            <a:headEnd/>
            <a:tailEnd/>
          </a:ln>
          <a:effectLst/>
        </p:spPr>
        <p:txBody>
          <a:bodyPr>
            <a:spAutoFit/>
          </a:bodyPr>
          <a:lstStyle/>
          <a:p>
            <a:r>
              <a:rPr lang="en-US">
                <a:solidFill>
                  <a:schemeClr val="bg2"/>
                </a:solidFill>
              </a:rPr>
              <a:t>14</a:t>
            </a:r>
            <a:endParaRPr lang="en-US"/>
          </a:p>
        </p:txBody>
      </p:sp>
      <p:sp>
        <p:nvSpPr>
          <p:cNvPr id="77" name="Oval 76"/>
          <p:cNvSpPr>
            <a:spLocks noChangeArrowheads="1"/>
          </p:cNvSpPr>
          <p:nvPr/>
        </p:nvSpPr>
        <p:spPr bwMode="auto">
          <a:xfrm>
            <a:off x="3365500" y="4038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 name="Text Box 19"/>
          <p:cNvSpPr txBox="1">
            <a:spLocks noChangeArrowheads="1"/>
          </p:cNvSpPr>
          <p:nvPr/>
        </p:nvSpPr>
        <p:spPr bwMode="auto">
          <a:xfrm>
            <a:off x="3365500" y="4038600"/>
            <a:ext cx="457200" cy="366713"/>
          </a:xfrm>
          <a:prstGeom prst="rect">
            <a:avLst/>
          </a:prstGeom>
          <a:noFill/>
          <a:ln w="9525">
            <a:noFill/>
            <a:miter lim="800000"/>
            <a:headEnd/>
            <a:tailEnd/>
          </a:ln>
          <a:effectLst/>
        </p:spPr>
        <p:txBody>
          <a:bodyPr>
            <a:spAutoFit/>
          </a:bodyPr>
          <a:lstStyle/>
          <a:p>
            <a:r>
              <a:rPr lang="en-US">
                <a:solidFill>
                  <a:schemeClr val="bg2"/>
                </a:solidFill>
              </a:rPr>
              <a:t>10</a:t>
            </a:r>
            <a:endParaRPr lang="en-US"/>
          </a:p>
        </p:txBody>
      </p:sp>
      <p:sp>
        <p:nvSpPr>
          <p:cNvPr id="79" name="Oval 21"/>
          <p:cNvSpPr>
            <a:spLocks noChangeArrowheads="1"/>
          </p:cNvSpPr>
          <p:nvPr/>
        </p:nvSpPr>
        <p:spPr bwMode="auto">
          <a:xfrm>
            <a:off x="2451100" y="49530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 name="Text Box 22"/>
          <p:cNvSpPr txBox="1">
            <a:spLocks noChangeArrowheads="1"/>
          </p:cNvSpPr>
          <p:nvPr/>
        </p:nvSpPr>
        <p:spPr bwMode="auto">
          <a:xfrm>
            <a:off x="2514600" y="4953000"/>
            <a:ext cx="457200" cy="366713"/>
          </a:xfrm>
          <a:prstGeom prst="rect">
            <a:avLst/>
          </a:prstGeom>
          <a:noFill/>
          <a:ln w="9525">
            <a:noFill/>
            <a:miter lim="800000"/>
            <a:headEnd/>
            <a:tailEnd/>
          </a:ln>
          <a:effectLst/>
        </p:spPr>
        <p:txBody>
          <a:bodyPr>
            <a:spAutoFit/>
          </a:bodyPr>
          <a:lstStyle/>
          <a:p>
            <a:r>
              <a:rPr lang="en-US" dirty="0" smtClean="0">
                <a:solidFill>
                  <a:schemeClr val="bg2"/>
                </a:solidFill>
              </a:rPr>
              <a:t>2</a:t>
            </a:r>
            <a:endParaRPr lang="en-US" dirty="0"/>
          </a:p>
        </p:txBody>
      </p:sp>
      <p:sp>
        <p:nvSpPr>
          <p:cNvPr id="81" name="Oval 23"/>
          <p:cNvSpPr>
            <a:spLocks noChangeArrowheads="1"/>
          </p:cNvSpPr>
          <p:nvPr/>
        </p:nvSpPr>
        <p:spPr bwMode="auto">
          <a:xfrm>
            <a:off x="1701800" y="57531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Text Box 24"/>
          <p:cNvSpPr txBox="1">
            <a:spLocks noChangeArrowheads="1"/>
          </p:cNvSpPr>
          <p:nvPr/>
        </p:nvSpPr>
        <p:spPr bwMode="auto">
          <a:xfrm>
            <a:off x="1752600" y="5753100"/>
            <a:ext cx="457200" cy="366713"/>
          </a:xfrm>
          <a:prstGeom prst="rect">
            <a:avLst/>
          </a:prstGeom>
          <a:noFill/>
          <a:ln w="9525">
            <a:noFill/>
            <a:miter lim="800000"/>
            <a:headEnd/>
            <a:tailEnd/>
          </a:ln>
          <a:effectLst/>
        </p:spPr>
        <p:txBody>
          <a:bodyPr>
            <a:spAutoFit/>
          </a:bodyPr>
          <a:lstStyle/>
          <a:p>
            <a:r>
              <a:rPr lang="en-US" dirty="0" smtClean="0">
                <a:solidFill>
                  <a:schemeClr val="bg2"/>
                </a:solidFill>
              </a:rPr>
              <a:t>1</a:t>
            </a:r>
            <a:endParaRPr lang="en-US" dirty="0"/>
          </a:p>
        </p:txBody>
      </p:sp>
      <p:sp>
        <p:nvSpPr>
          <p:cNvPr id="83" name="Oval 31"/>
          <p:cNvSpPr>
            <a:spLocks noChangeArrowheads="1"/>
          </p:cNvSpPr>
          <p:nvPr/>
        </p:nvSpPr>
        <p:spPr bwMode="auto">
          <a:xfrm>
            <a:off x="5283200" y="4038600"/>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4" name="Text Box 32"/>
          <p:cNvSpPr txBox="1">
            <a:spLocks noChangeArrowheads="1"/>
          </p:cNvSpPr>
          <p:nvPr/>
        </p:nvSpPr>
        <p:spPr bwMode="auto">
          <a:xfrm>
            <a:off x="5283200" y="4038600"/>
            <a:ext cx="457200" cy="366713"/>
          </a:xfrm>
          <a:prstGeom prst="rect">
            <a:avLst/>
          </a:prstGeom>
          <a:noFill/>
          <a:ln w="9525">
            <a:noFill/>
            <a:miter lim="800000"/>
            <a:headEnd/>
            <a:tailEnd/>
          </a:ln>
          <a:effectLst/>
        </p:spPr>
        <p:txBody>
          <a:bodyPr>
            <a:spAutoFit/>
          </a:bodyPr>
          <a:lstStyle/>
          <a:p>
            <a:r>
              <a:rPr lang="en-US">
                <a:solidFill>
                  <a:schemeClr val="bg2"/>
                </a:solidFill>
              </a:rPr>
              <a:t>12</a:t>
            </a:r>
            <a:endParaRPr lang="en-US"/>
          </a:p>
        </p:txBody>
      </p:sp>
      <p:cxnSp>
        <p:nvCxnSpPr>
          <p:cNvPr id="90" name="Straight Connector 89"/>
          <p:cNvCxnSpPr>
            <a:endCxn id="81" idx="7"/>
          </p:cNvCxnSpPr>
          <p:nvPr/>
        </p:nvCxnSpPr>
        <p:spPr>
          <a:xfrm rot="10800000" flipV="1">
            <a:off x="2027004" y="5334000"/>
            <a:ext cx="487596" cy="474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371600" y="228600"/>
            <a:ext cx="6248400" cy="707886"/>
          </a:xfrm>
          <a:prstGeom prst="rect">
            <a:avLst/>
          </a:prstGeom>
          <a:noFill/>
        </p:spPr>
        <p:txBody>
          <a:bodyPr wrap="square" rtlCol="0">
            <a:spAutoFit/>
          </a:bodyPr>
          <a:lstStyle/>
          <a:p>
            <a:pPr algn="ctr"/>
            <a:r>
              <a:rPr lang="en-US" sz="4000" dirty="0" smtClean="0"/>
              <a:t>Example-2 (cont.)</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mgLectures2">
  <a:themeElements>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mgLectures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lnDef>
  </a:objectDefaults>
  <a:extraClrSchemeLst>
    <a:extraClrScheme>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gLecture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gLecture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gLecture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gLecture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gLecture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gLecture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3910</Words>
  <Application>Microsoft Office PowerPoint</Application>
  <PresentationFormat>On-screen Show (4:3)</PresentationFormat>
  <Paragraphs>1432</Paragraphs>
  <Slides>172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172</vt:i4>
      </vt:variant>
    </vt:vector>
  </HeadingPairs>
  <TitlesOfParts>
    <vt:vector size="181" baseType="lpstr">
      <vt:lpstr>Arial</vt:lpstr>
      <vt:lpstr>Calibri</vt:lpstr>
      <vt:lpstr>Courier New</vt:lpstr>
      <vt:lpstr>Symbol</vt:lpstr>
      <vt:lpstr>Times New Roman</vt:lpstr>
      <vt:lpstr>Trebuchet MS</vt:lpstr>
      <vt:lpstr>Wingdings</vt:lpstr>
      <vt:lpstr>Office Theme</vt:lpstr>
      <vt:lpstr>smgLectures2</vt:lpstr>
      <vt:lpstr>TREE</vt:lpstr>
      <vt:lpstr>TREE Definition</vt:lpstr>
      <vt:lpstr>TREE Definition (contd.)</vt:lpstr>
      <vt:lpstr>TREE Definition (contd.)</vt:lpstr>
      <vt:lpstr>TREE Definition (contd.)</vt:lpstr>
      <vt:lpstr>Tree Terminology</vt:lpstr>
      <vt:lpstr>Tree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vt:lpstr>
      <vt:lpstr>PowerPoint Presentation</vt:lpstr>
      <vt:lpstr>Some Properties of Binary Tree</vt:lpstr>
      <vt:lpstr>Strictly Binary tree</vt:lpstr>
      <vt:lpstr>Complete Binary Tree</vt:lpstr>
      <vt:lpstr>Memory Representation of Binary Tree</vt:lpstr>
      <vt:lpstr>Array Representation</vt:lpstr>
      <vt:lpstr>Array Representation</vt:lpstr>
      <vt:lpstr>Linked Representation</vt:lpstr>
      <vt:lpstr>Linked Representation</vt:lpstr>
      <vt:lpstr>Binary Tree Traversal</vt:lpstr>
      <vt:lpstr>Preorder Traversal</vt:lpstr>
      <vt:lpstr>Preorder Traversal</vt:lpstr>
      <vt:lpstr>PowerPoint Presentation</vt:lpstr>
      <vt:lpstr>Preorder Traversal</vt:lpstr>
      <vt:lpstr>Inorder Traversal</vt:lpstr>
      <vt:lpstr>Inorder Traversal</vt:lpstr>
      <vt:lpstr>Inorder Traversal</vt:lpstr>
      <vt:lpstr>Postorder Traversal</vt:lpstr>
      <vt:lpstr>Postorder Traversal</vt:lpstr>
      <vt:lpstr>Postorder Traversal</vt:lpstr>
      <vt:lpstr>Binary Tree Traversal</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Construction of Binary Tree</vt:lpstr>
      <vt:lpstr>Expression Tree</vt:lpstr>
      <vt:lpstr>Expression Tree</vt:lpstr>
      <vt:lpstr>Expression Tree</vt:lpstr>
      <vt:lpstr>Expression Tree</vt:lpstr>
      <vt:lpstr>Expression Tree</vt:lpstr>
      <vt:lpstr>Expression Tree</vt:lpstr>
      <vt:lpstr>Expression Tree</vt:lpstr>
      <vt:lpstr>Expression Tree</vt:lpstr>
      <vt:lpstr>Expression Tree</vt:lpstr>
      <vt:lpstr>Expression Tree</vt:lpstr>
      <vt:lpstr>Binary Search Tree(BST)</vt:lpstr>
      <vt:lpstr>Operation on BST</vt:lpstr>
      <vt:lpstr>Operation on BST</vt:lpstr>
      <vt:lpstr>PowerPoint Presentation</vt:lpstr>
      <vt:lpstr>Operation on BST Insertion</vt:lpstr>
      <vt:lpstr>Operation on BST Insertion</vt:lpstr>
      <vt:lpstr>Operation on BST Insertion</vt:lpstr>
      <vt:lpstr>Operation on BST Deletion </vt:lpstr>
      <vt:lpstr>Operation on BST Deletion (Leaf)</vt:lpstr>
      <vt:lpstr>Operation on BST Deletion (Internal Node)</vt:lpstr>
      <vt:lpstr>Operation on BST Deletion (Internal Node)</vt:lpstr>
      <vt:lpstr>Operation on BST Find Minimum </vt:lpstr>
      <vt:lpstr>Threaded Binary Tree</vt:lpstr>
      <vt:lpstr>Threaded Binary Tree</vt:lpstr>
      <vt:lpstr>Threaded Binary Tree</vt:lpstr>
      <vt:lpstr>Threaded Binary Tree</vt:lpstr>
      <vt:lpstr>AVL Tree</vt:lpstr>
      <vt:lpstr>Is it AVL Tree?</vt:lpstr>
      <vt:lpstr>Is it AVL Tree?</vt:lpstr>
      <vt:lpstr>Is it AVL Tree?</vt:lpstr>
      <vt:lpstr>AVL Tree</vt:lpstr>
      <vt:lpstr>PowerPoint Presentation</vt:lpstr>
      <vt:lpstr>PowerPoint Presentation</vt:lpstr>
      <vt:lpstr>AVL Tree</vt:lpstr>
      <vt:lpstr>PowerPoint Presentation</vt:lpstr>
      <vt:lpstr>PowerPoint Presentation</vt:lpstr>
      <vt:lpstr>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vt:lpstr>
      <vt:lpstr>PowerPoint Presentation</vt:lpstr>
      <vt:lpstr>Example-2 </vt:lpstr>
      <vt:lpstr>Example-2 (contd.)</vt:lpstr>
      <vt:lpstr>Example-2 (contd.)</vt:lpstr>
      <vt:lpstr>Example-2 (contd.)</vt:lpstr>
      <vt:lpstr>Example-2 (contd.)</vt:lpstr>
      <vt:lpstr>Example-2 (contd.)</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B-Tree</vt:lpstr>
      <vt:lpstr>Insertion in B-Tree  </vt:lpstr>
      <vt:lpstr>Insertion in B-Tree </vt:lpstr>
      <vt:lpstr>Insertion in B-Tree </vt:lpstr>
      <vt:lpstr>Insertion in B-Tree </vt:lpstr>
      <vt:lpstr>Insertion in B-Tree </vt:lpstr>
      <vt:lpstr>Insertion in B-Tree (example-1) </vt:lpstr>
      <vt:lpstr>Insertion in B-Tree (example-1) </vt:lpstr>
      <vt:lpstr>Insertion in B-Tree (example-1) </vt:lpstr>
      <vt:lpstr>Insertion in B-Tree (example-1) </vt:lpstr>
      <vt:lpstr>Insertion in B-Tree (example-1) </vt:lpstr>
      <vt:lpstr>  Insert 2</vt:lpstr>
      <vt:lpstr>Insertion in B-Tree (example-1) </vt:lpstr>
      <vt:lpstr>Insertion in B-Tree (example-1) </vt:lpstr>
      <vt:lpstr>Insertion in B-Tree (example-1) </vt:lpstr>
      <vt:lpstr>Insertion in B-Tree (example-1) </vt:lpstr>
      <vt:lpstr>Insertion in B-Tree (example-2) </vt:lpstr>
      <vt:lpstr>Insertion in B-Tree (example-2) </vt:lpstr>
      <vt:lpstr>Insertion in B-Tree (example-2) </vt:lpstr>
      <vt:lpstr>Insertion in B-Tree (example-2) </vt:lpstr>
      <vt:lpstr>  Insert 55</vt:lpstr>
      <vt:lpstr>  Insert 30, 90, 50, 85</vt:lpstr>
      <vt:lpstr>  Insert 99</vt:lpstr>
      <vt:lpstr>  Insert 20</vt:lpstr>
      <vt:lpstr>  Insert 65, 75, 95, 97</vt:lpstr>
      <vt:lpstr>  Insert 80</vt:lpstr>
      <vt:lpstr>Deletion from a B-tree</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dc:creator>Administrator</dc:creator>
  <cp:lastModifiedBy>Amit</cp:lastModifiedBy>
  <cp:revision>251</cp:revision>
  <dcterms:created xsi:type="dcterms:W3CDTF">2006-08-16T00:00:00Z</dcterms:created>
  <dcterms:modified xsi:type="dcterms:W3CDTF">2022-02-01T10:38:48Z</dcterms:modified>
</cp:coreProperties>
</file>