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1" r:id="rId5"/>
    <p:sldId id="262" r:id="rId6"/>
    <p:sldId id="263" r:id="rId7"/>
    <p:sldId id="264" r:id="rId8"/>
    <p:sldId id="265" r:id="rId9"/>
    <p:sldId id="285" r:id="rId10"/>
    <p:sldId id="286" r:id="rId11"/>
    <p:sldId id="287" r:id="rId12"/>
    <p:sldId id="290" r:id="rId13"/>
    <p:sldId id="292" r:id="rId14"/>
    <p:sldId id="294" r:id="rId15"/>
    <p:sldId id="298" r:id="rId16"/>
    <p:sldId id="299" r:id="rId17"/>
    <p:sldId id="301" r:id="rId18"/>
    <p:sldId id="304" r:id="rId19"/>
    <p:sldId id="309" r:id="rId20"/>
    <p:sldId id="313" r:id="rId21"/>
    <p:sldId id="316"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Poppins" panose="020B0604020202020204" charset="0"/>
      <p:regular r:id="rId27"/>
    </p:embeddedFont>
    <p:embeddedFont>
      <p:font typeface="Poppins Bold" panose="020B0604020202020204" charset="0"/>
      <p:regular r:id="rId28"/>
    </p:embeddedFont>
    <p:embeddedFont>
      <p:font typeface="Poppins Heavy" panose="020B0604020202020204" charset="0"/>
      <p:regular r:id="rId29"/>
    </p:embeddedFont>
    <p:embeddedFont>
      <p:font typeface="Squad Heavy Italics"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94622" autoAdjust="0"/>
  </p:normalViewPr>
  <p:slideViewPr>
    <p:cSldViewPr>
      <p:cViewPr varScale="1">
        <p:scale>
          <a:sx n="55" d="100"/>
          <a:sy n="55" d="100"/>
        </p:scale>
        <p:origin x="20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corporatefinanceinstitute.com/resources/accounting/inventory/" TargetMode="External"/><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2210"/>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EFEFE"/>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just">
                <a:lnSpc>
                  <a:spcPts val="1960"/>
                </a:lnSpc>
              </a:pPr>
              <a:endParaRPr/>
            </a:p>
          </p:txBody>
        </p:sp>
      </p:grpSp>
      <p:grpSp>
        <p:nvGrpSpPr>
          <p:cNvPr id="5" name="Group 5"/>
          <p:cNvGrpSpPr/>
          <p:nvPr/>
        </p:nvGrpSpPr>
        <p:grpSpPr>
          <a:xfrm>
            <a:off x="13210556" y="888168"/>
            <a:ext cx="2916596" cy="479338"/>
            <a:chOff x="0" y="0"/>
            <a:chExt cx="812800" cy="133582"/>
          </a:xfrm>
        </p:grpSpPr>
        <p:sp>
          <p:nvSpPr>
            <p:cNvPr id="6" name="Freeform 6"/>
            <p:cNvSpPr/>
            <p:nvPr/>
          </p:nvSpPr>
          <p:spPr>
            <a:xfrm>
              <a:off x="0" y="0"/>
              <a:ext cx="812800" cy="133582"/>
            </a:xfrm>
            <a:custGeom>
              <a:avLst/>
              <a:gdLst/>
              <a:ahLst/>
              <a:cxnLst/>
              <a:rect l="l" t="t" r="r" b="b"/>
              <a:pathLst>
                <a:path w="812800" h="133582">
                  <a:moveTo>
                    <a:pt x="13272" y="0"/>
                  </a:moveTo>
                  <a:lnTo>
                    <a:pt x="799528" y="0"/>
                  </a:lnTo>
                  <a:cubicBezTo>
                    <a:pt x="806858" y="0"/>
                    <a:pt x="812800" y="5942"/>
                    <a:pt x="812800" y="13272"/>
                  </a:cubicBezTo>
                  <a:lnTo>
                    <a:pt x="812800" y="120310"/>
                  </a:lnTo>
                  <a:cubicBezTo>
                    <a:pt x="812800" y="127640"/>
                    <a:pt x="806858" y="133582"/>
                    <a:pt x="799528" y="133582"/>
                  </a:cubicBezTo>
                  <a:lnTo>
                    <a:pt x="13272" y="133582"/>
                  </a:lnTo>
                  <a:cubicBezTo>
                    <a:pt x="9752" y="133582"/>
                    <a:pt x="6376" y="132184"/>
                    <a:pt x="3887" y="129695"/>
                  </a:cubicBezTo>
                  <a:cubicBezTo>
                    <a:pt x="1398" y="127206"/>
                    <a:pt x="0" y="123830"/>
                    <a:pt x="0" y="120310"/>
                  </a:cubicBezTo>
                  <a:lnTo>
                    <a:pt x="0" y="13272"/>
                  </a:lnTo>
                  <a:cubicBezTo>
                    <a:pt x="0" y="5942"/>
                    <a:pt x="5942" y="0"/>
                    <a:pt x="13272" y="0"/>
                  </a:cubicBezTo>
                  <a:close/>
                </a:path>
              </a:pathLst>
            </a:custGeom>
            <a:solidFill>
              <a:srgbClr val="000000">
                <a:alpha val="0"/>
              </a:srgbClr>
            </a:solidFill>
            <a:ln w="19050" cap="sq">
              <a:solidFill>
                <a:srgbClr val="FDF8F2"/>
              </a:solidFill>
              <a:prstDash val="solid"/>
              <a:miter/>
            </a:ln>
          </p:spPr>
        </p:sp>
        <p:sp>
          <p:nvSpPr>
            <p:cNvPr id="7" name="TextBox 7"/>
            <p:cNvSpPr txBox="1"/>
            <p:nvPr/>
          </p:nvSpPr>
          <p:spPr>
            <a:xfrm>
              <a:off x="0" y="-57150"/>
              <a:ext cx="812800" cy="190732"/>
            </a:xfrm>
            <a:prstGeom prst="rect">
              <a:avLst/>
            </a:prstGeom>
          </p:spPr>
          <p:txBody>
            <a:bodyPr lIns="50800" tIns="50800" rIns="50800" bIns="50800" rtlCol="0" anchor="ctr"/>
            <a:lstStyle/>
            <a:p>
              <a:pPr algn="ctr">
                <a:lnSpc>
                  <a:spcPts val="3080"/>
                </a:lnSpc>
              </a:pPr>
              <a:endParaRPr/>
            </a:p>
          </p:txBody>
        </p:sp>
      </p:grpSp>
      <p:sp>
        <p:nvSpPr>
          <p:cNvPr id="8" name="AutoShape 8"/>
          <p:cNvSpPr/>
          <p:nvPr/>
        </p:nvSpPr>
        <p:spPr>
          <a:xfrm flipV="1">
            <a:off x="1479914" y="8473643"/>
            <a:ext cx="15352514" cy="7944"/>
          </a:xfrm>
          <a:prstGeom prst="line">
            <a:avLst/>
          </a:prstGeom>
          <a:ln w="19050" cap="flat">
            <a:solidFill>
              <a:srgbClr val="000000"/>
            </a:solidFill>
            <a:prstDash val="solid"/>
            <a:headEnd type="none" w="sm" len="sm"/>
            <a:tailEnd type="none" w="sm" len="sm"/>
          </a:ln>
        </p:spPr>
      </p:sp>
      <p:sp>
        <p:nvSpPr>
          <p:cNvPr id="9" name="Freeform 9"/>
          <p:cNvSpPr/>
          <p:nvPr/>
        </p:nvSpPr>
        <p:spPr>
          <a:xfrm>
            <a:off x="8150075" y="2808482"/>
            <a:ext cx="1987850" cy="1987850"/>
          </a:xfrm>
          <a:custGeom>
            <a:avLst/>
            <a:gdLst/>
            <a:ahLst/>
            <a:cxnLst/>
            <a:rect l="l" t="t" r="r" b="b"/>
            <a:pathLst>
              <a:path w="1987850" h="1987850">
                <a:moveTo>
                  <a:pt x="0" y="0"/>
                </a:moveTo>
                <a:lnTo>
                  <a:pt x="1987850" y="0"/>
                </a:lnTo>
                <a:lnTo>
                  <a:pt x="1987850" y="1987851"/>
                </a:lnTo>
                <a:lnTo>
                  <a:pt x="0" y="1987851"/>
                </a:lnTo>
                <a:lnTo>
                  <a:pt x="0" y="0"/>
                </a:lnTo>
                <a:close/>
              </a:path>
            </a:pathLst>
          </a:custGeom>
          <a:blipFill>
            <a:blip r:embed="rId2"/>
            <a:stretch>
              <a:fillRect/>
            </a:stretch>
          </a:blipFill>
        </p:spPr>
      </p:sp>
      <p:sp>
        <p:nvSpPr>
          <p:cNvPr id="10" name="TextBox 10"/>
          <p:cNvSpPr txBox="1"/>
          <p:nvPr/>
        </p:nvSpPr>
        <p:spPr>
          <a:xfrm>
            <a:off x="4278690" y="1585045"/>
            <a:ext cx="9730621" cy="899587"/>
          </a:xfrm>
          <a:prstGeom prst="rect">
            <a:avLst/>
          </a:prstGeom>
        </p:spPr>
        <p:txBody>
          <a:bodyPr lIns="0" tIns="0" rIns="0" bIns="0" rtlCol="0" anchor="t">
            <a:spAutoFit/>
          </a:bodyPr>
          <a:lstStyle/>
          <a:p>
            <a:pPr algn="l">
              <a:lnSpc>
                <a:spcPts val="4936"/>
              </a:lnSpc>
            </a:pPr>
            <a:r>
              <a:rPr lang="en-US" sz="6329" b="1" i="1">
                <a:solidFill>
                  <a:srgbClr val="000000"/>
                </a:solidFill>
                <a:latin typeface="Squad Heavy Italics"/>
                <a:ea typeface="Squad Heavy Italics"/>
                <a:cs typeface="Squad Heavy Italics"/>
                <a:sym typeface="Squad Heavy Italics"/>
              </a:rPr>
              <a:t>UNIVERSITY OF BARISHAL </a:t>
            </a:r>
          </a:p>
        </p:txBody>
      </p:sp>
      <p:sp>
        <p:nvSpPr>
          <p:cNvPr id="11" name="TextBox 11"/>
          <p:cNvSpPr txBox="1"/>
          <p:nvPr/>
        </p:nvSpPr>
        <p:spPr>
          <a:xfrm>
            <a:off x="6406837" y="6541535"/>
            <a:ext cx="9720314" cy="475711"/>
          </a:xfrm>
          <a:prstGeom prst="rect">
            <a:avLst/>
          </a:prstGeom>
        </p:spPr>
        <p:txBody>
          <a:bodyPr lIns="0" tIns="0" rIns="0" bIns="0" rtlCol="0" anchor="t">
            <a:spAutoFit/>
          </a:bodyPr>
          <a:lstStyle/>
          <a:p>
            <a:pPr algn="just">
              <a:lnSpc>
                <a:spcPts val="3704"/>
              </a:lnSpc>
            </a:pPr>
            <a:r>
              <a:rPr lang="en-US" sz="2646" b="1">
                <a:solidFill>
                  <a:srgbClr val="377A6B"/>
                </a:solidFill>
                <a:latin typeface="Poppins Bold"/>
                <a:ea typeface="Poppins Bold"/>
                <a:cs typeface="Poppins Bold"/>
                <a:sym typeface="Poppins Bold"/>
              </a:rPr>
              <a:t>Topics : </a:t>
            </a:r>
            <a:r>
              <a:rPr lang="en-US" sz="2646">
                <a:solidFill>
                  <a:srgbClr val="000000"/>
                </a:solidFill>
                <a:latin typeface="Poppins"/>
                <a:ea typeface="Poppins"/>
                <a:cs typeface="Poppins"/>
                <a:sym typeface="Poppins"/>
              </a:rPr>
              <a:t>CML + Capital structure </a:t>
            </a:r>
          </a:p>
        </p:txBody>
      </p:sp>
      <p:sp>
        <p:nvSpPr>
          <p:cNvPr id="12" name="TextBox 12"/>
          <p:cNvSpPr txBox="1"/>
          <p:nvPr/>
        </p:nvSpPr>
        <p:spPr>
          <a:xfrm>
            <a:off x="9461953" y="7648512"/>
            <a:ext cx="4547358" cy="518255"/>
          </a:xfrm>
          <a:prstGeom prst="rect">
            <a:avLst/>
          </a:prstGeom>
        </p:spPr>
        <p:txBody>
          <a:bodyPr lIns="0" tIns="0" rIns="0" bIns="0" rtlCol="0" anchor="t">
            <a:spAutoFit/>
          </a:bodyPr>
          <a:lstStyle/>
          <a:p>
            <a:pPr algn="just">
              <a:lnSpc>
                <a:spcPts val="3984"/>
              </a:lnSpc>
            </a:pPr>
            <a:r>
              <a:rPr lang="en-US" sz="2846" b="1">
                <a:solidFill>
                  <a:srgbClr val="377A6B"/>
                </a:solidFill>
                <a:latin typeface="Poppins Heavy"/>
                <a:ea typeface="Poppins Heavy"/>
                <a:cs typeface="Poppins Heavy"/>
                <a:sym typeface="Poppins Heavy"/>
              </a:rPr>
              <a:t>Team No : 06</a:t>
            </a:r>
          </a:p>
        </p:txBody>
      </p:sp>
      <p:sp>
        <p:nvSpPr>
          <p:cNvPr id="13" name="TextBox 13"/>
          <p:cNvSpPr txBox="1"/>
          <p:nvPr/>
        </p:nvSpPr>
        <p:spPr>
          <a:xfrm>
            <a:off x="13752922" y="985881"/>
            <a:ext cx="1491414"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Search Here...</a:t>
            </a:r>
          </a:p>
        </p:txBody>
      </p:sp>
      <p:sp>
        <p:nvSpPr>
          <p:cNvPr id="14" name="TextBox 14"/>
          <p:cNvSpPr txBox="1"/>
          <p:nvPr/>
        </p:nvSpPr>
        <p:spPr>
          <a:xfrm>
            <a:off x="8422408" y="973965"/>
            <a:ext cx="1037008"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About Us</a:t>
            </a:r>
          </a:p>
        </p:txBody>
      </p:sp>
      <p:sp>
        <p:nvSpPr>
          <p:cNvPr id="15" name="TextBox 15"/>
          <p:cNvSpPr txBox="1"/>
          <p:nvPr/>
        </p:nvSpPr>
        <p:spPr>
          <a:xfrm>
            <a:off x="2063592" y="928068"/>
            <a:ext cx="2209892" cy="271879"/>
          </a:xfrm>
          <a:prstGeom prst="rect">
            <a:avLst/>
          </a:prstGeom>
        </p:spPr>
        <p:txBody>
          <a:bodyPr lIns="0" tIns="0" rIns="0" bIns="0" rtlCol="0" anchor="t">
            <a:spAutoFit/>
          </a:bodyPr>
          <a:lstStyle/>
          <a:p>
            <a:pPr algn="l">
              <a:lnSpc>
                <a:spcPts val="2128"/>
              </a:lnSpc>
              <a:spcBef>
                <a:spcPct val="0"/>
              </a:spcBef>
            </a:pPr>
            <a:r>
              <a:rPr lang="en-US" sz="1520" b="1">
                <a:solidFill>
                  <a:srgbClr val="FDF8F2"/>
                </a:solidFill>
                <a:latin typeface="Poppins Bold"/>
                <a:ea typeface="Poppins Bold"/>
                <a:cs typeface="Poppins Bold"/>
                <a:sym typeface="Poppins Bold"/>
              </a:rPr>
              <a:t>Hannover University</a:t>
            </a:r>
          </a:p>
        </p:txBody>
      </p:sp>
      <p:sp>
        <p:nvSpPr>
          <p:cNvPr id="16" name="TextBox 16"/>
          <p:cNvSpPr txBox="1"/>
          <p:nvPr/>
        </p:nvSpPr>
        <p:spPr>
          <a:xfrm>
            <a:off x="9697463" y="962050"/>
            <a:ext cx="1259959"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Contact Us</a:t>
            </a:r>
          </a:p>
        </p:txBody>
      </p:sp>
      <p:sp>
        <p:nvSpPr>
          <p:cNvPr id="17" name="TextBox 17"/>
          <p:cNvSpPr txBox="1"/>
          <p:nvPr/>
        </p:nvSpPr>
        <p:spPr>
          <a:xfrm>
            <a:off x="7321135" y="5875324"/>
            <a:ext cx="3636287" cy="475711"/>
          </a:xfrm>
          <a:prstGeom prst="rect">
            <a:avLst/>
          </a:prstGeom>
        </p:spPr>
        <p:txBody>
          <a:bodyPr lIns="0" tIns="0" rIns="0" bIns="0" rtlCol="0" anchor="t">
            <a:spAutoFit/>
          </a:bodyPr>
          <a:lstStyle/>
          <a:p>
            <a:pPr algn="just">
              <a:lnSpc>
                <a:spcPts val="3704"/>
              </a:lnSpc>
            </a:pPr>
            <a:r>
              <a:rPr lang="en-US" sz="2646" b="1">
                <a:solidFill>
                  <a:srgbClr val="377A6B"/>
                </a:solidFill>
                <a:latin typeface="Poppins Bold"/>
                <a:ea typeface="Poppins Bold"/>
                <a:cs typeface="Poppins Bold"/>
                <a:sym typeface="Poppins Bold"/>
              </a:rPr>
              <a:t>Course Code : </a:t>
            </a:r>
            <a:r>
              <a:rPr lang="en-US" sz="2646">
                <a:solidFill>
                  <a:srgbClr val="000000"/>
                </a:solidFill>
                <a:latin typeface="Poppins"/>
                <a:ea typeface="Poppins"/>
                <a:cs typeface="Poppins"/>
                <a:sym typeface="Poppins"/>
              </a:rPr>
              <a:t>F-206</a:t>
            </a:r>
          </a:p>
        </p:txBody>
      </p:sp>
      <p:sp>
        <p:nvSpPr>
          <p:cNvPr id="18" name="TextBox 18"/>
          <p:cNvSpPr txBox="1"/>
          <p:nvPr/>
        </p:nvSpPr>
        <p:spPr>
          <a:xfrm>
            <a:off x="5591642" y="5169643"/>
            <a:ext cx="8417668" cy="518255"/>
          </a:xfrm>
          <a:prstGeom prst="rect">
            <a:avLst/>
          </a:prstGeom>
        </p:spPr>
        <p:txBody>
          <a:bodyPr lIns="0" tIns="0" rIns="0" bIns="0" rtlCol="0" anchor="t">
            <a:spAutoFit/>
          </a:bodyPr>
          <a:lstStyle/>
          <a:p>
            <a:pPr algn="just">
              <a:lnSpc>
                <a:spcPts val="3984"/>
              </a:lnSpc>
            </a:pPr>
            <a:r>
              <a:rPr lang="en-US" sz="2846" b="1">
                <a:solidFill>
                  <a:srgbClr val="377A6B"/>
                </a:solidFill>
                <a:latin typeface="Poppins Bold"/>
                <a:ea typeface="Poppins Bold"/>
                <a:cs typeface="Poppins Bold"/>
                <a:sym typeface="Poppins Bold"/>
              </a:rPr>
              <a:t>Course Title : </a:t>
            </a:r>
            <a:r>
              <a:rPr lang="en-US" sz="2846">
                <a:solidFill>
                  <a:srgbClr val="000000"/>
                </a:solidFill>
                <a:latin typeface="Poppins"/>
                <a:ea typeface="Poppins"/>
                <a:cs typeface="Poppins"/>
                <a:sym typeface="Poppins"/>
              </a:rPr>
              <a:t>Financial Management </a:t>
            </a:r>
          </a:p>
        </p:txBody>
      </p:sp>
      <p:sp>
        <p:nvSpPr>
          <p:cNvPr id="19" name="TextBox 19"/>
          <p:cNvSpPr txBox="1"/>
          <p:nvPr/>
        </p:nvSpPr>
        <p:spPr>
          <a:xfrm>
            <a:off x="6222398" y="7648512"/>
            <a:ext cx="3239555" cy="518255"/>
          </a:xfrm>
          <a:prstGeom prst="rect">
            <a:avLst/>
          </a:prstGeom>
        </p:spPr>
        <p:txBody>
          <a:bodyPr lIns="0" tIns="0" rIns="0" bIns="0" rtlCol="0" anchor="t">
            <a:spAutoFit/>
          </a:bodyPr>
          <a:lstStyle/>
          <a:p>
            <a:pPr algn="just">
              <a:lnSpc>
                <a:spcPts val="3984"/>
              </a:lnSpc>
            </a:pPr>
            <a:r>
              <a:rPr lang="en-US" sz="2846">
                <a:solidFill>
                  <a:srgbClr val="000000"/>
                </a:solidFill>
                <a:latin typeface="Poppins"/>
                <a:ea typeface="Poppins"/>
                <a:cs typeface="Poppins"/>
                <a:sym typeface="Poppins"/>
              </a:rPr>
              <a:t>Presentation by :</a:t>
            </a:r>
          </a:p>
        </p:txBody>
      </p:sp>
      <p:grpSp>
        <p:nvGrpSpPr>
          <p:cNvPr id="20" name="Group 20"/>
          <p:cNvGrpSpPr/>
          <p:nvPr/>
        </p:nvGrpSpPr>
        <p:grpSpPr>
          <a:xfrm>
            <a:off x="695273" y="882210"/>
            <a:ext cx="16897455" cy="8746317"/>
            <a:chOff x="0" y="0"/>
            <a:chExt cx="4709000" cy="2437433"/>
          </a:xfrm>
        </p:grpSpPr>
        <p:sp>
          <p:nvSpPr>
            <p:cNvPr id="21" name="Freeform 21"/>
            <p:cNvSpPr/>
            <p:nvPr/>
          </p:nvSpPr>
          <p:spPr>
            <a:xfrm>
              <a:off x="0" y="0"/>
              <a:ext cx="4709001" cy="2437433"/>
            </a:xfrm>
            <a:custGeom>
              <a:avLst/>
              <a:gdLst/>
              <a:ahLst/>
              <a:cxnLst/>
              <a:rect l="l" t="t" r="r" b="b"/>
              <a:pathLst>
                <a:path w="4709001" h="2437433">
                  <a:moveTo>
                    <a:pt x="6414" y="0"/>
                  </a:moveTo>
                  <a:lnTo>
                    <a:pt x="4702586" y="0"/>
                  </a:lnTo>
                  <a:cubicBezTo>
                    <a:pt x="4704287" y="0"/>
                    <a:pt x="4705919" y="676"/>
                    <a:pt x="4707122" y="1879"/>
                  </a:cubicBezTo>
                  <a:cubicBezTo>
                    <a:pt x="4708325" y="3082"/>
                    <a:pt x="4709001" y="4713"/>
                    <a:pt x="4709001" y="6414"/>
                  </a:cubicBezTo>
                  <a:lnTo>
                    <a:pt x="4709001" y="2431018"/>
                  </a:lnTo>
                  <a:cubicBezTo>
                    <a:pt x="4709001" y="2434561"/>
                    <a:pt x="4706129" y="2437433"/>
                    <a:pt x="4702586" y="2437433"/>
                  </a:cubicBezTo>
                  <a:lnTo>
                    <a:pt x="6414" y="2437433"/>
                  </a:lnTo>
                  <a:cubicBezTo>
                    <a:pt x="4713" y="2437433"/>
                    <a:pt x="3082" y="2436757"/>
                    <a:pt x="1879" y="2435554"/>
                  </a:cubicBezTo>
                  <a:cubicBezTo>
                    <a:pt x="676" y="2434351"/>
                    <a:pt x="0" y="2432720"/>
                    <a:pt x="0" y="2431018"/>
                  </a:cubicBezTo>
                  <a:lnTo>
                    <a:pt x="0" y="6414"/>
                  </a:lnTo>
                  <a:cubicBezTo>
                    <a:pt x="0" y="4713"/>
                    <a:pt x="676" y="3082"/>
                    <a:pt x="1879" y="1879"/>
                  </a:cubicBezTo>
                  <a:cubicBezTo>
                    <a:pt x="3082" y="676"/>
                    <a:pt x="4713" y="0"/>
                    <a:pt x="6414" y="0"/>
                  </a:cubicBezTo>
                  <a:close/>
                </a:path>
              </a:pathLst>
            </a:custGeom>
            <a:solidFill>
              <a:srgbClr val="FEFEFE"/>
            </a:solidFill>
            <a:ln w="9525" cap="sq">
              <a:solidFill>
                <a:srgbClr val="000000"/>
              </a:solidFill>
              <a:prstDash val="solid"/>
              <a:miter/>
            </a:ln>
          </p:spPr>
        </p:sp>
        <p:sp>
          <p:nvSpPr>
            <p:cNvPr id="22" name="TextBox 22"/>
            <p:cNvSpPr txBox="1"/>
            <p:nvPr/>
          </p:nvSpPr>
          <p:spPr>
            <a:xfrm>
              <a:off x="0" y="-47625"/>
              <a:ext cx="4709000" cy="2485058"/>
            </a:xfrm>
            <a:prstGeom prst="rect">
              <a:avLst/>
            </a:prstGeom>
          </p:spPr>
          <p:txBody>
            <a:bodyPr lIns="50800" tIns="50800" rIns="50800" bIns="50800" rtlCol="0" anchor="ctr"/>
            <a:lstStyle/>
            <a:p>
              <a:pPr algn="just">
                <a:lnSpc>
                  <a:spcPts val="1960"/>
                </a:lnSpc>
              </a:pPr>
              <a:endParaRPr/>
            </a:p>
          </p:txBody>
        </p:sp>
      </p:grpSp>
      <p:sp>
        <p:nvSpPr>
          <p:cNvPr id="23" name="Freeform 23"/>
          <p:cNvSpPr/>
          <p:nvPr/>
        </p:nvSpPr>
        <p:spPr>
          <a:xfrm>
            <a:off x="8068194" y="3611612"/>
            <a:ext cx="2151611" cy="2151611"/>
          </a:xfrm>
          <a:custGeom>
            <a:avLst/>
            <a:gdLst/>
            <a:ahLst/>
            <a:cxnLst/>
            <a:rect l="l" t="t" r="r" b="b"/>
            <a:pathLst>
              <a:path w="2151611" h="2151611">
                <a:moveTo>
                  <a:pt x="0" y="0"/>
                </a:moveTo>
                <a:lnTo>
                  <a:pt x="2151612" y="0"/>
                </a:lnTo>
                <a:lnTo>
                  <a:pt x="2151612" y="2151611"/>
                </a:lnTo>
                <a:lnTo>
                  <a:pt x="0" y="2151611"/>
                </a:lnTo>
                <a:lnTo>
                  <a:pt x="0" y="0"/>
                </a:lnTo>
                <a:close/>
              </a:path>
            </a:pathLst>
          </a:custGeom>
          <a:blipFill>
            <a:blip r:embed="rId2"/>
            <a:stretch>
              <a:fillRect/>
            </a:stretch>
          </a:blipFill>
        </p:spPr>
      </p:sp>
      <p:sp>
        <p:nvSpPr>
          <p:cNvPr id="24" name="Freeform 24"/>
          <p:cNvSpPr/>
          <p:nvPr/>
        </p:nvSpPr>
        <p:spPr>
          <a:xfrm>
            <a:off x="3817390" y="1316067"/>
            <a:ext cx="5326610" cy="1362724"/>
          </a:xfrm>
          <a:custGeom>
            <a:avLst/>
            <a:gdLst/>
            <a:ahLst/>
            <a:cxnLst/>
            <a:rect l="l" t="t" r="r" b="b"/>
            <a:pathLst>
              <a:path w="5326610" h="1362724">
                <a:moveTo>
                  <a:pt x="0" y="0"/>
                </a:moveTo>
                <a:lnTo>
                  <a:pt x="5326610" y="0"/>
                </a:lnTo>
                <a:lnTo>
                  <a:pt x="5326610" y="1362724"/>
                </a:lnTo>
                <a:lnTo>
                  <a:pt x="0" y="1362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TextBox 25"/>
          <p:cNvSpPr txBox="1"/>
          <p:nvPr/>
        </p:nvSpPr>
        <p:spPr>
          <a:xfrm>
            <a:off x="4278690" y="1857514"/>
            <a:ext cx="10390164" cy="899587"/>
          </a:xfrm>
          <a:prstGeom prst="rect">
            <a:avLst/>
          </a:prstGeom>
        </p:spPr>
        <p:txBody>
          <a:bodyPr lIns="0" tIns="0" rIns="0" bIns="0" rtlCol="0" anchor="t">
            <a:spAutoFit/>
          </a:bodyPr>
          <a:lstStyle/>
          <a:p>
            <a:pPr algn="l">
              <a:lnSpc>
                <a:spcPts val="4936"/>
              </a:lnSpc>
            </a:pPr>
            <a:r>
              <a:rPr lang="en-US" sz="6329" b="1" i="1">
                <a:solidFill>
                  <a:srgbClr val="FFFFFF"/>
                </a:solidFill>
                <a:latin typeface="Squad Heavy Italics"/>
                <a:ea typeface="Squad Heavy Italics"/>
                <a:cs typeface="Squad Heavy Italics"/>
                <a:sym typeface="Squad Heavy Italics"/>
              </a:rPr>
              <a:t>UNIVERSITY </a:t>
            </a:r>
            <a:r>
              <a:rPr lang="en-US" sz="6329" b="1" i="1">
                <a:solidFill>
                  <a:srgbClr val="000000"/>
                </a:solidFill>
                <a:latin typeface="Squad Heavy Italics"/>
                <a:ea typeface="Squad Heavy Italics"/>
                <a:cs typeface="Squad Heavy Italics"/>
                <a:sym typeface="Squad Heavy Italics"/>
              </a:rPr>
              <a:t>OF BARISHAL</a:t>
            </a:r>
            <a:r>
              <a:rPr lang="en-US" sz="6329" b="1" i="1">
                <a:solidFill>
                  <a:srgbClr val="64AAAD"/>
                </a:solidFill>
                <a:latin typeface="Squad Heavy Italics"/>
                <a:ea typeface="Squad Heavy Italics"/>
                <a:cs typeface="Squad Heavy Italics"/>
                <a:sym typeface="Squad Heavy Italics"/>
              </a:rPr>
              <a:t> </a:t>
            </a:r>
            <a:r>
              <a:rPr lang="en-US" sz="6329" b="1" i="1">
                <a:solidFill>
                  <a:srgbClr val="377A6B"/>
                </a:solidFill>
                <a:latin typeface="Squad Heavy Italics"/>
                <a:ea typeface="Squad Heavy Italics"/>
                <a:cs typeface="Squad Heavy Italics"/>
                <a:sym typeface="Squad Heavy Italics"/>
              </a:rPr>
              <a:t>.</a:t>
            </a:r>
            <a:r>
              <a:rPr lang="en-US" sz="6329" b="1" i="1">
                <a:solidFill>
                  <a:srgbClr val="64AAAD"/>
                </a:solidFill>
                <a:latin typeface="Squad Heavy Italics"/>
                <a:ea typeface="Squad Heavy Italics"/>
                <a:cs typeface="Squad Heavy Italics"/>
                <a:sym typeface="Squad Heavy Italics"/>
              </a:rPr>
              <a:t> </a:t>
            </a:r>
          </a:p>
        </p:txBody>
      </p:sp>
      <p:sp>
        <p:nvSpPr>
          <p:cNvPr id="26" name="TextBox 26"/>
          <p:cNvSpPr txBox="1"/>
          <p:nvPr/>
        </p:nvSpPr>
        <p:spPr>
          <a:xfrm>
            <a:off x="8422408" y="973965"/>
            <a:ext cx="1037008"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About Us</a:t>
            </a:r>
          </a:p>
        </p:txBody>
      </p:sp>
      <p:sp>
        <p:nvSpPr>
          <p:cNvPr id="27" name="TextBox 27"/>
          <p:cNvSpPr txBox="1"/>
          <p:nvPr/>
        </p:nvSpPr>
        <p:spPr>
          <a:xfrm>
            <a:off x="9697463" y="962050"/>
            <a:ext cx="1259959"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Contact Us</a:t>
            </a:r>
          </a:p>
        </p:txBody>
      </p:sp>
      <p:sp>
        <p:nvSpPr>
          <p:cNvPr id="29" name="TextBox 29"/>
          <p:cNvSpPr txBox="1"/>
          <p:nvPr/>
        </p:nvSpPr>
        <p:spPr>
          <a:xfrm>
            <a:off x="4632749" y="6312935"/>
            <a:ext cx="9376562" cy="1025922"/>
          </a:xfrm>
          <a:prstGeom prst="rect">
            <a:avLst/>
          </a:prstGeom>
        </p:spPr>
        <p:txBody>
          <a:bodyPr lIns="0" tIns="0" rIns="0" bIns="0" rtlCol="0" anchor="t">
            <a:spAutoFit/>
          </a:bodyPr>
          <a:lstStyle/>
          <a:p>
            <a:pPr algn="just">
              <a:lnSpc>
                <a:spcPts val="4124"/>
              </a:lnSpc>
            </a:pPr>
            <a:r>
              <a:rPr lang="en-US" sz="2946" b="1" dirty="0">
                <a:solidFill>
                  <a:srgbClr val="377A6B"/>
                </a:solidFill>
                <a:latin typeface="Poppins Bold"/>
                <a:ea typeface="Poppins Bold"/>
                <a:cs typeface="Poppins Bold"/>
                <a:sym typeface="Poppins Bold"/>
              </a:rPr>
              <a:t>Course Title : Computer Fundamentals and Office Applications  </a:t>
            </a:r>
            <a:endParaRPr lang="en-US" sz="2946" dirty="0">
              <a:solidFill>
                <a:srgbClr val="000000"/>
              </a:solidFill>
              <a:latin typeface="Poppins"/>
              <a:ea typeface="Poppins"/>
              <a:cs typeface="Poppins"/>
              <a:sym typeface="Poppins"/>
            </a:endParaRPr>
          </a:p>
        </p:txBody>
      </p:sp>
      <p:sp>
        <p:nvSpPr>
          <p:cNvPr id="34" name="TextBox 34"/>
          <p:cNvSpPr txBox="1"/>
          <p:nvPr/>
        </p:nvSpPr>
        <p:spPr>
          <a:xfrm>
            <a:off x="6615250" y="8316225"/>
            <a:ext cx="5717043" cy="509392"/>
          </a:xfrm>
          <a:prstGeom prst="rect">
            <a:avLst/>
          </a:prstGeom>
        </p:spPr>
        <p:txBody>
          <a:bodyPr lIns="0" tIns="0" rIns="0" bIns="0" rtlCol="0" anchor="t">
            <a:spAutoFit/>
          </a:bodyPr>
          <a:lstStyle/>
          <a:p>
            <a:pPr algn="l">
              <a:lnSpc>
                <a:spcPts val="3948"/>
              </a:lnSpc>
              <a:spcBef>
                <a:spcPct val="0"/>
              </a:spcBef>
            </a:pPr>
            <a:r>
              <a:rPr lang="en-US" sz="2820" b="1">
                <a:solidFill>
                  <a:srgbClr val="FDF8F2"/>
                </a:solidFill>
                <a:latin typeface="Poppins Bold"/>
                <a:ea typeface="Poppins Bold"/>
                <a:cs typeface="Poppins Bold"/>
                <a:sym typeface="Poppins Bold"/>
              </a:rPr>
              <a:t>Presented by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495416" y="1856721"/>
            <a:ext cx="15555277" cy="7194315"/>
          </a:xfrm>
          <a:custGeom>
            <a:avLst/>
            <a:gdLst/>
            <a:ahLst/>
            <a:cxnLst/>
            <a:rect l="l" t="t" r="r" b="b"/>
            <a:pathLst>
              <a:path w="15555277" h="7194315">
                <a:moveTo>
                  <a:pt x="0" y="0"/>
                </a:moveTo>
                <a:lnTo>
                  <a:pt x="15555277" y="0"/>
                </a:lnTo>
                <a:lnTo>
                  <a:pt x="15555277" y="7194315"/>
                </a:lnTo>
                <a:lnTo>
                  <a:pt x="0" y="7194315"/>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079266" y="2270867"/>
            <a:ext cx="16180034" cy="6767047"/>
          </a:xfrm>
          <a:custGeom>
            <a:avLst/>
            <a:gdLst/>
            <a:ahLst/>
            <a:cxnLst/>
            <a:rect l="l" t="t" r="r" b="b"/>
            <a:pathLst>
              <a:path w="16180034" h="6767047">
                <a:moveTo>
                  <a:pt x="0" y="0"/>
                </a:moveTo>
                <a:lnTo>
                  <a:pt x="16180034" y="0"/>
                </a:lnTo>
                <a:lnTo>
                  <a:pt x="16180034" y="6767047"/>
                </a:lnTo>
                <a:lnTo>
                  <a:pt x="0" y="6767047"/>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2028289" y="1716498"/>
            <a:ext cx="14397343" cy="7541802"/>
          </a:xfrm>
          <a:custGeom>
            <a:avLst/>
            <a:gdLst/>
            <a:ahLst/>
            <a:cxnLst/>
            <a:rect l="l" t="t" r="r" b="b"/>
            <a:pathLst>
              <a:path w="14397343" h="7541802">
                <a:moveTo>
                  <a:pt x="0" y="0"/>
                </a:moveTo>
                <a:lnTo>
                  <a:pt x="14397343" y="0"/>
                </a:lnTo>
                <a:lnTo>
                  <a:pt x="14397343" y="7541802"/>
                </a:lnTo>
                <a:lnTo>
                  <a:pt x="0" y="7541802"/>
                </a:lnTo>
                <a:lnTo>
                  <a:pt x="0" y="0"/>
                </a:lnTo>
                <a:close/>
              </a:path>
            </a:pathLst>
          </a:custGeom>
          <a:blipFill>
            <a:blip r:embed="rId2"/>
            <a:stretch>
              <a:fillRect t="-582" b="-582"/>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grpSp>
        <p:nvGrpSpPr>
          <p:cNvPr id="5" name="Group 5"/>
          <p:cNvGrpSpPr/>
          <p:nvPr/>
        </p:nvGrpSpPr>
        <p:grpSpPr>
          <a:xfrm>
            <a:off x="1079266" y="658473"/>
            <a:ext cx="16129467" cy="926811"/>
            <a:chOff x="0" y="0"/>
            <a:chExt cx="4494977" cy="258285"/>
          </a:xfrm>
        </p:grpSpPr>
        <p:sp>
          <p:nvSpPr>
            <p:cNvPr id="6" name="Freeform 6"/>
            <p:cNvSpPr/>
            <p:nvPr/>
          </p:nvSpPr>
          <p:spPr>
            <a:xfrm>
              <a:off x="0" y="0"/>
              <a:ext cx="4494977" cy="258285"/>
            </a:xfrm>
            <a:custGeom>
              <a:avLst/>
              <a:gdLst/>
              <a:ahLst/>
              <a:cxnLst/>
              <a:rect l="l" t="t" r="r" b="b"/>
              <a:pathLst>
                <a:path w="4494977" h="258285">
                  <a:moveTo>
                    <a:pt x="7200" y="0"/>
                  </a:moveTo>
                  <a:lnTo>
                    <a:pt x="4487777" y="0"/>
                  </a:lnTo>
                  <a:cubicBezTo>
                    <a:pt x="4489686" y="0"/>
                    <a:pt x="4491518" y="759"/>
                    <a:pt x="4492868" y="2109"/>
                  </a:cubicBezTo>
                  <a:cubicBezTo>
                    <a:pt x="4494218" y="3459"/>
                    <a:pt x="4494977" y="5290"/>
                    <a:pt x="4494977" y="7200"/>
                  </a:cubicBezTo>
                  <a:lnTo>
                    <a:pt x="4494977" y="251085"/>
                  </a:lnTo>
                  <a:cubicBezTo>
                    <a:pt x="4494977" y="252994"/>
                    <a:pt x="4494218" y="254826"/>
                    <a:pt x="4492868" y="256176"/>
                  </a:cubicBezTo>
                  <a:cubicBezTo>
                    <a:pt x="4491518" y="257526"/>
                    <a:pt x="4489686" y="258285"/>
                    <a:pt x="4487777" y="258285"/>
                  </a:cubicBezTo>
                  <a:lnTo>
                    <a:pt x="7200" y="258285"/>
                  </a:lnTo>
                  <a:cubicBezTo>
                    <a:pt x="5290" y="258285"/>
                    <a:pt x="3459" y="257526"/>
                    <a:pt x="2109" y="256176"/>
                  </a:cubicBezTo>
                  <a:cubicBezTo>
                    <a:pt x="759" y="254826"/>
                    <a:pt x="0" y="252994"/>
                    <a:pt x="0" y="251085"/>
                  </a:cubicBezTo>
                  <a:lnTo>
                    <a:pt x="0" y="7200"/>
                  </a:lnTo>
                  <a:cubicBezTo>
                    <a:pt x="0" y="5290"/>
                    <a:pt x="759" y="3459"/>
                    <a:pt x="2109" y="2109"/>
                  </a:cubicBezTo>
                  <a:cubicBezTo>
                    <a:pt x="3459" y="759"/>
                    <a:pt x="5290" y="0"/>
                    <a:pt x="7200" y="0"/>
                  </a:cubicBezTo>
                  <a:close/>
                </a:path>
              </a:pathLst>
            </a:custGeom>
            <a:solidFill>
              <a:srgbClr val="000000"/>
            </a:solidFill>
          </p:spPr>
        </p:sp>
        <p:sp>
          <p:nvSpPr>
            <p:cNvPr id="7" name="TextBox 7"/>
            <p:cNvSpPr txBox="1"/>
            <p:nvPr/>
          </p:nvSpPr>
          <p:spPr>
            <a:xfrm>
              <a:off x="0" y="-47625"/>
              <a:ext cx="4494977" cy="305910"/>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644976" y="1696978"/>
            <a:ext cx="14640473" cy="7561322"/>
          </a:xfrm>
          <a:custGeom>
            <a:avLst/>
            <a:gdLst/>
            <a:ahLst/>
            <a:cxnLst/>
            <a:rect l="l" t="t" r="r" b="b"/>
            <a:pathLst>
              <a:path w="14640473" h="7561322">
                <a:moveTo>
                  <a:pt x="0" y="0"/>
                </a:moveTo>
                <a:lnTo>
                  <a:pt x="14640473" y="0"/>
                </a:lnTo>
                <a:lnTo>
                  <a:pt x="14640473" y="7561322"/>
                </a:lnTo>
                <a:lnTo>
                  <a:pt x="0" y="7561322"/>
                </a:lnTo>
                <a:lnTo>
                  <a:pt x="0" y="0"/>
                </a:lnTo>
                <a:close/>
              </a:path>
            </a:pathLst>
          </a:custGeom>
          <a:blipFill>
            <a:blip r:embed="rId2"/>
            <a:stretch>
              <a:fillRect/>
            </a:stretch>
          </a:blipFill>
        </p:spPr>
      </p:sp>
      <p:sp>
        <p:nvSpPr>
          <p:cNvPr id="9" name="TextBox 9"/>
          <p:cNvSpPr txBox="1"/>
          <p:nvPr/>
        </p:nvSpPr>
        <p:spPr>
          <a:xfrm>
            <a:off x="1495416" y="824320"/>
            <a:ext cx="7210328" cy="509392"/>
          </a:xfrm>
          <a:prstGeom prst="rect">
            <a:avLst/>
          </a:prstGeom>
        </p:spPr>
        <p:txBody>
          <a:bodyPr lIns="0" tIns="0" rIns="0" bIns="0" rtlCol="0" anchor="t">
            <a:spAutoFit/>
          </a:bodyPr>
          <a:lstStyle/>
          <a:p>
            <a:pPr algn="l">
              <a:lnSpc>
                <a:spcPts val="3948"/>
              </a:lnSpc>
              <a:spcBef>
                <a:spcPct val="0"/>
              </a:spcBef>
            </a:pPr>
            <a:r>
              <a:rPr lang="en-US" sz="2820" b="1">
                <a:solidFill>
                  <a:srgbClr val="FEFEFE"/>
                </a:solidFill>
                <a:latin typeface="Poppins Bold"/>
                <a:ea typeface="Poppins Bold"/>
                <a:cs typeface="Poppins Bold"/>
                <a:sym typeface="Poppins Bold"/>
              </a:rPr>
              <a:t>Presented by :</a:t>
            </a:r>
            <a:r>
              <a:rPr lang="en-US" sz="2820" b="1">
                <a:solidFill>
                  <a:srgbClr val="5FD3B8"/>
                </a:solidFill>
                <a:latin typeface="Poppins Bold"/>
                <a:ea typeface="Poppins Bold"/>
                <a:cs typeface="Poppins Bold"/>
                <a:sym typeface="Poppins Bold"/>
              </a:rPr>
              <a:t> Rinku Hossain  </a:t>
            </a:r>
          </a:p>
        </p:txBody>
      </p:sp>
      <p:sp>
        <p:nvSpPr>
          <p:cNvPr id="10" name="TextBox 10"/>
          <p:cNvSpPr txBox="1"/>
          <p:nvPr/>
        </p:nvSpPr>
        <p:spPr>
          <a:xfrm>
            <a:off x="14447402" y="802443"/>
            <a:ext cx="7210328" cy="509392"/>
          </a:xfrm>
          <a:prstGeom prst="rect">
            <a:avLst/>
          </a:prstGeom>
        </p:spPr>
        <p:txBody>
          <a:bodyPr lIns="0" tIns="0" rIns="0" bIns="0" rtlCol="0" anchor="t">
            <a:spAutoFit/>
          </a:bodyPr>
          <a:lstStyle/>
          <a:p>
            <a:pPr algn="l">
              <a:lnSpc>
                <a:spcPts val="3948"/>
              </a:lnSpc>
              <a:spcBef>
                <a:spcPct val="0"/>
              </a:spcBef>
            </a:pPr>
            <a:r>
              <a:rPr lang="en-US" sz="2820" b="1">
                <a:solidFill>
                  <a:srgbClr val="FDF8F2"/>
                </a:solidFill>
                <a:latin typeface="Poppins Bold"/>
                <a:ea typeface="Poppins Bold"/>
                <a:cs typeface="Poppins Bold"/>
                <a:sym typeface="Poppins Bold"/>
              </a:rPr>
              <a:t>ID :</a:t>
            </a:r>
            <a:r>
              <a:rPr lang="en-US" sz="2820" b="1">
                <a:solidFill>
                  <a:srgbClr val="377A6B"/>
                </a:solidFill>
                <a:latin typeface="Poppins Bold"/>
                <a:ea typeface="Poppins Bold"/>
                <a:cs typeface="Poppins Bold"/>
                <a:sym typeface="Poppins Bold"/>
              </a:rPr>
              <a:t> </a:t>
            </a:r>
            <a:r>
              <a:rPr lang="en-US" sz="2820" b="1">
                <a:solidFill>
                  <a:srgbClr val="5FD3B8"/>
                </a:solidFill>
                <a:latin typeface="Poppins Bold"/>
                <a:ea typeface="Poppins Bold"/>
                <a:cs typeface="Poppins Bold"/>
                <a:sym typeface="Poppins Bold"/>
              </a:rPr>
              <a:t>21 FIN 031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grpSp>
        <p:nvGrpSpPr>
          <p:cNvPr id="5" name="Group 5"/>
          <p:cNvGrpSpPr/>
          <p:nvPr/>
        </p:nvGrpSpPr>
        <p:grpSpPr>
          <a:xfrm>
            <a:off x="1079266" y="658473"/>
            <a:ext cx="16129467" cy="926811"/>
            <a:chOff x="0" y="0"/>
            <a:chExt cx="4494977" cy="258285"/>
          </a:xfrm>
        </p:grpSpPr>
        <p:sp>
          <p:nvSpPr>
            <p:cNvPr id="6" name="Freeform 6"/>
            <p:cNvSpPr/>
            <p:nvPr/>
          </p:nvSpPr>
          <p:spPr>
            <a:xfrm>
              <a:off x="0" y="0"/>
              <a:ext cx="4494977" cy="258285"/>
            </a:xfrm>
            <a:custGeom>
              <a:avLst/>
              <a:gdLst/>
              <a:ahLst/>
              <a:cxnLst/>
              <a:rect l="l" t="t" r="r" b="b"/>
              <a:pathLst>
                <a:path w="4494977" h="258285">
                  <a:moveTo>
                    <a:pt x="7200" y="0"/>
                  </a:moveTo>
                  <a:lnTo>
                    <a:pt x="4487777" y="0"/>
                  </a:lnTo>
                  <a:cubicBezTo>
                    <a:pt x="4489686" y="0"/>
                    <a:pt x="4491518" y="759"/>
                    <a:pt x="4492868" y="2109"/>
                  </a:cubicBezTo>
                  <a:cubicBezTo>
                    <a:pt x="4494218" y="3459"/>
                    <a:pt x="4494977" y="5290"/>
                    <a:pt x="4494977" y="7200"/>
                  </a:cubicBezTo>
                  <a:lnTo>
                    <a:pt x="4494977" y="251085"/>
                  </a:lnTo>
                  <a:cubicBezTo>
                    <a:pt x="4494977" y="252994"/>
                    <a:pt x="4494218" y="254826"/>
                    <a:pt x="4492868" y="256176"/>
                  </a:cubicBezTo>
                  <a:cubicBezTo>
                    <a:pt x="4491518" y="257526"/>
                    <a:pt x="4489686" y="258285"/>
                    <a:pt x="4487777" y="258285"/>
                  </a:cubicBezTo>
                  <a:lnTo>
                    <a:pt x="7200" y="258285"/>
                  </a:lnTo>
                  <a:cubicBezTo>
                    <a:pt x="5290" y="258285"/>
                    <a:pt x="3459" y="257526"/>
                    <a:pt x="2109" y="256176"/>
                  </a:cubicBezTo>
                  <a:cubicBezTo>
                    <a:pt x="759" y="254826"/>
                    <a:pt x="0" y="252994"/>
                    <a:pt x="0" y="251085"/>
                  </a:cubicBezTo>
                  <a:lnTo>
                    <a:pt x="0" y="7200"/>
                  </a:lnTo>
                  <a:cubicBezTo>
                    <a:pt x="0" y="5290"/>
                    <a:pt x="759" y="3459"/>
                    <a:pt x="2109" y="2109"/>
                  </a:cubicBezTo>
                  <a:cubicBezTo>
                    <a:pt x="3459" y="759"/>
                    <a:pt x="5290" y="0"/>
                    <a:pt x="7200" y="0"/>
                  </a:cubicBezTo>
                  <a:close/>
                </a:path>
              </a:pathLst>
            </a:custGeom>
            <a:solidFill>
              <a:srgbClr val="000000"/>
            </a:solidFill>
          </p:spPr>
        </p:sp>
        <p:sp>
          <p:nvSpPr>
            <p:cNvPr id="7" name="TextBox 7"/>
            <p:cNvSpPr txBox="1"/>
            <p:nvPr/>
          </p:nvSpPr>
          <p:spPr>
            <a:xfrm>
              <a:off x="0" y="-47625"/>
              <a:ext cx="4494977" cy="305910"/>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52154" y="1828477"/>
            <a:ext cx="14357040" cy="7429823"/>
          </a:xfrm>
          <a:custGeom>
            <a:avLst/>
            <a:gdLst/>
            <a:ahLst/>
            <a:cxnLst/>
            <a:rect l="l" t="t" r="r" b="b"/>
            <a:pathLst>
              <a:path w="14357040" h="7429823">
                <a:moveTo>
                  <a:pt x="0" y="0"/>
                </a:moveTo>
                <a:lnTo>
                  <a:pt x="14357040" y="0"/>
                </a:lnTo>
                <a:lnTo>
                  <a:pt x="14357040" y="7429823"/>
                </a:lnTo>
                <a:lnTo>
                  <a:pt x="0" y="7429823"/>
                </a:lnTo>
                <a:lnTo>
                  <a:pt x="0" y="0"/>
                </a:lnTo>
                <a:close/>
              </a:path>
            </a:pathLst>
          </a:custGeom>
          <a:blipFill>
            <a:blip r:embed="rId2"/>
            <a:stretch>
              <a:fillRect/>
            </a:stretch>
          </a:blipFill>
        </p:spPr>
      </p:sp>
      <p:sp>
        <p:nvSpPr>
          <p:cNvPr id="9" name="TextBox 9"/>
          <p:cNvSpPr txBox="1"/>
          <p:nvPr/>
        </p:nvSpPr>
        <p:spPr>
          <a:xfrm>
            <a:off x="1495416" y="824320"/>
            <a:ext cx="7210328" cy="509392"/>
          </a:xfrm>
          <a:prstGeom prst="rect">
            <a:avLst/>
          </a:prstGeom>
        </p:spPr>
        <p:txBody>
          <a:bodyPr lIns="0" tIns="0" rIns="0" bIns="0" rtlCol="0" anchor="t">
            <a:spAutoFit/>
          </a:bodyPr>
          <a:lstStyle/>
          <a:p>
            <a:pPr algn="l">
              <a:lnSpc>
                <a:spcPts val="3948"/>
              </a:lnSpc>
              <a:spcBef>
                <a:spcPct val="0"/>
              </a:spcBef>
            </a:pPr>
            <a:r>
              <a:rPr lang="en-US" sz="2820" b="1">
                <a:solidFill>
                  <a:srgbClr val="FEFEFE"/>
                </a:solidFill>
                <a:latin typeface="Poppins Bold"/>
                <a:ea typeface="Poppins Bold"/>
                <a:cs typeface="Poppins Bold"/>
                <a:sym typeface="Poppins Bold"/>
              </a:rPr>
              <a:t>Presented by :</a:t>
            </a:r>
            <a:r>
              <a:rPr lang="en-US" sz="2820" b="1">
                <a:solidFill>
                  <a:srgbClr val="5FD3B8"/>
                </a:solidFill>
                <a:latin typeface="Poppins Bold"/>
                <a:ea typeface="Poppins Bold"/>
                <a:cs typeface="Poppins Bold"/>
                <a:sym typeface="Poppins Bold"/>
              </a:rPr>
              <a:t> Rinku Hossain  </a:t>
            </a:r>
          </a:p>
        </p:txBody>
      </p:sp>
      <p:sp>
        <p:nvSpPr>
          <p:cNvPr id="10" name="TextBox 10"/>
          <p:cNvSpPr txBox="1"/>
          <p:nvPr/>
        </p:nvSpPr>
        <p:spPr>
          <a:xfrm>
            <a:off x="14447402" y="802443"/>
            <a:ext cx="7210328" cy="509392"/>
          </a:xfrm>
          <a:prstGeom prst="rect">
            <a:avLst/>
          </a:prstGeom>
        </p:spPr>
        <p:txBody>
          <a:bodyPr lIns="0" tIns="0" rIns="0" bIns="0" rtlCol="0" anchor="t">
            <a:spAutoFit/>
          </a:bodyPr>
          <a:lstStyle/>
          <a:p>
            <a:pPr algn="l">
              <a:lnSpc>
                <a:spcPts val="3948"/>
              </a:lnSpc>
              <a:spcBef>
                <a:spcPct val="0"/>
              </a:spcBef>
            </a:pPr>
            <a:r>
              <a:rPr lang="en-US" sz="2820" b="1">
                <a:solidFill>
                  <a:srgbClr val="FDF8F2"/>
                </a:solidFill>
                <a:latin typeface="Poppins Bold"/>
                <a:ea typeface="Poppins Bold"/>
                <a:cs typeface="Poppins Bold"/>
                <a:sym typeface="Poppins Bold"/>
              </a:rPr>
              <a:t>ID :</a:t>
            </a:r>
            <a:r>
              <a:rPr lang="en-US" sz="2820" b="1">
                <a:solidFill>
                  <a:srgbClr val="377A6B"/>
                </a:solidFill>
                <a:latin typeface="Poppins Bold"/>
                <a:ea typeface="Poppins Bold"/>
                <a:cs typeface="Poppins Bold"/>
                <a:sym typeface="Poppins Bold"/>
              </a:rPr>
              <a:t> </a:t>
            </a:r>
            <a:r>
              <a:rPr lang="en-US" sz="2820" b="1">
                <a:solidFill>
                  <a:srgbClr val="5FD3B8"/>
                </a:solidFill>
                <a:latin typeface="Poppins Bold"/>
                <a:ea typeface="Poppins Bold"/>
                <a:cs typeface="Poppins Bold"/>
                <a:sym typeface="Poppins Bold"/>
              </a:rPr>
              <a:t>21 FIN 031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grpSp>
        <p:nvGrpSpPr>
          <p:cNvPr id="5" name="Group 5"/>
          <p:cNvGrpSpPr/>
          <p:nvPr/>
        </p:nvGrpSpPr>
        <p:grpSpPr>
          <a:xfrm>
            <a:off x="1079266" y="658473"/>
            <a:ext cx="16129467" cy="926811"/>
            <a:chOff x="0" y="0"/>
            <a:chExt cx="4494977" cy="258285"/>
          </a:xfrm>
        </p:grpSpPr>
        <p:sp>
          <p:nvSpPr>
            <p:cNvPr id="6" name="Freeform 6"/>
            <p:cNvSpPr/>
            <p:nvPr/>
          </p:nvSpPr>
          <p:spPr>
            <a:xfrm>
              <a:off x="0" y="0"/>
              <a:ext cx="4494977" cy="258285"/>
            </a:xfrm>
            <a:custGeom>
              <a:avLst/>
              <a:gdLst/>
              <a:ahLst/>
              <a:cxnLst/>
              <a:rect l="l" t="t" r="r" b="b"/>
              <a:pathLst>
                <a:path w="4494977" h="258285">
                  <a:moveTo>
                    <a:pt x="7200" y="0"/>
                  </a:moveTo>
                  <a:lnTo>
                    <a:pt x="4487777" y="0"/>
                  </a:lnTo>
                  <a:cubicBezTo>
                    <a:pt x="4489686" y="0"/>
                    <a:pt x="4491518" y="759"/>
                    <a:pt x="4492868" y="2109"/>
                  </a:cubicBezTo>
                  <a:cubicBezTo>
                    <a:pt x="4494218" y="3459"/>
                    <a:pt x="4494977" y="5290"/>
                    <a:pt x="4494977" y="7200"/>
                  </a:cubicBezTo>
                  <a:lnTo>
                    <a:pt x="4494977" y="251085"/>
                  </a:lnTo>
                  <a:cubicBezTo>
                    <a:pt x="4494977" y="252994"/>
                    <a:pt x="4494218" y="254826"/>
                    <a:pt x="4492868" y="256176"/>
                  </a:cubicBezTo>
                  <a:cubicBezTo>
                    <a:pt x="4491518" y="257526"/>
                    <a:pt x="4489686" y="258285"/>
                    <a:pt x="4487777" y="258285"/>
                  </a:cubicBezTo>
                  <a:lnTo>
                    <a:pt x="7200" y="258285"/>
                  </a:lnTo>
                  <a:cubicBezTo>
                    <a:pt x="5290" y="258285"/>
                    <a:pt x="3459" y="257526"/>
                    <a:pt x="2109" y="256176"/>
                  </a:cubicBezTo>
                  <a:cubicBezTo>
                    <a:pt x="759" y="254826"/>
                    <a:pt x="0" y="252994"/>
                    <a:pt x="0" y="251085"/>
                  </a:cubicBezTo>
                  <a:lnTo>
                    <a:pt x="0" y="7200"/>
                  </a:lnTo>
                  <a:cubicBezTo>
                    <a:pt x="0" y="5290"/>
                    <a:pt x="759" y="3459"/>
                    <a:pt x="2109" y="2109"/>
                  </a:cubicBezTo>
                  <a:cubicBezTo>
                    <a:pt x="3459" y="759"/>
                    <a:pt x="5290" y="0"/>
                    <a:pt x="7200" y="0"/>
                  </a:cubicBezTo>
                  <a:close/>
                </a:path>
              </a:pathLst>
            </a:custGeom>
            <a:solidFill>
              <a:srgbClr val="000000"/>
            </a:solidFill>
          </p:spPr>
        </p:sp>
        <p:sp>
          <p:nvSpPr>
            <p:cNvPr id="7" name="TextBox 7"/>
            <p:cNvSpPr txBox="1"/>
            <p:nvPr/>
          </p:nvSpPr>
          <p:spPr>
            <a:xfrm>
              <a:off x="0" y="-47625"/>
              <a:ext cx="4494977" cy="305910"/>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66830" y="1727501"/>
            <a:ext cx="14754339" cy="7763052"/>
          </a:xfrm>
          <a:custGeom>
            <a:avLst/>
            <a:gdLst/>
            <a:ahLst/>
            <a:cxnLst/>
            <a:rect l="l" t="t" r="r" b="b"/>
            <a:pathLst>
              <a:path w="14754339" h="7763052">
                <a:moveTo>
                  <a:pt x="0" y="0"/>
                </a:moveTo>
                <a:lnTo>
                  <a:pt x="14754340" y="0"/>
                </a:lnTo>
                <a:lnTo>
                  <a:pt x="14754340" y="7763053"/>
                </a:lnTo>
                <a:lnTo>
                  <a:pt x="0" y="7763053"/>
                </a:lnTo>
                <a:lnTo>
                  <a:pt x="0" y="0"/>
                </a:lnTo>
                <a:close/>
              </a:path>
            </a:pathLst>
          </a:custGeom>
          <a:blipFill>
            <a:blip r:embed="rId2"/>
            <a:stretch>
              <a:fillRect/>
            </a:stretch>
          </a:blipFill>
        </p:spPr>
      </p:sp>
      <p:sp>
        <p:nvSpPr>
          <p:cNvPr id="9" name="TextBox 9"/>
          <p:cNvSpPr txBox="1"/>
          <p:nvPr/>
        </p:nvSpPr>
        <p:spPr>
          <a:xfrm>
            <a:off x="1495416" y="824320"/>
            <a:ext cx="7210328" cy="509392"/>
          </a:xfrm>
          <a:prstGeom prst="rect">
            <a:avLst/>
          </a:prstGeom>
        </p:spPr>
        <p:txBody>
          <a:bodyPr lIns="0" tIns="0" rIns="0" bIns="0" rtlCol="0" anchor="t">
            <a:spAutoFit/>
          </a:bodyPr>
          <a:lstStyle/>
          <a:p>
            <a:pPr algn="l">
              <a:lnSpc>
                <a:spcPts val="3948"/>
              </a:lnSpc>
              <a:spcBef>
                <a:spcPct val="0"/>
              </a:spcBef>
            </a:pPr>
            <a:r>
              <a:rPr lang="en-US" sz="2820" b="1">
                <a:solidFill>
                  <a:srgbClr val="FEFEFE"/>
                </a:solidFill>
                <a:latin typeface="Poppins Bold"/>
                <a:ea typeface="Poppins Bold"/>
                <a:cs typeface="Poppins Bold"/>
                <a:sym typeface="Poppins Bold"/>
              </a:rPr>
              <a:t>Presented by :</a:t>
            </a:r>
            <a:r>
              <a:rPr lang="en-US" sz="2820" b="1">
                <a:solidFill>
                  <a:srgbClr val="5FD3B8"/>
                </a:solidFill>
                <a:latin typeface="Poppins Bold"/>
                <a:ea typeface="Poppins Bold"/>
                <a:cs typeface="Poppins Bold"/>
                <a:sym typeface="Poppins Bold"/>
              </a:rPr>
              <a:t> Monika Tasnim</a:t>
            </a:r>
          </a:p>
        </p:txBody>
      </p:sp>
      <p:sp>
        <p:nvSpPr>
          <p:cNvPr id="10" name="TextBox 10"/>
          <p:cNvSpPr txBox="1"/>
          <p:nvPr/>
        </p:nvSpPr>
        <p:spPr>
          <a:xfrm>
            <a:off x="14447402" y="802443"/>
            <a:ext cx="7210328" cy="509392"/>
          </a:xfrm>
          <a:prstGeom prst="rect">
            <a:avLst/>
          </a:prstGeom>
        </p:spPr>
        <p:txBody>
          <a:bodyPr lIns="0" tIns="0" rIns="0" bIns="0" rtlCol="0" anchor="t">
            <a:spAutoFit/>
          </a:bodyPr>
          <a:lstStyle/>
          <a:p>
            <a:pPr algn="l">
              <a:lnSpc>
                <a:spcPts val="3948"/>
              </a:lnSpc>
              <a:spcBef>
                <a:spcPct val="0"/>
              </a:spcBef>
            </a:pPr>
            <a:r>
              <a:rPr lang="en-US" sz="2820" b="1">
                <a:solidFill>
                  <a:srgbClr val="FDF8F2"/>
                </a:solidFill>
                <a:latin typeface="Poppins Bold"/>
                <a:ea typeface="Poppins Bold"/>
                <a:cs typeface="Poppins Bold"/>
                <a:sym typeface="Poppins Bold"/>
              </a:rPr>
              <a:t>ID :</a:t>
            </a:r>
            <a:r>
              <a:rPr lang="en-US" sz="2820" b="1">
                <a:solidFill>
                  <a:srgbClr val="377A6B"/>
                </a:solidFill>
                <a:latin typeface="Poppins Bold"/>
                <a:ea typeface="Poppins Bold"/>
                <a:cs typeface="Poppins Bold"/>
                <a:sym typeface="Poppins Bold"/>
              </a:rPr>
              <a:t> </a:t>
            </a:r>
            <a:r>
              <a:rPr lang="en-US" sz="2820" b="1">
                <a:solidFill>
                  <a:srgbClr val="5FD3B8"/>
                </a:solidFill>
                <a:latin typeface="Poppins Bold"/>
                <a:ea typeface="Poppins Bold"/>
                <a:cs typeface="Poppins Bold"/>
                <a:sym typeface="Poppins Bold"/>
              </a:rPr>
              <a:t>21 FIN 059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TextBox 8"/>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9" name="TextBox 9"/>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
        <p:nvSpPr>
          <p:cNvPr id="10" name="Freeform 10"/>
          <p:cNvSpPr/>
          <p:nvPr/>
        </p:nvSpPr>
        <p:spPr>
          <a:xfrm>
            <a:off x="1332784" y="2732631"/>
            <a:ext cx="15654760" cy="4879122"/>
          </a:xfrm>
          <a:custGeom>
            <a:avLst/>
            <a:gdLst/>
            <a:ahLst/>
            <a:cxnLst/>
            <a:rect l="l" t="t" r="r" b="b"/>
            <a:pathLst>
              <a:path w="15654760" h="4879122">
                <a:moveTo>
                  <a:pt x="0" y="0"/>
                </a:moveTo>
                <a:lnTo>
                  <a:pt x="15654760" y="0"/>
                </a:lnTo>
                <a:lnTo>
                  <a:pt x="15654760" y="4879122"/>
                </a:lnTo>
                <a:lnTo>
                  <a:pt x="0" y="4879122"/>
                </a:lnTo>
                <a:lnTo>
                  <a:pt x="0" y="0"/>
                </a:lnTo>
                <a:close/>
              </a:path>
            </a:pathLst>
          </a:custGeom>
          <a:blipFill>
            <a:blip r:embed="rId2"/>
            <a:stretch>
              <a:fillRect l="-490" r="-490"/>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495416" y="3010101"/>
            <a:ext cx="15713318" cy="4574672"/>
          </a:xfrm>
          <a:custGeom>
            <a:avLst/>
            <a:gdLst/>
            <a:ahLst/>
            <a:cxnLst/>
            <a:rect l="l" t="t" r="r" b="b"/>
            <a:pathLst>
              <a:path w="15713318" h="4574672">
                <a:moveTo>
                  <a:pt x="0" y="0"/>
                </a:moveTo>
                <a:lnTo>
                  <a:pt x="15713318" y="0"/>
                </a:lnTo>
                <a:lnTo>
                  <a:pt x="15713318" y="4574672"/>
                </a:lnTo>
                <a:lnTo>
                  <a:pt x="0" y="4574672"/>
                </a:lnTo>
                <a:lnTo>
                  <a:pt x="0" y="0"/>
                </a:lnTo>
                <a:close/>
              </a:path>
            </a:pathLst>
          </a:custGeom>
          <a:blipFill>
            <a:blip r:embed="rId2"/>
            <a:stretch>
              <a:fillRect l="-317" r="-317" b="-5915"/>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71432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24038" y="2146990"/>
            <a:ext cx="14704823" cy="7487495"/>
          </a:xfrm>
          <a:custGeom>
            <a:avLst/>
            <a:gdLst/>
            <a:ahLst/>
            <a:cxnLst/>
            <a:rect l="l" t="t" r="r" b="b"/>
            <a:pathLst>
              <a:path w="14704823" h="7487495">
                <a:moveTo>
                  <a:pt x="0" y="0"/>
                </a:moveTo>
                <a:lnTo>
                  <a:pt x="14704823" y="0"/>
                </a:lnTo>
                <a:lnTo>
                  <a:pt x="14704823" y="7487495"/>
                </a:lnTo>
                <a:lnTo>
                  <a:pt x="0" y="7487495"/>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0990312" y="4260088"/>
            <a:ext cx="5718960" cy="2793218"/>
          </a:xfrm>
          <a:custGeom>
            <a:avLst/>
            <a:gdLst/>
            <a:ahLst/>
            <a:cxnLst/>
            <a:rect l="l" t="t" r="r" b="b"/>
            <a:pathLst>
              <a:path w="5718960" h="2793218">
                <a:moveTo>
                  <a:pt x="0" y="0"/>
                </a:moveTo>
                <a:lnTo>
                  <a:pt x="5718960" y="0"/>
                </a:lnTo>
                <a:lnTo>
                  <a:pt x="5718960" y="2793217"/>
                </a:lnTo>
                <a:lnTo>
                  <a:pt x="0" y="2793217"/>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4600734" y="1798612"/>
            <a:ext cx="9086533" cy="1069328"/>
          </a:xfrm>
          <a:prstGeom prst="rect">
            <a:avLst/>
          </a:prstGeom>
        </p:spPr>
        <p:txBody>
          <a:bodyPr lIns="0" tIns="0" rIns="0" bIns="0" rtlCol="0" anchor="t">
            <a:spAutoFit/>
          </a:bodyPr>
          <a:lstStyle/>
          <a:p>
            <a:pPr algn="ctr">
              <a:lnSpc>
                <a:spcPts val="8260"/>
              </a:lnSpc>
            </a:pPr>
            <a:r>
              <a:rPr lang="en-US" sz="5900" b="1">
                <a:solidFill>
                  <a:srgbClr val="000000"/>
                </a:solidFill>
                <a:latin typeface="Poppins Bold"/>
                <a:ea typeface="Poppins Bold"/>
                <a:cs typeface="Poppins Bold"/>
                <a:sym typeface="Poppins Bold"/>
              </a:rPr>
              <a:t>Cash Conversion Cycle </a:t>
            </a:r>
          </a:p>
        </p:txBody>
      </p:sp>
      <p:sp>
        <p:nvSpPr>
          <p:cNvPr id="12" name="TextBox 12"/>
          <p:cNvSpPr txBox="1"/>
          <p:nvPr/>
        </p:nvSpPr>
        <p:spPr>
          <a:xfrm>
            <a:off x="2548394" y="3976949"/>
            <a:ext cx="7266113" cy="3672067"/>
          </a:xfrm>
          <a:prstGeom prst="rect">
            <a:avLst/>
          </a:prstGeom>
        </p:spPr>
        <p:txBody>
          <a:bodyPr lIns="0" tIns="0" rIns="0" bIns="0" rtlCol="0" anchor="t">
            <a:spAutoFit/>
          </a:bodyPr>
          <a:lstStyle/>
          <a:p>
            <a:pPr marL="566141" lvl="1" indent="-283070" algn="just">
              <a:lnSpc>
                <a:spcPts val="3671"/>
              </a:lnSpc>
              <a:buFont typeface="Arial"/>
              <a:buChar char="•"/>
            </a:pPr>
            <a:r>
              <a:rPr lang="en-US" sz="2622">
                <a:solidFill>
                  <a:srgbClr val="000000"/>
                </a:solidFill>
                <a:latin typeface="Poppins"/>
                <a:ea typeface="Poppins"/>
                <a:cs typeface="Poppins"/>
                <a:sym typeface="Poppins"/>
              </a:rPr>
              <a:t>The Cash Conversion Cycle (CCC) is a metric that shows the amount of time it takes a company to convert its investments in </a:t>
            </a:r>
            <a:r>
              <a:rPr lang="en-US" sz="2622">
                <a:solidFill>
                  <a:srgbClr val="000000"/>
                </a:solidFill>
                <a:latin typeface="Poppins"/>
                <a:ea typeface="Poppins"/>
                <a:cs typeface="Poppins"/>
                <a:sym typeface="Poppins"/>
                <a:hlinkClick r:id="rId3" tooltip="https://corporatefinanceinstitute.com/resources/accounting/inventory/"/>
              </a:rPr>
              <a:t>inventory</a:t>
            </a:r>
            <a:r>
              <a:rPr lang="en-US" sz="2622">
                <a:solidFill>
                  <a:srgbClr val="000000"/>
                </a:solidFill>
                <a:latin typeface="Poppins"/>
                <a:ea typeface="Poppins"/>
                <a:cs typeface="Poppins"/>
                <a:sym typeface="Poppins"/>
              </a:rPr>
              <a:t> to cash. The conversion cycle formula measures the amount of time, in days, it takes for a company to turn its resource inputs into cash.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704798"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5963069" y="1968688"/>
            <a:ext cx="751150" cy="763558"/>
          </a:xfrm>
          <a:custGeom>
            <a:avLst/>
            <a:gdLst/>
            <a:ahLst/>
            <a:cxnLst/>
            <a:rect l="l" t="t" r="r" b="b"/>
            <a:pathLst>
              <a:path w="751150" h="763558">
                <a:moveTo>
                  <a:pt x="0" y="0"/>
                </a:moveTo>
                <a:lnTo>
                  <a:pt x="751150" y="0"/>
                </a:lnTo>
                <a:lnTo>
                  <a:pt x="751150" y="763558"/>
                </a:lnTo>
                <a:lnTo>
                  <a:pt x="0" y="763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035232" y="5143500"/>
            <a:ext cx="5450182" cy="3027879"/>
          </a:xfrm>
          <a:custGeom>
            <a:avLst/>
            <a:gdLst/>
            <a:ahLst/>
            <a:cxnLst/>
            <a:rect l="l" t="t" r="r" b="b"/>
            <a:pathLst>
              <a:path w="5450182" h="3027879">
                <a:moveTo>
                  <a:pt x="0" y="0"/>
                </a:moveTo>
                <a:lnTo>
                  <a:pt x="5450182" y="0"/>
                </a:lnTo>
                <a:lnTo>
                  <a:pt x="5450182" y="3027879"/>
                </a:lnTo>
                <a:lnTo>
                  <a:pt x="0" y="3027879"/>
                </a:lnTo>
                <a:lnTo>
                  <a:pt x="0" y="0"/>
                </a:lnTo>
                <a:close/>
              </a:path>
            </a:pathLst>
          </a:custGeom>
          <a:blipFill>
            <a:blip r:embed="rId4"/>
            <a:stretch>
              <a:fillRect/>
            </a:stretch>
          </a:blipFill>
        </p:spPr>
      </p:sp>
      <p:sp>
        <p:nvSpPr>
          <p:cNvPr id="10" name="Freeform 10"/>
          <p:cNvSpPr/>
          <p:nvPr/>
        </p:nvSpPr>
        <p:spPr>
          <a:xfrm>
            <a:off x="8636497" y="5688460"/>
            <a:ext cx="1015005" cy="1937958"/>
          </a:xfrm>
          <a:custGeom>
            <a:avLst/>
            <a:gdLst/>
            <a:ahLst/>
            <a:cxnLst/>
            <a:rect l="l" t="t" r="r" b="b"/>
            <a:pathLst>
              <a:path w="1015005" h="1937958">
                <a:moveTo>
                  <a:pt x="0" y="0"/>
                </a:moveTo>
                <a:lnTo>
                  <a:pt x="1015006" y="0"/>
                </a:lnTo>
                <a:lnTo>
                  <a:pt x="1015006" y="1937958"/>
                </a:lnTo>
                <a:lnTo>
                  <a:pt x="0" y="19379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10804028" y="5579243"/>
            <a:ext cx="4104360" cy="2156392"/>
          </a:xfrm>
          <a:custGeom>
            <a:avLst/>
            <a:gdLst/>
            <a:ahLst/>
            <a:cxnLst/>
            <a:rect l="l" t="t" r="r" b="b"/>
            <a:pathLst>
              <a:path w="4104360" h="2156392">
                <a:moveTo>
                  <a:pt x="0" y="0"/>
                </a:moveTo>
                <a:lnTo>
                  <a:pt x="4104360" y="0"/>
                </a:lnTo>
                <a:lnTo>
                  <a:pt x="4104360" y="2156393"/>
                </a:lnTo>
                <a:lnTo>
                  <a:pt x="0" y="2156393"/>
                </a:lnTo>
                <a:lnTo>
                  <a:pt x="0" y="0"/>
                </a:lnTo>
                <a:close/>
              </a:path>
            </a:pathLst>
          </a:custGeom>
          <a:blipFill>
            <a:blip r:embed="rId7"/>
            <a:stretch>
              <a:fillRect/>
            </a:stretch>
          </a:blipFill>
        </p:spPr>
      </p:sp>
      <p:sp>
        <p:nvSpPr>
          <p:cNvPr id="12" name="TextBox 12"/>
          <p:cNvSpPr txBox="1"/>
          <p:nvPr/>
        </p:nvSpPr>
        <p:spPr>
          <a:xfrm>
            <a:off x="1453760" y="2006788"/>
            <a:ext cx="15380480" cy="741579"/>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COURSE TITLE </a:t>
            </a:r>
          </a:p>
        </p:txBody>
      </p:sp>
      <p:sp>
        <p:nvSpPr>
          <p:cNvPr id="13" name="TextBox 13"/>
          <p:cNvSpPr txBox="1"/>
          <p:nvPr/>
        </p:nvSpPr>
        <p:spPr>
          <a:xfrm>
            <a:off x="4286264" y="3165481"/>
            <a:ext cx="9715472" cy="2126993"/>
          </a:xfrm>
          <a:prstGeom prst="rect">
            <a:avLst/>
          </a:prstGeom>
        </p:spPr>
        <p:txBody>
          <a:bodyPr lIns="0" tIns="0" rIns="0" bIns="0" rtlCol="0" anchor="t">
            <a:spAutoFit/>
          </a:bodyPr>
          <a:lstStyle/>
          <a:p>
            <a:pPr algn="ctr">
              <a:lnSpc>
                <a:spcPts val="4180"/>
              </a:lnSpc>
            </a:pPr>
            <a:r>
              <a:rPr lang="en-US" sz="2986" dirty="0">
                <a:solidFill>
                  <a:srgbClr val="377A6B"/>
                </a:solidFill>
                <a:latin typeface="Poppins"/>
                <a:ea typeface="Poppins"/>
                <a:cs typeface="Poppins"/>
                <a:sym typeface="Poppins"/>
              </a:rPr>
              <a:t>“ Effects of</a:t>
            </a:r>
          </a:p>
          <a:p>
            <a:pPr algn="ctr">
              <a:lnSpc>
                <a:spcPts val="4180"/>
              </a:lnSpc>
            </a:pPr>
            <a:r>
              <a:rPr lang="en-US" sz="2986" dirty="0">
                <a:solidFill>
                  <a:srgbClr val="377A6B"/>
                </a:solidFill>
                <a:latin typeface="Poppins"/>
                <a:ea typeface="Poppins"/>
                <a:cs typeface="Poppins"/>
                <a:sym typeface="Poppins"/>
              </a:rPr>
              <a:t>performance of Bashundhara Paper Mills Ltd. and </a:t>
            </a:r>
            <a:r>
              <a:rPr lang="en-US" sz="2986" dirty="0" err="1">
                <a:solidFill>
                  <a:srgbClr val="377A6B"/>
                </a:solidFill>
                <a:latin typeface="Poppins"/>
                <a:ea typeface="Poppins"/>
                <a:cs typeface="Poppins"/>
                <a:sym typeface="Poppins"/>
              </a:rPr>
              <a:t>Sonali</a:t>
            </a:r>
            <a:r>
              <a:rPr lang="en-US" sz="2986" dirty="0">
                <a:solidFill>
                  <a:srgbClr val="377A6B"/>
                </a:solidFill>
                <a:latin typeface="Poppins"/>
                <a:ea typeface="Poppins"/>
                <a:cs typeface="Poppins"/>
                <a:sym typeface="Poppins"/>
              </a:rPr>
              <a:t> Paper &amp; Board Mills Ltd. “</a:t>
            </a:r>
          </a:p>
          <a:p>
            <a:pPr algn="ctr">
              <a:lnSpc>
                <a:spcPts val="4180"/>
              </a:lnSpc>
            </a:pPr>
            <a:endParaRPr lang="en-US" sz="2986" dirty="0">
              <a:solidFill>
                <a:srgbClr val="377A6B"/>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559004" y="2910670"/>
            <a:ext cx="15169993" cy="6143847"/>
          </a:xfrm>
          <a:custGeom>
            <a:avLst/>
            <a:gdLst/>
            <a:ahLst/>
            <a:cxnLst/>
            <a:rect l="l" t="t" r="r" b="b"/>
            <a:pathLst>
              <a:path w="15169993" h="6143847">
                <a:moveTo>
                  <a:pt x="0" y="0"/>
                </a:moveTo>
                <a:lnTo>
                  <a:pt x="15169992" y="0"/>
                </a:lnTo>
                <a:lnTo>
                  <a:pt x="15169992" y="6143847"/>
                </a:lnTo>
                <a:lnTo>
                  <a:pt x="0" y="6143847"/>
                </a:lnTo>
                <a:lnTo>
                  <a:pt x="0" y="0"/>
                </a:lnTo>
                <a:close/>
              </a:path>
            </a:pathLst>
          </a:custGeom>
          <a:blipFill>
            <a:blip r:embed="rId2"/>
            <a:stretch>
              <a:fillRect/>
            </a:stretch>
          </a:blipFill>
        </p:spPr>
      </p:sp>
      <p:sp>
        <p:nvSpPr>
          <p:cNvPr id="11" name="TextBox 11"/>
          <p:cNvSpPr txBox="1"/>
          <p:nvPr/>
        </p:nvSpPr>
        <p:spPr>
          <a:xfrm>
            <a:off x="4698576" y="1817200"/>
            <a:ext cx="8014335" cy="767079"/>
          </a:xfrm>
          <a:prstGeom prst="rect">
            <a:avLst/>
          </a:prstGeom>
        </p:spPr>
        <p:txBody>
          <a:bodyPr lIns="0" tIns="0" rIns="0" bIns="0" rtlCol="0" anchor="t">
            <a:spAutoFit/>
          </a:bodyPr>
          <a:lstStyle/>
          <a:p>
            <a:pPr algn="ctr">
              <a:lnSpc>
                <a:spcPts val="6020"/>
              </a:lnSpc>
            </a:pPr>
            <a:r>
              <a:rPr lang="en-US" sz="4300" b="1">
                <a:solidFill>
                  <a:srgbClr val="377A6B"/>
                </a:solidFill>
                <a:latin typeface="Poppins Bold"/>
                <a:ea typeface="Poppins Bold"/>
                <a:cs typeface="Poppins Bold"/>
                <a:sym typeface="Poppins Bold"/>
              </a:rPr>
              <a:t>Comparison and Conclusion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2210"/>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FFFFF"/>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grpSp>
        <p:nvGrpSpPr>
          <p:cNvPr id="5" name="Group 5"/>
          <p:cNvGrpSpPr/>
          <p:nvPr/>
        </p:nvGrpSpPr>
        <p:grpSpPr>
          <a:xfrm>
            <a:off x="13210556" y="888168"/>
            <a:ext cx="2916596" cy="479338"/>
            <a:chOff x="0" y="0"/>
            <a:chExt cx="812800" cy="133582"/>
          </a:xfrm>
        </p:grpSpPr>
        <p:sp>
          <p:nvSpPr>
            <p:cNvPr id="6" name="Freeform 6"/>
            <p:cNvSpPr/>
            <p:nvPr/>
          </p:nvSpPr>
          <p:spPr>
            <a:xfrm>
              <a:off x="0" y="0"/>
              <a:ext cx="812800" cy="133582"/>
            </a:xfrm>
            <a:custGeom>
              <a:avLst/>
              <a:gdLst/>
              <a:ahLst/>
              <a:cxnLst/>
              <a:rect l="l" t="t" r="r" b="b"/>
              <a:pathLst>
                <a:path w="812800" h="133582">
                  <a:moveTo>
                    <a:pt x="13272" y="0"/>
                  </a:moveTo>
                  <a:lnTo>
                    <a:pt x="799528" y="0"/>
                  </a:lnTo>
                  <a:cubicBezTo>
                    <a:pt x="806858" y="0"/>
                    <a:pt x="812800" y="5942"/>
                    <a:pt x="812800" y="13272"/>
                  </a:cubicBezTo>
                  <a:lnTo>
                    <a:pt x="812800" y="120310"/>
                  </a:lnTo>
                  <a:cubicBezTo>
                    <a:pt x="812800" y="127640"/>
                    <a:pt x="806858" y="133582"/>
                    <a:pt x="799528" y="133582"/>
                  </a:cubicBezTo>
                  <a:lnTo>
                    <a:pt x="13272" y="133582"/>
                  </a:lnTo>
                  <a:cubicBezTo>
                    <a:pt x="9752" y="133582"/>
                    <a:pt x="6376" y="132184"/>
                    <a:pt x="3887" y="129695"/>
                  </a:cubicBezTo>
                  <a:cubicBezTo>
                    <a:pt x="1398" y="127206"/>
                    <a:pt x="0" y="123830"/>
                    <a:pt x="0" y="120310"/>
                  </a:cubicBezTo>
                  <a:lnTo>
                    <a:pt x="0" y="13272"/>
                  </a:lnTo>
                  <a:cubicBezTo>
                    <a:pt x="0" y="5942"/>
                    <a:pt x="5942" y="0"/>
                    <a:pt x="13272" y="0"/>
                  </a:cubicBezTo>
                  <a:close/>
                </a:path>
              </a:pathLst>
            </a:custGeom>
            <a:solidFill>
              <a:srgbClr val="000000">
                <a:alpha val="0"/>
              </a:srgbClr>
            </a:solidFill>
            <a:ln w="19050" cap="sq">
              <a:solidFill>
                <a:srgbClr val="FDF8F2"/>
              </a:solidFill>
              <a:prstDash val="solid"/>
              <a:miter/>
            </a:ln>
          </p:spPr>
        </p:sp>
        <p:sp>
          <p:nvSpPr>
            <p:cNvPr id="7" name="TextBox 7"/>
            <p:cNvSpPr txBox="1"/>
            <p:nvPr/>
          </p:nvSpPr>
          <p:spPr>
            <a:xfrm>
              <a:off x="0" y="-57150"/>
              <a:ext cx="812800" cy="190732"/>
            </a:xfrm>
            <a:prstGeom prst="rect">
              <a:avLst/>
            </a:prstGeom>
          </p:spPr>
          <p:txBody>
            <a:bodyPr lIns="50800" tIns="50800" rIns="50800" bIns="50800" rtlCol="0" anchor="ctr"/>
            <a:lstStyle/>
            <a:p>
              <a:pPr algn="ctr">
                <a:lnSpc>
                  <a:spcPts val="3080"/>
                </a:lnSpc>
              </a:pPr>
              <a:endParaRPr/>
            </a:p>
          </p:txBody>
        </p:sp>
      </p:grpSp>
      <p:sp>
        <p:nvSpPr>
          <p:cNvPr id="8" name="Freeform 8"/>
          <p:cNvSpPr/>
          <p:nvPr/>
        </p:nvSpPr>
        <p:spPr>
          <a:xfrm>
            <a:off x="13419862" y="1035897"/>
            <a:ext cx="185174" cy="176609"/>
          </a:xfrm>
          <a:custGeom>
            <a:avLst/>
            <a:gdLst/>
            <a:ahLst/>
            <a:cxnLst/>
            <a:rect l="l" t="t" r="r" b="b"/>
            <a:pathLst>
              <a:path w="185174" h="176609">
                <a:moveTo>
                  <a:pt x="0" y="0"/>
                </a:moveTo>
                <a:lnTo>
                  <a:pt x="185173" y="0"/>
                </a:lnTo>
                <a:lnTo>
                  <a:pt x="185173" y="176609"/>
                </a:lnTo>
                <a:lnTo>
                  <a:pt x="0" y="1766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AutoShape 9"/>
          <p:cNvSpPr/>
          <p:nvPr/>
        </p:nvSpPr>
        <p:spPr>
          <a:xfrm flipV="1">
            <a:off x="1479914" y="8473643"/>
            <a:ext cx="15352514" cy="7944"/>
          </a:xfrm>
          <a:prstGeom prst="line">
            <a:avLst/>
          </a:prstGeom>
          <a:ln w="19050" cap="flat">
            <a:solidFill>
              <a:srgbClr val="000000"/>
            </a:solidFill>
            <a:prstDash val="solid"/>
            <a:headEnd type="none" w="sm" len="sm"/>
            <a:tailEnd type="none" w="sm" len="sm"/>
          </a:ln>
        </p:spPr>
      </p:sp>
      <p:sp>
        <p:nvSpPr>
          <p:cNvPr id="12" name="TextBox 12"/>
          <p:cNvSpPr txBox="1"/>
          <p:nvPr/>
        </p:nvSpPr>
        <p:spPr>
          <a:xfrm>
            <a:off x="3038266" y="4528086"/>
            <a:ext cx="11805292" cy="1549814"/>
          </a:xfrm>
          <a:prstGeom prst="rect">
            <a:avLst/>
          </a:prstGeom>
        </p:spPr>
        <p:txBody>
          <a:bodyPr lIns="0" tIns="0" rIns="0" bIns="0" rtlCol="0" anchor="t">
            <a:spAutoFit/>
          </a:bodyPr>
          <a:lstStyle/>
          <a:p>
            <a:pPr algn="ctr">
              <a:lnSpc>
                <a:spcPts val="8456"/>
              </a:lnSpc>
            </a:pPr>
            <a:r>
              <a:rPr lang="en-US" sz="10841" b="1" i="1">
                <a:solidFill>
                  <a:srgbClr val="000000"/>
                </a:solidFill>
                <a:latin typeface="Squad Heavy Italics"/>
                <a:ea typeface="Squad Heavy Italics"/>
                <a:cs typeface="Squad Heavy Italics"/>
                <a:sym typeface="Squad Heavy Italics"/>
              </a:rPr>
              <a:t>THANK YOU !</a:t>
            </a:r>
          </a:p>
        </p:txBody>
      </p:sp>
      <p:sp>
        <p:nvSpPr>
          <p:cNvPr id="13" name="TextBox 13"/>
          <p:cNvSpPr txBox="1"/>
          <p:nvPr/>
        </p:nvSpPr>
        <p:spPr>
          <a:xfrm>
            <a:off x="13752922" y="985881"/>
            <a:ext cx="1491414"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Search Here...</a:t>
            </a:r>
          </a:p>
        </p:txBody>
      </p:sp>
      <p:sp>
        <p:nvSpPr>
          <p:cNvPr id="15" name="TextBox 15"/>
          <p:cNvSpPr txBox="1"/>
          <p:nvPr/>
        </p:nvSpPr>
        <p:spPr>
          <a:xfrm>
            <a:off x="8422408" y="973965"/>
            <a:ext cx="1037008"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About Us</a:t>
            </a:r>
          </a:p>
        </p:txBody>
      </p:sp>
      <p:sp>
        <p:nvSpPr>
          <p:cNvPr id="16" name="TextBox 16"/>
          <p:cNvSpPr txBox="1"/>
          <p:nvPr/>
        </p:nvSpPr>
        <p:spPr>
          <a:xfrm>
            <a:off x="2063592" y="928068"/>
            <a:ext cx="2209892" cy="271879"/>
          </a:xfrm>
          <a:prstGeom prst="rect">
            <a:avLst/>
          </a:prstGeom>
        </p:spPr>
        <p:txBody>
          <a:bodyPr lIns="0" tIns="0" rIns="0" bIns="0" rtlCol="0" anchor="t">
            <a:spAutoFit/>
          </a:bodyPr>
          <a:lstStyle/>
          <a:p>
            <a:pPr algn="l">
              <a:lnSpc>
                <a:spcPts val="2128"/>
              </a:lnSpc>
              <a:spcBef>
                <a:spcPct val="0"/>
              </a:spcBef>
            </a:pPr>
            <a:r>
              <a:rPr lang="en-US" sz="1520" b="1">
                <a:solidFill>
                  <a:srgbClr val="FDF8F2"/>
                </a:solidFill>
                <a:latin typeface="Poppins Bold"/>
                <a:ea typeface="Poppins Bold"/>
                <a:cs typeface="Poppins Bold"/>
                <a:sym typeface="Poppins Bold"/>
              </a:rPr>
              <a:t>Hannover University</a:t>
            </a:r>
          </a:p>
        </p:txBody>
      </p:sp>
      <p:sp>
        <p:nvSpPr>
          <p:cNvPr id="17" name="TextBox 17"/>
          <p:cNvSpPr txBox="1"/>
          <p:nvPr/>
        </p:nvSpPr>
        <p:spPr>
          <a:xfrm>
            <a:off x="9697463" y="962050"/>
            <a:ext cx="1259959" cy="238541"/>
          </a:xfrm>
          <a:prstGeom prst="rect">
            <a:avLst/>
          </a:prstGeom>
        </p:spPr>
        <p:txBody>
          <a:bodyPr lIns="0" tIns="0" rIns="0" bIns="0" rtlCol="0" anchor="t">
            <a:spAutoFit/>
          </a:bodyPr>
          <a:lstStyle/>
          <a:p>
            <a:pPr algn="l">
              <a:lnSpc>
                <a:spcPts val="1852"/>
              </a:lnSpc>
              <a:spcBef>
                <a:spcPct val="0"/>
              </a:spcBef>
            </a:pPr>
            <a:r>
              <a:rPr lang="en-US" sz="1323">
                <a:solidFill>
                  <a:srgbClr val="FDF8F2"/>
                </a:solidFill>
                <a:latin typeface="Poppins"/>
                <a:ea typeface="Poppins"/>
                <a:cs typeface="Poppins"/>
                <a:sym typeface="Poppins"/>
              </a:rPr>
              <a:t>Contact Us</a:t>
            </a:r>
          </a:p>
        </p:txBody>
      </p:sp>
      <p:sp>
        <p:nvSpPr>
          <p:cNvPr id="21" name="TextBox 21"/>
          <p:cNvSpPr txBox="1"/>
          <p:nvPr/>
        </p:nvSpPr>
        <p:spPr>
          <a:xfrm>
            <a:off x="1987854" y="843491"/>
            <a:ext cx="5717043" cy="457322"/>
          </a:xfrm>
          <a:prstGeom prst="rect">
            <a:avLst/>
          </a:prstGeom>
        </p:spPr>
        <p:txBody>
          <a:bodyPr lIns="0" tIns="0" rIns="0" bIns="0" rtlCol="0" anchor="t">
            <a:spAutoFit/>
          </a:bodyPr>
          <a:lstStyle/>
          <a:p>
            <a:pPr algn="l">
              <a:lnSpc>
                <a:spcPts val="3668"/>
              </a:lnSpc>
              <a:spcBef>
                <a:spcPct val="0"/>
              </a:spcBef>
            </a:pPr>
            <a:r>
              <a:rPr lang="en-US" sz="2620" b="1" dirty="0">
                <a:solidFill>
                  <a:srgbClr val="FDF8F2"/>
                </a:solidFill>
                <a:latin typeface="Poppins Bold"/>
                <a:ea typeface="Poppins Bold"/>
                <a:cs typeface="Poppins Bold"/>
                <a:sym typeface="Poppins Bold"/>
              </a:rPr>
              <a:t>Presented by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grpSp>
        <p:nvGrpSpPr>
          <p:cNvPr id="8" name="Group 8"/>
          <p:cNvGrpSpPr/>
          <p:nvPr/>
        </p:nvGrpSpPr>
        <p:grpSpPr>
          <a:xfrm>
            <a:off x="1495416" y="3139702"/>
            <a:ext cx="10815933" cy="5982886"/>
            <a:chOff x="0" y="0"/>
            <a:chExt cx="2932729" cy="1622253"/>
          </a:xfrm>
        </p:grpSpPr>
        <p:sp>
          <p:nvSpPr>
            <p:cNvPr id="9" name="Freeform 9"/>
            <p:cNvSpPr/>
            <p:nvPr/>
          </p:nvSpPr>
          <p:spPr>
            <a:xfrm>
              <a:off x="0" y="0"/>
              <a:ext cx="2932729" cy="1622253"/>
            </a:xfrm>
            <a:custGeom>
              <a:avLst/>
              <a:gdLst/>
              <a:ahLst/>
              <a:cxnLst/>
              <a:rect l="l" t="t" r="r" b="b"/>
              <a:pathLst>
                <a:path w="2932729" h="1622253">
                  <a:moveTo>
                    <a:pt x="10737" y="0"/>
                  </a:moveTo>
                  <a:lnTo>
                    <a:pt x="2921992" y="0"/>
                  </a:lnTo>
                  <a:cubicBezTo>
                    <a:pt x="2924840" y="0"/>
                    <a:pt x="2927571" y="1131"/>
                    <a:pt x="2929584" y="3145"/>
                  </a:cubicBezTo>
                  <a:cubicBezTo>
                    <a:pt x="2931598" y="5158"/>
                    <a:pt x="2932729" y="7889"/>
                    <a:pt x="2932729" y="10737"/>
                  </a:cubicBezTo>
                  <a:lnTo>
                    <a:pt x="2932729" y="1611517"/>
                  </a:lnTo>
                  <a:cubicBezTo>
                    <a:pt x="2932729" y="1617446"/>
                    <a:pt x="2927922" y="1622253"/>
                    <a:pt x="2921992" y="1622253"/>
                  </a:cubicBezTo>
                  <a:lnTo>
                    <a:pt x="10737" y="1622253"/>
                  </a:lnTo>
                  <a:cubicBezTo>
                    <a:pt x="7889" y="1622253"/>
                    <a:pt x="5158" y="1621122"/>
                    <a:pt x="3145" y="1619109"/>
                  </a:cubicBezTo>
                  <a:cubicBezTo>
                    <a:pt x="1131" y="1617095"/>
                    <a:pt x="0" y="1614364"/>
                    <a:pt x="0" y="1611517"/>
                  </a:cubicBezTo>
                  <a:lnTo>
                    <a:pt x="0" y="10737"/>
                  </a:lnTo>
                  <a:cubicBezTo>
                    <a:pt x="0" y="4807"/>
                    <a:pt x="4807" y="0"/>
                    <a:pt x="10737" y="0"/>
                  </a:cubicBezTo>
                  <a:close/>
                </a:path>
              </a:pathLst>
            </a:custGeom>
            <a:solidFill>
              <a:srgbClr val="000000">
                <a:alpha val="0"/>
              </a:srgbClr>
            </a:solidFill>
            <a:ln w="38100" cap="sq">
              <a:solidFill>
                <a:srgbClr val="377A6B"/>
              </a:solidFill>
              <a:prstDash val="solid"/>
              <a:miter/>
            </a:ln>
          </p:spPr>
        </p:sp>
        <p:sp>
          <p:nvSpPr>
            <p:cNvPr id="10" name="TextBox 10"/>
            <p:cNvSpPr txBox="1"/>
            <p:nvPr/>
          </p:nvSpPr>
          <p:spPr>
            <a:xfrm>
              <a:off x="0" y="-47625"/>
              <a:ext cx="2932729" cy="1669878"/>
            </a:xfrm>
            <a:prstGeom prst="rect">
              <a:avLst/>
            </a:prstGeom>
          </p:spPr>
          <p:txBody>
            <a:bodyPr lIns="50800" tIns="50800" rIns="50800" bIns="50800" rtlCol="0" anchor="ctr"/>
            <a:lstStyle/>
            <a:p>
              <a:pPr algn="ctr">
                <a:lnSpc>
                  <a:spcPts val="1960"/>
                </a:lnSpc>
              </a:pPr>
              <a:endParaRPr/>
            </a:p>
          </p:txBody>
        </p:sp>
      </p:grpSp>
      <p:sp>
        <p:nvSpPr>
          <p:cNvPr id="11" name="Freeform 11"/>
          <p:cNvSpPr/>
          <p:nvPr/>
        </p:nvSpPr>
        <p:spPr>
          <a:xfrm>
            <a:off x="13146078" y="4097233"/>
            <a:ext cx="4062655" cy="4067823"/>
          </a:xfrm>
          <a:custGeom>
            <a:avLst/>
            <a:gdLst/>
            <a:ahLst/>
            <a:cxnLst/>
            <a:rect l="l" t="t" r="r" b="b"/>
            <a:pathLst>
              <a:path w="4062655" h="4067823">
                <a:moveTo>
                  <a:pt x="0" y="0"/>
                </a:moveTo>
                <a:lnTo>
                  <a:pt x="4062656" y="0"/>
                </a:lnTo>
                <a:lnTo>
                  <a:pt x="4062656" y="4067823"/>
                </a:lnTo>
                <a:lnTo>
                  <a:pt x="0" y="4067823"/>
                </a:lnTo>
                <a:lnTo>
                  <a:pt x="0" y="0"/>
                </a:lnTo>
                <a:close/>
              </a:path>
            </a:pathLst>
          </a:custGeom>
          <a:blipFill>
            <a:blip r:embed="rId2"/>
            <a:stretch>
              <a:fillRect l="-84555" r="-81192"/>
            </a:stretch>
          </a:blipFill>
        </p:spPr>
      </p:sp>
      <p:sp>
        <p:nvSpPr>
          <p:cNvPr id="12" name="TextBox 12"/>
          <p:cNvSpPr txBox="1"/>
          <p:nvPr/>
        </p:nvSpPr>
        <p:spPr>
          <a:xfrm>
            <a:off x="1353174" y="1921039"/>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BASHUNDHARA PAPER MILLS LTD</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
        <p:nvSpPr>
          <p:cNvPr id="15" name="TextBox 15"/>
          <p:cNvSpPr txBox="1"/>
          <p:nvPr/>
        </p:nvSpPr>
        <p:spPr>
          <a:xfrm>
            <a:off x="2195166" y="3300453"/>
            <a:ext cx="7605172" cy="515331"/>
          </a:xfrm>
          <a:prstGeom prst="rect">
            <a:avLst/>
          </a:prstGeom>
        </p:spPr>
        <p:txBody>
          <a:bodyPr lIns="0" tIns="0" rIns="0" bIns="0" rtlCol="0" anchor="t">
            <a:spAutoFit/>
          </a:bodyPr>
          <a:lstStyle/>
          <a:p>
            <a:pPr marL="623173" lvl="1" indent="-311587" algn="just">
              <a:lnSpc>
                <a:spcPts val="4040"/>
              </a:lnSpc>
              <a:buFont typeface="Arial"/>
              <a:buChar char="•"/>
            </a:pPr>
            <a:r>
              <a:rPr lang="en-US" sz="2886" b="1">
                <a:solidFill>
                  <a:srgbClr val="000000"/>
                </a:solidFill>
                <a:latin typeface="Poppins Bold"/>
                <a:ea typeface="Poppins Bold"/>
                <a:cs typeface="Poppins Bold"/>
                <a:sym typeface="Poppins Bold"/>
              </a:rPr>
              <a:t>COMPANY OVERVIEW</a:t>
            </a:r>
          </a:p>
        </p:txBody>
      </p:sp>
      <p:sp>
        <p:nvSpPr>
          <p:cNvPr id="16" name="TextBox 16"/>
          <p:cNvSpPr txBox="1"/>
          <p:nvPr/>
        </p:nvSpPr>
        <p:spPr>
          <a:xfrm>
            <a:off x="2088502" y="4044384"/>
            <a:ext cx="9655924" cy="4770317"/>
          </a:xfrm>
          <a:prstGeom prst="rect">
            <a:avLst/>
          </a:prstGeom>
        </p:spPr>
        <p:txBody>
          <a:bodyPr lIns="0" tIns="0" rIns="0" bIns="0" rtlCol="0" anchor="t">
            <a:spAutoFit/>
          </a:bodyPr>
          <a:lstStyle/>
          <a:p>
            <a:pPr marL="483444" lvl="1" indent="-241722" algn="just">
              <a:lnSpc>
                <a:spcPts val="3134"/>
              </a:lnSpc>
              <a:buFont typeface="Arial"/>
              <a:buChar char="•"/>
            </a:pPr>
            <a:r>
              <a:rPr lang="en-US" sz="2239">
                <a:solidFill>
                  <a:srgbClr val="000000"/>
                </a:solidFill>
                <a:latin typeface="Poppins"/>
                <a:ea typeface="Poppins"/>
                <a:cs typeface="Poppins"/>
                <a:sym typeface="Poppins"/>
              </a:rPr>
              <a:t>The company was founded by Ahmed Akber Sobhan. The company was incorporated in Bangladesh on September 28,1993 as a private limited company having its registered office in Dhaka.</a:t>
            </a:r>
          </a:p>
          <a:p>
            <a:pPr algn="just">
              <a:lnSpc>
                <a:spcPts val="3134"/>
              </a:lnSpc>
            </a:pPr>
            <a:endParaRPr lang="en-US" sz="2239">
              <a:solidFill>
                <a:srgbClr val="000000"/>
              </a:solidFill>
              <a:latin typeface="Poppins"/>
              <a:ea typeface="Poppins"/>
              <a:cs typeface="Poppins"/>
              <a:sym typeface="Poppins"/>
            </a:endParaRPr>
          </a:p>
          <a:p>
            <a:pPr marL="483444" lvl="1" indent="-241722" algn="just">
              <a:lnSpc>
                <a:spcPts val="3134"/>
              </a:lnSpc>
              <a:buFont typeface="Arial"/>
              <a:buChar char="•"/>
            </a:pPr>
            <a:r>
              <a:rPr lang="en-US" sz="2239">
                <a:solidFill>
                  <a:srgbClr val="000000"/>
                </a:solidFill>
                <a:latin typeface="Poppins"/>
                <a:ea typeface="Poppins"/>
                <a:cs typeface="Poppins"/>
                <a:sym typeface="Poppins"/>
              </a:rPr>
              <a:t>The Bashundhara Paper Mills Ltd. is a subsidiary of the Bashundhara Group, one of Bangladesh’s largest industrial conglomerates. The company specializes in the production of various paper and paper products, including writing and printing paper, packaging paper and tissue paper. </a:t>
            </a:r>
          </a:p>
          <a:p>
            <a:pPr algn="just">
              <a:lnSpc>
                <a:spcPts val="3134"/>
              </a:lnSpc>
            </a:pPr>
            <a:endParaRPr lang="en-US" sz="2239">
              <a:solidFill>
                <a:srgbClr val="000000"/>
              </a:solidFill>
              <a:latin typeface="Poppins"/>
              <a:ea typeface="Poppins"/>
              <a:cs typeface="Poppins"/>
              <a:sym typeface="Poppins"/>
            </a:endParaRPr>
          </a:p>
          <a:p>
            <a:pPr algn="just">
              <a:lnSpc>
                <a:spcPts val="3134"/>
              </a:lnSpc>
            </a:pPr>
            <a:endParaRPr lang="en-US" sz="2239">
              <a:solidFill>
                <a:srgbClr val="000000"/>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266513" y="2068427"/>
            <a:ext cx="15754974" cy="7189873"/>
          </a:xfrm>
          <a:custGeom>
            <a:avLst/>
            <a:gdLst/>
            <a:ahLst/>
            <a:cxnLst/>
            <a:rect l="l" t="t" r="r" b="b"/>
            <a:pathLst>
              <a:path w="15754974" h="7189873">
                <a:moveTo>
                  <a:pt x="0" y="0"/>
                </a:moveTo>
                <a:lnTo>
                  <a:pt x="15754974" y="0"/>
                </a:lnTo>
                <a:lnTo>
                  <a:pt x="15754974" y="7189873"/>
                </a:lnTo>
                <a:lnTo>
                  <a:pt x="0" y="7189873"/>
                </a:lnTo>
                <a:lnTo>
                  <a:pt x="0" y="0"/>
                </a:lnTo>
                <a:close/>
              </a:path>
            </a:pathLst>
          </a:custGeom>
          <a:blipFill>
            <a:blip r:embed="rId2"/>
            <a:stretch>
              <a:fillRect t="-12859" r="-3266"/>
            </a:stretch>
          </a:blipFill>
        </p:spPr>
      </p:sp>
      <p:sp>
        <p:nvSpPr>
          <p:cNvPr id="9" name="TextBox 9"/>
          <p:cNvSpPr txBox="1"/>
          <p:nvPr/>
        </p:nvSpPr>
        <p:spPr>
          <a:xfrm>
            <a:off x="1453760" y="2134365"/>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BASHUNDHARA PAPER MILLS LTD</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495416" y="2938464"/>
            <a:ext cx="15329914" cy="6533163"/>
          </a:xfrm>
          <a:custGeom>
            <a:avLst/>
            <a:gdLst/>
            <a:ahLst/>
            <a:cxnLst/>
            <a:rect l="l" t="t" r="r" b="b"/>
            <a:pathLst>
              <a:path w="15329914" h="6533163">
                <a:moveTo>
                  <a:pt x="0" y="0"/>
                </a:moveTo>
                <a:lnTo>
                  <a:pt x="15329914" y="0"/>
                </a:lnTo>
                <a:lnTo>
                  <a:pt x="15329914" y="6533162"/>
                </a:lnTo>
                <a:lnTo>
                  <a:pt x="0" y="6533162"/>
                </a:lnTo>
                <a:lnTo>
                  <a:pt x="0" y="0"/>
                </a:lnTo>
                <a:close/>
              </a:path>
            </a:pathLst>
          </a:custGeom>
          <a:blipFill>
            <a:blip r:embed="rId2"/>
            <a:stretch>
              <a:fillRect t="-31989"/>
            </a:stretch>
          </a:blipFill>
        </p:spPr>
      </p:sp>
      <p:sp>
        <p:nvSpPr>
          <p:cNvPr id="9" name="TextBox 9"/>
          <p:cNvSpPr txBox="1"/>
          <p:nvPr/>
        </p:nvSpPr>
        <p:spPr>
          <a:xfrm>
            <a:off x="1878820" y="2086959"/>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BASHUNDHARA PAPER MILLS LTD</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800927" y="3090103"/>
            <a:ext cx="14686145" cy="6544382"/>
          </a:xfrm>
          <a:custGeom>
            <a:avLst/>
            <a:gdLst/>
            <a:ahLst/>
            <a:cxnLst/>
            <a:rect l="l" t="t" r="r" b="b"/>
            <a:pathLst>
              <a:path w="14686145" h="6544382">
                <a:moveTo>
                  <a:pt x="0" y="0"/>
                </a:moveTo>
                <a:lnTo>
                  <a:pt x="14686146" y="0"/>
                </a:lnTo>
                <a:lnTo>
                  <a:pt x="14686146" y="6544382"/>
                </a:lnTo>
                <a:lnTo>
                  <a:pt x="0" y="6544382"/>
                </a:lnTo>
                <a:lnTo>
                  <a:pt x="0" y="0"/>
                </a:lnTo>
                <a:close/>
              </a:path>
            </a:pathLst>
          </a:custGeom>
          <a:blipFill>
            <a:blip r:embed="rId2"/>
            <a:stretch>
              <a:fillRect t="-26229"/>
            </a:stretch>
          </a:blipFill>
        </p:spPr>
      </p:sp>
      <p:sp>
        <p:nvSpPr>
          <p:cNvPr id="9" name="TextBox 9"/>
          <p:cNvSpPr txBox="1"/>
          <p:nvPr/>
        </p:nvSpPr>
        <p:spPr>
          <a:xfrm>
            <a:off x="1495416" y="2039553"/>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SONALI PAPER &amp; BOARD MILLS LIMITED (SPBML)</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
        <p:nvSpPr>
          <p:cNvPr id="10" name="TextBox 10"/>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Presented by</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86897" y="2728021"/>
            <a:ext cx="14714207" cy="6711192"/>
          </a:xfrm>
          <a:custGeom>
            <a:avLst/>
            <a:gdLst/>
            <a:ahLst/>
            <a:cxnLst/>
            <a:rect l="l" t="t" r="r" b="b"/>
            <a:pathLst>
              <a:path w="14714207" h="6711192">
                <a:moveTo>
                  <a:pt x="0" y="0"/>
                </a:moveTo>
                <a:lnTo>
                  <a:pt x="14714206" y="0"/>
                </a:lnTo>
                <a:lnTo>
                  <a:pt x="14714206" y="6711192"/>
                </a:lnTo>
                <a:lnTo>
                  <a:pt x="0" y="6711192"/>
                </a:lnTo>
                <a:lnTo>
                  <a:pt x="0" y="0"/>
                </a:lnTo>
                <a:close/>
              </a:path>
            </a:pathLst>
          </a:custGeom>
          <a:blipFill>
            <a:blip r:embed="rId2"/>
            <a:stretch>
              <a:fillRect t="-23327"/>
            </a:stretch>
          </a:blipFill>
        </p:spPr>
      </p:sp>
      <p:sp>
        <p:nvSpPr>
          <p:cNvPr id="9" name="TextBox 9"/>
          <p:cNvSpPr txBox="1"/>
          <p:nvPr/>
        </p:nvSpPr>
        <p:spPr>
          <a:xfrm>
            <a:off x="1353174" y="1921039"/>
            <a:ext cx="15380480" cy="1246404"/>
          </a:xfrm>
          <a:prstGeom prst="rect">
            <a:avLst/>
          </a:prstGeom>
        </p:spPr>
        <p:txBody>
          <a:bodyPr lIns="0" tIns="0" rIns="0" bIns="0" rtlCol="0" anchor="t">
            <a:spAutoFit/>
          </a:bodyPr>
          <a:lstStyle/>
          <a:p>
            <a:pPr algn="ctr">
              <a:lnSpc>
                <a:spcPts val="4019"/>
              </a:lnSpc>
            </a:pPr>
            <a:r>
              <a:rPr lang="en-US" sz="5152" b="1" i="1">
                <a:solidFill>
                  <a:srgbClr val="000000"/>
                </a:solidFill>
                <a:latin typeface="Squad Heavy Italics"/>
                <a:ea typeface="Squad Heavy Italics"/>
                <a:cs typeface="Squad Heavy Italics"/>
                <a:sym typeface="Squad Heavy Italics"/>
              </a:rPr>
              <a:t>SONALI PAPER &amp; BOARD MILLS LIMITED (SPBML)</a:t>
            </a:r>
          </a:p>
          <a:p>
            <a:pPr algn="ctr">
              <a:lnSpc>
                <a:spcPts val="4019"/>
              </a:lnSpc>
            </a:pPr>
            <a:endParaRPr lang="en-US" sz="5152" b="1" i="1">
              <a:solidFill>
                <a:srgbClr val="000000"/>
              </a:solidFill>
              <a:latin typeface="Squad Heavy Italics"/>
              <a:ea typeface="Squad Heavy Italics"/>
              <a:cs typeface="Squad Heavy Italics"/>
              <a:sym typeface="Squad Heavy Italics"/>
            </a:endParaRPr>
          </a:p>
        </p:txBody>
      </p:sp>
      <p:sp>
        <p:nvSpPr>
          <p:cNvPr id="10" name="TextBox 10"/>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1705160" y="2891813"/>
            <a:ext cx="15129080" cy="6742672"/>
          </a:xfrm>
          <a:custGeom>
            <a:avLst/>
            <a:gdLst/>
            <a:ahLst/>
            <a:cxnLst/>
            <a:rect l="l" t="t" r="r" b="b"/>
            <a:pathLst>
              <a:path w="15129080" h="6742672">
                <a:moveTo>
                  <a:pt x="0" y="0"/>
                </a:moveTo>
                <a:lnTo>
                  <a:pt x="15129080" y="0"/>
                </a:lnTo>
                <a:lnTo>
                  <a:pt x="15129080" y="6742672"/>
                </a:lnTo>
                <a:lnTo>
                  <a:pt x="0" y="6742672"/>
                </a:lnTo>
                <a:lnTo>
                  <a:pt x="0" y="0"/>
                </a:lnTo>
                <a:close/>
              </a:path>
            </a:pathLst>
          </a:custGeom>
          <a:blipFill>
            <a:blip r:embed="rId2"/>
            <a:stretch>
              <a:fillRect t="-26212"/>
            </a:stretch>
          </a:blipFill>
        </p:spPr>
      </p:sp>
      <p:sp>
        <p:nvSpPr>
          <p:cNvPr id="9" name="TextBox 9"/>
          <p:cNvSpPr txBox="1"/>
          <p:nvPr/>
        </p:nvSpPr>
        <p:spPr>
          <a:xfrm>
            <a:off x="1453760" y="2063256"/>
            <a:ext cx="15380480" cy="1222020"/>
          </a:xfrm>
          <a:prstGeom prst="rect">
            <a:avLst/>
          </a:prstGeom>
        </p:spPr>
        <p:txBody>
          <a:bodyPr lIns="0" tIns="0" rIns="0" bIns="0" rtlCol="0" anchor="t">
            <a:spAutoFit/>
          </a:bodyPr>
          <a:lstStyle/>
          <a:p>
            <a:pPr algn="ctr">
              <a:lnSpc>
                <a:spcPts val="3941"/>
              </a:lnSpc>
            </a:pPr>
            <a:r>
              <a:rPr lang="en-US" sz="5052" b="1" i="1">
                <a:solidFill>
                  <a:srgbClr val="000000"/>
                </a:solidFill>
                <a:latin typeface="Squad Heavy Italics"/>
                <a:ea typeface="Squad Heavy Italics"/>
                <a:cs typeface="Squad Heavy Italics"/>
                <a:sym typeface="Squad Heavy Italics"/>
              </a:rPr>
              <a:t>SONALI PAPER &amp; BOARD MILLS LIMITED (SPBML)</a:t>
            </a:r>
          </a:p>
          <a:p>
            <a:pPr algn="ctr">
              <a:lnSpc>
                <a:spcPts val="3941"/>
              </a:lnSpc>
            </a:pPr>
            <a:endParaRPr lang="en-US" sz="5052" b="1" i="1">
              <a:solidFill>
                <a:srgbClr val="000000"/>
              </a:solidFill>
              <a:latin typeface="Squad Heavy Italics"/>
              <a:ea typeface="Squad Heavy Italics"/>
              <a:cs typeface="Squad Heavy Italics"/>
              <a:sym typeface="Squad Heavy Italics"/>
            </a:endParaRPr>
          </a:p>
        </p:txBody>
      </p:sp>
      <p:sp>
        <p:nvSpPr>
          <p:cNvPr id="10" name="TextBox 10"/>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1" name="TextBox 11"/>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 :</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7A6B"/>
        </a:solidFill>
        <a:effectLst/>
      </p:bgPr>
    </p:bg>
    <p:spTree>
      <p:nvGrpSpPr>
        <p:cNvPr id="1" name=""/>
        <p:cNvGrpSpPr/>
        <p:nvPr/>
      </p:nvGrpSpPr>
      <p:grpSpPr>
        <a:xfrm>
          <a:off x="0" y="0"/>
          <a:ext cx="0" cy="0"/>
          <a:chOff x="0" y="0"/>
          <a:chExt cx="0" cy="0"/>
        </a:xfrm>
      </p:grpSpPr>
      <p:grpSp>
        <p:nvGrpSpPr>
          <p:cNvPr id="2" name="Group 2"/>
          <p:cNvGrpSpPr/>
          <p:nvPr/>
        </p:nvGrpSpPr>
        <p:grpSpPr>
          <a:xfrm>
            <a:off x="695273" y="888168"/>
            <a:ext cx="16897455" cy="8746317"/>
            <a:chOff x="0" y="0"/>
            <a:chExt cx="4709000" cy="2437433"/>
          </a:xfrm>
        </p:grpSpPr>
        <p:sp>
          <p:nvSpPr>
            <p:cNvPr id="3" name="Freeform 3"/>
            <p:cNvSpPr/>
            <p:nvPr/>
          </p:nvSpPr>
          <p:spPr>
            <a:xfrm>
              <a:off x="0" y="0"/>
              <a:ext cx="4709001" cy="2437433"/>
            </a:xfrm>
            <a:custGeom>
              <a:avLst/>
              <a:gdLst/>
              <a:ahLst/>
              <a:cxnLst/>
              <a:rect l="l" t="t" r="r" b="b"/>
              <a:pathLst>
                <a:path w="4709001" h="2437433">
                  <a:moveTo>
                    <a:pt x="6873" y="0"/>
                  </a:moveTo>
                  <a:lnTo>
                    <a:pt x="4702128" y="0"/>
                  </a:lnTo>
                  <a:cubicBezTo>
                    <a:pt x="4703951" y="0"/>
                    <a:pt x="4705699" y="724"/>
                    <a:pt x="4706987" y="2013"/>
                  </a:cubicBezTo>
                  <a:cubicBezTo>
                    <a:pt x="4708277" y="3302"/>
                    <a:pt x="4709001" y="5050"/>
                    <a:pt x="4709001" y="6873"/>
                  </a:cubicBezTo>
                  <a:lnTo>
                    <a:pt x="4709001" y="2430560"/>
                  </a:lnTo>
                  <a:cubicBezTo>
                    <a:pt x="4709001" y="2434356"/>
                    <a:pt x="4705924" y="2437433"/>
                    <a:pt x="4702128" y="2437433"/>
                  </a:cubicBezTo>
                  <a:lnTo>
                    <a:pt x="6873" y="2437433"/>
                  </a:lnTo>
                  <a:cubicBezTo>
                    <a:pt x="5050" y="2437433"/>
                    <a:pt x="3302" y="2436709"/>
                    <a:pt x="2013" y="2435420"/>
                  </a:cubicBezTo>
                  <a:cubicBezTo>
                    <a:pt x="724" y="2434131"/>
                    <a:pt x="0" y="2432383"/>
                    <a:pt x="0" y="2430560"/>
                  </a:cubicBezTo>
                  <a:lnTo>
                    <a:pt x="0" y="6873"/>
                  </a:lnTo>
                  <a:cubicBezTo>
                    <a:pt x="0" y="5050"/>
                    <a:pt x="724" y="3302"/>
                    <a:pt x="2013" y="2013"/>
                  </a:cubicBezTo>
                  <a:cubicBezTo>
                    <a:pt x="3302" y="724"/>
                    <a:pt x="5050" y="0"/>
                    <a:pt x="6873" y="0"/>
                  </a:cubicBezTo>
                  <a:close/>
                </a:path>
              </a:pathLst>
            </a:custGeom>
            <a:solidFill>
              <a:srgbClr val="FAFCFC"/>
            </a:solidFill>
          </p:spPr>
        </p:sp>
        <p:sp>
          <p:nvSpPr>
            <p:cNvPr id="4" name="TextBox 4"/>
            <p:cNvSpPr txBox="1"/>
            <p:nvPr/>
          </p:nvSpPr>
          <p:spPr>
            <a:xfrm>
              <a:off x="0" y="-47625"/>
              <a:ext cx="4709000" cy="2485058"/>
            </a:xfrm>
            <a:prstGeom prst="rect">
              <a:avLst/>
            </a:prstGeom>
          </p:spPr>
          <p:txBody>
            <a:bodyPr lIns="50800" tIns="50800" rIns="50800" bIns="50800" rtlCol="0" anchor="ctr"/>
            <a:lstStyle/>
            <a:p>
              <a:pPr algn="ctr">
                <a:lnSpc>
                  <a:spcPts val="1960"/>
                </a:lnSpc>
              </a:pPr>
              <a:endParaRPr/>
            </a:p>
          </p:txBody>
        </p:sp>
      </p:grpSp>
      <p:sp>
        <p:nvSpPr>
          <p:cNvPr id="8" name="Freeform 8"/>
          <p:cNvSpPr/>
          <p:nvPr/>
        </p:nvSpPr>
        <p:spPr>
          <a:xfrm>
            <a:off x="938745" y="2326737"/>
            <a:ext cx="16410509" cy="6649086"/>
          </a:xfrm>
          <a:custGeom>
            <a:avLst/>
            <a:gdLst/>
            <a:ahLst/>
            <a:cxnLst/>
            <a:rect l="l" t="t" r="r" b="b"/>
            <a:pathLst>
              <a:path w="16410509" h="6649086">
                <a:moveTo>
                  <a:pt x="0" y="0"/>
                </a:moveTo>
                <a:lnTo>
                  <a:pt x="16410510" y="0"/>
                </a:lnTo>
                <a:lnTo>
                  <a:pt x="16410510" y="6649085"/>
                </a:lnTo>
                <a:lnTo>
                  <a:pt x="0" y="6649085"/>
                </a:lnTo>
                <a:lnTo>
                  <a:pt x="0" y="0"/>
                </a:lnTo>
                <a:close/>
              </a:path>
            </a:pathLst>
          </a:custGeom>
          <a:blipFill>
            <a:blip r:embed="rId2"/>
            <a:stretch>
              <a:fillRect/>
            </a:stretch>
          </a:blipFill>
        </p:spPr>
      </p:sp>
      <p:sp>
        <p:nvSpPr>
          <p:cNvPr id="9" name="TextBox 9"/>
          <p:cNvSpPr txBox="1"/>
          <p:nvPr/>
        </p:nvSpPr>
        <p:spPr>
          <a:xfrm>
            <a:off x="1495416" y="824320"/>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EFEFE"/>
                </a:solidFill>
                <a:latin typeface="Poppins Bold"/>
                <a:ea typeface="Poppins Bold"/>
                <a:cs typeface="Poppins Bold"/>
                <a:sym typeface="Poppins Bold"/>
              </a:rPr>
              <a:t>Presented by :</a:t>
            </a:r>
            <a:endParaRPr lang="en-US" sz="2820" b="1" dirty="0">
              <a:solidFill>
                <a:srgbClr val="5FD3B8"/>
              </a:solidFill>
              <a:latin typeface="Poppins Bold"/>
              <a:ea typeface="Poppins Bold"/>
              <a:cs typeface="Poppins Bold"/>
              <a:sym typeface="Poppins Bold"/>
            </a:endParaRPr>
          </a:p>
        </p:txBody>
      </p:sp>
      <p:sp>
        <p:nvSpPr>
          <p:cNvPr id="10" name="TextBox 10"/>
          <p:cNvSpPr txBox="1"/>
          <p:nvPr/>
        </p:nvSpPr>
        <p:spPr>
          <a:xfrm>
            <a:off x="14447402" y="802443"/>
            <a:ext cx="7210328" cy="476349"/>
          </a:xfrm>
          <a:prstGeom prst="rect">
            <a:avLst/>
          </a:prstGeom>
        </p:spPr>
        <p:txBody>
          <a:bodyPr lIns="0" tIns="0" rIns="0" bIns="0" rtlCol="0" anchor="t">
            <a:spAutoFit/>
          </a:bodyPr>
          <a:lstStyle/>
          <a:p>
            <a:pPr algn="l">
              <a:lnSpc>
                <a:spcPts val="3948"/>
              </a:lnSpc>
              <a:spcBef>
                <a:spcPct val="0"/>
              </a:spcBef>
            </a:pPr>
            <a:r>
              <a:rPr lang="en-US" sz="2820" b="1" dirty="0">
                <a:solidFill>
                  <a:srgbClr val="FDF8F2"/>
                </a:solidFill>
                <a:latin typeface="Poppins Bold"/>
                <a:ea typeface="Poppins Bold"/>
                <a:cs typeface="Poppins Bold"/>
                <a:sym typeface="Poppins Bold"/>
              </a:rPr>
              <a:t>ID</a:t>
            </a:r>
            <a:endParaRPr lang="en-US" sz="2820" b="1" dirty="0">
              <a:solidFill>
                <a:srgbClr val="5FD3B8"/>
              </a:solidFill>
              <a:latin typeface="Poppins Bold"/>
              <a:ea typeface="Poppins Bold"/>
              <a:cs typeface="Poppins Bold"/>
              <a:sym typeface="Poppi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344</Words>
  <Application>Microsoft Office PowerPoint</Application>
  <PresentationFormat>Custom</PresentationFormat>
  <Paragraphs>65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Squad Heavy Italics</vt:lpstr>
      <vt:lpstr>Poppins Heavy</vt:lpstr>
      <vt:lpstr>Poppins</vt:lpstr>
      <vt:lpstr>Calibri</vt:lpstr>
      <vt:lpstr>Arial</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Copy of Teal Modern and Minimalist Thesis Defense Presentation</dc:title>
  <dc:creator>user</dc:creator>
  <cp:lastModifiedBy>Sifat Uddin Ahmed</cp:lastModifiedBy>
  <cp:revision>5</cp:revision>
  <dcterms:created xsi:type="dcterms:W3CDTF">2006-08-16T00:00:00Z</dcterms:created>
  <dcterms:modified xsi:type="dcterms:W3CDTF">2024-12-09T08:23:33Z</dcterms:modified>
  <dc:identifier>DAGRsz3nAt8</dc:identifier>
</cp:coreProperties>
</file>