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63" r:id="rId5"/>
    <p:sldId id="260" r:id="rId6"/>
    <p:sldId id="293" r:id="rId7"/>
    <p:sldId id="290" r:id="rId8"/>
    <p:sldId id="262" r:id="rId9"/>
    <p:sldId id="267" r:id="rId10"/>
    <p:sldId id="274" r:id="rId11"/>
    <p:sldId id="280" r:id="rId12"/>
    <p:sldId id="259" r:id="rId13"/>
    <p:sldId id="282" r:id="rId14"/>
    <p:sldId id="299" r:id="rId15"/>
    <p:sldId id="300" r:id="rId16"/>
    <p:sldId id="301" r:id="rId17"/>
    <p:sldId id="3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0" d="100"/>
          <a:sy n="120" d="100"/>
        </p:scale>
        <p:origin x="174" y="-114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FB4013-CBCB-1F8C-E66B-5B84742D1ABA}"/>
              </a:ext>
            </a:extLst>
          </p:cNvPr>
          <p:cNvSpPr/>
          <p:nvPr userDrawn="1"/>
        </p:nvSpPr>
        <p:spPr>
          <a:xfrm>
            <a:off x="664708" y="6068405"/>
            <a:ext cx="10862585" cy="453358"/>
          </a:xfrm>
          <a:prstGeom prst="roundRect">
            <a:avLst>
              <a:gd name="adj" fmla="val 21020"/>
            </a:avLst>
          </a:prstGeom>
          <a:solidFill>
            <a:schemeClr val="bg1"/>
          </a:solidFill>
          <a:ln>
            <a:noFill/>
          </a:ln>
          <a:effectLst>
            <a:outerShdw blurRad="546100" dist="127000" dir="5400000" sx="90000" sy="9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8107C-9BDB-5B60-BD78-EB1D89D897C7}"/>
              </a:ext>
            </a:extLst>
          </p:cNvPr>
          <p:cNvSpPr txBox="1"/>
          <p:nvPr userDrawn="1"/>
        </p:nvSpPr>
        <p:spPr>
          <a:xfrm rot="10800000" flipV="1">
            <a:off x="10036059" y="6141195"/>
            <a:ext cx="116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r"/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Page </a:t>
            </a:r>
            <a:fld id="{260E2A6B-A809-4840-BF14-8648BC0BDF87}" type="slidenum">
              <a:rPr lang="id-ID" sz="14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pPr algn="r"/>
              <a:t>‹#›</a:t>
            </a:fld>
            <a:endParaRPr lang="id-ID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BBFE0-629F-ACE0-732E-0D65D1E7098E}"/>
              </a:ext>
            </a:extLst>
          </p:cNvPr>
          <p:cNvSpPr txBox="1"/>
          <p:nvPr userDrawn="1"/>
        </p:nvSpPr>
        <p:spPr>
          <a:xfrm>
            <a:off x="990601" y="6156584"/>
            <a:ext cx="446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 Data-Driven, Multi-Dimensional Investment Blueprint</a:t>
            </a:r>
          </a:p>
        </p:txBody>
      </p:sp>
    </p:spTree>
    <p:extLst>
      <p:ext uri="{BB962C8B-B14F-4D97-AF65-F5344CB8AC3E}">
        <p14:creationId xmlns:p14="http://schemas.microsoft.com/office/powerpoint/2010/main" val="1529787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6587C8-8BAC-5464-16F5-5AA5FE5F27F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1733" y="1"/>
            <a:ext cx="4190222" cy="5745477"/>
          </a:xfrm>
          <a:custGeom>
            <a:avLst/>
            <a:gdLst>
              <a:gd name="connsiteX0" fmla="*/ 0 w 4190222"/>
              <a:gd name="connsiteY0" fmla="*/ 0 h 5745477"/>
              <a:gd name="connsiteX1" fmla="*/ 4190222 w 4190222"/>
              <a:gd name="connsiteY1" fmla="*/ 0 h 5745477"/>
              <a:gd name="connsiteX2" fmla="*/ 4190222 w 4190222"/>
              <a:gd name="connsiteY2" fmla="*/ 5555073 h 5745477"/>
              <a:gd name="connsiteX3" fmla="*/ 3999818 w 4190222"/>
              <a:gd name="connsiteY3" fmla="*/ 5745477 h 5745477"/>
              <a:gd name="connsiteX4" fmla="*/ 190404 w 4190222"/>
              <a:gd name="connsiteY4" fmla="*/ 5745477 h 5745477"/>
              <a:gd name="connsiteX5" fmla="*/ 0 w 4190222"/>
              <a:gd name="connsiteY5" fmla="*/ 5555073 h 5745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0222" h="5745477">
                <a:moveTo>
                  <a:pt x="0" y="0"/>
                </a:moveTo>
                <a:lnTo>
                  <a:pt x="4190222" y="0"/>
                </a:lnTo>
                <a:lnTo>
                  <a:pt x="4190222" y="5555073"/>
                </a:lnTo>
                <a:cubicBezTo>
                  <a:pt x="4190222" y="5660230"/>
                  <a:pt x="4104975" y="5745477"/>
                  <a:pt x="3999818" y="5745477"/>
                </a:cubicBezTo>
                <a:lnTo>
                  <a:pt x="190404" y="5745477"/>
                </a:lnTo>
                <a:cubicBezTo>
                  <a:pt x="85247" y="5745477"/>
                  <a:pt x="0" y="5660230"/>
                  <a:pt x="0" y="5555073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27452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5485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1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EB88DF-2796-1EA3-DC46-321E8584CE64}"/>
              </a:ext>
            </a:extLst>
          </p:cNvPr>
          <p:cNvSpPr/>
          <p:nvPr userDrawn="1"/>
        </p:nvSpPr>
        <p:spPr>
          <a:xfrm>
            <a:off x="664708" y="6068405"/>
            <a:ext cx="10862585" cy="453358"/>
          </a:xfrm>
          <a:prstGeom prst="roundRect">
            <a:avLst>
              <a:gd name="adj" fmla="val 21020"/>
            </a:avLst>
          </a:prstGeom>
          <a:solidFill>
            <a:schemeClr val="accent1"/>
          </a:solidFill>
          <a:ln>
            <a:noFill/>
          </a:ln>
          <a:effectLst>
            <a:outerShdw blurRad="546100" dist="127000" dir="5400000" sx="90000" sy="9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67265-AF2E-A1D0-80BC-57FD3E2F0542}"/>
              </a:ext>
            </a:extLst>
          </p:cNvPr>
          <p:cNvSpPr txBox="1"/>
          <p:nvPr userDrawn="1"/>
        </p:nvSpPr>
        <p:spPr>
          <a:xfrm rot="10800000" flipV="1">
            <a:off x="10036059" y="6141195"/>
            <a:ext cx="116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r"/>
            <a:r>
              <a:rPr lang="en-US" sz="1400" b="0" dirty="0">
                <a:solidFill>
                  <a:schemeClr val="bg1"/>
                </a:solidFill>
                <a:latin typeface="+mj-lt"/>
              </a:rPr>
              <a:t>Page </a:t>
            </a:r>
            <a:fld id="{260E2A6B-A809-4840-BF14-8648BC0BDF87}" type="slidenum">
              <a:rPr lang="id-ID" sz="1400" b="0" smtClean="0">
                <a:solidFill>
                  <a:schemeClr val="bg1"/>
                </a:solidFill>
                <a:latin typeface="+mj-lt"/>
              </a:rPr>
              <a:pPr algn="r"/>
              <a:t>‹#›</a:t>
            </a:fld>
            <a:endParaRPr lang="id-ID" sz="14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B25667-73CC-0763-8181-B9D3B3E7103D}"/>
              </a:ext>
            </a:extLst>
          </p:cNvPr>
          <p:cNvSpPr txBox="1"/>
          <p:nvPr userDrawn="1"/>
        </p:nvSpPr>
        <p:spPr>
          <a:xfrm>
            <a:off x="990601" y="6156584"/>
            <a:ext cx="48456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+mj-lt"/>
              </a:rPr>
              <a:t>A Data-Driven, Multi-Dimensional Investment Blueprint</a:t>
            </a:r>
          </a:p>
        </p:txBody>
      </p:sp>
    </p:spTree>
    <p:extLst>
      <p:ext uri="{BB962C8B-B14F-4D97-AF65-F5344CB8AC3E}">
        <p14:creationId xmlns:p14="http://schemas.microsoft.com/office/powerpoint/2010/main" val="1988390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bbs.portal.gov.bd/" TargetMode="External"/><Relationship Id="rId3" Type="http://schemas.openxmlformats.org/officeDocument/2006/relationships/hyperlink" Target="https://www.bb.org.bd/en/" TargetMode="External"/><Relationship Id="rId7" Type="http://schemas.openxmlformats.org/officeDocument/2006/relationships/hyperlink" Target="https://www.epb.gov.bd/" TargetMode="External"/><Relationship Id="rId2" Type="http://schemas.openxmlformats.org/officeDocument/2006/relationships/hyperlink" Target="https://www.worldbank.org/en/country/bangladesh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imf.org/en/Countries/BGD" TargetMode="External"/><Relationship Id="rId5" Type="http://schemas.openxmlformats.org/officeDocument/2006/relationships/hyperlink" Target="http://english.mofcom.gov.cn/" TargetMode="External"/><Relationship Id="rId4" Type="http://schemas.openxmlformats.org/officeDocument/2006/relationships/hyperlink" Target="https://unctad.org/wi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s://en.wikipedia.org/wiki/Spai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hyperlink" Target="https://en.wikipedia.org/wiki/France_at_the_1920_Summer_Olympics" TargetMode="External"/><Relationship Id="rId5" Type="http://schemas.openxmlformats.org/officeDocument/2006/relationships/hyperlink" Target="https://en.wikipedia.org/wiki/Germany_at_the_1992_Winter_Paralympics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hyperlink" Target="https://tcatmon.com/wiki/%EB%9D%BC%EB%A3%A8_%ED%83%9D%ED%8B%B0%EC%BB%AC_OB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71BB227-24F2-E0E7-6F45-E099CC29AF87}"/>
              </a:ext>
            </a:extLst>
          </p:cNvPr>
          <p:cNvSpPr/>
          <p:nvPr/>
        </p:nvSpPr>
        <p:spPr>
          <a:xfrm flipV="1">
            <a:off x="10172701" y="-1"/>
            <a:ext cx="2019300" cy="2019300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F46606-F787-39F4-8953-AB44F4338368}"/>
              </a:ext>
            </a:extLst>
          </p:cNvPr>
          <p:cNvSpPr/>
          <p:nvPr/>
        </p:nvSpPr>
        <p:spPr>
          <a:xfrm flipV="1">
            <a:off x="10875975" y="-1"/>
            <a:ext cx="1316025" cy="1316025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56CBA7E-D9E1-C33A-050B-05AE100896B2}"/>
              </a:ext>
            </a:extLst>
          </p:cNvPr>
          <p:cNvSpPr/>
          <p:nvPr/>
        </p:nvSpPr>
        <p:spPr>
          <a:xfrm flipH="1">
            <a:off x="-2" y="4221479"/>
            <a:ext cx="2636521" cy="2636521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46EB711-5DE0-57DA-3720-939D7C2D5745}"/>
              </a:ext>
            </a:extLst>
          </p:cNvPr>
          <p:cNvSpPr/>
          <p:nvPr/>
        </p:nvSpPr>
        <p:spPr>
          <a:xfrm flipH="1">
            <a:off x="-2" y="5139719"/>
            <a:ext cx="1718282" cy="1718282"/>
          </a:xfrm>
          <a:custGeom>
            <a:avLst/>
            <a:gdLst>
              <a:gd name="connsiteX0" fmla="*/ 510966 w 510966"/>
              <a:gd name="connsiteY0" fmla="*/ 0 h 510966"/>
              <a:gd name="connsiteX1" fmla="*/ 510966 w 510966"/>
              <a:gd name="connsiteY1" fmla="*/ 510966 h 510966"/>
              <a:gd name="connsiteX2" fmla="*/ 0 w 510966"/>
              <a:gd name="connsiteY2" fmla="*/ 510966 h 510966"/>
              <a:gd name="connsiteX3" fmla="*/ 510966 w 510966"/>
              <a:gd name="connsiteY3" fmla="*/ 0 h 5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966" h="510966">
                <a:moveTo>
                  <a:pt x="510966" y="0"/>
                </a:moveTo>
                <a:lnTo>
                  <a:pt x="510966" y="510966"/>
                </a:lnTo>
                <a:lnTo>
                  <a:pt x="0" y="510966"/>
                </a:lnTo>
                <a:cubicBezTo>
                  <a:pt x="0" y="228767"/>
                  <a:pt x="228767" y="0"/>
                  <a:pt x="51096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84E33-52B7-7080-49FC-3219F1FA222D}"/>
              </a:ext>
            </a:extLst>
          </p:cNvPr>
          <p:cNvSpPr txBox="1"/>
          <p:nvPr/>
        </p:nvSpPr>
        <p:spPr>
          <a:xfrm>
            <a:off x="566059" y="1740054"/>
            <a:ext cx="110598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 b="1">
                <a:solidFill>
                  <a:schemeClr val="accent1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pPr algn="ctr"/>
            <a:r>
              <a:rPr lang="en-US" sz="6000" dirty="0"/>
              <a:t>Why China should invest in Bangladesh, The next Asian Tiger</a:t>
            </a:r>
          </a:p>
          <a:p>
            <a:pPr algn="ctr"/>
            <a:r>
              <a:rPr lang="en-US" sz="6000" dirty="0"/>
              <a:t> </a:t>
            </a:r>
            <a:r>
              <a:rPr lang="en-US" sz="3200" dirty="0">
                <a:solidFill>
                  <a:schemeClr val="bg1"/>
                </a:solidFill>
              </a:rPr>
              <a:t>Strategic Growth, ROI, and Geopolitical Synergy</a:t>
            </a:r>
          </a:p>
        </p:txBody>
      </p:sp>
    </p:spTree>
    <p:extLst>
      <p:ext uri="{BB962C8B-B14F-4D97-AF65-F5344CB8AC3E}">
        <p14:creationId xmlns:p14="http://schemas.microsoft.com/office/powerpoint/2010/main" val="356911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C7BDA2C-CB24-E4A2-D523-C31633FDF683}"/>
              </a:ext>
            </a:extLst>
          </p:cNvPr>
          <p:cNvGrpSpPr/>
          <p:nvPr/>
        </p:nvGrpSpPr>
        <p:grpSpPr>
          <a:xfrm>
            <a:off x="990601" y="1067870"/>
            <a:ext cx="6923150" cy="3951805"/>
            <a:chOff x="2057400" y="1193800"/>
            <a:chExt cx="3860800" cy="38608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853D977-7538-1A5A-0A00-42CD92C2DEE0}"/>
                </a:ext>
              </a:extLst>
            </p:cNvPr>
            <p:cNvCxnSpPr/>
            <p:nvPr/>
          </p:nvCxnSpPr>
          <p:spPr>
            <a:xfrm>
              <a:off x="2057400" y="1193800"/>
              <a:ext cx="0" cy="386080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8B9F42-4669-4270-45B1-F7A71446C384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987800" y="3124200"/>
              <a:ext cx="0" cy="3860800"/>
            </a:xfrm>
            <a:prstGeom prst="line">
              <a:avLst/>
            </a:prstGeom>
            <a:ln w="12700">
              <a:solidFill>
                <a:schemeClr val="accent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6A28AF-0BE1-D95F-19A4-F160291AA9A0}"/>
              </a:ext>
            </a:extLst>
          </p:cNvPr>
          <p:cNvSpPr txBox="1"/>
          <p:nvPr/>
        </p:nvSpPr>
        <p:spPr>
          <a:xfrm rot="5400000">
            <a:off x="7544755" y="2058237"/>
            <a:ext cx="102021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b="0" dirty="0">
                <a:solidFill>
                  <a:schemeClr val="bg1"/>
                </a:solidFill>
                <a:latin typeface="+mn-lt"/>
              </a:rPr>
              <a:t>Weakness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E062CE-98D6-1447-04D5-CD8079DED95A}"/>
              </a:ext>
            </a:extLst>
          </p:cNvPr>
          <p:cNvSpPr txBox="1"/>
          <p:nvPr/>
        </p:nvSpPr>
        <p:spPr>
          <a:xfrm rot="5400000">
            <a:off x="7623165" y="3670598"/>
            <a:ext cx="888950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b="0" dirty="0">
                <a:solidFill>
                  <a:schemeClr val="bg1"/>
                </a:solidFill>
                <a:latin typeface="+mn-lt"/>
              </a:rPr>
              <a:t>Threats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6B15B3-D317-C2BE-1172-2DC80FBF6805}"/>
              </a:ext>
            </a:extLst>
          </p:cNvPr>
          <p:cNvSpPr txBox="1"/>
          <p:nvPr/>
        </p:nvSpPr>
        <p:spPr>
          <a:xfrm rot="16200000">
            <a:off x="868288" y="1979190"/>
            <a:ext cx="103545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Strengths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C637A-B6CA-2892-02D0-D67F1605B45D}"/>
              </a:ext>
            </a:extLst>
          </p:cNvPr>
          <p:cNvSpPr txBox="1"/>
          <p:nvPr/>
        </p:nvSpPr>
        <p:spPr>
          <a:xfrm rot="16200000">
            <a:off x="736722" y="3664768"/>
            <a:ext cx="134474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Open Sans" panose="020B0606030504020204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bg1"/>
                </a:solidFill>
                <a:latin typeface="+mn-lt"/>
              </a:rPr>
              <a:t>Opportunities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19595B-E188-B20A-99FF-084E07D4C1FB}"/>
              </a:ext>
            </a:extLst>
          </p:cNvPr>
          <p:cNvSpPr/>
          <p:nvPr/>
        </p:nvSpPr>
        <p:spPr>
          <a:xfrm>
            <a:off x="1574184" y="1415106"/>
            <a:ext cx="3039544" cy="1435942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0" dist="1143000" dir="5400000" sx="87000" sy="8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36FCE9-CDD0-AAB3-2A20-25072FEEEE85}"/>
              </a:ext>
            </a:extLst>
          </p:cNvPr>
          <p:cNvSpPr/>
          <p:nvPr/>
        </p:nvSpPr>
        <p:spPr>
          <a:xfrm>
            <a:off x="4814273" y="1471747"/>
            <a:ext cx="3086701" cy="143513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0" dist="571500" dir="8100000" sx="90000" sy="9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36700EB-C84A-FF9A-59EF-373360CCD07E}"/>
              </a:ext>
            </a:extLst>
          </p:cNvPr>
          <p:cNvSpPr/>
          <p:nvPr/>
        </p:nvSpPr>
        <p:spPr>
          <a:xfrm>
            <a:off x="1574184" y="3121182"/>
            <a:ext cx="2985459" cy="1435942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635000" dist="571500" dir="8100000" sx="90000" sy="90000" algn="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10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717535A-D8AC-D78E-6D3A-2F42882C9CA8}"/>
              </a:ext>
            </a:extLst>
          </p:cNvPr>
          <p:cNvSpPr/>
          <p:nvPr/>
        </p:nvSpPr>
        <p:spPr>
          <a:xfrm>
            <a:off x="4737699" y="3223183"/>
            <a:ext cx="3122069" cy="1333939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1270000" dist="1143000" dir="5400000" sx="87000" sy="87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039D92-6250-E58C-0B52-0504A1D75114}"/>
              </a:ext>
            </a:extLst>
          </p:cNvPr>
          <p:cNvSpPr txBox="1"/>
          <p:nvPr/>
        </p:nvSpPr>
        <p:spPr>
          <a:xfrm>
            <a:off x="1740452" y="1542982"/>
            <a:ext cx="269014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✔ Cheap labor (lowest wages in Asia)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✔ Young workforce (65% under 35)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✔ Duty-free access to EU, China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✔ Rapid urbanization (40M+ middle class by 2030)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9E066A-0841-DC35-D245-C7A64C7D8BC9}"/>
              </a:ext>
            </a:extLst>
          </p:cNvPr>
          <p:cNvSpPr txBox="1"/>
          <p:nvPr/>
        </p:nvSpPr>
        <p:spPr>
          <a:xfrm>
            <a:off x="4865501" y="1773815"/>
            <a:ext cx="28574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❌ Bureaucracy &amp; corruption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❌ Infrastructure gaps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❌ Energy shortages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❌ Political instability risks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3B7227-CDAC-50EF-5E3F-AD69F4EA2FDC}"/>
              </a:ext>
            </a:extLst>
          </p:cNvPr>
          <p:cNvSpPr txBox="1"/>
          <p:nvPr/>
        </p:nvSpPr>
        <p:spPr>
          <a:xfrm>
            <a:off x="1667178" y="3227392"/>
            <a:ext cx="289246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✅ China’s Belt &amp; Road Initiative (BRI) projects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✅ Textile, Pharma, IT, &amp; Renewable Energy boom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✅ Special Economic Zones (SEZs) for Chinese firms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D256840-3BFB-0A18-0218-A10515746B83}"/>
              </a:ext>
            </a:extLst>
          </p:cNvPr>
          <p:cNvSpPr txBox="1"/>
          <p:nvPr/>
        </p:nvSpPr>
        <p:spPr>
          <a:xfrm>
            <a:off x="4865501" y="3370075"/>
            <a:ext cx="28574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⚠ Geopolitical tensions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⚠ Rising competition (Vietnam, India)</a:t>
            </a:r>
          </a:p>
          <a:p>
            <a:r>
              <a:rPr lang="en-US" sz="1300" dirty="0">
                <a:solidFill>
                  <a:schemeClr val="bg1"/>
                </a:solidFill>
                <a:latin typeface="+mj-lt"/>
                <a:cs typeface="Sora ExtraBold" pitchFamily="2" charset="0"/>
              </a:rPr>
              <a:t>⚠ Climate change risks (floods, cyclones)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2FE0D3-625E-74AA-33B0-75FB1E23690D}"/>
              </a:ext>
            </a:extLst>
          </p:cNvPr>
          <p:cNvSpPr txBox="1"/>
          <p:nvPr/>
        </p:nvSpPr>
        <p:spPr>
          <a:xfrm>
            <a:off x="8249044" y="1415106"/>
            <a:ext cx="378103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 b="1">
                <a:solidFill>
                  <a:schemeClr val="accent1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 Why Bangladesh?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6BD77CA-DDB3-954D-8369-CB8E4009C35B}"/>
              </a:ext>
            </a:extLst>
          </p:cNvPr>
          <p:cNvSpPr/>
          <p:nvPr/>
        </p:nvSpPr>
        <p:spPr>
          <a:xfrm>
            <a:off x="8366411" y="3309734"/>
            <a:ext cx="3383100" cy="60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dirty="0">
                <a:solidFill>
                  <a:schemeClr val="bg1"/>
                </a:solidFill>
                <a:ea typeface="Open Sans" panose="020B0606030504020204" pitchFamily="34" charset="0"/>
                <a:cs typeface="Poppins" panose="00000500000000000000" pitchFamily="2" charset="0"/>
              </a:rPr>
              <a:t>SWOT Analysis</a:t>
            </a:r>
          </a:p>
        </p:txBody>
      </p:sp>
    </p:spTree>
    <p:extLst>
      <p:ext uri="{BB962C8B-B14F-4D97-AF65-F5344CB8AC3E}">
        <p14:creationId xmlns:p14="http://schemas.microsoft.com/office/powerpoint/2010/main" val="3796552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21">
            <a:extLst>
              <a:ext uri="{FF2B5EF4-FFF2-40B4-BE49-F238E27FC236}">
                <a16:creationId xmlns:a16="http://schemas.microsoft.com/office/drawing/2014/main" id="{6245A1F9-924C-07FB-E285-26FC0E64E08E}"/>
              </a:ext>
            </a:extLst>
          </p:cNvPr>
          <p:cNvSpPr/>
          <p:nvPr/>
        </p:nvSpPr>
        <p:spPr>
          <a:xfrm flipH="1">
            <a:off x="1324538" y="4184044"/>
            <a:ext cx="2250032" cy="112750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5DF07-FD12-EF1D-BE9D-08434B4FDB94}"/>
              </a:ext>
            </a:extLst>
          </p:cNvPr>
          <p:cNvSpPr txBox="1"/>
          <p:nvPr/>
        </p:nvSpPr>
        <p:spPr>
          <a:xfrm flipH="1">
            <a:off x="1562107" y="4591354"/>
            <a:ext cx="1618225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170 M Population, 65% youth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E297A-7201-A4A5-C972-F191FA9E9B0D}"/>
              </a:ext>
            </a:extLst>
          </p:cNvPr>
          <p:cNvSpPr txBox="1"/>
          <p:nvPr/>
        </p:nvSpPr>
        <p:spPr>
          <a:xfrm flipH="1">
            <a:off x="1524878" y="4298879"/>
            <a:ext cx="161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Social</a:t>
            </a:r>
          </a:p>
        </p:txBody>
      </p:sp>
      <p:sp>
        <p:nvSpPr>
          <p:cNvPr id="18" name="Rectangle: Rounded Corners 21">
            <a:extLst>
              <a:ext uri="{FF2B5EF4-FFF2-40B4-BE49-F238E27FC236}">
                <a16:creationId xmlns:a16="http://schemas.microsoft.com/office/drawing/2014/main" id="{11C14E18-FEDF-4998-5994-D33DF8091C39}"/>
              </a:ext>
            </a:extLst>
          </p:cNvPr>
          <p:cNvSpPr/>
          <p:nvPr/>
        </p:nvSpPr>
        <p:spPr>
          <a:xfrm>
            <a:off x="8617430" y="4184044"/>
            <a:ext cx="2250032" cy="112750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21A68-2149-54CA-C8F0-156545BF4A53}"/>
              </a:ext>
            </a:extLst>
          </p:cNvPr>
          <p:cNvSpPr txBox="1"/>
          <p:nvPr/>
        </p:nvSpPr>
        <p:spPr>
          <a:xfrm>
            <a:off x="9036401" y="4649830"/>
            <a:ext cx="1618225" cy="62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Renewable energy demand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C9C9E-A7D7-2ED5-863B-0FAAB00E5CD2}"/>
              </a:ext>
            </a:extLst>
          </p:cNvPr>
          <p:cNvSpPr txBox="1"/>
          <p:nvPr/>
        </p:nvSpPr>
        <p:spPr>
          <a:xfrm>
            <a:off x="8868212" y="4267454"/>
            <a:ext cx="2074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Environmental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4BB18C3-E6AC-1FEF-398F-E6B694648612}"/>
              </a:ext>
            </a:extLst>
          </p:cNvPr>
          <p:cNvGrpSpPr/>
          <p:nvPr/>
        </p:nvGrpSpPr>
        <p:grpSpPr>
          <a:xfrm>
            <a:off x="1324538" y="1619194"/>
            <a:ext cx="2576339" cy="1127508"/>
            <a:chOff x="1324538" y="1969913"/>
            <a:chExt cx="2576339" cy="1127508"/>
          </a:xfrm>
        </p:grpSpPr>
        <p:sp>
          <p:nvSpPr>
            <p:cNvPr id="3" name="Rectangle: Rounded Corners 21">
              <a:extLst>
                <a:ext uri="{FF2B5EF4-FFF2-40B4-BE49-F238E27FC236}">
                  <a16:creationId xmlns:a16="http://schemas.microsoft.com/office/drawing/2014/main" id="{3EEB4AFF-7C91-88E4-EF40-3DF536243D15}"/>
                </a:ext>
              </a:extLst>
            </p:cNvPr>
            <p:cNvSpPr/>
            <p:nvPr/>
          </p:nvSpPr>
          <p:spPr>
            <a:xfrm flipH="1">
              <a:off x="1324538" y="1969913"/>
              <a:ext cx="2250032" cy="112750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st="266700" dir="144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DC588-662F-30D6-F129-54532FF0B537}"/>
                </a:ext>
              </a:extLst>
            </p:cNvPr>
            <p:cNvSpPr txBox="1"/>
            <p:nvPr/>
          </p:nvSpPr>
          <p:spPr>
            <a:xfrm flipH="1">
              <a:off x="1582285" y="2439117"/>
              <a:ext cx="1618225" cy="62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200"/>
                </a:spcBef>
              </a:pPr>
              <a:r>
                <a:rPr lang="en-US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Pro China Govt, BRI partnership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3A6CA8-8DA0-38BF-38A5-0025FA34EC73}"/>
                </a:ext>
              </a:extLst>
            </p:cNvPr>
            <p:cNvSpPr txBox="1"/>
            <p:nvPr/>
          </p:nvSpPr>
          <p:spPr>
            <a:xfrm flipH="1">
              <a:off x="1524875" y="1993059"/>
              <a:ext cx="1618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spcBef>
                  <a:spcPts val="12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Political</a:t>
              </a:r>
            </a:p>
          </p:txBody>
        </p:sp>
        <p:sp>
          <p:nvSpPr>
            <p:cNvPr id="23" name="Graphic 18">
              <a:extLst>
                <a:ext uri="{FF2B5EF4-FFF2-40B4-BE49-F238E27FC236}">
                  <a16:creationId xmlns:a16="http://schemas.microsoft.com/office/drawing/2014/main" id="{DEB764C9-4E09-8FDF-EB67-8EDAE1108D27}"/>
                </a:ext>
              </a:extLst>
            </p:cNvPr>
            <p:cNvSpPr/>
            <p:nvPr/>
          </p:nvSpPr>
          <p:spPr>
            <a:xfrm>
              <a:off x="3257921" y="2171061"/>
              <a:ext cx="642956" cy="644400"/>
            </a:xfrm>
            <a:prstGeom prst="ellipse">
              <a:avLst/>
            </a:pr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1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603DFC0-A08F-37F9-136F-3E045690E8BF}"/>
                </a:ext>
              </a:extLst>
            </p:cNvPr>
            <p:cNvSpPr/>
            <p:nvPr/>
          </p:nvSpPr>
          <p:spPr>
            <a:xfrm>
              <a:off x="3393249" y="2307112"/>
              <a:ext cx="372302" cy="372300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Graphic 18">
            <a:extLst>
              <a:ext uri="{FF2B5EF4-FFF2-40B4-BE49-F238E27FC236}">
                <a16:creationId xmlns:a16="http://schemas.microsoft.com/office/drawing/2014/main" id="{2E983E0F-9F04-3B6C-5C93-49B47AC331A9}"/>
              </a:ext>
            </a:extLst>
          </p:cNvPr>
          <p:cNvSpPr/>
          <p:nvPr/>
        </p:nvSpPr>
        <p:spPr>
          <a:xfrm>
            <a:off x="8300984" y="4382083"/>
            <a:ext cx="642956" cy="644400"/>
          </a:xfrm>
          <a:prstGeom prst="ellipse">
            <a:avLst/>
          </a:prstGeom>
          <a:solidFill>
            <a:schemeClr val="accent4"/>
          </a:soli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4">
                <a:alpha val="30000"/>
              </a:schemeClr>
            </a:outerShdw>
          </a:effectLst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88F00E5-B20E-29A1-62B8-FA5DD333D617}"/>
              </a:ext>
            </a:extLst>
          </p:cNvPr>
          <p:cNvGrpSpPr/>
          <p:nvPr/>
        </p:nvGrpSpPr>
        <p:grpSpPr>
          <a:xfrm>
            <a:off x="4162999" y="1685260"/>
            <a:ext cx="315768" cy="3651504"/>
            <a:chOff x="4438183" y="1364656"/>
            <a:chExt cx="315768" cy="3651504"/>
          </a:xfrm>
        </p:grpSpPr>
        <p:sp useBgFill="1">
          <p:nvSpPr>
            <p:cNvPr id="65" name="Rectangle: Rounded Corners 21">
              <a:extLst>
                <a:ext uri="{FF2B5EF4-FFF2-40B4-BE49-F238E27FC236}">
                  <a16:creationId xmlns:a16="http://schemas.microsoft.com/office/drawing/2014/main" id="{33A41974-8697-60D9-26C2-726DDEE4D90D}"/>
                </a:ext>
              </a:extLst>
            </p:cNvPr>
            <p:cNvSpPr/>
            <p:nvPr/>
          </p:nvSpPr>
          <p:spPr>
            <a:xfrm>
              <a:off x="4438183" y="1364656"/>
              <a:ext cx="315768" cy="365150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st="266700" dir="144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656FED4C-D162-F439-99CF-97B5501B0A5F}"/>
                </a:ext>
              </a:extLst>
            </p:cNvPr>
            <p:cNvSpPr/>
            <p:nvPr/>
          </p:nvSpPr>
          <p:spPr>
            <a:xfrm>
              <a:off x="4523353" y="1475223"/>
              <a:ext cx="145429" cy="34286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5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977C4D9-E071-3ABA-99FA-6A51EA58BADA}"/>
                </a:ext>
              </a:extLst>
            </p:cNvPr>
            <p:cNvSpPr/>
            <p:nvPr/>
          </p:nvSpPr>
          <p:spPr>
            <a:xfrm>
              <a:off x="4504157" y="2727654"/>
              <a:ext cx="170404" cy="217623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03E19EE-7366-78AB-7688-8570AD539405}"/>
              </a:ext>
            </a:extLst>
          </p:cNvPr>
          <p:cNvGrpSpPr/>
          <p:nvPr/>
        </p:nvGrpSpPr>
        <p:grpSpPr>
          <a:xfrm>
            <a:off x="4025623" y="2866578"/>
            <a:ext cx="531684" cy="270717"/>
            <a:chOff x="4382916" y="2984468"/>
            <a:chExt cx="531684" cy="270717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6F24931-C3DB-7EE3-0B07-04E04365D9F6}"/>
                </a:ext>
              </a:extLst>
            </p:cNvPr>
            <p:cNvSpPr/>
            <p:nvPr/>
          </p:nvSpPr>
          <p:spPr>
            <a:xfrm>
              <a:off x="4382916" y="2984468"/>
              <a:ext cx="531684" cy="27071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r="3000000" sx="94000" sy="94000" algn="t" rotWithShape="0">
                <a:schemeClr val="tx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3060992-BC52-F300-5F83-33FB1ED38CCE}"/>
                </a:ext>
              </a:extLst>
            </p:cNvPr>
            <p:cNvCxnSpPr>
              <a:cxnSpLocks/>
            </p:cNvCxnSpPr>
            <p:nvPr/>
          </p:nvCxnSpPr>
          <p:spPr>
            <a:xfrm>
              <a:off x="4517741" y="3119835"/>
              <a:ext cx="262035" cy="0"/>
            </a:xfrm>
            <a:prstGeom prst="line">
              <a:avLst/>
            </a:prstGeom>
            <a:ln w="25400" cap="rnd">
              <a:solidFill>
                <a:schemeClr val="bg1">
                  <a:lumMod val="85000"/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61CA787-3C34-4842-402C-C3CF7789F980}"/>
              </a:ext>
            </a:extLst>
          </p:cNvPr>
          <p:cNvGrpSpPr/>
          <p:nvPr/>
        </p:nvGrpSpPr>
        <p:grpSpPr>
          <a:xfrm>
            <a:off x="4808656" y="1740593"/>
            <a:ext cx="531684" cy="3651504"/>
            <a:chOff x="4731530" y="1722610"/>
            <a:chExt cx="531684" cy="3651504"/>
          </a:xfrm>
        </p:grpSpPr>
        <p:sp>
          <p:nvSpPr>
            <p:cNvPr id="52" name="Rectangle: Rounded Corners 21">
              <a:extLst>
                <a:ext uri="{FF2B5EF4-FFF2-40B4-BE49-F238E27FC236}">
                  <a16:creationId xmlns:a16="http://schemas.microsoft.com/office/drawing/2014/main" id="{AA752CF6-677E-BD8B-5555-8FB3F9D4E2B8}"/>
                </a:ext>
              </a:extLst>
            </p:cNvPr>
            <p:cNvSpPr/>
            <p:nvPr/>
          </p:nvSpPr>
          <p:spPr>
            <a:xfrm>
              <a:off x="4819485" y="1722610"/>
              <a:ext cx="315768" cy="365150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st="266700" dir="144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FFD32B5-063B-7259-2486-3FDF3FABDCD3}"/>
                </a:ext>
              </a:extLst>
            </p:cNvPr>
            <p:cNvGrpSpPr/>
            <p:nvPr/>
          </p:nvGrpSpPr>
          <p:grpSpPr>
            <a:xfrm>
              <a:off x="4731530" y="1807575"/>
              <a:ext cx="531684" cy="3428670"/>
              <a:chOff x="5312426" y="1475223"/>
              <a:chExt cx="531684" cy="3428670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8A5F604-B99C-D9D3-228A-418D1190C436}"/>
                  </a:ext>
                </a:extLst>
              </p:cNvPr>
              <p:cNvSpPr/>
              <p:nvPr/>
            </p:nvSpPr>
            <p:spPr>
              <a:xfrm>
                <a:off x="5488180" y="1475223"/>
                <a:ext cx="145429" cy="34286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5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D5A4FAF-BA1C-52D7-AD0E-00158ED73DFA}"/>
                  </a:ext>
                </a:extLst>
              </p:cNvPr>
              <p:cNvSpPr/>
              <p:nvPr/>
            </p:nvSpPr>
            <p:spPr>
              <a:xfrm>
                <a:off x="5493959" y="2212560"/>
                <a:ext cx="139650" cy="2691333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82C5990-889B-65FB-2004-8A1D669D81D6}"/>
                  </a:ext>
                </a:extLst>
              </p:cNvPr>
              <p:cNvGrpSpPr/>
              <p:nvPr/>
            </p:nvGrpSpPr>
            <p:grpSpPr>
              <a:xfrm>
                <a:off x="5312426" y="2021907"/>
                <a:ext cx="531684" cy="270717"/>
                <a:chOff x="4400290" y="989763"/>
                <a:chExt cx="531684" cy="270717"/>
              </a:xfrm>
            </p:grpSpPr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062C89BA-6C6E-9F2A-EA51-1D2DC82F2642}"/>
                    </a:ext>
                  </a:extLst>
                </p:cNvPr>
                <p:cNvSpPr/>
                <p:nvPr/>
              </p:nvSpPr>
              <p:spPr>
                <a:xfrm>
                  <a:off x="4400290" y="989763"/>
                  <a:ext cx="531684" cy="270717"/>
                </a:xfrm>
                <a:prstGeom prst="round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noFill/>
                </a:ln>
                <a:effectLst>
                  <a:outerShdw blurRad="1016000" dir="3000000" sx="94000" sy="94000" algn="t" rotWithShape="0">
                    <a:schemeClr val="tx1">
                      <a:alpha val="6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5958ABF-6364-94D2-BB68-4C4D3A4BE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06240" y="1125121"/>
                  <a:ext cx="318204" cy="0"/>
                </a:xfrm>
                <a:prstGeom prst="line">
                  <a:avLst/>
                </a:prstGeom>
                <a:ln w="25400" cap="rnd">
                  <a:solidFill>
                    <a:schemeClr val="bg1">
                      <a:lumMod val="85000"/>
                      <a:alpha val="52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B0E486A-181F-8531-7F64-D6F70C28AC15}"/>
              </a:ext>
            </a:extLst>
          </p:cNvPr>
          <p:cNvGrpSpPr/>
          <p:nvPr/>
        </p:nvGrpSpPr>
        <p:grpSpPr>
          <a:xfrm>
            <a:off x="5634058" y="1722610"/>
            <a:ext cx="315768" cy="3651504"/>
            <a:chOff x="6367837" y="1364656"/>
            <a:chExt cx="315768" cy="3651504"/>
          </a:xfrm>
        </p:grpSpPr>
        <p:sp useBgFill="1">
          <p:nvSpPr>
            <p:cNvPr id="49" name="Rectangle: Rounded Corners 21">
              <a:extLst>
                <a:ext uri="{FF2B5EF4-FFF2-40B4-BE49-F238E27FC236}">
                  <a16:creationId xmlns:a16="http://schemas.microsoft.com/office/drawing/2014/main" id="{4A2E7427-65B2-57AB-B516-3E852CE91874}"/>
                </a:ext>
              </a:extLst>
            </p:cNvPr>
            <p:cNvSpPr/>
            <p:nvPr/>
          </p:nvSpPr>
          <p:spPr>
            <a:xfrm>
              <a:off x="6367837" y="1364656"/>
              <a:ext cx="315768" cy="365150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st="266700" dir="144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0C2AF07-DBFE-5984-8A43-812484A181A1}"/>
                </a:ext>
              </a:extLst>
            </p:cNvPr>
            <p:cNvSpPr/>
            <p:nvPr/>
          </p:nvSpPr>
          <p:spPr>
            <a:xfrm>
              <a:off x="6453007" y="1475223"/>
              <a:ext cx="145429" cy="342867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65000"/>
                <a:lumOff val="35000"/>
              </a:schemeClr>
            </a:solidFill>
            <a:ln w="57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7152D61A-323F-AC70-E5A2-D00CAC71DE32}"/>
                </a:ext>
              </a:extLst>
            </p:cNvPr>
            <p:cNvSpPr/>
            <p:nvPr/>
          </p:nvSpPr>
          <p:spPr>
            <a:xfrm>
              <a:off x="6451828" y="2545974"/>
              <a:ext cx="146608" cy="2357920"/>
            </a:xfrm>
            <a:prstGeom prst="roundRect">
              <a:avLst>
                <a:gd name="adj" fmla="val 50000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92C2C0-B5AE-CBC3-23AD-2635BABA3FF2}"/>
              </a:ext>
            </a:extLst>
          </p:cNvPr>
          <p:cNvGrpSpPr/>
          <p:nvPr/>
        </p:nvGrpSpPr>
        <p:grpSpPr>
          <a:xfrm>
            <a:off x="5547642" y="2739726"/>
            <a:ext cx="531684" cy="270717"/>
            <a:chOff x="4380086" y="2067080"/>
            <a:chExt cx="531684" cy="27071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C8B9C811-B143-086F-07C6-50840D51B963}"/>
                </a:ext>
              </a:extLst>
            </p:cNvPr>
            <p:cNvSpPr/>
            <p:nvPr/>
          </p:nvSpPr>
          <p:spPr>
            <a:xfrm>
              <a:off x="4380086" y="2067080"/>
              <a:ext cx="531684" cy="270717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r="3000000" sx="94000" sy="94000" algn="t" rotWithShape="0">
                <a:schemeClr val="tx1">
                  <a:alpha val="6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28BA10A-4936-98BB-67D6-F7160FE5517D}"/>
                </a:ext>
              </a:extLst>
            </p:cNvPr>
            <p:cNvCxnSpPr>
              <a:cxnSpLocks/>
            </p:cNvCxnSpPr>
            <p:nvPr/>
          </p:nvCxnSpPr>
          <p:spPr>
            <a:xfrm>
              <a:off x="4456807" y="2218653"/>
              <a:ext cx="318204" cy="0"/>
            </a:xfrm>
            <a:prstGeom prst="line">
              <a:avLst/>
            </a:prstGeom>
            <a:ln w="25400" cap="rnd">
              <a:solidFill>
                <a:schemeClr val="bg1">
                  <a:lumMod val="85000"/>
                  <a:alpha val="5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8A44B54-5E3C-08FC-1066-FAD5C29344A9}"/>
              </a:ext>
            </a:extLst>
          </p:cNvPr>
          <p:cNvGrpSpPr/>
          <p:nvPr/>
        </p:nvGrpSpPr>
        <p:grpSpPr>
          <a:xfrm>
            <a:off x="6341265" y="1742177"/>
            <a:ext cx="531684" cy="3651504"/>
            <a:chOff x="7227763" y="1608496"/>
            <a:chExt cx="531684" cy="3651504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F15F990-50D4-F3F9-E60C-811EC3B56A15}"/>
                </a:ext>
              </a:extLst>
            </p:cNvPr>
            <p:cNvGrpSpPr/>
            <p:nvPr/>
          </p:nvGrpSpPr>
          <p:grpSpPr>
            <a:xfrm>
              <a:off x="7345364" y="1608496"/>
              <a:ext cx="315768" cy="3651504"/>
              <a:chOff x="7345364" y="1364656"/>
              <a:chExt cx="315768" cy="3651504"/>
            </a:xfrm>
          </p:grpSpPr>
          <p:sp useBgFill="1">
            <p:nvSpPr>
              <p:cNvPr id="41" name="Rectangle: Rounded Corners 21">
                <a:extLst>
                  <a:ext uri="{FF2B5EF4-FFF2-40B4-BE49-F238E27FC236}">
                    <a16:creationId xmlns:a16="http://schemas.microsoft.com/office/drawing/2014/main" id="{5AF89224-C311-53B5-977E-20F370A24C5B}"/>
                  </a:ext>
                </a:extLst>
              </p:cNvPr>
              <p:cNvSpPr/>
              <p:nvPr/>
            </p:nvSpPr>
            <p:spPr>
              <a:xfrm>
                <a:off x="7345364" y="1364656"/>
                <a:ext cx="315768" cy="36515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1016000" dist="266700" dir="1440000" algn="t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CDAFE03-66A5-5BA4-47BF-0ACAA222AAAD}"/>
                  </a:ext>
                </a:extLst>
              </p:cNvPr>
              <p:cNvSpPr/>
              <p:nvPr/>
            </p:nvSpPr>
            <p:spPr>
              <a:xfrm>
                <a:off x="7430534" y="1475223"/>
                <a:ext cx="145429" cy="34286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5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E1BA734-C087-76BB-D3FE-4F5B20D48EF3}"/>
                  </a:ext>
                </a:extLst>
              </p:cNvPr>
              <p:cNvSpPr/>
              <p:nvPr/>
            </p:nvSpPr>
            <p:spPr>
              <a:xfrm>
                <a:off x="7420457" y="2075384"/>
                <a:ext cx="165582" cy="282851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725D9D0-109F-1061-73F0-AAA7D3B493B1}"/>
                </a:ext>
              </a:extLst>
            </p:cNvPr>
            <p:cNvGrpSpPr/>
            <p:nvPr/>
          </p:nvGrpSpPr>
          <p:grpSpPr>
            <a:xfrm>
              <a:off x="7227763" y="2293855"/>
              <a:ext cx="531684" cy="270717"/>
              <a:chOff x="4373273" y="2187247"/>
              <a:chExt cx="531684" cy="270717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0D959CB-D096-830A-0212-F52658EC3FB0}"/>
                  </a:ext>
                </a:extLst>
              </p:cNvPr>
              <p:cNvSpPr/>
              <p:nvPr/>
            </p:nvSpPr>
            <p:spPr>
              <a:xfrm>
                <a:off x="4373273" y="2187247"/>
                <a:ext cx="531684" cy="270717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1016000" dir="3000000" sx="94000" sy="94000" algn="t" rotWithShape="0">
                  <a:schemeClr val="tx1"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2E7FFEA-3055-083D-09DF-E98C55862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649" y="2322605"/>
                <a:ext cx="318204" cy="0"/>
              </a:xfrm>
              <a:prstGeom prst="line">
                <a:avLst/>
              </a:prstGeom>
              <a:ln w="25400" cap="rnd">
                <a:solidFill>
                  <a:schemeClr val="bg1">
                    <a:lumMod val="85000"/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8F47C0-6E2C-EE0D-A421-8FA1789B846C}"/>
              </a:ext>
            </a:extLst>
          </p:cNvPr>
          <p:cNvGrpSpPr/>
          <p:nvPr/>
        </p:nvGrpSpPr>
        <p:grpSpPr>
          <a:xfrm>
            <a:off x="8322891" y="1631719"/>
            <a:ext cx="2560294" cy="1140675"/>
            <a:chOff x="8300984" y="1969913"/>
            <a:chExt cx="2560294" cy="1140675"/>
          </a:xfrm>
        </p:grpSpPr>
        <p:sp>
          <p:nvSpPr>
            <p:cNvPr id="13" name="Rectangle: Rounded Corners 21">
              <a:extLst>
                <a:ext uri="{FF2B5EF4-FFF2-40B4-BE49-F238E27FC236}">
                  <a16:creationId xmlns:a16="http://schemas.microsoft.com/office/drawing/2014/main" id="{A0A259BA-F151-03E6-B2DB-C31B4925ED87}"/>
                </a:ext>
              </a:extLst>
            </p:cNvPr>
            <p:cNvSpPr/>
            <p:nvPr/>
          </p:nvSpPr>
          <p:spPr>
            <a:xfrm>
              <a:off x="8611246" y="1969913"/>
              <a:ext cx="2250032" cy="112750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st="266700" dir="144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7A5F28-5A41-C408-BDEC-090C915733E2}"/>
                </a:ext>
              </a:extLst>
            </p:cNvPr>
            <p:cNvSpPr txBox="1"/>
            <p:nvPr/>
          </p:nvSpPr>
          <p:spPr>
            <a:xfrm>
              <a:off x="8983548" y="2480736"/>
              <a:ext cx="1858620" cy="62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</a:pPr>
              <a:r>
                <a:rPr lang="en-US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Increasing technological exports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D72252-6F96-7BE2-D165-2C13DB51792F}"/>
                </a:ext>
              </a:extLst>
            </p:cNvPr>
            <p:cNvSpPr txBox="1"/>
            <p:nvPr/>
          </p:nvSpPr>
          <p:spPr>
            <a:xfrm>
              <a:off x="9042713" y="2084748"/>
              <a:ext cx="1618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Technology</a:t>
              </a:r>
            </a:p>
          </p:txBody>
        </p:sp>
        <p:sp>
          <p:nvSpPr>
            <p:cNvPr id="69" name="Graphic 18">
              <a:extLst>
                <a:ext uri="{FF2B5EF4-FFF2-40B4-BE49-F238E27FC236}">
                  <a16:creationId xmlns:a16="http://schemas.microsoft.com/office/drawing/2014/main" id="{53E81AE0-94B3-A2D3-8F97-88B143E23A8C}"/>
                </a:ext>
              </a:extLst>
            </p:cNvPr>
            <p:cNvSpPr/>
            <p:nvPr/>
          </p:nvSpPr>
          <p:spPr>
            <a:xfrm>
              <a:off x="8300984" y="2171061"/>
              <a:ext cx="642956" cy="644400"/>
            </a:xfrm>
            <a:prstGeom prst="ellipse">
              <a:avLst/>
            </a:prstGeom>
            <a:solidFill>
              <a:schemeClr val="accent5"/>
            </a:soli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3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2075AB1-9012-1973-F3F2-C5D25A1246A0}"/>
              </a:ext>
            </a:extLst>
          </p:cNvPr>
          <p:cNvSpPr txBox="1"/>
          <p:nvPr/>
        </p:nvSpPr>
        <p:spPr>
          <a:xfrm>
            <a:off x="908416" y="549660"/>
            <a:ext cx="10702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0" spc="-200">
                <a:solidFill>
                  <a:srgbClr val="32394E"/>
                </a:solidFill>
                <a:latin typeface="+mj-lt"/>
              </a:defRPr>
            </a:lvl1pPr>
          </a:lstStyle>
          <a:p>
            <a:r>
              <a:rPr lang="en-US" sz="3600" b="1" spc="0" dirty="0">
                <a:solidFill>
                  <a:schemeClr val="bg1"/>
                </a:solidFill>
              </a:rPr>
              <a:t> PESTLE Analysis – Macroeconomic Factors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B99CCB-F8AD-D415-9307-6B5E3866DEDA}"/>
              </a:ext>
            </a:extLst>
          </p:cNvPr>
          <p:cNvGrpSpPr/>
          <p:nvPr/>
        </p:nvGrpSpPr>
        <p:grpSpPr>
          <a:xfrm>
            <a:off x="8300984" y="2933423"/>
            <a:ext cx="2560294" cy="1127508"/>
            <a:chOff x="8300984" y="1969913"/>
            <a:chExt cx="2560294" cy="1127508"/>
          </a:xfrm>
        </p:grpSpPr>
        <p:sp>
          <p:nvSpPr>
            <p:cNvPr id="9" name="Rectangle: Rounded Corners 21">
              <a:extLst>
                <a:ext uri="{FF2B5EF4-FFF2-40B4-BE49-F238E27FC236}">
                  <a16:creationId xmlns:a16="http://schemas.microsoft.com/office/drawing/2014/main" id="{AA797F52-C1EF-5D8D-6C60-25C5C29164DD}"/>
                </a:ext>
              </a:extLst>
            </p:cNvPr>
            <p:cNvSpPr/>
            <p:nvPr/>
          </p:nvSpPr>
          <p:spPr>
            <a:xfrm>
              <a:off x="8611246" y="1969913"/>
              <a:ext cx="2250032" cy="1127508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st="266700" dir="144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B2F45A-E4C4-A7BC-0D7C-F178648247EF}"/>
                </a:ext>
              </a:extLst>
            </p:cNvPr>
            <p:cNvSpPr txBox="1"/>
            <p:nvPr/>
          </p:nvSpPr>
          <p:spPr>
            <a:xfrm>
              <a:off x="9005455" y="2443860"/>
              <a:ext cx="1618225" cy="6298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  <a:spcBef>
                  <a:spcPts val="1200"/>
                </a:spcBef>
              </a:pPr>
              <a:r>
                <a:rPr lang="en-US" sz="14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SEZ’s under special regulation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9B3E15-7135-24E4-C00C-71BB1680809A}"/>
                </a:ext>
              </a:extLst>
            </p:cNvPr>
            <p:cNvSpPr txBox="1"/>
            <p:nvPr/>
          </p:nvSpPr>
          <p:spPr>
            <a:xfrm>
              <a:off x="9042713" y="2084748"/>
              <a:ext cx="16182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1200"/>
                </a:spcBef>
              </a:pPr>
              <a:r>
                <a:rPr lang="en-US" sz="2400" b="1" dirty="0">
                  <a:solidFill>
                    <a:schemeClr val="bg1"/>
                  </a:solidFill>
                  <a:latin typeface="+mj-lt"/>
                  <a:ea typeface="Open Sans" panose="020B0606030504020204" pitchFamily="34" charset="0"/>
                  <a:cs typeface="Open Sans" panose="020B0606030504020204" pitchFamily="34" charset="0"/>
                </a:rPr>
                <a:t>Legal</a:t>
              </a:r>
            </a:p>
          </p:txBody>
        </p:sp>
        <p:sp>
          <p:nvSpPr>
            <p:cNvPr id="17" name="Graphic 18">
              <a:extLst>
                <a:ext uri="{FF2B5EF4-FFF2-40B4-BE49-F238E27FC236}">
                  <a16:creationId xmlns:a16="http://schemas.microsoft.com/office/drawing/2014/main" id="{8C4C8607-FB1E-F2BC-31DB-C1D3591019BA}"/>
                </a:ext>
              </a:extLst>
            </p:cNvPr>
            <p:cNvSpPr/>
            <p:nvPr/>
          </p:nvSpPr>
          <p:spPr>
            <a:xfrm>
              <a:off x="8300984" y="2171061"/>
              <a:ext cx="642956" cy="644400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  <a:effectLst>
              <a:outerShdw blurRad="571500" dist="381000" dir="5400000" sx="85000" sy="85000" algn="t" rotWithShape="0">
                <a:schemeClr val="accent3">
                  <a:alpha val="30000"/>
                </a:schemeClr>
              </a:outerShdw>
            </a:effectLst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68" name="Rectangle: Rounded Corners 21">
            <a:extLst>
              <a:ext uri="{FF2B5EF4-FFF2-40B4-BE49-F238E27FC236}">
                <a16:creationId xmlns:a16="http://schemas.microsoft.com/office/drawing/2014/main" id="{02883FAF-958B-995C-1D84-A6A0958CCB9B}"/>
              </a:ext>
            </a:extLst>
          </p:cNvPr>
          <p:cNvSpPr/>
          <p:nvPr/>
        </p:nvSpPr>
        <p:spPr>
          <a:xfrm flipH="1">
            <a:off x="1371912" y="2910800"/>
            <a:ext cx="2250032" cy="1127508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21C1A79-7540-524E-5C17-ADBDFBE4FDD9}"/>
              </a:ext>
            </a:extLst>
          </p:cNvPr>
          <p:cNvSpPr txBox="1"/>
          <p:nvPr/>
        </p:nvSpPr>
        <p:spPr>
          <a:xfrm flipH="1">
            <a:off x="1509379" y="3348074"/>
            <a:ext cx="17766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465 B GDP </a:t>
            </a:r>
          </a:p>
          <a:p>
            <a:pPr algn="ctr">
              <a:spcBef>
                <a:spcPts val="1200"/>
              </a:spcBef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GDP growth 7%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75A84C-9AF8-C347-C446-A1A349A215F7}"/>
              </a:ext>
            </a:extLst>
          </p:cNvPr>
          <p:cNvSpPr txBox="1"/>
          <p:nvPr/>
        </p:nvSpPr>
        <p:spPr>
          <a:xfrm flipH="1">
            <a:off x="1621254" y="2933475"/>
            <a:ext cx="1618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Bef>
                <a:spcPts val="1200"/>
              </a:spcBef>
            </a:pPr>
            <a:r>
              <a:rPr lang="en-US" sz="2400" b="1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Economics</a:t>
            </a:r>
          </a:p>
        </p:txBody>
      </p:sp>
      <p:sp>
        <p:nvSpPr>
          <p:cNvPr id="75" name="Graphic 18">
            <a:extLst>
              <a:ext uri="{FF2B5EF4-FFF2-40B4-BE49-F238E27FC236}">
                <a16:creationId xmlns:a16="http://schemas.microsoft.com/office/drawing/2014/main" id="{92DFD80E-0505-1AC6-594B-F48A08DA5E31}"/>
              </a:ext>
            </a:extLst>
          </p:cNvPr>
          <p:cNvSpPr/>
          <p:nvPr/>
        </p:nvSpPr>
        <p:spPr>
          <a:xfrm>
            <a:off x="3239479" y="4436019"/>
            <a:ext cx="642956" cy="644400"/>
          </a:xfrm>
          <a:prstGeom prst="ellipse">
            <a:avLst/>
          </a:prstGeom>
          <a:solidFill>
            <a:srgbClr val="92D050"/>
          </a:soli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1">
                <a:alpha val="30000"/>
              </a:schemeClr>
            </a:outerShdw>
          </a:effectLst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974483E8-2DB1-E454-60A3-D9FE57AD7D3C}"/>
              </a:ext>
            </a:extLst>
          </p:cNvPr>
          <p:cNvGrpSpPr/>
          <p:nvPr/>
        </p:nvGrpSpPr>
        <p:grpSpPr>
          <a:xfrm>
            <a:off x="7025067" y="1740593"/>
            <a:ext cx="531684" cy="3651504"/>
            <a:chOff x="7236174" y="1608496"/>
            <a:chExt cx="531684" cy="365150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54E1409B-EAAD-A4DA-94A5-BF3A5B894B3C}"/>
                </a:ext>
              </a:extLst>
            </p:cNvPr>
            <p:cNvGrpSpPr/>
            <p:nvPr/>
          </p:nvGrpSpPr>
          <p:grpSpPr>
            <a:xfrm>
              <a:off x="7345364" y="1608496"/>
              <a:ext cx="315768" cy="3651504"/>
              <a:chOff x="7345364" y="1364656"/>
              <a:chExt cx="315768" cy="3651504"/>
            </a:xfrm>
          </p:grpSpPr>
          <p:sp useBgFill="1">
            <p:nvSpPr>
              <p:cNvPr id="83" name="Rectangle: Rounded Corners 21">
                <a:extLst>
                  <a:ext uri="{FF2B5EF4-FFF2-40B4-BE49-F238E27FC236}">
                    <a16:creationId xmlns:a16="http://schemas.microsoft.com/office/drawing/2014/main" id="{3E2930B7-0525-112F-2D6F-1066E26F5180}"/>
                  </a:ext>
                </a:extLst>
              </p:cNvPr>
              <p:cNvSpPr/>
              <p:nvPr/>
            </p:nvSpPr>
            <p:spPr>
              <a:xfrm>
                <a:off x="7345364" y="1364656"/>
                <a:ext cx="315768" cy="36515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1016000" dist="266700" dir="1440000" algn="t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CD67B8F4-D6E9-CEE2-B942-9438ECBAD8E6}"/>
                  </a:ext>
                </a:extLst>
              </p:cNvPr>
              <p:cNvSpPr/>
              <p:nvPr/>
            </p:nvSpPr>
            <p:spPr>
              <a:xfrm>
                <a:off x="7430534" y="1475223"/>
                <a:ext cx="145429" cy="34286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5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5" name="Rectangle: Rounded Corners 84">
                <a:extLst>
                  <a:ext uri="{FF2B5EF4-FFF2-40B4-BE49-F238E27FC236}">
                    <a16:creationId xmlns:a16="http://schemas.microsoft.com/office/drawing/2014/main" id="{C854A9B5-360D-E01C-84F4-F690627FE082}"/>
                  </a:ext>
                </a:extLst>
              </p:cNvPr>
              <p:cNvSpPr/>
              <p:nvPr/>
            </p:nvSpPr>
            <p:spPr>
              <a:xfrm>
                <a:off x="7420457" y="2363789"/>
                <a:ext cx="184515" cy="2540105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C7AE3DE-9D42-FE08-051F-2DB8291B0DA2}"/>
                </a:ext>
              </a:extLst>
            </p:cNvPr>
            <p:cNvGrpSpPr/>
            <p:nvPr/>
          </p:nvGrpSpPr>
          <p:grpSpPr>
            <a:xfrm>
              <a:off x="7236174" y="2521677"/>
              <a:ext cx="531684" cy="270717"/>
              <a:chOff x="4381684" y="2415069"/>
              <a:chExt cx="531684" cy="270717"/>
            </a:xfrm>
          </p:grpSpPr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DCFBEDBE-28D3-195B-159E-50A4915DAFF7}"/>
                  </a:ext>
                </a:extLst>
              </p:cNvPr>
              <p:cNvSpPr/>
              <p:nvPr/>
            </p:nvSpPr>
            <p:spPr>
              <a:xfrm>
                <a:off x="4381684" y="2415069"/>
                <a:ext cx="531684" cy="270717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1016000" dir="3000000" sx="94000" sy="94000" algn="t" rotWithShape="0">
                  <a:schemeClr val="tx1"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AF9B6C8-8F2E-96CF-BD9D-179513A8B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9122" y="2550427"/>
                <a:ext cx="318204" cy="0"/>
              </a:xfrm>
              <a:prstGeom prst="line">
                <a:avLst/>
              </a:prstGeom>
              <a:ln w="25400" cap="rnd">
                <a:solidFill>
                  <a:schemeClr val="bg1">
                    <a:lumMod val="85000"/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A645F87-DE03-3DAC-E941-73EBC7C533CC}"/>
              </a:ext>
            </a:extLst>
          </p:cNvPr>
          <p:cNvGrpSpPr/>
          <p:nvPr/>
        </p:nvGrpSpPr>
        <p:grpSpPr>
          <a:xfrm>
            <a:off x="7775131" y="1691433"/>
            <a:ext cx="531684" cy="3651504"/>
            <a:chOff x="7237406" y="1608496"/>
            <a:chExt cx="531684" cy="3651504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9CB11A8-1B78-CC0F-79DD-6C1380DEDFC8}"/>
                </a:ext>
              </a:extLst>
            </p:cNvPr>
            <p:cNvGrpSpPr/>
            <p:nvPr/>
          </p:nvGrpSpPr>
          <p:grpSpPr>
            <a:xfrm>
              <a:off x="7345364" y="1608496"/>
              <a:ext cx="315768" cy="3651504"/>
              <a:chOff x="7345364" y="1364656"/>
              <a:chExt cx="315768" cy="3651504"/>
            </a:xfrm>
          </p:grpSpPr>
          <p:sp useBgFill="1">
            <p:nvSpPr>
              <p:cNvPr id="91" name="Rectangle: Rounded Corners 21">
                <a:extLst>
                  <a:ext uri="{FF2B5EF4-FFF2-40B4-BE49-F238E27FC236}">
                    <a16:creationId xmlns:a16="http://schemas.microsoft.com/office/drawing/2014/main" id="{6970BF1F-62FD-8C06-F176-4A52A6861154}"/>
                  </a:ext>
                </a:extLst>
              </p:cNvPr>
              <p:cNvSpPr/>
              <p:nvPr/>
            </p:nvSpPr>
            <p:spPr>
              <a:xfrm>
                <a:off x="7345364" y="1364656"/>
                <a:ext cx="315768" cy="3651504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1016000" dist="266700" dir="1440000" algn="t" rotWithShape="0">
                  <a:schemeClr val="tx1">
                    <a:alpha val="1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C2B16114-36A0-50C8-181D-0B4DEED5973F}"/>
                  </a:ext>
                </a:extLst>
              </p:cNvPr>
              <p:cNvSpPr/>
              <p:nvPr/>
            </p:nvSpPr>
            <p:spPr>
              <a:xfrm>
                <a:off x="7430534" y="1475223"/>
                <a:ext cx="145429" cy="342867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5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AE933C27-4A2D-8F14-8352-E53C6F5A6BDB}"/>
                  </a:ext>
                </a:extLst>
              </p:cNvPr>
              <p:cNvSpPr/>
              <p:nvPr/>
            </p:nvSpPr>
            <p:spPr>
              <a:xfrm>
                <a:off x="7420456" y="2316182"/>
                <a:ext cx="188811" cy="258771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826CE72-78C6-7763-97EF-6AEE80A2414A}"/>
                </a:ext>
              </a:extLst>
            </p:cNvPr>
            <p:cNvGrpSpPr/>
            <p:nvPr/>
          </p:nvGrpSpPr>
          <p:grpSpPr>
            <a:xfrm>
              <a:off x="7237406" y="2424663"/>
              <a:ext cx="531684" cy="270717"/>
              <a:chOff x="4382916" y="2318055"/>
              <a:chExt cx="531684" cy="270717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BFB89976-7DF8-AFC4-42DD-303E126FB589}"/>
                  </a:ext>
                </a:extLst>
              </p:cNvPr>
              <p:cNvSpPr/>
              <p:nvPr/>
            </p:nvSpPr>
            <p:spPr>
              <a:xfrm>
                <a:off x="4382916" y="2318055"/>
                <a:ext cx="531684" cy="270717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>
                <a:outerShdw blurRad="1016000" dir="3000000" sx="94000" sy="94000" algn="t" rotWithShape="0">
                  <a:schemeClr val="tx1">
                    <a:alpha val="6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4C9BCA7-2BAF-B0E8-B998-08B48F00B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1548" y="2448266"/>
                <a:ext cx="318204" cy="0"/>
              </a:xfrm>
              <a:prstGeom prst="line">
                <a:avLst/>
              </a:prstGeom>
              <a:ln w="25400" cap="rnd">
                <a:solidFill>
                  <a:schemeClr val="bg1">
                    <a:lumMod val="85000"/>
                    <a:alpha val="5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F1026B7B-DCB1-CE23-5622-0D8134413145}"/>
              </a:ext>
            </a:extLst>
          </p:cNvPr>
          <p:cNvSpPr/>
          <p:nvPr/>
        </p:nvSpPr>
        <p:spPr>
          <a:xfrm>
            <a:off x="8417647" y="3279090"/>
            <a:ext cx="372302" cy="3723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E774C44-3DAC-BB3B-2384-58D9BA80CA02}"/>
              </a:ext>
            </a:extLst>
          </p:cNvPr>
          <p:cNvSpPr/>
          <p:nvPr/>
        </p:nvSpPr>
        <p:spPr>
          <a:xfrm>
            <a:off x="8425095" y="4561648"/>
            <a:ext cx="372302" cy="3723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585FA28-EF75-5438-B52D-ABDC1CA0FDB3}"/>
              </a:ext>
            </a:extLst>
          </p:cNvPr>
          <p:cNvSpPr/>
          <p:nvPr/>
        </p:nvSpPr>
        <p:spPr>
          <a:xfrm>
            <a:off x="3379276" y="4580611"/>
            <a:ext cx="372302" cy="3723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A63A5C-B5EB-9E15-76A6-15A73E66F3BA}"/>
              </a:ext>
            </a:extLst>
          </p:cNvPr>
          <p:cNvSpPr/>
          <p:nvPr/>
        </p:nvSpPr>
        <p:spPr>
          <a:xfrm>
            <a:off x="8458218" y="1983769"/>
            <a:ext cx="372302" cy="3723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Graphic 18">
            <a:extLst>
              <a:ext uri="{FF2B5EF4-FFF2-40B4-BE49-F238E27FC236}">
                <a16:creationId xmlns:a16="http://schemas.microsoft.com/office/drawing/2014/main" id="{75D62EB9-1B03-0A42-5093-EF5B987B7219}"/>
              </a:ext>
            </a:extLst>
          </p:cNvPr>
          <p:cNvSpPr/>
          <p:nvPr/>
        </p:nvSpPr>
        <p:spPr>
          <a:xfrm>
            <a:off x="3160602" y="3184653"/>
            <a:ext cx="642956" cy="644400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71500" dist="381000" dir="5400000" sx="85000" sy="85000" algn="t" rotWithShape="0">
              <a:schemeClr val="accent2">
                <a:alpha val="30000"/>
              </a:schemeClr>
            </a:outerShdw>
          </a:effectLst>
        </p:spPr>
        <p:txBody>
          <a:bodyPr rtlCol="0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4EBEC35-54BB-F93C-6006-1EED24709243}"/>
              </a:ext>
            </a:extLst>
          </p:cNvPr>
          <p:cNvSpPr/>
          <p:nvPr/>
        </p:nvSpPr>
        <p:spPr>
          <a:xfrm>
            <a:off x="3291798" y="3350437"/>
            <a:ext cx="372302" cy="372300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45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0B5D82F-1C7C-22D1-9647-781BEB6E0A6D}"/>
              </a:ext>
            </a:extLst>
          </p:cNvPr>
          <p:cNvGrpSpPr/>
          <p:nvPr/>
        </p:nvGrpSpPr>
        <p:grpSpPr>
          <a:xfrm rot="20822602">
            <a:off x="5338049" y="1621609"/>
            <a:ext cx="4995067" cy="222217"/>
            <a:chOff x="3849708" y="2862260"/>
            <a:chExt cx="4491393" cy="19981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1C5A5B-EDA6-4D2C-8CAA-F2C714A3FE99}"/>
                </a:ext>
              </a:extLst>
            </p:cNvPr>
            <p:cNvSpPr/>
            <p:nvPr/>
          </p:nvSpPr>
          <p:spPr>
            <a:xfrm>
              <a:off x="3849708" y="2862260"/>
              <a:ext cx="2327120" cy="199810"/>
            </a:xfrm>
            <a:custGeom>
              <a:avLst/>
              <a:gdLst>
                <a:gd name="connsiteX0" fmla="*/ 153886 w 3606708"/>
                <a:gd name="connsiteY0" fmla="*/ 253412 h 309678"/>
                <a:gd name="connsiteX1" fmla="*/ 55344 w 3606708"/>
                <a:gd name="connsiteY1" fmla="*/ 154839 h 309678"/>
                <a:gd name="connsiteX2" fmla="*/ 153886 w 3606708"/>
                <a:gd name="connsiteY2" fmla="*/ 56328 h 309678"/>
                <a:gd name="connsiteX3" fmla="*/ 252416 w 3606708"/>
                <a:gd name="connsiteY3" fmla="*/ 154839 h 309678"/>
                <a:gd name="connsiteX4" fmla="*/ 153886 w 3606708"/>
                <a:gd name="connsiteY4" fmla="*/ 253412 h 309678"/>
                <a:gd name="connsiteX5" fmla="*/ 3606708 w 3606708"/>
                <a:gd name="connsiteY5" fmla="*/ 0 h 309678"/>
                <a:gd name="connsiteX6" fmla="*/ 293401 w 3606708"/>
                <a:gd name="connsiteY6" fmla="*/ 90087 h 309678"/>
                <a:gd name="connsiteX7" fmla="*/ 153886 w 3606708"/>
                <a:gd name="connsiteY7" fmla="*/ 984 h 309678"/>
                <a:gd name="connsiteX8" fmla="*/ 0 w 3606708"/>
                <a:gd name="connsiteY8" fmla="*/ 154839 h 309678"/>
                <a:gd name="connsiteX9" fmla="*/ 153886 w 3606708"/>
                <a:gd name="connsiteY9" fmla="*/ 308756 h 309678"/>
                <a:gd name="connsiteX10" fmla="*/ 293401 w 3606708"/>
                <a:gd name="connsiteY10" fmla="*/ 219653 h 309678"/>
                <a:gd name="connsiteX11" fmla="*/ 3606708 w 3606708"/>
                <a:gd name="connsiteY11" fmla="*/ 309679 h 309678"/>
                <a:gd name="connsiteX12" fmla="*/ 3606708 w 3606708"/>
                <a:gd name="connsiteY12" fmla="*/ 0 h 30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6708" h="309678">
                  <a:moveTo>
                    <a:pt x="153886" y="253412"/>
                  </a:moveTo>
                  <a:cubicBezTo>
                    <a:pt x="99551" y="253412"/>
                    <a:pt x="55344" y="209199"/>
                    <a:pt x="55344" y="154839"/>
                  </a:cubicBezTo>
                  <a:cubicBezTo>
                    <a:pt x="55344" y="100541"/>
                    <a:pt x="99551" y="56328"/>
                    <a:pt x="153886" y="56328"/>
                  </a:cubicBezTo>
                  <a:cubicBezTo>
                    <a:pt x="208209" y="56328"/>
                    <a:pt x="252416" y="100541"/>
                    <a:pt x="252416" y="154839"/>
                  </a:cubicBezTo>
                  <a:cubicBezTo>
                    <a:pt x="252416" y="209199"/>
                    <a:pt x="208209" y="253412"/>
                    <a:pt x="153886" y="253412"/>
                  </a:cubicBezTo>
                  <a:close/>
                  <a:moveTo>
                    <a:pt x="3606708" y="0"/>
                  </a:moveTo>
                  <a:lnTo>
                    <a:pt x="293401" y="90087"/>
                  </a:lnTo>
                  <a:cubicBezTo>
                    <a:pt x="268896" y="37511"/>
                    <a:pt x="215588" y="984"/>
                    <a:pt x="153886" y="984"/>
                  </a:cubicBezTo>
                  <a:cubicBezTo>
                    <a:pt x="69032" y="984"/>
                    <a:pt x="0" y="69979"/>
                    <a:pt x="0" y="154839"/>
                  </a:cubicBezTo>
                  <a:cubicBezTo>
                    <a:pt x="0" y="239700"/>
                    <a:pt x="69032" y="308756"/>
                    <a:pt x="153886" y="308756"/>
                  </a:cubicBezTo>
                  <a:cubicBezTo>
                    <a:pt x="215588" y="308756"/>
                    <a:pt x="268896" y="272229"/>
                    <a:pt x="293401" y="219653"/>
                  </a:cubicBezTo>
                  <a:lnTo>
                    <a:pt x="3606708" y="309679"/>
                  </a:lnTo>
                  <a:lnTo>
                    <a:pt x="3606708" y="0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BB1D0B0-4246-D7E3-D2B5-D79AC67333A9}"/>
                </a:ext>
              </a:extLst>
            </p:cNvPr>
            <p:cNvSpPr/>
            <p:nvPr/>
          </p:nvSpPr>
          <p:spPr>
            <a:xfrm>
              <a:off x="6013985" y="2862260"/>
              <a:ext cx="2327116" cy="199810"/>
            </a:xfrm>
            <a:custGeom>
              <a:avLst/>
              <a:gdLst>
                <a:gd name="connsiteX0" fmla="*/ 3452847 w 3606702"/>
                <a:gd name="connsiteY0" fmla="*/ 253412 h 309678"/>
                <a:gd name="connsiteX1" fmla="*/ 3551359 w 3606702"/>
                <a:gd name="connsiteY1" fmla="*/ 154839 h 309678"/>
                <a:gd name="connsiteX2" fmla="*/ 3452847 w 3606702"/>
                <a:gd name="connsiteY2" fmla="*/ 56328 h 309678"/>
                <a:gd name="connsiteX3" fmla="*/ 3354335 w 3606702"/>
                <a:gd name="connsiteY3" fmla="*/ 154839 h 309678"/>
                <a:gd name="connsiteX4" fmla="*/ 3452847 w 3606702"/>
                <a:gd name="connsiteY4" fmla="*/ 253412 h 309678"/>
                <a:gd name="connsiteX5" fmla="*/ 0 w 3606702"/>
                <a:gd name="connsiteY5" fmla="*/ 0 h 309678"/>
                <a:gd name="connsiteX6" fmla="*/ 3313320 w 3606702"/>
                <a:gd name="connsiteY6" fmla="*/ 90087 h 309678"/>
                <a:gd name="connsiteX7" fmla="*/ 3452847 w 3606702"/>
                <a:gd name="connsiteY7" fmla="*/ 984 h 309678"/>
                <a:gd name="connsiteX8" fmla="*/ 3606703 w 3606702"/>
                <a:gd name="connsiteY8" fmla="*/ 154839 h 309678"/>
                <a:gd name="connsiteX9" fmla="*/ 3452847 w 3606702"/>
                <a:gd name="connsiteY9" fmla="*/ 308756 h 309678"/>
                <a:gd name="connsiteX10" fmla="*/ 3313320 w 3606702"/>
                <a:gd name="connsiteY10" fmla="*/ 219653 h 309678"/>
                <a:gd name="connsiteX11" fmla="*/ 0 w 3606702"/>
                <a:gd name="connsiteY11" fmla="*/ 309679 h 309678"/>
                <a:gd name="connsiteX12" fmla="*/ 0 w 3606702"/>
                <a:gd name="connsiteY12" fmla="*/ 0 h 309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06702" h="309678">
                  <a:moveTo>
                    <a:pt x="3452847" y="253412"/>
                  </a:moveTo>
                  <a:cubicBezTo>
                    <a:pt x="3507207" y="253412"/>
                    <a:pt x="3551359" y="209199"/>
                    <a:pt x="3551359" y="154839"/>
                  </a:cubicBezTo>
                  <a:cubicBezTo>
                    <a:pt x="3551359" y="100541"/>
                    <a:pt x="3507207" y="56328"/>
                    <a:pt x="3452847" y="56328"/>
                  </a:cubicBezTo>
                  <a:cubicBezTo>
                    <a:pt x="3398487" y="56328"/>
                    <a:pt x="3354335" y="100541"/>
                    <a:pt x="3354335" y="154839"/>
                  </a:cubicBezTo>
                  <a:cubicBezTo>
                    <a:pt x="3354335" y="209199"/>
                    <a:pt x="3398487" y="253412"/>
                    <a:pt x="3452847" y="253412"/>
                  </a:cubicBezTo>
                  <a:close/>
                  <a:moveTo>
                    <a:pt x="0" y="0"/>
                  </a:moveTo>
                  <a:lnTo>
                    <a:pt x="3313320" y="90087"/>
                  </a:lnTo>
                  <a:cubicBezTo>
                    <a:pt x="3337856" y="37511"/>
                    <a:pt x="3391170" y="984"/>
                    <a:pt x="3452847" y="984"/>
                  </a:cubicBezTo>
                  <a:cubicBezTo>
                    <a:pt x="3537707" y="984"/>
                    <a:pt x="3606703" y="69979"/>
                    <a:pt x="3606703" y="154839"/>
                  </a:cubicBezTo>
                  <a:cubicBezTo>
                    <a:pt x="3606703" y="239700"/>
                    <a:pt x="3537707" y="308756"/>
                    <a:pt x="3452847" y="308756"/>
                  </a:cubicBezTo>
                  <a:cubicBezTo>
                    <a:pt x="3391170" y="308756"/>
                    <a:pt x="3337856" y="272229"/>
                    <a:pt x="3313320" y="219653"/>
                  </a:cubicBezTo>
                  <a:lnTo>
                    <a:pt x="0" y="309679"/>
                  </a:lnTo>
                  <a:lnTo>
                    <a:pt x="0" y="0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44A6FB-9518-A9F0-4DB0-247963624025}"/>
              </a:ext>
            </a:extLst>
          </p:cNvPr>
          <p:cNvSpPr/>
          <p:nvPr/>
        </p:nvSpPr>
        <p:spPr>
          <a:xfrm>
            <a:off x="7725278" y="1144300"/>
            <a:ext cx="220629" cy="4532037"/>
          </a:xfrm>
          <a:custGeom>
            <a:avLst/>
            <a:gdLst>
              <a:gd name="connsiteX0" fmla="*/ 153732 w 307464"/>
              <a:gd name="connsiteY0" fmla="*/ 0 h 6315755"/>
              <a:gd name="connsiteX1" fmla="*/ 0 w 307464"/>
              <a:gd name="connsiteY1" fmla="*/ 153732 h 6315755"/>
              <a:gd name="connsiteX2" fmla="*/ 0 w 307464"/>
              <a:gd name="connsiteY2" fmla="*/ 6315755 h 6315755"/>
              <a:gd name="connsiteX3" fmla="*/ 307465 w 307464"/>
              <a:gd name="connsiteY3" fmla="*/ 6315755 h 6315755"/>
              <a:gd name="connsiteX4" fmla="*/ 307465 w 307464"/>
              <a:gd name="connsiteY4" fmla="*/ 153732 h 6315755"/>
              <a:gd name="connsiteX5" fmla="*/ 153732 w 307464"/>
              <a:gd name="connsiteY5" fmla="*/ 0 h 6315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7464" h="6315755">
                <a:moveTo>
                  <a:pt x="153732" y="0"/>
                </a:moveTo>
                <a:cubicBezTo>
                  <a:pt x="68829" y="0"/>
                  <a:pt x="0" y="68811"/>
                  <a:pt x="0" y="153732"/>
                </a:cubicBezTo>
                <a:lnTo>
                  <a:pt x="0" y="6315755"/>
                </a:lnTo>
                <a:lnTo>
                  <a:pt x="307465" y="6315755"/>
                </a:lnTo>
                <a:lnTo>
                  <a:pt x="307465" y="153732"/>
                </a:lnTo>
                <a:cubicBezTo>
                  <a:pt x="307465" y="68811"/>
                  <a:pt x="238654" y="0"/>
                  <a:pt x="153732" y="0"/>
                </a:cubicBezTo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E0D1B8-C0D0-FC02-049E-1B54F7572386}"/>
              </a:ext>
            </a:extLst>
          </p:cNvPr>
          <p:cNvSpPr/>
          <p:nvPr/>
        </p:nvSpPr>
        <p:spPr>
          <a:xfrm>
            <a:off x="7476491" y="5444410"/>
            <a:ext cx="718197" cy="550338"/>
          </a:xfrm>
          <a:custGeom>
            <a:avLst/>
            <a:gdLst>
              <a:gd name="connsiteX0" fmla="*/ 791789 w 1000865"/>
              <a:gd name="connsiteY0" fmla="*/ 0 h 766940"/>
              <a:gd name="connsiteX1" fmla="*/ 209076 w 1000865"/>
              <a:gd name="connsiteY1" fmla="*/ 0 h 766940"/>
              <a:gd name="connsiteX2" fmla="*/ 0 w 1000865"/>
              <a:gd name="connsiteY2" fmla="*/ 209077 h 766940"/>
              <a:gd name="connsiteX3" fmla="*/ 0 w 1000865"/>
              <a:gd name="connsiteY3" fmla="*/ 766941 h 766940"/>
              <a:gd name="connsiteX4" fmla="*/ 1000865 w 1000865"/>
              <a:gd name="connsiteY4" fmla="*/ 766941 h 766940"/>
              <a:gd name="connsiteX5" fmla="*/ 1000865 w 1000865"/>
              <a:gd name="connsiteY5" fmla="*/ 209077 h 766940"/>
              <a:gd name="connsiteX6" fmla="*/ 791789 w 1000865"/>
              <a:gd name="connsiteY6" fmla="*/ 0 h 766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865" h="766940">
                <a:moveTo>
                  <a:pt x="791789" y="0"/>
                </a:moveTo>
                <a:lnTo>
                  <a:pt x="209076" y="0"/>
                </a:lnTo>
                <a:cubicBezTo>
                  <a:pt x="127426" y="81663"/>
                  <a:pt x="81651" y="127414"/>
                  <a:pt x="0" y="209077"/>
                </a:cubicBezTo>
                <a:lnTo>
                  <a:pt x="0" y="766941"/>
                </a:lnTo>
                <a:lnTo>
                  <a:pt x="1000865" y="766941"/>
                </a:lnTo>
                <a:lnTo>
                  <a:pt x="1000865" y="209077"/>
                </a:lnTo>
                <a:cubicBezTo>
                  <a:pt x="919202" y="127414"/>
                  <a:pt x="873452" y="81663"/>
                  <a:pt x="791789" y="0"/>
                </a:cubicBez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3851B6F-B284-DCC1-C136-45B75A4E505D}"/>
              </a:ext>
            </a:extLst>
          </p:cNvPr>
          <p:cNvSpPr/>
          <p:nvPr/>
        </p:nvSpPr>
        <p:spPr>
          <a:xfrm>
            <a:off x="7000946" y="5729994"/>
            <a:ext cx="1669285" cy="281257"/>
          </a:xfrm>
          <a:custGeom>
            <a:avLst/>
            <a:gdLst>
              <a:gd name="connsiteX0" fmla="*/ 2326284 w 2326283"/>
              <a:gd name="connsiteY0" fmla="*/ 391956 h 391955"/>
              <a:gd name="connsiteX1" fmla="*/ 0 w 2326283"/>
              <a:gd name="connsiteY1" fmla="*/ 391956 h 391955"/>
              <a:gd name="connsiteX2" fmla="*/ 0 w 2326283"/>
              <a:gd name="connsiteY2" fmla="*/ 199360 h 391955"/>
              <a:gd name="connsiteX3" fmla="*/ 199379 w 2326283"/>
              <a:gd name="connsiteY3" fmla="*/ 0 h 391955"/>
              <a:gd name="connsiteX4" fmla="*/ 2126924 w 2326283"/>
              <a:gd name="connsiteY4" fmla="*/ 0 h 391955"/>
              <a:gd name="connsiteX5" fmla="*/ 2326284 w 2326283"/>
              <a:gd name="connsiteY5" fmla="*/ 199360 h 391955"/>
              <a:gd name="connsiteX6" fmla="*/ 2326284 w 2326283"/>
              <a:gd name="connsiteY6" fmla="*/ 391956 h 391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6283" h="391955">
                <a:moveTo>
                  <a:pt x="2326284" y="391956"/>
                </a:moveTo>
                <a:lnTo>
                  <a:pt x="0" y="391956"/>
                </a:lnTo>
                <a:lnTo>
                  <a:pt x="0" y="199360"/>
                </a:lnTo>
                <a:cubicBezTo>
                  <a:pt x="0" y="89288"/>
                  <a:pt x="89263" y="0"/>
                  <a:pt x="199379" y="0"/>
                </a:cubicBezTo>
                <a:lnTo>
                  <a:pt x="2126924" y="0"/>
                </a:lnTo>
                <a:cubicBezTo>
                  <a:pt x="2236996" y="0"/>
                  <a:pt x="2326284" y="89288"/>
                  <a:pt x="2326284" y="199360"/>
                </a:cubicBezTo>
                <a:lnTo>
                  <a:pt x="2326284" y="391956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DABEEC3-CB2E-CD68-F87B-E686542316FC}"/>
              </a:ext>
            </a:extLst>
          </p:cNvPr>
          <p:cNvSpPr/>
          <p:nvPr/>
        </p:nvSpPr>
        <p:spPr>
          <a:xfrm>
            <a:off x="6797823" y="5878874"/>
            <a:ext cx="2075522" cy="187358"/>
          </a:xfrm>
          <a:custGeom>
            <a:avLst/>
            <a:gdLst>
              <a:gd name="connsiteX0" fmla="*/ 2761919 w 2892406"/>
              <a:gd name="connsiteY0" fmla="*/ 261099 h 261099"/>
              <a:gd name="connsiteX1" fmla="*/ 130543 w 2892406"/>
              <a:gd name="connsiteY1" fmla="*/ 261099 h 261099"/>
              <a:gd name="connsiteX2" fmla="*/ 0 w 2892406"/>
              <a:gd name="connsiteY2" fmla="*/ 130550 h 261099"/>
              <a:gd name="connsiteX3" fmla="*/ 130543 w 2892406"/>
              <a:gd name="connsiteY3" fmla="*/ 0 h 261099"/>
              <a:gd name="connsiteX4" fmla="*/ 2761919 w 2892406"/>
              <a:gd name="connsiteY4" fmla="*/ 0 h 261099"/>
              <a:gd name="connsiteX5" fmla="*/ 2892407 w 2892406"/>
              <a:gd name="connsiteY5" fmla="*/ 130550 h 261099"/>
              <a:gd name="connsiteX6" fmla="*/ 2761919 w 2892406"/>
              <a:gd name="connsiteY6" fmla="*/ 261099 h 261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92406" h="261099">
                <a:moveTo>
                  <a:pt x="2761919" y="261099"/>
                </a:moveTo>
                <a:lnTo>
                  <a:pt x="130543" y="261099"/>
                </a:lnTo>
                <a:cubicBezTo>
                  <a:pt x="58449" y="261099"/>
                  <a:pt x="0" y="202681"/>
                  <a:pt x="0" y="130550"/>
                </a:cubicBezTo>
                <a:cubicBezTo>
                  <a:pt x="0" y="58480"/>
                  <a:pt x="58449" y="0"/>
                  <a:pt x="130543" y="0"/>
                </a:cubicBezTo>
                <a:lnTo>
                  <a:pt x="2761919" y="0"/>
                </a:lnTo>
                <a:cubicBezTo>
                  <a:pt x="2833988" y="0"/>
                  <a:pt x="2892407" y="58480"/>
                  <a:pt x="2892407" y="130550"/>
                </a:cubicBezTo>
                <a:cubicBezTo>
                  <a:pt x="2892407" y="202681"/>
                  <a:pt x="2833988" y="261099"/>
                  <a:pt x="2761919" y="261099"/>
                </a:cubicBezTo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783CDA3-1B8C-E57C-E009-A2FDC3B5E6AB}"/>
              </a:ext>
            </a:extLst>
          </p:cNvPr>
          <p:cNvSpPr/>
          <p:nvPr/>
        </p:nvSpPr>
        <p:spPr>
          <a:xfrm flipV="1">
            <a:off x="7571018" y="1468139"/>
            <a:ext cx="529153" cy="529157"/>
          </a:xfrm>
          <a:custGeom>
            <a:avLst/>
            <a:gdLst>
              <a:gd name="connsiteX0" fmla="*/ 728436 w 737416"/>
              <a:gd name="connsiteY0" fmla="*/ 354631 h 737423"/>
              <a:gd name="connsiteX1" fmla="*/ 359724 w 737416"/>
              <a:gd name="connsiteY1" fmla="*/ -14081 h 737423"/>
              <a:gd name="connsiteX2" fmla="*/ -8981 w 737416"/>
              <a:gd name="connsiteY2" fmla="*/ 354631 h 737423"/>
              <a:gd name="connsiteX3" fmla="*/ 359724 w 737416"/>
              <a:gd name="connsiteY3" fmla="*/ 723342 h 737423"/>
              <a:gd name="connsiteX4" fmla="*/ 728436 w 737416"/>
              <a:gd name="connsiteY4" fmla="*/ 354631 h 7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416" h="737423">
                <a:moveTo>
                  <a:pt x="728436" y="354631"/>
                </a:moveTo>
                <a:cubicBezTo>
                  <a:pt x="728436" y="150966"/>
                  <a:pt x="563327" y="-14081"/>
                  <a:pt x="359724" y="-14081"/>
                </a:cubicBezTo>
                <a:cubicBezTo>
                  <a:pt x="156097" y="-14081"/>
                  <a:pt x="-8981" y="150966"/>
                  <a:pt x="-8981" y="354631"/>
                </a:cubicBezTo>
                <a:cubicBezTo>
                  <a:pt x="-8981" y="558234"/>
                  <a:pt x="156097" y="723342"/>
                  <a:pt x="359724" y="723342"/>
                </a:cubicBezTo>
                <a:cubicBezTo>
                  <a:pt x="563327" y="723342"/>
                  <a:pt x="728436" y="558234"/>
                  <a:pt x="728436" y="354631"/>
                </a:cubicBezTo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 w="614" cap="flat">
            <a:noFill/>
            <a:prstDash val="solid"/>
            <a:miter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ID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055D2E-A06B-45D5-DFB1-2EB5579E60BE}"/>
              </a:ext>
            </a:extLst>
          </p:cNvPr>
          <p:cNvGrpSpPr/>
          <p:nvPr/>
        </p:nvGrpSpPr>
        <p:grpSpPr>
          <a:xfrm>
            <a:off x="4527123" y="2339997"/>
            <a:ext cx="1969090" cy="1989755"/>
            <a:chOff x="3063725" y="2994986"/>
            <a:chExt cx="1770538" cy="1789119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72BB285-287E-876D-8D49-6F9D17893113}"/>
                </a:ext>
              </a:extLst>
            </p:cNvPr>
            <p:cNvSpPr/>
            <p:nvPr/>
          </p:nvSpPr>
          <p:spPr>
            <a:xfrm>
              <a:off x="3063725" y="3153521"/>
              <a:ext cx="1770538" cy="1331503"/>
            </a:xfrm>
            <a:custGeom>
              <a:avLst/>
              <a:gdLst>
                <a:gd name="connsiteX0" fmla="*/ 2717650 w 2744085"/>
                <a:gd name="connsiteY0" fmla="*/ 2063641 h 2063641"/>
                <a:gd name="connsiteX1" fmla="*/ 1372043 w 2744085"/>
                <a:gd name="connsiteY1" fmla="*/ 53437 h 2063641"/>
                <a:gd name="connsiteX2" fmla="*/ 26436 w 2744085"/>
                <a:gd name="connsiteY2" fmla="*/ 2063641 h 2063641"/>
                <a:gd name="connsiteX3" fmla="*/ 0 w 2744085"/>
                <a:gd name="connsiteY3" fmla="*/ 2049744 h 2063641"/>
                <a:gd name="connsiteX4" fmla="*/ 1372043 w 2744085"/>
                <a:gd name="connsiteY4" fmla="*/ 0 h 2063641"/>
                <a:gd name="connsiteX5" fmla="*/ 2744086 w 2744085"/>
                <a:gd name="connsiteY5" fmla="*/ 2049744 h 2063641"/>
                <a:gd name="connsiteX6" fmla="*/ 2717650 w 2744085"/>
                <a:gd name="connsiteY6" fmla="*/ 2063641 h 206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085" h="2063641">
                  <a:moveTo>
                    <a:pt x="2717650" y="2063641"/>
                  </a:moveTo>
                  <a:lnTo>
                    <a:pt x="1372043" y="53437"/>
                  </a:lnTo>
                  <a:lnTo>
                    <a:pt x="26436" y="2063641"/>
                  </a:lnTo>
                  <a:lnTo>
                    <a:pt x="0" y="2049744"/>
                  </a:lnTo>
                  <a:lnTo>
                    <a:pt x="1372043" y="0"/>
                  </a:lnTo>
                  <a:lnTo>
                    <a:pt x="2744086" y="2049744"/>
                  </a:lnTo>
                  <a:lnTo>
                    <a:pt x="2717650" y="2063641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BDEFD50-0C23-18F4-2A45-BD21446F7B18}"/>
                </a:ext>
              </a:extLst>
            </p:cNvPr>
            <p:cNvSpPr/>
            <p:nvPr/>
          </p:nvSpPr>
          <p:spPr>
            <a:xfrm flipV="1">
              <a:off x="3063725" y="4485024"/>
              <a:ext cx="1770538" cy="299081"/>
            </a:xfrm>
            <a:custGeom>
              <a:avLst/>
              <a:gdLst>
                <a:gd name="connsiteX0" fmla="*/ -4293 w 2744085"/>
                <a:gd name="connsiteY0" fmla="*/ 454107 h 463533"/>
                <a:gd name="connsiteX1" fmla="*/ 726619 w 2744085"/>
                <a:gd name="connsiteY1" fmla="*/ -9427 h 463533"/>
                <a:gd name="connsiteX2" fmla="*/ 2008882 w 2744085"/>
                <a:gd name="connsiteY2" fmla="*/ -9427 h 463533"/>
                <a:gd name="connsiteX3" fmla="*/ 2739793 w 2744085"/>
                <a:gd name="connsiteY3" fmla="*/ 454107 h 463533"/>
                <a:gd name="connsiteX4" fmla="*/ -4293 w 2744085"/>
                <a:gd name="connsiteY4" fmla="*/ 454107 h 46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085" h="463533">
                  <a:moveTo>
                    <a:pt x="-4293" y="454107"/>
                  </a:moveTo>
                  <a:cubicBezTo>
                    <a:pt x="125009" y="180156"/>
                    <a:pt x="403621" y="-9427"/>
                    <a:pt x="726619" y="-9427"/>
                  </a:cubicBezTo>
                  <a:lnTo>
                    <a:pt x="2008882" y="-9427"/>
                  </a:lnTo>
                  <a:cubicBezTo>
                    <a:pt x="2331879" y="-9427"/>
                    <a:pt x="2610492" y="180156"/>
                    <a:pt x="2739793" y="454107"/>
                  </a:cubicBezTo>
                  <a:lnTo>
                    <a:pt x="-4293" y="454107"/>
                  </a:lnTo>
                </a:path>
              </a:pathLst>
            </a:custGeom>
            <a:solidFill>
              <a:schemeClr val="accent1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Graphic 15">
              <a:extLst>
                <a:ext uri="{FF2B5EF4-FFF2-40B4-BE49-F238E27FC236}">
                  <a16:creationId xmlns:a16="http://schemas.microsoft.com/office/drawing/2014/main" id="{6E8BA06D-D4F2-C351-9B74-5E24C6DD2F47}"/>
                </a:ext>
              </a:extLst>
            </p:cNvPr>
            <p:cNvSpPr/>
            <p:nvPr/>
          </p:nvSpPr>
          <p:spPr>
            <a:xfrm>
              <a:off x="3936092" y="2994986"/>
              <a:ext cx="25807" cy="201500"/>
            </a:xfrm>
            <a:custGeom>
              <a:avLst/>
              <a:gdLst>
                <a:gd name="connsiteX0" fmla="*/ 58776 w 58775"/>
                <a:gd name="connsiteY0" fmla="*/ 502920 h 502919"/>
                <a:gd name="connsiteX1" fmla="*/ 0 w 58775"/>
                <a:gd name="connsiteY1" fmla="*/ 502920 h 502919"/>
                <a:gd name="connsiteX2" fmla="*/ 0 w 58775"/>
                <a:gd name="connsiteY2" fmla="*/ 0 h 502919"/>
                <a:gd name="connsiteX3" fmla="*/ 58776 w 58775"/>
                <a:gd name="connsiteY3" fmla="*/ 0 h 502919"/>
                <a:gd name="connsiteX4" fmla="*/ 58776 w 58775"/>
                <a:gd name="connsiteY4" fmla="*/ 502920 h 50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75" h="502919">
                  <a:moveTo>
                    <a:pt x="58776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8776" y="0"/>
                  </a:lnTo>
                  <a:lnTo>
                    <a:pt x="58776" y="502920"/>
                  </a:lnTo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st="266700" dir="144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>
                <a:solidFill>
                  <a:schemeClr val="lt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3DFA2B4-CB92-BCB8-5EB7-7E5338CBD686}"/>
              </a:ext>
            </a:extLst>
          </p:cNvPr>
          <p:cNvGrpSpPr/>
          <p:nvPr/>
        </p:nvGrpSpPr>
        <p:grpSpPr>
          <a:xfrm>
            <a:off x="9192169" y="1282440"/>
            <a:ext cx="1969091" cy="1989755"/>
            <a:chOff x="3063725" y="2994986"/>
            <a:chExt cx="1770539" cy="178911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C34C93-5C8F-EAF0-8989-95EFA149614B}"/>
                </a:ext>
              </a:extLst>
            </p:cNvPr>
            <p:cNvSpPr/>
            <p:nvPr/>
          </p:nvSpPr>
          <p:spPr>
            <a:xfrm>
              <a:off x="3063726" y="3153521"/>
              <a:ext cx="1770538" cy="1331503"/>
            </a:xfrm>
            <a:custGeom>
              <a:avLst/>
              <a:gdLst>
                <a:gd name="connsiteX0" fmla="*/ 2717650 w 2744085"/>
                <a:gd name="connsiteY0" fmla="*/ 2063641 h 2063641"/>
                <a:gd name="connsiteX1" fmla="*/ 1372043 w 2744085"/>
                <a:gd name="connsiteY1" fmla="*/ 53437 h 2063641"/>
                <a:gd name="connsiteX2" fmla="*/ 26436 w 2744085"/>
                <a:gd name="connsiteY2" fmla="*/ 2063641 h 2063641"/>
                <a:gd name="connsiteX3" fmla="*/ 0 w 2744085"/>
                <a:gd name="connsiteY3" fmla="*/ 2049744 h 2063641"/>
                <a:gd name="connsiteX4" fmla="*/ 1372043 w 2744085"/>
                <a:gd name="connsiteY4" fmla="*/ 0 h 2063641"/>
                <a:gd name="connsiteX5" fmla="*/ 2744086 w 2744085"/>
                <a:gd name="connsiteY5" fmla="*/ 2049744 h 2063641"/>
                <a:gd name="connsiteX6" fmla="*/ 2717650 w 2744085"/>
                <a:gd name="connsiteY6" fmla="*/ 2063641 h 2063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4085" h="2063641">
                  <a:moveTo>
                    <a:pt x="2717650" y="2063641"/>
                  </a:moveTo>
                  <a:lnTo>
                    <a:pt x="1372043" y="53437"/>
                  </a:lnTo>
                  <a:lnTo>
                    <a:pt x="26436" y="2063641"/>
                  </a:lnTo>
                  <a:lnTo>
                    <a:pt x="0" y="2049744"/>
                  </a:lnTo>
                  <a:lnTo>
                    <a:pt x="1372043" y="0"/>
                  </a:lnTo>
                  <a:lnTo>
                    <a:pt x="2744086" y="2049744"/>
                  </a:lnTo>
                  <a:lnTo>
                    <a:pt x="2717650" y="2063641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38BE209-5EBF-388D-5198-C800CD4D50A4}"/>
                </a:ext>
              </a:extLst>
            </p:cNvPr>
            <p:cNvSpPr/>
            <p:nvPr/>
          </p:nvSpPr>
          <p:spPr>
            <a:xfrm flipV="1">
              <a:off x="3063725" y="4485024"/>
              <a:ext cx="1770538" cy="299081"/>
            </a:xfrm>
            <a:custGeom>
              <a:avLst/>
              <a:gdLst>
                <a:gd name="connsiteX0" fmla="*/ -4293 w 2744085"/>
                <a:gd name="connsiteY0" fmla="*/ 454107 h 463533"/>
                <a:gd name="connsiteX1" fmla="*/ 726619 w 2744085"/>
                <a:gd name="connsiteY1" fmla="*/ -9427 h 463533"/>
                <a:gd name="connsiteX2" fmla="*/ 2008882 w 2744085"/>
                <a:gd name="connsiteY2" fmla="*/ -9427 h 463533"/>
                <a:gd name="connsiteX3" fmla="*/ 2739793 w 2744085"/>
                <a:gd name="connsiteY3" fmla="*/ 454107 h 463533"/>
                <a:gd name="connsiteX4" fmla="*/ -4293 w 2744085"/>
                <a:gd name="connsiteY4" fmla="*/ 454107 h 463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4085" h="463533">
                  <a:moveTo>
                    <a:pt x="-4293" y="454107"/>
                  </a:moveTo>
                  <a:cubicBezTo>
                    <a:pt x="125009" y="180156"/>
                    <a:pt x="403621" y="-9427"/>
                    <a:pt x="726619" y="-9427"/>
                  </a:cubicBezTo>
                  <a:lnTo>
                    <a:pt x="2008882" y="-9427"/>
                  </a:lnTo>
                  <a:cubicBezTo>
                    <a:pt x="2331879" y="-9427"/>
                    <a:pt x="2610492" y="180156"/>
                    <a:pt x="2739793" y="454107"/>
                  </a:cubicBezTo>
                  <a:lnTo>
                    <a:pt x="-4293" y="454107"/>
                  </a:lnTo>
                </a:path>
              </a:pathLst>
            </a:custGeom>
            <a:solidFill>
              <a:schemeClr val="accent2"/>
            </a:solidFill>
            <a:ln w="6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04142EAE-C3F0-92B5-3000-9D49EBDEA3BA}"/>
                </a:ext>
              </a:extLst>
            </p:cNvPr>
            <p:cNvSpPr/>
            <p:nvPr/>
          </p:nvSpPr>
          <p:spPr>
            <a:xfrm>
              <a:off x="3936092" y="2994986"/>
              <a:ext cx="25807" cy="201500"/>
            </a:xfrm>
            <a:custGeom>
              <a:avLst/>
              <a:gdLst>
                <a:gd name="connsiteX0" fmla="*/ 58776 w 58775"/>
                <a:gd name="connsiteY0" fmla="*/ 502920 h 502919"/>
                <a:gd name="connsiteX1" fmla="*/ 0 w 58775"/>
                <a:gd name="connsiteY1" fmla="*/ 502920 h 502919"/>
                <a:gd name="connsiteX2" fmla="*/ 0 w 58775"/>
                <a:gd name="connsiteY2" fmla="*/ 0 h 502919"/>
                <a:gd name="connsiteX3" fmla="*/ 58776 w 58775"/>
                <a:gd name="connsiteY3" fmla="*/ 0 h 502919"/>
                <a:gd name="connsiteX4" fmla="*/ 58776 w 58775"/>
                <a:gd name="connsiteY4" fmla="*/ 502920 h 502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75" h="502919">
                  <a:moveTo>
                    <a:pt x="58776" y="502920"/>
                  </a:moveTo>
                  <a:lnTo>
                    <a:pt x="0" y="502920"/>
                  </a:lnTo>
                  <a:lnTo>
                    <a:pt x="0" y="0"/>
                  </a:lnTo>
                  <a:lnTo>
                    <a:pt x="58776" y="0"/>
                  </a:lnTo>
                  <a:lnTo>
                    <a:pt x="58776" y="502920"/>
                  </a:lnTo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BFDC1FC-5E5B-6115-4945-5E3BB3A43600}"/>
              </a:ext>
            </a:extLst>
          </p:cNvPr>
          <p:cNvSpPr/>
          <p:nvPr/>
        </p:nvSpPr>
        <p:spPr>
          <a:xfrm flipV="1">
            <a:off x="7653625" y="1556044"/>
            <a:ext cx="363940" cy="363942"/>
          </a:xfrm>
          <a:custGeom>
            <a:avLst/>
            <a:gdLst>
              <a:gd name="connsiteX0" fmla="*/ 728436 w 737416"/>
              <a:gd name="connsiteY0" fmla="*/ 354631 h 737423"/>
              <a:gd name="connsiteX1" fmla="*/ 359724 w 737416"/>
              <a:gd name="connsiteY1" fmla="*/ -14081 h 737423"/>
              <a:gd name="connsiteX2" fmla="*/ -8981 w 737416"/>
              <a:gd name="connsiteY2" fmla="*/ 354631 h 737423"/>
              <a:gd name="connsiteX3" fmla="*/ 359724 w 737416"/>
              <a:gd name="connsiteY3" fmla="*/ 723342 h 737423"/>
              <a:gd name="connsiteX4" fmla="*/ 728436 w 737416"/>
              <a:gd name="connsiteY4" fmla="*/ 354631 h 737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416" h="737423">
                <a:moveTo>
                  <a:pt x="728436" y="354631"/>
                </a:moveTo>
                <a:cubicBezTo>
                  <a:pt x="728436" y="150966"/>
                  <a:pt x="563327" y="-14081"/>
                  <a:pt x="359724" y="-14081"/>
                </a:cubicBezTo>
                <a:cubicBezTo>
                  <a:pt x="156097" y="-14081"/>
                  <a:pt x="-8981" y="150966"/>
                  <a:pt x="-8981" y="354631"/>
                </a:cubicBezTo>
                <a:cubicBezTo>
                  <a:pt x="-8981" y="558234"/>
                  <a:pt x="156097" y="723342"/>
                  <a:pt x="359724" y="723342"/>
                </a:cubicBezTo>
                <a:cubicBezTo>
                  <a:pt x="563327" y="723342"/>
                  <a:pt x="728436" y="558234"/>
                  <a:pt x="728436" y="354631"/>
                </a:cubicBezTo>
              </a:path>
            </a:pathLst>
          </a:custGeom>
          <a:ln w="614" cap="flat">
            <a:noFill/>
            <a:prstDash val="solid"/>
            <a:miter/>
          </a:ln>
          <a:effectLst>
            <a:outerShdw blurRad="2032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2F8A3-2E86-0990-104F-97CDB3324338}"/>
              </a:ext>
            </a:extLst>
          </p:cNvPr>
          <p:cNvSpPr/>
          <p:nvPr/>
        </p:nvSpPr>
        <p:spPr>
          <a:xfrm>
            <a:off x="4532319" y="3496549"/>
            <a:ext cx="1969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+mj-lt"/>
                <a:ea typeface="Inter" panose="020B0502030000000004" pitchFamily="34" charset="0"/>
              </a:rPr>
              <a:t>$180-$250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76619-032B-5004-706F-EDB5CB004405}"/>
              </a:ext>
            </a:extLst>
          </p:cNvPr>
          <p:cNvSpPr/>
          <p:nvPr/>
        </p:nvSpPr>
        <p:spPr>
          <a:xfrm>
            <a:off x="9172135" y="2249457"/>
            <a:ext cx="2104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  <a:ea typeface="Inter" panose="020B0502030000000004" pitchFamily="34" charset="0"/>
              </a:rPr>
              <a:t>$120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4FF82C9-CE3C-0560-A182-46A7986E11C7}"/>
              </a:ext>
            </a:extLst>
          </p:cNvPr>
          <p:cNvSpPr/>
          <p:nvPr/>
        </p:nvSpPr>
        <p:spPr>
          <a:xfrm>
            <a:off x="7179696" y="3485018"/>
            <a:ext cx="1311775" cy="589770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anchor="ctr">
            <a:spAutoFit/>
          </a:bodyPr>
          <a:lstStyle/>
          <a:p>
            <a:pPr marL="63500" algn="ctr">
              <a:lnSpc>
                <a:spcPct val="130000"/>
              </a:lnSpc>
            </a:pPr>
            <a:r>
              <a:rPr lang="en-US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Balance </a:t>
            </a:r>
            <a:endParaRPr lang="id-ID" dirty="0">
              <a:solidFill>
                <a:schemeClr val="bg1"/>
              </a:solidFill>
              <a:latin typeface="+mj-lt"/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16ED2C-B1E9-680B-64A0-77813DF4160D}"/>
              </a:ext>
            </a:extLst>
          </p:cNvPr>
          <p:cNvSpPr txBox="1"/>
          <p:nvPr/>
        </p:nvSpPr>
        <p:spPr>
          <a:xfrm>
            <a:off x="863099" y="617598"/>
            <a:ext cx="558417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 b="1">
                <a:solidFill>
                  <a:schemeClr val="accent1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Bangladesh vs. Competitors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E230A9C-420F-19FD-89E0-9B7C289DF959}"/>
              </a:ext>
            </a:extLst>
          </p:cNvPr>
          <p:cNvSpPr/>
          <p:nvPr/>
        </p:nvSpPr>
        <p:spPr>
          <a:xfrm>
            <a:off x="863098" y="2040174"/>
            <a:ext cx="3950737" cy="680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  <a:ea typeface="Open Sans" panose="020B0606030504020204" pitchFamily="34" charset="0"/>
                <a:cs typeface="Poppins" panose="00000500000000000000" pitchFamily="2" charset="0"/>
              </a:rPr>
              <a:t>Labor Cost Advantage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3EDA9B-15CA-EA13-A728-93270768D3EA}"/>
              </a:ext>
            </a:extLst>
          </p:cNvPr>
          <p:cNvSpPr txBox="1"/>
          <p:nvPr/>
        </p:nvSpPr>
        <p:spPr>
          <a:xfrm>
            <a:off x="4485827" y="4530379"/>
            <a:ext cx="19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Vietnam/India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A89C6-687F-692E-1EF9-F4D65E180B82}"/>
              </a:ext>
            </a:extLst>
          </p:cNvPr>
          <p:cNvSpPr txBox="1"/>
          <p:nvPr/>
        </p:nvSpPr>
        <p:spPr>
          <a:xfrm>
            <a:off x="9192169" y="3539173"/>
            <a:ext cx="197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Bangladesh</a:t>
            </a:r>
          </a:p>
        </p:txBody>
      </p:sp>
    </p:spTree>
    <p:extLst>
      <p:ext uri="{BB962C8B-B14F-4D97-AF65-F5344CB8AC3E}">
        <p14:creationId xmlns:p14="http://schemas.microsoft.com/office/powerpoint/2010/main" val="622525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81816E2D-9CA0-EE4C-1F9A-79B097153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24357">
            <a:off x="4853553" y="3165039"/>
            <a:ext cx="2011854" cy="2571476"/>
          </a:xfrm>
          <a:prstGeom prst="rect">
            <a:avLst/>
          </a:prstGeom>
        </p:spPr>
      </p:pic>
      <p:sp>
        <p:nvSpPr>
          <p:cNvPr id="2" name="Rectangle 77">
            <a:extLst>
              <a:ext uri="{FF2B5EF4-FFF2-40B4-BE49-F238E27FC236}">
                <a16:creationId xmlns:a16="http://schemas.microsoft.com/office/drawing/2014/main" id="{F1F80C3A-C619-F8FF-787D-DDDB823837AF}"/>
              </a:ext>
            </a:extLst>
          </p:cNvPr>
          <p:cNvSpPr/>
          <p:nvPr/>
        </p:nvSpPr>
        <p:spPr>
          <a:xfrm>
            <a:off x="0" y="4353745"/>
            <a:ext cx="12192000" cy="2504256"/>
          </a:xfrm>
          <a:custGeom>
            <a:avLst/>
            <a:gdLst>
              <a:gd name="connsiteX0" fmla="*/ 0 w 12192000"/>
              <a:gd name="connsiteY0" fmla="*/ 0 h 2504256"/>
              <a:gd name="connsiteX1" fmla="*/ 12192000 w 12192000"/>
              <a:gd name="connsiteY1" fmla="*/ 0 h 2504256"/>
              <a:gd name="connsiteX2" fmla="*/ 12192000 w 12192000"/>
              <a:gd name="connsiteY2" fmla="*/ 2504256 h 2504256"/>
              <a:gd name="connsiteX3" fmla="*/ 0 w 12192000"/>
              <a:gd name="connsiteY3" fmla="*/ 2504256 h 2504256"/>
              <a:gd name="connsiteX4" fmla="*/ 0 w 12192000"/>
              <a:gd name="connsiteY4" fmla="*/ 0 h 2504256"/>
              <a:gd name="connsiteX0" fmla="*/ 0 w 12192000"/>
              <a:gd name="connsiteY0" fmla="*/ 0 h 2504256"/>
              <a:gd name="connsiteX1" fmla="*/ 12192000 w 12192000"/>
              <a:gd name="connsiteY1" fmla="*/ 0 h 2504256"/>
              <a:gd name="connsiteX2" fmla="*/ 12192000 w 12192000"/>
              <a:gd name="connsiteY2" fmla="*/ 2504256 h 2504256"/>
              <a:gd name="connsiteX3" fmla="*/ 0 w 12192000"/>
              <a:gd name="connsiteY3" fmla="*/ 2504256 h 2504256"/>
              <a:gd name="connsiteX4" fmla="*/ 0 w 12192000"/>
              <a:gd name="connsiteY4" fmla="*/ 0 h 2504256"/>
              <a:gd name="connsiteX0" fmla="*/ 0 w 12192000"/>
              <a:gd name="connsiteY0" fmla="*/ 0 h 2504256"/>
              <a:gd name="connsiteX1" fmla="*/ 12192000 w 12192000"/>
              <a:gd name="connsiteY1" fmla="*/ 0 h 2504256"/>
              <a:gd name="connsiteX2" fmla="*/ 12192000 w 12192000"/>
              <a:gd name="connsiteY2" fmla="*/ 2504256 h 2504256"/>
              <a:gd name="connsiteX3" fmla="*/ 0 w 12192000"/>
              <a:gd name="connsiteY3" fmla="*/ 2504256 h 2504256"/>
              <a:gd name="connsiteX4" fmla="*/ 0 w 12192000"/>
              <a:gd name="connsiteY4" fmla="*/ 0 h 2504256"/>
              <a:gd name="connsiteX0" fmla="*/ 0 w 12192000"/>
              <a:gd name="connsiteY0" fmla="*/ 0 h 2504256"/>
              <a:gd name="connsiteX1" fmla="*/ 12192000 w 12192000"/>
              <a:gd name="connsiteY1" fmla="*/ 0 h 2504256"/>
              <a:gd name="connsiteX2" fmla="*/ 12192000 w 12192000"/>
              <a:gd name="connsiteY2" fmla="*/ 2504256 h 2504256"/>
              <a:gd name="connsiteX3" fmla="*/ 0 w 12192000"/>
              <a:gd name="connsiteY3" fmla="*/ 2504256 h 2504256"/>
              <a:gd name="connsiteX4" fmla="*/ 0 w 12192000"/>
              <a:gd name="connsiteY4" fmla="*/ 0 h 2504256"/>
              <a:gd name="connsiteX0" fmla="*/ 0 w 12192000"/>
              <a:gd name="connsiteY0" fmla="*/ 0 h 2504256"/>
              <a:gd name="connsiteX1" fmla="*/ 12192000 w 12192000"/>
              <a:gd name="connsiteY1" fmla="*/ 0 h 2504256"/>
              <a:gd name="connsiteX2" fmla="*/ 12192000 w 12192000"/>
              <a:gd name="connsiteY2" fmla="*/ 2504256 h 2504256"/>
              <a:gd name="connsiteX3" fmla="*/ 0 w 12192000"/>
              <a:gd name="connsiteY3" fmla="*/ 2504256 h 2504256"/>
              <a:gd name="connsiteX4" fmla="*/ 0 w 12192000"/>
              <a:gd name="connsiteY4" fmla="*/ 0 h 2504256"/>
              <a:gd name="connsiteX0" fmla="*/ 0 w 12192000"/>
              <a:gd name="connsiteY0" fmla="*/ 0 h 2504256"/>
              <a:gd name="connsiteX1" fmla="*/ 12192000 w 12192000"/>
              <a:gd name="connsiteY1" fmla="*/ 0 h 2504256"/>
              <a:gd name="connsiteX2" fmla="*/ 12192000 w 12192000"/>
              <a:gd name="connsiteY2" fmla="*/ 2504256 h 2504256"/>
              <a:gd name="connsiteX3" fmla="*/ 0 w 12192000"/>
              <a:gd name="connsiteY3" fmla="*/ 2504256 h 2504256"/>
              <a:gd name="connsiteX4" fmla="*/ 0 w 12192000"/>
              <a:gd name="connsiteY4" fmla="*/ 0 h 2504256"/>
              <a:gd name="connsiteX0" fmla="*/ 0 w 12192000"/>
              <a:gd name="connsiteY0" fmla="*/ 0 h 2504256"/>
              <a:gd name="connsiteX1" fmla="*/ 12192000 w 12192000"/>
              <a:gd name="connsiteY1" fmla="*/ 0 h 2504256"/>
              <a:gd name="connsiteX2" fmla="*/ 12192000 w 12192000"/>
              <a:gd name="connsiteY2" fmla="*/ 2504256 h 2504256"/>
              <a:gd name="connsiteX3" fmla="*/ 0 w 12192000"/>
              <a:gd name="connsiteY3" fmla="*/ 2504256 h 2504256"/>
              <a:gd name="connsiteX4" fmla="*/ 0 w 12192000"/>
              <a:gd name="connsiteY4" fmla="*/ 0 h 2504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504256">
                <a:moveTo>
                  <a:pt x="0" y="0"/>
                </a:moveTo>
                <a:cubicBezTo>
                  <a:pt x="4265478" y="914401"/>
                  <a:pt x="7942020" y="898902"/>
                  <a:pt x="12192000" y="0"/>
                </a:cubicBezTo>
                <a:lnTo>
                  <a:pt x="12192000" y="2504256"/>
                </a:lnTo>
                <a:lnTo>
                  <a:pt x="0" y="250425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81D97D8-F00D-A8F8-B436-20583CAD2DAC}"/>
              </a:ext>
            </a:extLst>
          </p:cNvPr>
          <p:cNvSpPr/>
          <p:nvPr/>
        </p:nvSpPr>
        <p:spPr>
          <a:xfrm rot="21060000">
            <a:off x="6640204" y="3532879"/>
            <a:ext cx="2032830" cy="1824359"/>
          </a:xfrm>
          <a:custGeom>
            <a:avLst/>
            <a:gdLst>
              <a:gd name="connsiteX0" fmla="*/ 1564249 w 1666875"/>
              <a:gd name="connsiteY0" fmla="*/ 1199497 h 1704975"/>
              <a:gd name="connsiteX1" fmla="*/ 1487001 w 1666875"/>
              <a:gd name="connsiteY1" fmla="*/ 1007949 h 1704975"/>
              <a:gd name="connsiteX2" fmla="*/ 1214777 w 1666875"/>
              <a:gd name="connsiteY2" fmla="*/ 725913 h 1704975"/>
              <a:gd name="connsiteX3" fmla="*/ 1009989 w 1666875"/>
              <a:gd name="connsiteY3" fmla="*/ 443021 h 1704975"/>
              <a:gd name="connsiteX4" fmla="*/ 964079 w 1666875"/>
              <a:gd name="connsiteY4" fmla="*/ 292145 h 1704975"/>
              <a:gd name="connsiteX5" fmla="*/ 902262 w 1666875"/>
              <a:gd name="connsiteY5" fmla="*/ 94978 h 1704975"/>
              <a:gd name="connsiteX6" fmla="*/ 708142 w 1666875"/>
              <a:gd name="connsiteY6" fmla="*/ 94978 h 1704975"/>
              <a:gd name="connsiteX7" fmla="*/ 674138 w 1666875"/>
              <a:gd name="connsiteY7" fmla="*/ 228804 h 1704975"/>
              <a:gd name="connsiteX8" fmla="*/ 534406 w 1666875"/>
              <a:gd name="connsiteY8" fmla="*/ 470262 h 1704975"/>
              <a:gd name="connsiteX9" fmla="*/ 392388 w 1666875"/>
              <a:gd name="connsiteY9" fmla="*/ 813543 h 1704975"/>
              <a:gd name="connsiteX10" fmla="*/ 209508 w 1666875"/>
              <a:gd name="connsiteY10" fmla="*/ 1053859 h 1704975"/>
              <a:gd name="connsiteX11" fmla="*/ 65681 w 1666875"/>
              <a:gd name="connsiteY11" fmla="*/ 1229691 h 1704975"/>
              <a:gd name="connsiteX12" fmla="*/ 189982 w 1666875"/>
              <a:gd name="connsiteY12" fmla="*/ 1444575 h 1704975"/>
              <a:gd name="connsiteX13" fmla="*/ 530596 w 1666875"/>
              <a:gd name="connsiteY13" fmla="*/ 1510774 h 1704975"/>
              <a:gd name="connsiteX14" fmla="*/ 1079903 w 1666875"/>
              <a:gd name="connsiteY14" fmla="*/ 1510774 h 1704975"/>
              <a:gd name="connsiteX15" fmla="*/ 1443567 w 1666875"/>
              <a:gd name="connsiteY15" fmla="*/ 1457624 h 1704975"/>
              <a:gd name="connsiteX16" fmla="*/ 1564249 w 1666875"/>
              <a:gd name="connsiteY16" fmla="*/ 1199497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6875" h="1704975">
                <a:moveTo>
                  <a:pt x="1564249" y="1199497"/>
                </a:moveTo>
                <a:cubicBezTo>
                  <a:pt x="1703981" y="1126059"/>
                  <a:pt x="1574727" y="953656"/>
                  <a:pt x="1487001" y="1007949"/>
                </a:cubicBezTo>
                <a:cubicBezTo>
                  <a:pt x="1625781" y="801733"/>
                  <a:pt x="1309455" y="617043"/>
                  <a:pt x="1214777" y="725913"/>
                </a:cubicBezTo>
                <a:cubicBezTo>
                  <a:pt x="1377273" y="536557"/>
                  <a:pt x="1157055" y="347199"/>
                  <a:pt x="1009989" y="443021"/>
                </a:cubicBezTo>
                <a:cubicBezTo>
                  <a:pt x="1120384" y="375584"/>
                  <a:pt x="1038088" y="261951"/>
                  <a:pt x="964079" y="292145"/>
                </a:cubicBezTo>
                <a:cubicBezTo>
                  <a:pt x="1070568" y="238900"/>
                  <a:pt x="1006465" y="83166"/>
                  <a:pt x="902262" y="94978"/>
                </a:cubicBezTo>
                <a:cubicBezTo>
                  <a:pt x="901023" y="-23037"/>
                  <a:pt x="705761" y="-21228"/>
                  <a:pt x="708142" y="94978"/>
                </a:cubicBezTo>
                <a:cubicBezTo>
                  <a:pt x="638324" y="83547"/>
                  <a:pt x="600986" y="195371"/>
                  <a:pt x="674138" y="228804"/>
                </a:cubicBezTo>
                <a:cubicBezTo>
                  <a:pt x="560505" y="195657"/>
                  <a:pt x="420773" y="360153"/>
                  <a:pt x="534406" y="470262"/>
                </a:cubicBezTo>
                <a:cubicBezTo>
                  <a:pt x="380482" y="377965"/>
                  <a:pt x="152644" y="680955"/>
                  <a:pt x="392388" y="813543"/>
                </a:cubicBezTo>
                <a:cubicBezTo>
                  <a:pt x="240846" y="725913"/>
                  <a:pt x="85207" y="957942"/>
                  <a:pt x="209508" y="1053859"/>
                </a:cubicBezTo>
                <a:cubicBezTo>
                  <a:pt x="121783" y="999472"/>
                  <a:pt x="-51191" y="1101770"/>
                  <a:pt x="65681" y="1229691"/>
                </a:cubicBezTo>
                <a:cubicBezTo>
                  <a:pt x="-55096" y="1293603"/>
                  <a:pt x="23104" y="1524490"/>
                  <a:pt x="189982" y="1444575"/>
                </a:cubicBezTo>
                <a:cubicBezTo>
                  <a:pt x="198840" y="1705369"/>
                  <a:pt x="514023" y="1657649"/>
                  <a:pt x="530596" y="1510774"/>
                </a:cubicBezTo>
                <a:cubicBezTo>
                  <a:pt x="541550" y="1742898"/>
                  <a:pt x="1003227" y="1796142"/>
                  <a:pt x="1079903" y="1510774"/>
                </a:cubicBezTo>
                <a:cubicBezTo>
                  <a:pt x="1096476" y="1657554"/>
                  <a:pt x="1377273" y="1770044"/>
                  <a:pt x="1443567" y="1457624"/>
                </a:cubicBezTo>
                <a:cubicBezTo>
                  <a:pt x="1627305" y="1553541"/>
                  <a:pt x="1761321" y="1298937"/>
                  <a:pt x="1564249" y="1199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F88F13-7871-2F94-EE99-B752D4075ED3}"/>
              </a:ext>
            </a:extLst>
          </p:cNvPr>
          <p:cNvGrpSpPr/>
          <p:nvPr/>
        </p:nvGrpSpPr>
        <p:grpSpPr>
          <a:xfrm rot="21060000">
            <a:off x="6869778" y="1843365"/>
            <a:ext cx="1038023" cy="1851517"/>
            <a:chOff x="3446103" y="2286000"/>
            <a:chExt cx="978884" cy="1746028"/>
          </a:xfrm>
          <a:effectLst>
            <a:outerShdw blurRad="571500" dist="152400" dir="5400000" sx="98000" sy="98000" algn="t" rotWithShape="0">
              <a:prstClr val="black">
                <a:alpha val="12000"/>
              </a:prstClr>
            </a:outerShdw>
          </a:effectLst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7BA0024-52CF-E824-288C-ABA76594C69A}"/>
                </a:ext>
              </a:extLst>
            </p:cNvPr>
            <p:cNvSpPr/>
            <p:nvPr/>
          </p:nvSpPr>
          <p:spPr>
            <a:xfrm>
              <a:off x="4148762" y="3420618"/>
              <a:ext cx="276225" cy="485775"/>
            </a:xfrm>
            <a:custGeom>
              <a:avLst/>
              <a:gdLst>
                <a:gd name="connsiteX0" fmla="*/ 55245 w 276225"/>
                <a:gd name="connsiteY0" fmla="*/ 7144 h 485775"/>
                <a:gd name="connsiteX1" fmla="*/ 7144 w 276225"/>
                <a:gd name="connsiteY1" fmla="*/ 243459 h 485775"/>
                <a:gd name="connsiteX2" fmla="*/ 270129 w 276225"/>
                <a:gd name="connsiteY2" fmla="*/ 486918 h 485775"/>
                <a:gd name="connsiteX3" fmla="*/ 55245 w 276225"/>
                <a:gd name="connsiteY3" fmla="*/ 714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85775">
                  <a:moveTo>
                    <a:pt x="55245" y="7144"/>
                  </a:moveTo>
                  <a:cubicBezTo>
                    <a:pt x="55245" y="7144"/>
                    <a:pt x="32671" y="164592"/>
                    <a:pt x="7144" y="243459"/>
                  </a:cubicBezTo>
                  <a:cubicBezTo>
                    <a:pt x="204502" y="272891"/>
                    <a:pt x="270129" y="486918"/>
                    <a:pt x="270129" y="486918"/>
                  </a:cubicBezTo>
                  <a:cubicBezTo>
                    <a:pt x="270129" y="486918"/>
                    <a:pt x="328994" y="163544"/>
                    <a:pt x="55245" y="714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8B76938-ED83-40E1-C3AB-9E13E161D8D3}"/>
                </a:ext>
              </a:extLst>
            </p:cNvPr>
            <p:cNvSpPr/>
            <p:nvPr/>
          </p:nvSpPr>
          <p:spPr>
            <a:xfrm>
              <a:off x="3446103" y="3418904"/>
              <a:ext cx="276225" cy="495300"/>
            </a:xfrm>
            <a:custGeom>
              <a:avLst/>
              <a:gdLst>
                <a:gd name="connsiteX0" fmla="*/ 218123 w 276225"/>
                <a:gd name="connsiteY0" fmla="*/ 7144 h 495300"/>
                <a:gd name="connsiteX1" fmla="*/ 271654 w 276225"/>
                <a:gd name="connsiteY1" fmla="*/ 242411 h 495300"/>
                <a:gd name="connsiteX2" fmla="*/ 14288 w 276225"/>
                <a:gd name="connsiteY2" fmla="*/ 491776 h 495300"/>
                <a:gd name="connsiteX3" fmla="*/ 218123 w 276225"/>
                <a:gd name="connsiteY3" fmla="*/ 714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95300">
                  <a:moveTo>
                    <a:pt x="218123" y="7144"/>
                  </a:moveTo>
                  <a:cubicBezTo>
                    <a:pt x="218123" y="7144"/>
                    <a:pt x="244412" y="164306"/>
                    <a:pt x="271654" y="242411"/>
                  </a:cubicBezTo>
                  <a:cubicBezTo>
                    <a:pt x="75058" y="276225"/>
                    <a:pt x="14288" y="491776"/>
                    <a:pt x="14288" y="491776"/>
                  </a:cubicBezTo>
                  <a:cubicBezTo>
                    <a:pt x="14288" y="491776"/>
                    <a:pt x="-51815" y="169735"/>
                    <a:pt x="218123" y="7144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CF8593-1C79-0291-6B8F-BB70F23A3EEC}"/>
                </a:ext>
              </a:extLst>
            </p:cNvPr>
            <p:cNvSpPr/>
            <p:nvPr/>
          </p:nvSpPr>
          <p:spPr>
            <a:xfrm>
              <a:off x="3748522" y="3793903"/>
              <a:ext cx="381000" cy="238125"/>
            </a:xfrm>
            <a:custGeom>
              <a:avLst/>
              <a:gdLst>
                <a:gd name="connsiteX0" fmla="*/ 376618 w 381000"/>
                <a:gd name="connsiteY0" fmla="*/ 188309 h 238125"/>
                <a:gd name="connsiteX1" fmla="*/ 7144 w 381000"/>
                <a:gd name="connsiteY1" fmla="*/ 190881 h 238125"/>
                <a:gd name="connsiteX2" fmla="*/ 70104 w 381000"/>
                <a:gd name="connsiteY2" fmla="*/ 7144 h 238125"/>
                <a:gd name="connsiteX3" fmla="*/ 189928 w 381000"/>
                <a:gd name="connsiteY3" fmla="*/ 16574 h 238125"/>
                <a:gd name="connsiteX4" fmla="*/ 309182 w 381000"/>
                <a:gd name="connsiteY4" fmla="*/ 7144 h 238125"/>
                <a:gd name="connsiteX5" fmla="*/ 376618 w 381000"/>
                <a:gd name="connsiteY5" fmla="*/ 18830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0" h="238125">
                  <a:moveTo>
                    <a:pt x="376618" y="188309"/>
                  </a:moveTo>
                  <a:cubicBezTo>
                    <a:pt x="313182" y="255365"/>
                    <a:pt x="55245" y="242507"/>
                    <a:pt x="7144" y="190881"/>
                  </a:cubicBezTo>
                  <a:cubicBezTo>
                    <a:pt x="14002" y="91726"/>
                    <a:pt x="70104" y="7144"/>
                    <a:pt x="70104" y="7144"/>
                  </a:cubicBezTo>
                  <a:cubicBezTo>
                    <a:pt x="70104" y="7144"/>
                    <a:pt x="145447" y="17907"/>
                    <a:pt x="189928" y="16574"/>
                  </a:cubicBezTo>
                  <a:cubicBezTo>
                    <a:pt x="237553" y="14859"/>
                    <a:pt x="309182" y="7144"/>
                    <a:pt x="309182" y="7144"/>
                  </a:cubicBezTo>
                  <a:cubicBezTo>
                    <a:pt x="309182" y="7144"/>
                    <a:pt x="376809" y="118872"/>
                    <a:pt x="376618" y="18830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FC2BBAF-5156-7C2D-AAFD-777BDF8CA715}"/>
                </a:ext>
              </a:extLst>
            </p:cNvPr>
            <p:cNvSpPr/>
            <p:nvPr/>
          </p:nvSpPr>
          <p:spPr>
            <a:xfrm>
              <a:off x="3821102" y="2671382"/>
              <a:ext cx="228600" cy="228600"/>
            </a:xfrm>
            <a:custGeom>
              <a:avLst/>
              <a:gdLst>
                <a:gd name="connsiteX0" fmla="*/ 224123 w 228600"/>
                <a:gd name="connsiteY0" fmla="*/ 115633 h 228600"/>
                <a:gd name="connsiteX1" fmla="*/ 115633 w 228600"/>
                <a:gd name="connsiteY1" fmla="*/ 224123 h 228600"/>
                <a:gd name="connsiteX2" fmla="*/ 7144 w 228600"/>
                <a:gd name="connsiteY2" fmla="*/ 115633 h 228600"/>
                <a:gd name="connsiteX3" fmla="*/ 115633 w 228600"/>
                <a:gd name="connsiteY3" fmla="*/ 7144 h 228600"/>
                <a:gd name="connsiteX4" fmla="*/ 224123 w 228600"/>
                <a:gd name="connsiteY4" fmla="*/ 11563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4123" y="115633"/>
                  </a:moveTo>
                  <a:cubicBezTo>
                    <a:pt x="224123" y="175546"/>
                    <a:pt x="175546" y="224123"/>
                    <a:pt x="115633" y="224123"/>
                  </a:cubicBezTo>
                  <a:cubicBezTo>
                    <a:pt x="55721" y="224123"/>
                    <a:pt x="7144" y="175546"/>
                    <a:pt x="7144" y="115633"/>
                  </a:cubicBezTo>
                  <a:cubicBezTo>
                    <a:pt x="7144" y="55721"/>
                    <a:pt x="55721" y="7144"/>
                    <a:pt x="115633" y="7144"/>
                  </a:cubicBezTo>
                  <a:cubicBezTo>
                    <a:pt x="175546" y="7144"/>
                    <a:pt x="224123" y="55721"/>
                    <a:pt x="224123" y="115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FCCD1E-6810-332F-2809-4955CC4BEE60}"/>
                </a:ext>
              </a:extLst>
            </p:cNvPr>
            <p:cNvSpPr/>
            <p:nvPr/>
          </p:nvSpPr>
          <p:spPr>
            <a:xfrm>
              <a:off x="3742617" y="2999709"/>
              <a:ext cx="381000" cy="381000"/>
            </a:xfrm>
            <a:custGeom>
              <a:avLst/>
              <a:gdLst>
                <a:gd name="connsiteX0" fmla="*/ 377285 w 381000"/>
                <a:gd name="connsiteY0" fmla="*/ 192215 h 381000"/>
                <a:gd name="connsiteX1" fmla="*/ 192215 w 381000"/>
                <a:gd name="connsiteY1" fmla="*/ 377285 h 381000"/>
                <a:gd name="connsiteX2" fmla="*/ 7144 w 381000"/>
                <a:gd name="connsiteY2" fmla="*/ 192215 h 381000"/>
                <a:gd name="connsiteX3" fmla="*/ 192215 w 381000"/>
                <a:gd name="connsiteY3" fmla="*/ 7144 h 381000"/>
                <a:gd name="connsiteX4" fmla="*/ 377285 w 381000"/>
                <a:gd name="connsiteY4" fmla="*/ 19221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77285" y="192215"/>
                  </a:moveTo>
                  <a:cubicBezTo>
                    <a:pt x="377285" y="294418"/>
                    <a:pt x="294418" y="377285"/>
                    <a:pt x="192215" y="377285"/>
                  </a:cubicBezTo>
                  <a:cubicBezTo>
                    <a:pt x="90011" y="377285"/>
                    <a:pt x="7144" y="294418"/>
                    <a:pt x="7144" y="192215"/>
                  </a:cubicBezTo>
                  <a:cubicBezTo>
                    <a:pt x="7144" y="90011"/>
                    <a:pt x="90011" y="7144"/>
                    <a:pt x="192215" y="7144"/>
                  </a:cubicBezTo>
                  <a:cubicBezTo>
                    <a:pt x="294513" y="7144"/>
                    <a:pt x="377285" y="90011"/>
                    <a:pt x="377285" y="19221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6A3C229-E651-B003-1531-A6235D4A9339}"/>
                </a:ext>
              </a:extLst>
            </p:cNvPr>
            <p:cNvSpPr/>
            <p:nvPr/>
          </p:nvSpPr>
          <p:spPr>
            <a:xfrm>
              <a:off x="3619910" y="2495836"/>
              <a:ext cx="628650" cy="1285875"/>
            </a:xfrm>
            <a:custGeom>
              <a:avLst/>
              <a:gdLst>
                <a:gd name="connsiteX0" fmla="*/ 330161 w 628650"/>
                <a:gd name="connsiteY0" fmla="*/ 70771 h 1285875"/>
                <a:gd name="connsiteX1" fmla="*/ 316635 w 628650"/>
                <a:gd name="connsiteY1" fmla="*/ 71056 h 1285875"/>
                <a:gd name="connsiteX2" fmla="*/ 126326 w 628650"/>
                <a:gd name="connsiteY2" fmla="*/ 9811 h 1285875"/>
                <a:gd name="connsiteX3" fmla="*/ 112705 w 628650"/>
                <a:gd name="connsiteY3" fmla="*/ 1251204 h 1285875"/>
                <a:gd name="connsiteX4" fmla="*/ 524947 w 628650"/>
                <a:gd name="connsiteY4" fmla="*/ 1251204 h 1285875"/>
                <a:gd name="connsiteX5" fmla="*/ 510469 w 628650"/>
                <a:gd name="connsiteY5" fmla="*/ 7144 h 1285875"/>
                <a:gd name="connsiteX6" fmla="*/ 330161 w 628650"/>
                <a:gd name="connsiteY6" fmla="*/ 70771 h 1285875"/>
                <a:gd name="connsiteX7" fmla="*/ 316826 w 628650"/>
                <a:gd name="connsiteY7" fmla="*/ 164687 h 1285875"/>
                <a:gd name="connsiteX8" fmla="*/ 444556 w 628650"/>
                <a:gd name="connsiteY8" fmla="*/ 292418 h 1285875"/>
                <a:gd name="connsiteX9" fmla="*/ 316826 w 628650"/>
                <a:gd name="connsiteY9" fmla="*/ 420243 h 1285875"/>
                <a:gd name="connsiteX10" fmla="*/ 189096 w 628650"/>
                <a:gd name="connsiteY10" fmla="*/ 292418 h 1285875"/>
                <a:gd name="connsiteX11" fmla="*/ 316826 w 628650"/>
                <a:gd name="connsiteY11" fmla="*/ 164687 h 1285875"/>
                <a:gd name="connsiteX12" fmla="*/ 316826 w 628650"/>
                <a:gd name="connsiteY12" fmla="*/ 907161 h 1285875"/>
                <a:gd name="connsiteX13" fmla="*/ 104704 w 628650"/>
                <a:gd name="connsiteY13" fmla="*/ 695039 h 1285875"/>
                <a:gd name="connsiteX14" fmla="*/ 316826 w 628650"/>
                <a:gd name="connsiteY14" fmla="*/ 482918 h 1285875"/>
                <a:gd name="connsiteX15" fmla="*/ 528948 w 628650"/>
                <a:gd name="connsiteY15" fmla="*/ 695039 h 1285875"/>
                <a:gd name="connsiteX16" fmla="*/ 316826 w 628650"/>
                <a:gd name="connsiteY16" fmla="*/ 907161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8650" h="1285875">
                  <a:moveTo>
                    <a:pt x="330161" y="70771"/>
                  </a:moveTo>
                  <a:cubicBezTo>
                    <a:pt x="325589" y="70961"/>
                    <a:pt x="321112" y="71056"/>
                    <a:pt x="316635" y="71056"/>
                  </a:cubicBezTo>
                  <a:cubicBezTo>
                    <a:pt x="245484" y="71056"/>
                    <a:pt x="179761" y="48387"/>
                    <a:pt x="126326" y="9811"/>
                  </a:cubicBezTo>
                  <a:cubicBezTo>
                    <a:pt x="-64269" y="345853"/>
                    <a:pt x="6311" y="857536"/>
                    <a:pt x="112705" y="1251204"/>
                  </a:cubicBezTo>
                  <a:cubicBezTo>
                    <a:pt x="187857" y="1291590"/>
                    <a:pt x="443413" y="1289685"/>
                    <a:pt x="524947" y="1251204"/>
                  </a:cubicBezTo>
                  <a:cubicBezTo>
                    <a:pt x="617816" y="880300"/>
                    <a:pt x="703827" y="349853"/>
                    <a:pt x="510469" y="7144"/>
                  </a:cubicBezTo>
                  <a:cubicBezTo>
                    <a:pt x="458463" y="45815"/>
                    <a:pt x="396169" y="68104"/>
                    <a:pt x="330161" y="70771"/>
                  </a:cubicBezTo>
                  <a:close/>
                  <a:moveTo>
                    <a:pt x="316826" y="164687"/>
                  </a:moveTo>
                  <a:cubicBezTo>
                    <a:pt x="387406" y="164687"/>
                    <a:pt x="444556" y="221837"/>
                    <a:pt x="444556" y="292418"/>
                  </a:cubicBezTo>
                  <a:cubicBezTo>
                    <a:pt x="444556" y="362998"/>
                    <a:pt x="387406" y="420243"/>
                    <a:pt x="316826" y="420243"/>
                  </a:cubicBezTo>
                  <a:cubicBezTo>
                    <a:pt x="246246" y="420243"/>
                    <a:pt x="189096" y="362998"/>
                    <a:pt x="189096" y="292418"/>
                  </a:cubicBezTo>
                  <a:cubicBezTo>
                    <a:pt x="189000" y="221837"/>
                    <a:pt x="246246" y="164687"/>
                    <a:pt x="316826" y="164687"/>
                  </a:cubicBezTo>
                  <a:close/>
                  <a:moveTo>
                    <a:pt x="316826" y="907161"/>
                  </a:moveTo>
                  <a:cubicBezTo>
                    <a:pt x="199668" y="907161"/>
                    <a:pt x="104704" y="812197"/>
                    <a:pt x="104704" y="695039"/>
                  </a:cubicBezTo>
                  <a:cubicBezTo>
                    <a:pt x="104704" y="577882"/>
                    <a:pt x="199668" y="482918"/>
                    <a:pt x="316826" y="482918"/>
                  </a:cubicBezTo>
                  <a:cubicBezTo>
                    <a:pt x="433983" y="482918"/>
                    <a:pt x="528948" y="577882"/>
                    <a:pt x="528948" y="695039"/>
                  </a:cubicBezTo>
                  <a:cubicBezTo>
                    <a:pt x="528948" y="812197"/>
                    <a:pt x="433983" y="907161"/>
                    <a:pt x="316826" y="90716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BF03DF9-C8D1-C568-65FC-7E1D76C89BE5}"/>
                </a:ext>
              </a:extLst>
            </p:cNvPr>
            <p:cNvSpPr/>
            <p:nvPr/>
          </p:nvSpPr>
          <p:spPr>
            <a:xfrm>
              <a:off x="3757380" y="2286000"/>
              <a:ext cx="352425" cy="247650"/>
            </a:xfrm>
            <a:custGeom>
              <a:avLst/>
              <a:gdLst>
                <a:gd name="connsiteX0" fmla="*/ 191167 w 352425"/>
                <a:gd name="connsiteY0" fmla="*/ 245078 h 247650"/>
                <a:gd name="connsiteX1" fmla="*/ 354520 w 352425"/>
                <a:gd name="connsiteY1" fmla="*/ 186309 h 247650"/>
                <a:gd name="connsiteX2" fmla="*/ 181261 w 352425"/>
                <a:gd name="connsiteY2" fmla="*/ 7144 h 247650"/>
                <a:gd name="connsiteX3" fmla="*/ 7144 w 352425"/>
                <a:gd name="connsiteY3" fmla="*/ 188881 h 247650"/>
                <a:gd name="connsiteX4" fmla="*/ 191167 w 352425"/>
                <a:gd name="connsiteY4" fmla="*/ 24507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247650">
                  <a:moveTo>
                    <a:pt x="191167" y="245078"/>
                  </a:moveTo>
                  <a:cubicBezTo>
                    <a:pt x="251269" y="242602"/>
                    <a:pt x="307753" y="222028"/>
                    <a:pt x="354520" y="186309"/>
                  </a:cubicBezTo>
                  <a:cubicBezTo>
                    <a:pt x="310324" y="116777"/>
                    <a:pt x="253460" y="55912"/>
                    <a:pt x="181261" y="7144"/>
                  </a:cubicBezTo>
                  <a:cubicBezTo>
                    <a:pt x="109156" y="57150"/>
                    <a:pt x="51911" y="118682"/>
                    <a:pt x="7144" y="188881"/>
                  </a:cubicBezTo>
                  <a:cubicBezTo>
                    <a:pt x="58293" y="226695"/>
                    <a:pt x="122206" y="247936"/>
                    <a:pt x="191167" y="245078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3BB8763-15BA-EF94-465D-04B0DD5282E4}"/>
              </a:ext>
            </a:extLst>
          </p:cNvPr>
          <p:cNvSpPr/>
          <p:nvPr/>
        </p:nvSpPr>
        <p:spPr>
          <a:xfrm rot="519980">
            <a:off x="2797006" y="3507380"/>
            <a:ext cx="2032830" cy="1824359"/>
          </a:xfrm>
          <a:custGeom>
            <a:avLst/>
            <a:gdLst>
              <a:gd name="connsiteX0" fmla="*/ 1564249 w 1666875"/>
              <a:gd name="connsiteY0" fmla="*/ 1199497 h 1704975"/>
              <a:gd name="connsiteX1" fmla="*/ 1487001 w 1666875"/>
              <a:gd name="connsiteY1" fmla="*/ 1007949 h 1704975"/>
              <a:gd name="connsiteX2" fmla="*/ 1214777 w 1666875"/>
              <a:gd name="connsiteY2" fmla="*/ 725913 h 1704975"/>
              <a:gd name="connsiteX3" fmla="*/ 1009989 w 1666875"/>
              <a:gd name="connsiteY3" fmla="*/ 443021 h 1704975"/>
              <a:gd name="connsiteX4" fmla="*/ 964079 w 1666875"/>
              <a:gd name="connsiteY4" fmla="*/ 292145 h 1704975"/>
              <a:gd name="connsiteX5" fmla="*/ 902262 w 1666875"/>
              <a:gd name="connsiteY5" fmla="*/ 94978 h 1704975"/>
              <a:gd name="connsiteX6" fmla="*/ 708142 w 1666875"/>
              <a:gd name="connsiteY6" fmla="*/ 94978 h 1704975"/>
              <a:gd name="connsiteX7" fmla="*/ 674138 w 1666875"/>
              <a:gd name="connsiteY7" fmla="*/ 228804 h 1704975"/>
              <a:gd name="connsiteX8" fmla="*/ 534406 w 1666875"/>
              <a:gd name="connsiteY8" fmla="*/ 470262 h 1704975"/>
              <a:gd name="connsiteX9" fmla="*/ 392388 w 1666875"/>
              <a:gd name="connsiteY9" fmla="*/ 813543 h 1704975"/>
              <a:gd name="connsiteX10" fmla="*/ 209508 w 1666875"/>
              <a:gd name="connsiteY10" fmla="*/ 1053859 h 1704975"/>
              <a:gd name="connsiteX11" fmla="*/ 65681 w 1666875"/>
              <a:gd name="connsiteY11" fmla="*/ 1229691 h 1704975"/>
              <a:gd name="connsiteX12" fmla="*/ 189982 w 1666875"/>
              <a:gd name="connsiteY12" fmla="*/ 1444575 h 1704975"/>
              <a:gd name="connsiteX13" fmla="*/ 530596 w 1666875"/>
              <a:gd name="connsiteY13" fmla="*/ 1510774 h 1704975"/>
              <a:gd name="connsiteX14" fmla="*/ 1079903 w 1666875"/>
              <a:gd name="connsiteY14" fmla="*/ 1510774 h 1704975"/>
              <a:gd name="connsiteX15" fmla="*/ 1443567 w 1666875"/>
              <a:gd name="connsiteY15" fmla="*/ 1457624 h 1704975"/>
              <a:gd name="connsiteX16" fmla="*/ 1564249 w 1666875"/>
              <a:gd name="connsiteY16" fmla="*/ 1199497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6875" h="1704975">
                <a:moveTo>
                  <a:pt x="1564249" y="1199497"/>
                </a:moveTo>
                <a:cubicBezTo>
                  <a:pt x="1703981" y="1126059"/>
                  <a:pt x="1574727" y="953656"/>
                  <a:pt x="1487001" y="1007949"/>
                </a:cubicBezTo>
                <a:cubicBezTo>
                  <a:pt x="1625781" y="801733"/>
                  <a:pt x="1309455" y="617043"/>
                  <a:pt x="1214777" y="725913"/>
                </a:cubicBezTo>
                <a:cubicBezTo>
                  <a:pt x="1377273" y="536557"/>
                  <a:pt x="1157055" y="347199"/>
                  <a:pt x="1009989" y="443021"/>
                </a:cubicBezTo>
                <a:cubicBezTo>
                  <a:pt x="1120384" y="375584"/>
                  <a:pt x="1038088" y="261951"/>
                  <a:pt x="964079" y="292145"/>
                </a:cubicBezTo>
                <a:cubicBezTo>
                  <a:pt x="1070568" y="238900"/>
                  <a:pt x="1006465" y="83166"/>
                  <a:pt x="902262" y="94978"/>
                </a:cubicBezTo>
                <a:cubicBezTo>
                  <a:pt x="901023" y="-23037"/>
                  <a:pt x="705761" y="-21228"/>
                  <a:pt x="708142" y="94978"/>
                </a:cubicBezTo>
                <a:cubicBezTo>
                  <a:pt x="638324" y="83547"/>
                  <a:pt x="600986" y="195371"/>
                  <a:pt x="674138" y="228804"/>
                </a:cubicBezTo>
                <a:cubicBezTo>
                  <a:pt x="560505" y="195657"/>
                  <a:pt x="420773" y="360153"/>
                  <a:pt x="534406" y="470262"/>
                </a:cubicBezTo>
                <a:cubicBezTo>
                  <a:pt x="380482" y="377965"/>
                  <a:pt x="152644" y="680955"/>
                  <a:pt x="392388" y="813543"/>
                </a:cubicBezTo>
                <a:cubicBezTo>
                  <a:pt x="240846" y="725913"/>
                  <a:pt x="85207" y="957942"/>
                  <a:pt x="209508" y="1053859"/>
                </a:cubicBezTo>
                <a:cubicBezTo>
                  <a:pt x="121783" y="999472"/>
                  <a:pt x="-51191" y="1101770"/>
                  <a:pt x="65681" y="1229691"/>
                </a:cubicBezTo>
                <a:cubicBezTo>
                  <a:pt x="-55096" y="1293603"/>
                  <a:pt x="23104" y="1524490"/>
                  <a:pt x="189982" y="1444575"/>
                </a:cubicBezTo>
                <a:cubicBezTo>
                  <a:pt x="198840" y="1705369"/>
                  <a:pt x="514023" y="1657649"/>
                  <a:pt x="530596" y="1510774"/>
                </a:cubicBezTo>
                <a:cubicBezTo>
                  <a:pt x="541550" y="1742898"/>
                  <a:pt x="1003227" y="1796142"/>
                  <a:pt x="1079903" y="1510774"/>
                </a:cubicBezTo>
                <a:cubicBezTo>
                  <a:pt x="1096476" y="1657554"/>
                  <a:pt x="1377273" y="1770044"/>
                  <a:pt x="1443567" y="1457624"/>
                </a:cubicBezTo>
                <a:cubicBezTo>
                  <a:pt x="1627305" y="1553541"/>
                  <a:pt x="1761321" y="1298937"/>
                  <a:pt x="1564249" y="1199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9C112-219F-FE94-7D10-CA96F143F79D}"/>
              </a:ext>
            </a:extLst>
          </p:cNvPr>
          <p:cNvGrpSpPr/>
          <p:nvPr/>
        </p:nvGrpSpPr>
        <p:grpSpPr>
          <a:xfrm rot="519980">
            <a:off x="3530696" y="1767473"/>
            <a:ext cx="1038023" cy="1851517"/>
            <a:chOff x="3446103" y="2286000"/>
            <a:chExt cx="978884" cy="1746028"/>
          </a:xfrm>
          <a:effectLst>
            <a:outerShdw blurRad="571500" dist="152400" dir="5400000" sx="98000" sy="98000" algn="t" rotWithShape="0">
              <a:prstClr val="black">
                <a:alpha val="12000"/>
              </a:prstClr>
            </a:outerShdw>
          </a:effectLst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B6311E3-AB46-2F23-2815-72B0B2966591}"/>
                </a:ext>
              </a:extLst>
            </p:cNvPr>
            <p:cNvSpPr/>
            <p:nvPr/>
          </p:nvSpPr>
          <p:spPr>
            <a:xfrm>
              <a:off x="4148762" y="3420618"/>
              <a:ext cx="276225" cy="485775"/>
            </a:xfrm>
            <a:custGeom>
              <a:avLst/>
              <a:gdLst>
                <a:gd name="connsiteX0" fmla="*/ 55245 w 276225"/>
                <a:gd name="connsiteY0" fmla="*/ 7144 h 485775"/>
                <a:gd name="connsiteX1" fmla="*/ 7144 w 276225"/>
                <a:gd name="connsiteY1" fmla="*/ 243459 h 485775"/>
                <a:gd name="connsiteX2" fmla="*/ 270129 w 276225"/>
                <a:gd name="connsiteY2" fmla="*/ 486918 h 485775"/>
                <a:gd name="connsiteX3" fmla="*/ 55245 w 276225"/>
                <a:gd name="connsiteY3" fmla="*/ 714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85775">
                  <a:moveTo>
                    <a:pt x="55245" y="7144"/>
                  </a:moveTo>
                  <a:cubicBezTo>
                    <a:pt x="55245" y="7144"/>
                    <a:pt x="32671" y="164592"/>
                    <a:pt x="7144" y="243459"/>
                  </a:cubicBezTo>
                  <a:cubicBezTo>
                    <a:pt x="204502" y="272891"/>
                    <a:pt x="270129" y="486918"/>
                    <a:pt x="270129" y="486918"/>
                  </a:cubicBezTo>
                  <a:cubicBezTo>
                    <a:pt x="270129" y="486918"/>
                    <a:pt x="328994" y="163544"/>
                    <a:pt x="55245" y="71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1E37EC2-5BBE-4619-45F1-9BBFB86D2055}"/>
                </a:ext>
              </a:extLst>
            </p:cNvPr>
            <p:cNvSpPr/>
            <p:nvPr/>
          </p:nvSpPr>
          <p:spPr>
            <a:xfrm>
              <a:off x="3446103" y="3418904"/>
              <a:ext cx="276225" cy="495300"/>
            </a:xfrm>
            <a:custGeom>
              <a:avLst/>
              <a:gdLst>
                <a:gd name="connsiteX0" fmla="*/ 218123 w 276225"/>
                <a:gd name="connsiteY0" fmla="*/ 7144 h 495300"/>
                <a:gd name="connsiteX1" fmla="*/ 271654 w 276225"/>
                <a:gd name="connsiteY1" fmla="*/ 242411 h 495300"/>
                <a:gd name="connsiteX2" fmla="*/ 14288 w 276225"/>
                <a:gd name="connsiteY2" fmla="*/ 491776 h 495300"/>
                <a:gd name="connsiteX3" fmla="*/ 218123 w 276225"/>
                <a:gd name="connsiteY3" fmla="*/ 714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95300">
                  <a:moveTo>
                    <a:pt x="218123" y="7144"/>
                  </a:moveTo>
                  <a:cubicBezTo>
                    <a:pt x="218123" y="7144"/>
                    <a:pt x="244412" y="164306"/>
                    <a:pt x="271654" y="242411"/>
                  </a:cubicBezTo>
                  <a:cubicBezTo>
                    <a:pt x="75058" y="276225"/>
                    <a:pt x="14288" y="491776"/>
                    <a:pt x="14288" y="491776"/>
                  </a:cubicBezTo>
                  <a:cubicBezTo>
                    <a:pt x="14288" y="491776"/>
                    <a:pt x="-51815" y="169735"/>
                    <a:pt x="218123" y="714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C018BE9-846E-44A3-C050-10A3E255E790}"/>
                </a:ext>
              </a:extLst>
            </p:cNvPr>
            <p:cNvSpPr/>
            <p:nvPr/>
          </p:nvSpPr>
          <p:spPr>
            <a:xfrm>
              <a:off x="3748522" y="3793903"/>
              <a:ext cx="381000" cy="238125"/>
            </a:xfrm>
            <a:custGeom>
              <a:avLst/>
              <a:gdLst>
                <a:gd name="connsiteX0" fmla="*/ 376618 w 381000"/>
                <a:gd name="connsiteY0" fmla="*/ 188309 h 238125"/>
                <a:gd name="connsiteX1" fmla="*/ 7144 w 381000"/>
                <a:gd name="connsiteY1" fmla="*/ 190881 h 238125"/>
                <a:gd name="connsiteX2" fmla="*/ 70104 w 381000"/>
                <a:gd name="connsiteY2" fmla="*/ 7144 h 238125"/>
                <a:gd name="connsiteX3" fmla="*/ 189928 w 381000"/>
                <a:gd name="connsiteY3" fmla="*/ 16574 h 238125"/>
                <a:gd name="connsiteX4" fmla="*/ 309182 w 381000"/>
                <a:gd name="connsiteY4" fmla="*/ 7144 h 238125"/>
                <a:gd name="connsiteX5" fmla="*/ 376618 w 381000"/>
                <a:gd name="connsiteY5" fmla="*/ 18830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0" h="238125">
                  <a:moveTo>
                    <a:pt x="376618" y="188309"/>
                  </a:moveTo>
                  <a:cubicBezTo>
                    <a:pt x="313182" y="255365"/>
                    <a:pt x="55245" y="242507"/>
                    <a:pt x="7144" y="190881"/>
                  </a:cubicBezTo>
                  <a:cubicBezTo>
                    <a:pt x="14002" y="91726"/>
                    <a:pt x="70104" y="7144"/>
                    <a:pt x="70104" y="7144"/>
                  </a:cubicBezTo>
                  <a:cubicBezTo>
                    <a:pt x="70104" y="7144"/>
                    <a:pt x="145447" y="17907"/>
                    <a:pt x="189928" y="16574"/>
                  </a:cubicBezTo>
                  <a:cubicBezTo>
                    <a:pt x="237553" y="14859"/>
                    <a:pt x="309182" y="7144"/>
                    <a:pt x="309182" y="7144"/>
                  </a:cubicBezTo>
                  <a:cubicBezTo>
                    <a:pt x="309182" y="7144"/>
                    <a:pt x="376809" y="118872"/>
                    <a:pt x="376618" y="18830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EA7211C-1B1F-031E-BFF6-FD9CBA294D1F}"/>
                </a:ext>
              </a:extLst>
            </p:cNvPr>
            <p:cNvSpPr/>
            <p:nvPr/>
          </p:nvSpPr>
          <p:spPr>
            <a:xfrm>
              <a:off x="3821102" y="2671382"/>
              <a:ext cx="228600" cy="228600"/>
            </a:xfrm>
            <a:custGeom>
              <a:avLst/>
              <a:gdLst>
                <a:gd name="connsiteX0" fmla="*/ 224123 w 228600"/>
                <a:gd name="connsiteY0" fmla="*/ 115633 h 228600"/>
                <a:gd name="connsiteX1" fmla="*/ 115633 w 228600"/>
                <a:gd name="connsiteY1" fmla="*/ 224123 h 228600"/>
                <a:gd name="connsiteX2" fmla="*/ 7144 w 228600"/>
                <a:gd name="connsiteY2" fmla="*/ 115633 h 228600"/>
                <a:gd name="connsiteX3" fmla="*/ 115633 w 228600"/>
                <a:gd name="connsiteY3" fmla="*/ 7144 h 228600"/>
                <a:gd name="connsiteX4" fmla="*/ 224123 w 228600"/>
                <a:gd name="connsiteY4" fmla="*/ 11563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4123" y="115633"/>
                  </a:moveTo>
                  <a:cubicBezTo>
                    <a:pt x="224123" y="175546"/>
                    <a:pt x="175546" y="224123"/>
                    <a:pt x="115633" y="224123"/>
                  </a:cubicBezTo>
                  <a:cubicBezTo>
                    <a:pt x="55721" y="224123"/>
                    <a:pt x="7144" y="175546"/>
                    <a:pt x="7144" y="115633"/>
                  </a:cubicBezTo>
                  <a:cubicBezTo>
                    <a:pt x="7144" y="55721"/>
                    <a:pt x="55721" y="7144"/>
                    <a:pt x="115633" y="7144"/>
                  </a:cubicBezTo>
                  <a:cubicBezTo>
                    <a:pt x="175546" y="7144"/>
                    <a:pt x="224123" y="55721"/>
                    <a:pt x="224123" y="115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2DAE5-E1F4-3C8B-7B2A-11BF0454EEDA}"/>
                </a:ext>
              </a:extLst>
            </p:cNvPr>
            <p:cNvSpPr/>
            <p:nvPr/>
          </p:nvSpPr>
          <p:spPr>
            <a:xfrm>
              <a:off x="3742617" y="2999709"/>
              <a:ext cx="381000" cy="381000"/>
            </a:xfrm>
            <a:custGeom>
              <a:avLst/>
              <a:gdLst>
                <a:gd name="connsiteX0" fmla="*/ 377285 w 381000"/>
                <a:gd name="connsiteY0" fmla="*/ 192215 h 381000"/>
                <a:gd name="connsiteX1" fmla="*/ 192215 w 381000"/>
                <a:gd name="connsiteY1" fmla="*/ 377285 h 381000"/>
                <a:gd name="connsiteX2" fmla="*/ 7144 w 381000"/>
                <a:gd name="connsiteY2" fmla="*/ 192215 h 381000"/>
                <a:gd name="connsiteX3" fmla="*/ 192215 w 381000"/>
                <a:gd name="connsiteY3" fmla="*/ 7144 h 381000"/>
                <a:gd name="connsiteX4" fmla="*/ 377285 w 381000"/>
                <a:gd name="connsiteY4" fmla="*/ 19221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77285" y="192215"/>
                  </a:moveTo>
                  <a:cubicBezTo>
                    <a:pt x="377285" y="294418"/>
                    <a:pt x="294418" y="377285"/>
                    <a:pt x="192215" y="377285"/>
                  </a:cubicBezTo>
                  <a:cubicBezTo>
                    <a:pt x="90011" y="377285"/>
                    <a:pt x="7144" y="294418"/>
                    <a:pt x="7144" y="192215"/>
                  </a:cubicBezTo>
                  <a:cubicBezTo>
                    <a:pt x="7144" y="90011"/>
                    <a:pt x="90011" y="7144"/>
                    <a:pt x="192215" y="7144"/>
                  </a:cubicBezTo>
                  <a:cubicBezTo>
                    <a:pt x="294513" y="7144"/>
                    <a:pt x="377285" y="90011"/>
                    <a:pt x="377285" y="19221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62BE9D2-9850-1AF4-D3E4-84D742721F9E}"/>
                </a:ext>
              </a:extLst>
            </p:cNvPr>
            <p:cNvSpPr/>
            <p:nvPr/>
          </p:nvSpPr>
          <p:spPr>
            <a:xfrm>
              <a:off x="3619910" y="2495836"/>
              <a:ext cx="628650" cy="1285875"/>
            </a:xfrm>
            <a:custGeom>
              <a:avLst/>
              <a:gdLst>
                <a:gd name="connsiteX0" fmla="*/ 330161 w 628650"/>
                <a:gd name="connsiteY0" fmla="*/ 70771 h 1285875"/>
                <a:gd name="connsiteX1" fmla="*/ 316635 w 628650"/>
                <a:gd name="connsiteY1" fmla="*/ 71056 h 1285875"/>
                <a:gd name="connsiteX2" fmla="*/ 126326 w 628650"/>
                <a:gd name="connsiteY2" fmla="*/ 9811 h 1285875"/>
                <a:gd name="connsiteX3" fmla="*/ 112705 w 628650"/>
                <a:gd name="connsiteY3" fmla="*/ 1251204 h 1285875"/>
                <a:gd name="connsiteX4" fmla="*/ 524947 w 628650"/>
                <a:gd name="connsiteY4" fmla="*/ 1251204 h 1285875"/>
                <a:gd name="connsiteX5" fmla="*/ 510469 w 628650"/>
                <a:gd name="connsiteY5" fmla="*/ 7144 h 1285875"/>
                <a:gd name="connsiteX6" fmla="*/ 330161 w 628650"/>
                <a:gd name="connsiteY6" fmla="*/ 70771 h 1285875"/>
                <a:gd name="connsiteX7" fmla="*/ 316826 w 628650"/>
                <a:gd name="connsiteY7" fmla="*/ 164687 h 1285875"/>
                <a:gd name="connsiteX8" fmla="*/ 444556 w 628650"/>
                <a:gd name="connsiteY8" fmla="*/ 292418 h 1285875"/>
                <a:gd name="connsiteX9" fmla="*/ 316826 w 628650"/>
                <a:gd name="connsiteY9" fmla="*/ 420243 h 1285875"/>
                <a:gd name="connsiteX10" fmla="*/ 189096 w 628650"/>
                <a:gd name="connsiteY10" fmla="*/ 292418 h 1285875"/>
                <a:gd name="connsiteX11" fmla="*/ 316826 w 628650"/>
                <a:gd name="connsiteY11" fmla="*/ 164687 h 1285875"/>
                <a:gd name="connsiteX12" fmla="*/ 316826 w 628650"/>
                <a:gd name="connsiteY12" fmla="*/ 907161 h 1285875"/>
                <a:gd name="connsiteX13" fmla="*/ 104704 w 628650"/>
                <a:gd name="connsiteY13" fmla="*/ 695039 h 1285875"/>
                <a:gd name="connsiteX14" fmla="*/ 316826 w 628650"/>
                <a:gd name="connsiteY14" fmla="*/ 482918 h 1285875"/>
                <a:gd name="connsiteX15" fmla="*/ 528948 w 628650"/>
                <a:gd name="connsiteY15" fmla="*/ 695039 h 1285875"/>
                <a:gd name="connsiteX16" fmla="*/ 316826 w 628650"/>
                <a:gd name="connsiteY16" fmla="*/ 907161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8650" h="1285875">
                  <a:moveTo>
                    <a:pt x="330161" y="70771"/>
                  </a:moveTo>
                  <a:cubicBezTo>
                    <a:pt x="325589" y="70961"/>
                    <a:pt x="321112" y="71056"/>
                    <a:pt x="316635" y="71056"/>
                  </a:cubicBezTo>
                  <a:cubicBezTo>
                    <a:pt x="245484" y="71056"/>
                    <a:pt x="179761" y="48387"/>
                    <a:pt x="126326" y="9811"/>
                  </a:cubicBezTo>
                  <a:cubicBezTo>
                    <a:pt x="-64269" y="345853"/>
                    <a:pt x="6311" y="857536"/>
                    <a:pt x="112705" y="1251204"/>
                  </a:cubicBezTo>
                  <a:cubicBezTo>
                    <a:pt x="187857" y="1291590"/>
                    <a:pt x="443413" y="1289685"/>
                    <a:pt x="524947" y="1251204"/>
                  </a:cubicBezTo>
                  <a:cubicBezTo>
                    <a:pt x="617816" y="880300"/>
                    <a:pt x="703827" y="349853"/>
                    <a:pt x="510469" y="7144"/>
                  </a:cubicBezTo>
                  <a:cubicBezTo>
                    <a:pt x="458463" y="45815"/>
                    <a:pt x="396169" y="68104"/>
                    <a:pt x="330161" y="70771"/>
                  </a:cubicBezTo>
                  <a:close/>
                  <a:moveTo>
                    <a:pt x="316826" y="164687"/>
                  </a:moveTo>
                  <a:cubicBezTo>
                    <a:pt x="387406" y="164687"/>
                    <a:pt x="444556" y="221837"/>
                    <a:pt x="444556" y="292418"/>
                  </a:cubicBezTo>
                  <a:cubicBezTo>
                    <a:pt x="444556" y="362998"/>
                    <a:pt x="387406" y="420243"/>
                    <a:pt x="316826" y="420243"/>
                  </a:cubicBezTo>
                  <a:cubicBezTo>
                    <a:pt x="246246" y="420243"/>
                    <a:pt x="189096" y="362998"/>
                    <a:pt x="189096" y="292418"/>
                  </a:cubicBezTo>
                  <a:cubicBezTo>
                    <a:pt x="189000" y="221837"/>
                    <a:pt x="246246" y="164687"/>
                    <a:pt x="316826" y="164687"/>
                  </a:cubicBezTo>
                  <a:close/>
                  <a:moveTo>
                    <a:pt x="316826" y="907161"/>
                  </a:moveTo>
                  <a:cubicBezTo>
                    <a:pt x="199668" y="907161"/>
                    <a:pt x="104704" y="812197"/>
                    <a:pt x="104704" y="695039"/>
                  </a:cubicBezTo>
                  <a:cubicBezTo>
                    <a:pt x="104704" y="577882"/>
                    <a:pt x="199668" y="482918"/>
                    <a:pt x="316826" y="482918"/>
                  </a:cubicBezTo>
                  <a:cubicBezTo>
                    <a:pt x="433983" y="482918"/>
                    <a:pt x="528948" y="577882"/>
                    <a:pt x="528948" y="695039"/>
                  </a:cubicBezTo>
                  <a:cubicBezTo>
                    <a:pt x="528948" y="812197"/>
                    <a:pt x="433983" y="907161"/>
                    <a:pt x="316826" y="90716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CD4C852-A493-7133-2C51-3F2EB6A85446}"/>
                </a:ext>
              </a:extLst>
            </p:cNvPr>
            <p:cNvSpPr/>
            <p:nvPr/>
          </p:nvSpPr>
          <p:spPr>
            <a:xfrm>
              <a:off x="3757380" y="2286000"/>
              <a:ext cx="352425" cy="247650"/>
            </a:xfrm>
            <a:custGeom>
              <a:avLst/>
              <a:gdLst>
                <a:gd name="connsiteX0" fmla="*/ 191167 w 352425"/>
                <a:gd name="connsiteY0" fmla="*/ 245078 h 247650"/>
                <a:gd name="connsiteX1" fmla="*/ 354520 w 352425"/>
                <a:gd name="connsiteY1" fmla="*/ 186309 h 247650"/>
                <a:gd name="connsiteX2" fmla="*/ 181261 w 352425"/>
                <a:gd name="connsiteY2" fmla="*/ 7144 h 247650"/>
                <a:gd name="connsiteX3" fmla="*/ 7144 w 352425"/>
                <a:gd name="connsiteY3" fmla="*/ 188881 h 247650"/>
                <a:gd name="connsiteX4" fmla="*/ 191167 w 352425"/>
                <a:gd name="connsiteY4" fmla="*/ 24507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247650">
                  <a:moveTo>
                    <a:pt x="191167" y="245078"/>
                  </a:moveTo>
                  <a:cubicBezTo>
                    <a:pt x="251269" y="242602"/>
                    <a:pt x="307753" y="222028"/>
                    <a:pt x="354520" y="186309"/>
                  </a:cubicBezTo>
                  <a:cubicBezTo>
                    <a:pt x="310324" y="116777"/>
                    <a:pt x="253460" y="55912"/>
                    <a:pt x="181261" y="7144"/>
                  </a:cubicBezTo>
                  <a:cubicBezTo>
                    <a:pt x="109156" y="57150"/>
                    <a:pt x="51911" y="118682"/>
                    <a:pt x="7144" y="188881"/>
                  </a:cubicBezTo>
                  <a:cubicBezTo>
                    <a:pt x="58293" y="226695"/>
                    <a:pt x="122206" y="247936"/>
                    <a:pt x="191167" y="24507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A3CB681-B621-BF39-2B12-9D9C6E3F5FF4}"/>
              </a:ext>
            </a:extLst>
          </p:cNvPr>
          <p:cNvSpPr/>
          <p:nvPr/>
        </p:nvSpPr>
        <p:spPr>
          <a:xfrm rot="1350672">
            <a:off x="684686" y="3671505"/>
            <a:ext cx="2032830" cy="1824359"/>
          </a:xfrm>
          <a:custGeom>
            <a:avLst/>
            <a:gdLst>
              <a:gd name="connsiteX0" fmla="*/ 1564249 w 1666875"/>
              <a:gd name="connsiteY0" fmla="*/ 1199497 h 1704975"/>
              <a:gd name="connsiteX1" fmla="*/ 1487001 w 1666875"/>
              <a:gd name="connsiteY1" fmla="*/ 1007949 h 1704975"/>
              <a:gd name="connsiteX2" fmla="*/ 1214777 w 1666875"/>
              <a:gd name="connsiteY2" fmla="*/ 725913 h 1704975"/>
              <a:gd name="connsiteX3" fmla="*/ 1009989 w 1666875"/>
              <a:gd name="connsiteY3" fmla="*/ 443021 h 1704975"/>
              <a:gd name="connsiteX4" fmla="*/ 964079 w 1666875"/>
              <a:gd name="connsiteY4" fmla="*/ 292145 h 1704975"/>
              <a:gd name="connsiteX5" fmla="*/ 902262 w 1666875"/>
              <a:gd name="connsiteY5" fmla="*/ 94978 h 1704975"/>
              <a:gd name="connsiteX6" fmla="*/ 708142 w 1666875"/>
              <a:gd name="connsiteY6" fmla="*/ 94978 h 1704975"/>
              <a:gd name="connsiteX7" fmla="*/ 674138 w 1666875"/>
              <a:gd name="connsiteY7" fmla="*/ 228804 h 1704975"/>
              <a:gd name="connsiteX8" fmla="*/ 534406 w 1666875"/>
              <a:gd name="connsiteY8" fmla="*/ 470262 h 1704975"/>
              <a:gd name="connsiteX9" fmla="*/ 392388 w 1666875"/>
              <a:gd name="connsiteY9" fmla="*/ 813543 h 1704975"/>
              <a:gd name="connsiteX10" fmla="*/ 209508 w 1666875"/>
              <a:gd name="connsiteY10" fmla="*/ 1053859 h 1704975"/>
              <a:gd name="connsiteX11" fmla="*/ 65681 w 1666875"/>
              <a:gd name="connsiteY11" fmla="*/ 1229691 h 1704975"/>
              <a:gd name="connsiteX12" fmla="*/ 189982 w 1666875"/>
              <a:gd name="connsiteY12" fmla="*/ 1444575 h 1704975"/>
              <a:gd name="connsiteX13" fmla="*/ 530596 w 1666875"/>
              <a:gd name="connsiteY13" fmla="*/ 1510774 h 1704975"/>
              <a:gd name="connsiteX14" fmla="*/ 1079903 w 1666875"/>
              <a:gd name="connsiteY14" fmla="*/ 1510774 h 1704975"/>
              <a:gd name="connsiteX15" fmla="*/ 1443567 w 1666875"/>
              <a:gd name="connsiteY15" fmla="*/ 1457624 h 1704975"/>
              <a:gd name="connsiteX16" fmla="*/ 1564249 w 1666875"/>
              <a:gd name="connsiteY16" fmla="*/ 1199497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6875" h="1704975">
                <a:moveTo>
                  <a:pt x="1564249" y="1199497"/>
                </a:moveTo>
                <a:cubicBezTo>
                  <a:pt x="1703981" y="1126059"/>
                  <a:pt x="1574727" y="953656"/>
                  <a:pt x="1487001" y="1007949"/>
                </a:cubicBezTo>
                <a:cubicBezTo>
                  <a:pt x="1625781" y="801733"/>
                  <a:pt x="1309455" y="617043"/>
                  <a:pt x="1214777" y="725913"/>
                </a:cubicBezTo>
                <a:cubicBezTo>
                  <a:pt x="1377273" y="536557"/>
                  <a:pt x="1157055" y="347199"/>
                  <a:pt x="1009989" y="443021"/>
                </a:cubicBezTo>
                <a:cubicBezTo>
                  <a:pt x="1120384" y="375584"/>
                  <a:pt x="1038088" y="261951"/>
                  <a:pt x="964079" y="292145"/>
                </a:cubicBezTo>
                <a:cubicBezTo>
                  <a:pt x="1070568" y="238900"/>
                  <a:pt x="1006465" y="83166"/>
                  <a:pt x="902262" y="94978"/>
                </a:cubicBezTo>
                <a:cubicBezTo>
                  <a:pt x="901023" y="-23037"/>
                  <a:pt x="705761" y="-21228"/>
                  <a:pt x="708142" y="94978"/>
                </a:cubicBezTo>
                <a:cubicBezTo>
                  <a:pt x="638324" y="83547"/>
                  <a:pt x="600986" y="195371"/>
                  <a:pt x="674138" y="228804"/>
                </a:cubicBezTo>
                <a:cubicBezTo>
                  <a:pt x="560505" y="195657"/>
                  <a:pt x="420773" y="360153"/>
                  <a:pt x="534406" y="470262"/>
                </a:cubicBezTo>
                <a:cubicBezTo>
                  <a:pt x="380482" y="377965"/>
                  <a:pt x="152644" y="680955"/>
                  <a:pt x="392388" y="813543"/>
                </a:cubicBezTo>
                <a:cubicBezTo>
                  <a:pt x="240846" y="725913"/>
                  <a:pt x="85207" y="957942"/>
                  <a:pt x="209508" y="1053859"/>
                </a:cubicBezTo>
                <a:cubicBezTo>
                  <a:pt x="121783" y="999472"/>
                  <a:pt x="-51191" y="1101770"/>
                  <a:pt x="65681" y="1229691"/>
                </a:cubicBezTo>
                <a:cubicBezTo>
                  <a:pt x="-55096" y="1293603"/>
                  <a:pt x="23104" y="1524490"/>
                  <a:pt x="189982" y="1444575"/>
                </a:cubicBezTo>
                <a:cubicBezTo>
                  <a:pt x="198840" y="1705369"/>
                  <a:pt x="514023" y="1657649"/>
                  <a:pt x="530596" y="1510774"/>
                </a:cubicBezTo>
                <a:cubicBezTo>
                  <a:pt x="541550" y="1742898"/>
                  <a:pt x="1003227" y="1796142"/>
                  <a:pt x="1079903" y="1510774"/>
                </a:cubicBezTo>
                <a:cubicBezTo>
                  <a:pt x="1096476" y="1657554"/>
                  <a:pt x="1377273" y="1770044"/>
                  <a:pt x="1443567" y="1457624"/>
                </a:cubicBezTo>
                <a:cubicBezTo>
                  <a:pt x="1627305" y="1553541"/>
                  <a:pt x="1761321" y="1298937"/>
                  <a:pt x="1564249" y="1199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66ADF0-557F-4CF0-D45D-5F731BD24760}"/>
              </a:ext>
            </a:extLst>
          </p:cNvPr>
          <p:cNvGrpSpPr/>
          <p:nvPr/>
        </p:nvGrpSpPr>
        <p:grpSpPr>
          <a:xfrm rot="1350672">
            <a:off x="1848215" y="2068611"/>
            <a:ext cx="1038023" cy="1851517"/>
            <a:chOff x="3446103" y="2286000"/>
            <a:chExt cx="978884" cy="1746028"/>
          </a:xfrm>
          <a:effectLst>
            <a:outerShdw blurRad="571500" dist="152400" dir="5400000" sx="98000" sy="98000" algn="t" rotWithShape="0">
              <a:prstClr val="black">
                <a:alpha val="12000"/>
              </a:prstClr>
            </a:outerShdw>
          </a:effectLst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DE35D2E-8E27-6F1D-7A14-DE16A8A8C537}"/>
                </a:ext>
              </a:extLst>
            </p:cNvPr>
            <p:cNvSpPr/>
            <p:nvPr/>
          </p:nvSpPr>
          <p:spPr>
            <a:xfrm>
              <a:off x="4148762" y="3420618"/>
              <a:ext cx="276225" cy="485775"/>
            </a:xfrm>
            <a:custGeom>
              <a:avLst/>
              <a:gdLst>
                <a:gd name="connsiteX0" fmla="*/ 55245 w 276225"/>
                <a:gd name="connsiteY0" fmla="*/ 7144 h 485775"/>
                <a:gd name="connsiteX1" fmla="*/ 7144 w 276225"/>
                <a:gd name="connsiteY1" fmla="*/ 243459 h 485775"/>
                <a:gd name="connsiteX2" fmla="*/ 270129 w 276225"/>
                <a:gd name="connsiteY2" fmla="*/ 486918 h 485775"/>
                <a:gd name="connsiteX3" fmla="*/ 55245 w 276225"/>
                <a:gd name="connsiteY3" fmla="*/ 714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85775">
                  <a:moveTo>
                    <a:pt x="55245" y="7144"/>
                  </a:moveTo>
                  <a:cubicBezTo>
                    <a:pt x="55245" y="7144"/>
                    <a:pt x="32671" y="164592"/>
                    <a:pt x="7144" y="243459"/>
                  </a:cubicBezTo>
                  <a:cubicBezTo>
                    <a:pt x="204502" y="272891"/>
                    <a:pt x="270129" y="486918"/>
                    <a:pt x="270129" y="486918"/>
                  </a:cubicBezTo>
                  <a:cubicBezTo>
                    <a:pt x="270129" y="486918"/>
                    <a:pt x="328994" y="163544"/>
                    <a:pt x="55245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E5ADFE7-B6F6-47F5-4AA3-31F9F4E2B787}"/>
                </a:ext>
              </a:extLst>
            </p:cNvPr>
            <p:cNvSpPr/>
            <p:nvPr/>
          </p:nvSpPr>
          <p:spPr>
            <a:xfrm>
              <a:off x="3446103" y="3418904"/>
              <a:ext cx="276225" cy="495300"/>
            </a:xfrm>
            <a:custGeom>
              <a:avLst/>
              <a:gdLst>
                <a:gd name="connsiteX0" fmla="*/ 218123 w 276225"/>
                <a:gd name="connsiteY0" fmla="*/ 7144 h 495300"/>
                <a:gd name="connsiteX1" fmla="*/ 271654 w 276225"/>
                <a:gd name="connsiteY1" fmla="*/ 242411 h 495300"/>
                <a:gd name="connsiteX2" fmla="*/ 14288 w 276225"/>
                <a:gd name="connsiteY2" fmla="*/ 491776 h 495300"/>
                <a:gd name="connsiteX3" fmla="*/ 218123 w 276225"/>
                <a:gd name="connsiteY3" fmla="*/ 714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95300">
                  <a:moveTo>
                    <a:pt x="218123" y="7144"/>
                  </a:moveTo>
                  <a:cubicBezTo>
                    <a:pt x="218123" y="7144"/>
                    <a:pt x="244412" y="164306"/>
                    <a:pt x="271654" y="242411"/>
                  </a:cubicBezTo>
                  <a:cubicBezTo>
                    <a:pt x="75058" y="276225"/>
                    <a:pt x="14288" y="491776"/>
                    <a:pt x="14288" y="491776"/>
                  </a:cubicBezTo>
                  <a:cubicBezTo>
                    <a:pt x="14288" y="491776"/>
                    <a:pt x="-51815" y="169735"/>
                    <a:pt x="218123" y="714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42657A1-C69D-B602-20A0-2F78E8079669}"/>
                </a:ext>
              </a:extLst>
            </p:cNvPr>
            <p:cNvSpPr/>
            <p:nvPr/>
          </p:nvSpPr>
          <p:spPr>
            <a:xfrm>
              <a:off x="3748522" y="3793903"/>
              <a:ext cx="381000" cy="238125"/>
            </a:xfrm>
            <a:custGeom>
              <a:avLst/>
              <a:gdLst>
                <a:gd name="connsiteX0" fmla="*/ 376618 w 381000"/>
                <a:gd name="connsiteY0" fmla="*/ 188309 h 238125"/>
                <a:gd name="connsiteX1" fmla="*/ 7144 w 381000"/>
                <a:gd name="connsiteY1" fmla="*/ 190881 h 238125"/>
                <a:gd name="connsiteX2" fmla="*/ 70104 w 381000"/>
                <a:gd name="connsiteY2" fmla="*/ 7144 h 238125"/>
                <a:gd name="connsiteX3" fmla="*/ 189928 w 381000"/>
                <a:gd name="connsiteY3" fmla="*/ 16574 h 238125"/>
                <a:gd name="connsiteX4" fmla="*/ 309182 w 381000"/>
                <a:gd name="connsiteY4" fmla="*/ 7144 h 238125"/>
                <a:gd name="connsiteX5" fmla="*/ 376618 w 381000"/>
                <a:gd name="connsiteY5" fmla="*/ 18830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0" h="238125">
                  <a:moveTo>
                    <a:pt x="376618" y="188309"/>
                  </a:moveTo>
                  <a:cubicBezTo>
                    <a:pt x="313182" y="255365"/>
                    <a:pt x="55245" y="242507"/>
                    <a:pt x="7144" y="190881"/>
                  </a:cubicBezTo>
                  <a:cubicBezTo>
                    <a:pt x="14002" y="91726"/>
                    <a:pt x="70104" y="7144"/>
                    <a:pt x="70104" y="7144"/>
                  </a:cubicBezTo>
                  <a:cubicBezTo>
                    <a:pt x="70104" y="7144"/>
                    <a:pt x="145447" y="17907"/>
                    <a:pt x="189928" y="16574"/>
                  </a:cubicBezTo>
                  <a:cubicBezTo>
                    <a:pt x="237553" y="14859"/>
                    <a:pt x="309182" y="7144"/>
                    <a:pt x="309182" y="7144"/>
                  </a:cubicBezTo>
                  <a:cubicBezTo>
                    <a:pt x="309182" y="7144"/>
                    <a:pt x="376809" y="118872"/>
                    <a:pt x="376618" y="1883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0FA9617-98CF-444B-CB95-4D9295561186}"/>
                </a:ext>
              </a:extLst>
            </p:cNvPr>
            <p:cNvSpPr/>
            <p:nvPr/>
          </p:nvSpPr>
          <p:spPr>
            <a:xfrm>
              <a:off x="3821102" y="2671382"/>
              <a:ext cx="228600" cy="228600"/>
            </a:xfrm>
            <a:custGeom>
              <a:avLst/>
              <a:gdLst>
                <a:gd name="connsiteX0" fmla="*/ 224123 w 228600"/>
                <a:gd name="connsiteY0" fmla="*/ 115633 h 228600"/>
                <a:gd name="connsiteX1" fmla="*/ 115633 w 228600"/>
                <a:gd name="connsiteY1" fmla="*/ 224123 h 228600"/>
                <a:gd name="connsiteX2" fmla="*/ 7144 w 228600"/>
                <a:gd name="connsiteY2" fmla="*/ 115633 h 228600"/>
                <a:gd name="connsiteX3" fmla="*/ 115633 w 228600"/>
                <a:gd name="connsiteY3" fmla="*/ 7144 h 228600"/>
                <a:gd name="connsiteX4" fmla="*/ 224123 w 228600"/>
                <a:gd name="connsiteY4" fmla="*/ 11563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4123" y="115633"/>
                  </a:moveTo>
                  <a:cubicBezTo>
                    <a:pt x="224123" y="175546"/>
                    <a:pt x="175546" y="224123"/>
                    <a:pt x="115633" y="224123"/>
                  </a:cubicBezTo>
                  <a:cubicBezTo>
                    <a:pt x="55721" y="224123"/>
                    <a:pt x="7144" y="175546"/>
                    <a:pt x="7144" y="115633"/>
                  </a:cubicBezTo>
                  <a:cubicBezTo>
                    <a:pt x="7144" y="55721"/>
                    <a:pt x="55721" y="7144"/>
                    <a:pt x="115633" y="7144"/>
                  </a:cubicBezTo>
                  <a:cubicBezTo>
                    <a:pt x="175546" y="7144"/>
                    <a:pt x="224123" y="55721"/>
                    <a:pt x="224123" y="115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09BC26D-6714-9998-7F41-276D15F4199F}"/>
                </a:ext>
              </a:extLst>
            </p:cNvPr>
            <p:cNvSpPr/>
            <p:nvPr/>
          </p:nvSpPr>
          <p:spPr>
            <a:xfrm>
              <a:off x="3742617" y="2999709"/>
              <a:ext cx="381000" cy="381000"/>
            </a:xfrm>
            <a:custGeom>
              <a:avLst/>
              <a:gdLst>
                <a:gd name="connsiteX0" fmla="*/ 377285 w 381000"/>
                <a:gd name="connsiteY0" fmla="*/ 192215 h 381000"/>
                <a:gd name="connsiteX1" fmla="*/ 192215 w 381000"/>
                <a:gd name="connsiteY1" fmla="*/ 377285 h 381000"/>
                <a:gd name="connsiteX2" fmla="*/ 7144 w 381000"/>
                <a:gd name="connsiteY2" fmla="*/ 192215 h 381000"/>
                <a:gd name="connsiteX3" fmla="*/ 192215 w 381000"/>
                <a:gd name="connsiteY3" fmla="*/ 7144 h 381000"/>
                <a:gd name="connsiteX4" fmla="*/ 377285 w 381000"/>
                <a:gd name="connsiteY4" fmla="*/ 19221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77285" y="192215"/>
                  </a:moveTo>
                  <a:cubicBezTo>
                    <a:pt x="377285" y="294418"/>
                    <a:pt x="294418" y="377285"/>
                    <a:pt x="192215" y="377285"/>
                  </a:cubicBezTo>
                  <a:cubicBezTo>
                    <a:pt x="90011" y="377285"/>
                    <a:pt x="7144" y="294418"/>
                    <a:pt x="7144" y="192215"/>
                  </a:cubicBezTo>
                  <a:cubicBezTo>
                    <a:pt x="7144" y="90011"/>
                    <a:pt x="90011" y="7144"/>
                    <a:pt x="192215" y="7144"/>
                  </a:cubicBezTo>
                  <a:cubicBezTo>
                    <a:pt x="294513" y="7144"/>
                    <a:pt x="377285" y="90011"/>
                    <a:pt x="377285" y="192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570481F-89D0-DB24-436F-E31FCFED02C4}"/>
                </a:ext>
              </a:extLst>
            </p:cNvPr>
            <p:cNvSpPr/>
            <p:nvPr/>
          </p:nvSpPr>
          <p:spPr>
            <a:xfrm>
              <a:off x="3619910" y="2495836"/>
              <a:ext cx="628650" cy="1285875"/>
            </a:xfrm>
            <a:custGeom>
              <a:avLst/>
              <a:gdLst>
                <a:gd name="connsiteX0" fmla="*/ 330161 w 628650"/>
                <a:gd name="connsiteY0" fmla="*/ 70771 h 1285875"/>
                <a:gd name="connsiteX1" fmla="*/ 316635 w 628650"/>
                <a:gd name="connsiteY1" fmla="*/ 71056 h 1285875"/>
                <a:gd name="connsiteX2" fmla="*/ 126326 w 628650"/>
                <a:gd name="connsiteY2" fmla="*/ 9811 h 1285875"/>
                <a:gd name="connsiteX3" fmla="*/ 112705 w 628650"/>
                <a:gd name="connsiteY3" fmla="*/ 1251204 h 1285875"/>
                <a:gd name="connsiteX4" fmla="*/ 524947 w 628650"/>
                <a:gd name="connsiteY4" fmla="*/ 1251204 h 1285875"/>
                <a:gd name="connsiteX5" fmla="*/ 510469 w 628650"/>
                <a:gd name="connsiteY5" fmla="*/ 7144 h 1285875"/>
                <a:gd name="connsiteX6" fmla="*/ 330161 w 628650"/>
                <a:gd name="connsiteY6" fmla="*/ 70771 h 1285875"/>
                <a:gd name="connsiteX7" fmla="*/ 316826 w 628650"/>
                <a:gd name="connsiteY7" fmla="*/ 164687 h 1285875"/>
                <a:gd name="connsiteX8" fmla="*/ 444556 w 628650"/>
                <a:gd name="connsiteY8" fmla="*/ 292418 h 1285875"/>
                <a:gd name="connsiteX9" fmla="*/ 316826 w 628650"/>
                <a:gd name="connsiteY9" fmla="*/ 420243 h 1285875"/>
                <a:gd name="connsiteX10" fmla="*/ 189096 w 628650"/>
                <a:gd name="connsiteY10" fmla="*/ 292418 h 1285875"/>
                <a:gd name="connsiteX11" fmla="*/ 316826 w 628650"/>
                <a:gd name="connsiteY11" fmla="*/ 164687 h 1285875"/>
                <a:gd name="connsiteX12" fmla="*/ 316826 w 628650"/>
                <a:gd name="connsiteY12" fmla="*/ 907161 h 1285875"/>
                <a:gd name="connsiteX13" fmla="*/ 104704 w 628650"/>
                <a:gd name="connsiteY13" fmla="*/ 695039 h 1285875"/>
                <a:gd name="connsiteX14" fmla="*/ 316826 w 628650"/>
                <a:gd name="connsiteY14" fmla="*/ 482918 h 1285875"/>
                <a:gd name="connsiteX15" fmla="*/ 528948 w 628650"/>
                <a:gd name="connsiteY15" fmla="*/ 695039 h 1285875"/>
                <a:gd name="connsiteX16" fmla="*/ 316826 w 628650"/>
                <a:gd name="connsiteY16" fmla="*/ 907161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8650" h="1285875">
                  <a:moveTo>
                    <a:pt x="330161" y="70771"/>
                  </a:moveTo>
                  <a:cubicBezTo>
                    <a:pt x="325589" y="70961"/>
                    <a:pt x="321112" y="71056"/>
                    <a:pt x="316635" y="71056"/>
                  </a:cubicBezTo>
                  <a:cubicBezTo>
                    <a:pt x="245484" y="71056"/>
                    <a:pt x="179761" y="48387"/>
                    <a:pt x="126326" y="9811"/>
                  </a:cubicBezTo>
                  <a:cubicBezTo>
                    <a:pt x="-64269" y="345853"/>
                    <a:pt x="6311" y="857536"/>
                    <a:pt x="112705" y="1251204"/>
                  </a:cubicBezTo>
                  <a:cubicBezTo>
                    <a:pt x="187857" y="1291590"/>
                    <a:pt x="443413" y="1289685"/>
                    <a:pt x="524947" y="1251204"/>
                  </a:cubicBezTo>
                  <a:cubicBezTo>
                    <a:pt x="617816" y="880300"/>
                    <a:pt x="703827" y="349853"/>
                    <a:pt x="510469" y="7144"/>
                  </a:cubicBezTo>
                  <a:cubicBezTo>
                    <a:pt x="458463" y="45815"/>
                    <a:pt x="396169" y="68104"/>
                    <a:pt x="330161" y="70771"/>
                  </a:cubicBezTo>
                  <a:close/>
                  <a:moveTo>
                    <a:pt x="316826" y="164687"/>
                  </a:moveTo>
                  <a:cubicBezTo>
                    <a:pt x="387406" y="164687"/>
                    <a:pt x="444556" y="221837"/>
                    <a:pt x="444556" y="292418"/>
                  </a:cubicBezTo>
                  <a:cubicBezTo>
                    <a:pt x="444556" y="362998"/>
                    <a:pt x="387406" y="420243"/>
                    <a:pt x="316826" y="420243"/>
                  </a:cubicBezTo>
                  <a:cubicBezTo>
                    <a:pt x="246246" y="420243"/>
                    <a:pt x="189096" y="362998"/>
                    <a:pt x="189096" y="292418"/>
                  </a:cubicBezTo>
                  <a:cubicBezTo>
                    <a:pt x="189000" y="221837"/>
                    <a:pt x="246246" y="164687"/>
                    <a:pt x="316826" y="164687"/>
                  </a:cubicBezTo>
                  <a:close/>
                  <a:moveTo>
                    <a:pt x="316826" y="907161"/>
                  </a:moveTo>
                  <a:cubicBezTo>
                    <a:pt x="199668" y="907161"/>
                    <a:pt x="104704" y="812197"/>
                    <a:pt x="104704" y="695039"/>
                  </a:cubicBezTo>
                  <a:cubicBezTo>
                    <a:pt x="104704" y="577882"/>
                    <a:pt x="199668" y="482918"/>
                    <a:pt x="316826" y="482918"/>
                  </a:cubicBezTo>
                  <a:cubicBezTo>
                    <a:pt x="433983" y="482918"/>
                    <a:pt x="528948" y="577882"/>
                    <a:pt x="528948" y="695039"/>
                  </a:cubicBezTo>
                  <a:cubicBezTo>
                    <a:pt x="528948" y="812197"/>
                    <a:pt x="433983" y="907161"/>
                    <a:pt x="316826" y="90716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42D7FA-B2FF-7D7B-0E2F-0F7ADE2F1FA3}"/>
                </a:ext>
              </a:extLst>
            </p:cNvPr>
            <p:cNvSpPr/>
            <p:nvPr/>
          </p:nvSpPr>
          <p:spPr>
            <a:xfrm>
              <a:off x="3757380" y="2286000"/>
              <a:ext cx="352425" cy="247650"/>
            </a:xfrm>
            <a:custGeom>
              <a:avLst/>
              <a:gdLst>
                <a:gd name="connsiteX0" fmla="*/ 191167 w 352425"/>
                <a:gd name="connsiteY0" fmla="*/ 245078 h 247650"/>
                <a:gd name="connsiteX1" fmla="*/ 354520 w 352425"/>
                <a:gd name="connsiteY1" fmla="*/ 186309 h 247650"/>
                <a:gd name="connsiteX2" fmla="*/ 181261 w 352425"/>
                <a:gd name="connsiteY2" fmla="*/ 7144 h 247650"/>
                <a:gd name="connsiteX3" fmla="*/ 7144 w 352425"/>
                <a:gd name="connsiteY3" fmla="*/ 188881 h 247650"/>
                <a:gd name="connsiteX4" fmla="*/ 191167 w 352425"/>
                <a:gd name="connsiteY4" fmla="*/ 24507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247650">
                  <a:moveTo>
                    <a:pt x="191167" y="245078"/>
                  </a:moveTo>
                  <a:cubicBezTo>
                    <a:pt x="251269" y="242602"/>
                    <a:pt x="307753" y="222028"/>
                    <a:pt x="354520" y="186309"/>
                  </a:cubicBezTo>
                  <a:cubicBezTo>
                    <a:pt x="310324" y="116777"/>
                    <a:pt x="253460" y="55912"/>
                    <a:pt x="181261" y="7144"/>
                  </a:cubicBezTo>
                  <a:cubicBezTo>
                    <a:pt x="109156" y="57150"/>
                    <a:pt x="51911" y="118682"/>
                    <a:pt x="7144" y="188881"/>
                  </a:cubicBezTo>
                  <a:cubicBezTo>
                    <a:pt x="58293" y="226695"/>
                    <a:pt x="122206" y="247936"/>
                    <a:pt x="191167" y="24507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527B56B1-7A36-86CA-D119-08D144185751}"/>
              </a:ext>
            </a:extLst>
          </p:cNvPr>
          <p:cNvSpPr/>
          <p:nvPr/>
        </p:nvSpPr>
        <p:spPr>
          <a:xfrm rot="20220000">
            <a:off x="8804843" y="3805897"/>
            <a:ext cx="2032830" cy="1824359"/>
          </a:xfrm>
          <a:custGeom>
            <a:avLst/>
            <a:gdLst>
              <a:gd name="connsiteX0" fmla="*/ 1564249 w 1666875"/>
              <a:gd name="connsiteY0" fmla="*/ 1199497 h 1704975"/>
              <a:gd name="connsiteX1" fmla="*/ 1487001 w 1666875"/>
              <a:gd name="connsiteY1" fmla="*/ 1007949 h 1704975"/>
              <a:gd name="connsiteX2" fmla="*/ 1214777 w 1666875"/>
              <a:gd name="connsiteY2" fmla="*/ 725913 h 1704975"/>
              <a:gd name="connsiteX3" fmla="*/ 1009989 w 1666875"/>
              <a:gd name="connsiteY3" fmla="*/ 443021 h 1704975"/>
              <a:gd name="connsiteX4" fmla="*/ 964079 w 1666875"/>
              <a:gd name="connsiteY4" fmla="*/ 292145 h 1704975"/>
              <a:gd name="connsiteX5" fmla="*/ 902262 w 1666875"/>
              <a:gd name="connsiteY5" fmla="*/ 94978 h 1704975"/>
              <a:gd name="connsiteX6" fmla="*/ 708142 w 1666875"/>
              <a:gd name="connsiteY6" fmla="*/ 94978 h 1704975"/>
              <a:gd name="connsiteX7" fmla="*/ 674138 w 1666875"/>
              <a:gd name="connsiteY7" fmla="*/ 228804 h 1704975"/>
              <a:gd name="connsiteX8" fmla="*/ 534406 w 1666875"/>
              <a:gd name="connsiteY8" fmla="*/ 470262 h 1704975"/>
              <a:gd name="connsiteX9" fmla="*/ 392388 w 1666875"/>
              <a:gd name="connsiteY9" fmla="*/ 813543 h 1704975"/>
              <a:gd name="connsiteX10" fmla="*/ 209508 w 1666875"/>
              <a:gd name="connsiteY10" fmla="*/ 1053859 h 1704975"/>
              <a:gd name="connsiteX11" fmla="*/ 65681 w 1666875"/>
              <a:gd name="connsiteY11" fmla="*/ 1229691 h 1704975"/>
              <a:gd name="connsiteX12" fmla="*/ 189982 w 1666875"/>
              <a:gd name="connsiteY12" fmla="*/ 1444575 h 1704975"/>
              <a:gd name="connsiteX13" fmla="*/ 530596 w 1666875"/>
              <a:gd name="connsiteY13" fmla="*/ 1510774 h 1704975"/>
              <a:gd name="connsiteX14" fmla="*/ 1079903 w 1666875"/>
              <a:gd name="connsiteY14" fmla="*/ 1510774 h 1704975"/>
              <a:gd name="connsiteX15" fmla="*/ 1443567 w 1666875"/>
              <a:gd name="connsiteY15" fmla="*/ 1457624 h 1704975"/>
              <a:gd name="connsiteX16" fmla="*/ 1564249 w 1666875"/>
              <a:gd name="connsiteY16" fmla="*/ 1199497 h 17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666875" h="1704975">
                <a:moveTo>
                  <a:pt x="1564249" y="1199497"/>
                </a:moveTo>
                <a:cubicBezTo>
                  <a:pt x="1703981" y="1126059"/>
                  <a:pt x="1574727" y="953656"/>
                  <a:pt x="1487001" y="1007949"/>
                </a:cubicBezTo>
                <a:cubicBezTo>
                  <a:pt x="1625781" y="801733"/>
                  <a:pt x="1309455" y="617043"/>
                  <a:pt x="1214777" y="725913"/>
                </a:cubicBezTo>
                <a:cubicBezTo>
                  <a:pt x="1377273" y="536557"/>
                  <a:pt x="1157055" y="347199"/>
                  <a:pt x="1009989" y="443021"/>
                </a:cubicBezTo>
                <a:cubicBezTo>
                  <a:pt x="1120384" y="375584"/>
                  <a:pt x="1038088" y="261951"/>
                  <a:pt x="964079" y="292145"/>
                </a:cubicBezTo>
                <a:cubicBezTo>
                  <a:pt x="1070568" y="238900"/>
                  <a:pt x="1006465" y="83166"/>
                  <a:pt x="902262" y="94978"/>
                </a:cubicBezTo>
                <a:cubicBezTo>
                  <a:pt x="901023" y="-23037"/>
                  <a:pt x="705761" y="-21228"/>
                  <a:pt x="708142" y="94978"/>
                </a:cubicBezTo>
                <a:cubicBezTo>
                  <a:pt x="638324" y="83547"/>
                  <a:pt x="600986" y="195371"/>
                  <a:pt x="674138" y="228804"/>
                </a:cubicBezTo>
                <a:cubicBezTo>
                  <a:pt x="560505" y="195657"/>
                  <a:pt x="420773" y="360153"/>
                  <a:pt x="534406" y="470262"/>
                </a:cubicBezTo>
                <a:cubicBezTo>
                  <a:pt x="380482" y="377965"/>
                  <a:pt x="152644" y="680955"/>
                  <a:pt x="392388" y="813543"/>
                </a:cubicBezTo>
                <a:cubicBezTo>
                  <a:pt x="240846" y="725913"/>
                  <a:pt x="85207" y="957942"/>
                  <a:pt x="209508" y="1053859"/>
                </a:cubicBezTo>
                <a:cubicBezTo>
                  <a:pt x="121783" y="999472"/>
                  <a:pt x="-51191" y="1101770"/>
                  <a:pt x="65681" y="1229691"/>
                </a:cubicBezTo>
                <a:cubicBezTo>
                  <a:pt x="-55096" y="1293603"/>
                  <a:pt x="23104" y="1524490"/>
                  <a:pt x="189982" y="1444575"/>
                </a:cubicBezTo>
                <a:cubicBezTo>
                  <a:pt x="198840" y="1705369"/>
                  <a:pt x="514023" y="1657649"/>
                  <a:pt x="530596" y="1510774"/>
                </a:cubicBezTo>
                <a:cubicBezTo>
                  <a:pt x="541550" y="1742898"/>
                  <a:pt x="1003227" y="1796142"/>
                  <a:pt x="1079903" y="1510774"/>
                </a:cubicBezTo>
                <a:cubicBezTo>
                  <a:pt x="1096476" y="1657554"/>
                  <a:pt x="1377273" y="1770044"/>
                  <a:pt x="1443567" y="1457624"/>
                </a:cubicBezTo>
                <a:cubicBezTo>
                  <a:pt x="1627305" y="1553541"/>
                  <a:pt x="1761321" y="1298937"/>
                  <a:pt x="1564249" y="1199497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F348AF4-00D4-BFA5-0532-9FA890DAAAA0}"/>
              </a:ext>
            </a:extLst>
          </p:cNvPr>
          <p:cNvGrpSpPr/>
          <p:nvPr/>
        </p:nvGrpSpPr>
        <p:grpSpPr>
          <a:xfrm rot="20440623">
            <a:off x="8633626" y="2161096"/>
            <a:ext cx="1038023" cy="1851517"/>
            <a:chOff x="3446103" y="2286000"/>
            <a:chExt cx="978884" cy="1746028"/>
          </a:xfrm>
          <a:effectLst>
            <a:outerShdw blurRad="571500" dist="152400" dir="5400000" sx="98000" sy="98000" algn="t" rotWithShape="0">
              <a:prstClr val="black">
                <a:alpha val="12000"/>
              </a:prstClr>
            </a:outerShdw>
          </a:effectLst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EA3F1CF-1A0B-A91F-7052-B9090BAFA32A}"/>
                </a:ext>
              </a:extLst>
            </p:cNvPr>
            <p:cNvSpPr/>
            <p:nvPr/>
          </p:nvSpPr>
          <p:spPr>
            <a:xfrm>
              <a:off x="4148762" y="3420618"/>
              <a:ext cx="276225" cy="485775"/>
            </a:xfrm>
            <a:custGeom>
              <a:avLst/>
              <a:gdLst>
                <a:gd name="connsiteX0" fmla="*/ 55245 w 276225"/>
                <a:gd name="connsiteY0" fmla="*/ 7144 h 485775"/>
                <a:gd name="connsiteX1" fmla="*/ 7144 w 276225"/>
                <a:gd name="connsiteY1" fmla="*/ 243459 h 485775"/>
                <a:gd name="connsiteX2" fmla="*/ 270129 w 276225"/>
                <a:gd name="connsiteY2" fmla="*/ 486918 h 485775"/>
                <a:gd name="connsiteX3" fmla="*/ 55245 w 276225"/>
                <a:gd name="connsiteY3" fmla="*/ 714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85775">
                  <a:moveTo>
                    <a:pt x="55245" y="7144"/>
                  </a:moveTo>
                  <a:cubicBezTo>
                    <a:pt x="55245" y="7144"/>
                    <a:pt x="32671" y="164592"/>
                    <a:pt x="7144" y="243459"/>
                  </a:cubicBezTo>
                  <a:cubicBezTo>
                    <a:pt x="204502" y="272891"/>
                    <a:pt x="270129" y="486918"/>
                    <a:pt x="270129" y="486918"/>
                  </a:cubicBezTo>
                  <a:cubicBezTo>
                    <a:pt x="270129" y="486918"/>
                    <a:pt x="328994" y="163544"/>
                    <a:pt x="55245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CF7348E-E923-25E0-2833-4B98B5945498}"/>
                </a:ext>
              </a:extLst>
            </p:cNvPr>
            <p:cNvSpPr/>
            <p:nvPr/>
          </p:nvSpPr>
          <p:spPr>
            <a:xfrm>
              <a:off x="3446103" y="3418904"/>
              <a:ext cx="276225" cy="495300"/>
            </a:xfrm>
            <a:custGeom>
              <a:avLst/>
              <a:gdLst>
                <a:gd name="connsiteX0" fmla="*/ 218123 w 276225"/>
                <a:gd name="connsiteY0" fmla="*/ 7144 h 495300"/>
                <a:gd name="connsiteX1" fmla="*/ 271654 w 276225"/>
                <a:gd name="connsiteY1" fmla="*/ 242411 h 495300"/>
                <a:gd name="connsiteX2" fmla="*/ 14288 w 276225"/>
                <a:gd name="connsiteY2" fmla="*/ 491776 h 495300"/>
                <a:gd name="connsiteX3" fmla="*/ 218123 w 276225"/>
                <a:gd name="connsiteY3" fmla="*/ 714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95300">
                  <a:moveTo>
                    <a:pt x="218123" y="7144"/>
                  </a:moveTo>
                  <a:cubicBezTo>
                    <a:pt x="218123" y="7144"/>
                    <a:pt x="244412" y="164306"/>
                    <a:pt x="271654" y="242411"/>
                  </a:cubicBezTo>
                  <a:cubicBezTo>
                    <a:pt x="75058" y="276225"/>
                    <a:pt x="14288" y="491776"/>
                    <a:pt x="14288" y="491776"/>
                  </a:cubicBezTo>
                  <a:cubicBezTo>
                    <a:pt x="14288" y="491776"/>
                    <a:pt x="-51815" y="169735"/>
                    <a:pt x="218123" y="714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A027924-3B91-B8C2-6BB8-369A3F607AB0}"/>
                </a:ext>
              </a:extLst>
            </p:cNvPr>
            <p:cNvSpPr/>
            <p:nvPr/>
          </p:nvSpPr>
          <p:spPr>
            <a:xfrm>
              <a:off x="3748522" y="3793903"/>
              <a:ext cx="381000" cy="238125"/>
            </a:xfrm>
            <a:custGeom>
              <a:avLst/>
              <a:gdLst>
                <a:gd name="connsiteX0" fmla="*/ 376618 w 381000"/>
                <a:gd name="connsiteY0" fmla="*/ 188309 h 238125"/>
                <a:gd name="connsiteX1" fmla="*/ 7144 w 381000"/>
                <a:gd name="connsiteY1" fmla="*/ 190881 h 238125"/>
                <a:gd name="connsiteX2" fmla="*/ 70104 w 381000"/>
                <a:gd name="connsiteY2" fmla="*/ 7144 h 238125"/>
                <a:gd name="connsiteX3" fmla="*/ 189928 w 381000"/>
                <a:gd name="connsiteY3" fmla="*/ 16574 h 238125"/>
                <a:gd name="connsiteX4" fmla="*/ 309182 w 381000"/>
                <a:gd name="connsiteY4" fmla="*/ 7144 h 238125"/>
                <a:gd name="connsiteX5" fmla="*/ 376618 w 381000"/>
                <a:gd name="connsiteY5" fmla="*/ 18830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0" h="238125">
                  <a:moveTo>
                    <a:pt x="376618" y="188309"/>
                  </a:moveTo>
                  <a:cubicBezTo>
                    <a:pt x="313182" y="255365"/>
                    <a:pt x="55245" y="242507"/>
                    <a:pt x="7144" y="190881"/>
                  </a:cubicBezTo>
                  <a:cubicBezTo>
                    <a:pt x="14002" y="91726"/>
                    <a:pt x="70104" y="7144"/>
                    <a:pt x="70104" y="7144"/>
                  </a:cubicBezTo>
                  <a:cubicBezTo>
                    <a:pt x="70104" y="7144"/>
                    <a:pt x="145447" y="17907"/>
                    <a:pt x="189928" y="16574"/>
                  </a:cubicBezTo>
                  <a:cubicBezTo>
                    <a:pt x="237553" y="14859"/>
                    <a:pt x="309182" y="7144"/>
                    <a:pt x="309182" y="7144"/>
                  </a:cubicBezTo>
                  <a:cubicBezTo>
                    <a:pt x="309182" y="7144"/>
                    <a:pt x="376809" y="118872"/>
                    <a:pt x="376618" y="18830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A7A7305-118E-E9D8-F32F-F5E079F2795D}"/>
                </a:ext>
              </a:extLst>
            </p:cNvPr>
            <p:cNvSpPr/>
            <p:nvPr/>
          </p:nvSpPr>
          <p:spPr>
            <a:xfrm>
              <a:off x="3821102" y="2671382"/>
              <a:ext cx="228600" cy="228600"/>
            </a:xfrm>
            <a:custGeom>
              <a:avLst/>
              <a:gdLst>
                <a:gd name="connsiteX0" fmla="*/ 224123 w 228600"/>
                <a:gd name="connsiteY0" fmla="*/ 115633 h 228600"/>
                <a:gd name="connsiteX1" fmla="*/ 115633 w 228600"/>
                <a:gd name="connsiteY1" fmla="*/ 224123 h 228600"/>
                <a:gd name="connsiteX2" fmla="*/ 7144 w 228600"/>
                <a:gd name="connsiteY2" fmla="*/ 115633 h 228600"/>
                <a:gd name="connsiteX3" fmla="*/ 115633 w 228600"/>
                <a:gd name="connsiteY3" fmla="*/ 7144 h 228600"/>
                <a:gd name="connsiteX4" fmla="*/ 224123 w 228600"/>
                <a:gd name="connsiteY4" fmla="*/ 11563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4123" y="115633"/>
                  </a:moveTo>
                  <a:cubicBezTo>
                    <a:pt x="224123" y="175546"/>
                    <a:pt x="175546" y="224123"/>
                    <a:pt x="115633" y="224123"/>
                  </a:cubicBezTo>
                  <a:cubicBezTo>
                    <a:pt x="55721" y="224123"/>
                    <a:pt x="7144" y="175546"/>
                    <a:pt x="7144" y="115633"/>
                  </a:cubicBezTo>
                  <a:cubicBezTo>
                    <a:pt x="7144" y="55721"/>
                    <a:pt x="55721" y="7144"/>
                    <a:pt x="115633" y="7144"/>
                  </a:cubicBezTo>
                  <a:cubicBezTo>
                    <a:pt x="175546" y="7144"/>
                    <a:pt x="224123" y="55721"/>
                    <a:pt x="224123" y="115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33D5606-C530-88C0-D16C-58D8052AF37A}"/>
                </a:ext>
              </a:extLst>
            </p:cNvPr>
            <p:cNvSpPr/>
            <p:nvPr/>
          </p:nvSpPr>
          <p:spPr>
            <a:xfrm>
              <a:off x="3742617" y="2999709"/>
              <a:ext cx="381000" cy="381000"/>
            </a:xfrm>
            <a:custGeom>
              <a:avLst/>
              <a:gdLst>
                <a:gd name="connsiteX0" fmla="*/ 377285 w 381000"/>
                <a:gd name="connsiteY0" fmla="*/ 192215 h 381000"/>
                <a:gd name="connsiteX1" fmla="*/ 192215 w 381000"/>
                <a:gd name="connsiteY1" fmla="*/ 377285 h 381000"/>
                <a:gd name="connsiteX2" fmla="*/ 7144 w 381000"/>
                <a:gd name="connsiteY2" fmla="*/ 192215 h 381000"/>
                <a:gd name="connsiteX3" fmla="*/ 192215 w 381000"/>
                <a:gd name="connsiteY3" fmla="*/ 7144 h 381000"/>
                <a:gd name="connsiteX4" fmla="*/ 377285 w 381000"/>
                <a:gd name="connsiteY4" fmla="*/ 19221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77285" y="192215"/>
                  </a:moveTo>
                  <a:cubicBezTo>
                    <a:pt x="377285" y="294418"/>
                    <a:pt x="294418" y="377285"/>
                    <a:pt x="192215" y="377285"/>
                  </a:cubicBezTo>
                  <a:cubicBezTo>
                    <a:pt x="90011" y="377285"/>
                    <a:pt x="7144" y="294418"/>
                    <a:pt x="7144" y="192215"/>
                  </a:cubicBezTo>
                  <a:cubicBezTo>
                    <a:pt x="7144" y="90011"/>
                    <a:pt x="90011" y="7144"/>
                    <a:pt x="192215" y="7144"/>
                  </a:cubicBezTo>
                  <a:cubicBezTo>
                    <a:pt x="294513" y="7144"/>
                    <a:pt x="377285" y="90011"/>
                    <a:pt x="377285" y="192215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80F540-EA6E-0392-6091-4A20C9DD0E43}"/>
                </a:ext>
              </a:extLst>
            </p:cNvPr>
            <p:cNvSpPr/>
            <p:nvPr/>
          </p:nvSpPr>
          <p:spPr>
            <a:xfrm>
              <a:off x="3619910" y="2495836"/>
              <a:ext cx="628650" cy="1285875"/>
            </a:xfrm>
            <a:custGeom>
              <a:avLst/>
              <a:gdLst>
                <a:gd name="connsiteX0" fmla="*/ 330161 w 628650"/>
                <a:gd name="connsiteY0" fmla="*/ 70771 h 1285875"/>
                <a:gd name="connsiteX1" fmla="*/ 316635 w 628650"/>
                <a:gd name="connsiteY1" fmla="*/ 71056 h 1285875"/>
                <a:gd name="connsiteX2" fmla="*/ 126326 w 628650"/>
                <a:gd name="connsiteY2" fmla="*/ 9811 h 1285875"/>
                <a:gd name="connsiteX3" fmla="*/ 112705 w 628650"/>
                <a:gd name="connsiteY3" fmla="*/ 1251204 h 1285875"/>
                <a:gd name="connsiteX4" fmla="*/ 524947 w 628650"/>
                <a:gd name="connsiteY4" fmla="*/ 1251204 h 1285875"/>
                <a:gd name="connsiteX5" fmla="*/ 510469 w 628650"/>
                <a:gd name="connsiteY5" fmla="*/ 7144 h 1285875"/>
                <a:gd name="connsiteX6" fmla="*/ 330161 w 628650"/>
                <a:gd name="connsiteY6" fmla="*/ 70771 h 1285875"/>
                <a:gd name="connsiteX7" fmla="*/ 316826 w 628650"/>
                <a:gd name="connsiteY7" fmla="*/ 164687 h 1285875"/>
                <a:gd name="connsiteX8" fmla="*/ 444556 w 628650"/>
                <a:gd name="connsiteY8" fmla="*/ 292418 h 1285875"/>
                <a:gd name="connsiteX9" fmla="*/ 316826 w 628650"/>
                <a:gd name="connsiteY9" fmla="*/ 420243 h 1285875"/>
                <a:gd name="connsiteX10" fmla="*/ 189096 w 628650"/>
                <a:gd name="connsiteY10" fmla="*/ 292418 h 1285875"/>
                <a:gd name="connsiteX11" fmla="*/ 316826 w 628650"/>
                <a:gd name="connsiteY11" fmla="*/ 164687 h 1285875"/>
                <a:gd name="connsiteX12" fmla="*/ 316826 w 628650"/>
                <a:gd name="connsiteY12" fmla="*/ 907161 h 1285875"/>
                <a:gd name="connsiteX13" fmla="*/ 104704 w 628650"/>
                <a:gd name="connsiteY13" fmla="*/ 695039 h 1285875"/>
                <a:gd name="connsiteX14" fmla="*/ 316826 w 628650"/>
                <a:gd name="connsiteY14" fmla="*/ 482918 h 1285875"/>
                <a:gd name="connsiteX15" fmla="*/ 528948 w 628650"/>
                <a:gd name="connsiteY15" fmla="*/ 695039 h 1285875"/>
                <a:gd name="connsiteX16" fmla="*/ 316826 w 628650"/>
                <a:gd name="connsiteY16" fmla="*/ 907161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8650" h="1285875">
                  <a:moveTo>
                    <a:pt x="330161" y="70771"/>
                  </a:moveTo>
                  <a:cubicBezTo>
                    <a:pt x="325589" y="70961"/>
                    <a:pt x="321112" y="71056"/>
                    <a:pt x="316635" y="71056"/>
                  </a:cubicBezTo>
                  <a:cubicBezTo>
                    <a:pt x="245484" y="71056"/>
                    <a:pt x="179761" y="48387"/>
                    <a:pt x="126326" y="9811"/>
                  </a:cubicBezTo>
                  <a:cubicBezTo>
                    <a:pt x="-64269" y="345853"/>
                    <a:pt x="6311" y="857536"/>
                    <a:pt x="112705" y="1251204"/>
                  </a:cubicBezTo>
                  <a:cubicBezTo>
                    <a:pt x="187857" y="1291590"/>
                    <a:pt x="443413" y="1289685"/>
                    <a:pt x="524947" y="1251204"/>
                  </a:cubicBezTo>
                  <a:cubicBezTo>
                    <a:pt x="617816" y="880300"/>
                    <a:pt x="703827" y="349853"/>
                    <a:pt x="510469" y="7144"/>
                  </a:cubicBezTo>
                  <a:cubicBezTo>
                    <a:pt x="458463" y="45815"/>
                    <a:pt x="396169" y="68104"/>
                    <a:pt x="330161" y="70771"/>
                  </a:cubicBezTo>
                  <a:close/>
                  <a:moveTo>
                    <a:pt x="316826" y="164687"/>
                  </a:moveTo>
                  <a:cubicBezTo>
                    <a:pt x="387406" y="164687"/>
                    <a:pt x="444556" y="221837"/>
                    <a:pt x="444556" y="292418"/>
                  </a:cubicBezTo>
                  <a:cubicBezTo>
                    <a:pt x="444556" y="362998"/>
                    <a:pt x="387406" y="420243"/>
                    <a:pt x="316826" y="420243"/>
                  </a:cubicBezTo>
                  <a:cubicBezTo>
                    <a:pt x="246246" y="420243"/>
                    <a:pt x="189096" y="362998"/>
                    <a:pt x="189096" y="292418"/>
                  </a:cubicBezTo>
                  <a:cubicBezTo>
                    <a:pt x="189000" y="221837"/>
                    <a:pt x="246246" y="164687"/>
                    <a:pt x="316826" y="164687"/>
                  </a:cubicBezTo>
                  <a:close/>
                  <a:moveTo>
                    <a:pt x="316826" y="907161"/>
                  </a:moveTo>
                  <a:cubicBezTo>
                    <a:pt x="199668" y="907161"/>
                    <a:pt x="104704" y="812197"/>
                    <a:pt x="104704" y="695039"/>
                  </a:cubicBezTo>
                  <a:cubicBezTo>
                    <a:pt x="104704" y="577882"/>
                    <a:pt x="199668" y="482918"/>
                    <a:pt x="316826" y="482918"/>
                  </a:cubicBezTo>
                  <a:cubicBezTo>
                    <a:pt x="433983" y="482918"/>
                    <a:pt x="528948" y="577882"/>
                    <a:pt x="528948" y="695039"/>
                  </a:cubicBezTo>
                  <a:cubicBezTo>
                    <a:pt x="528948" y="812197"/>
                    <a:pt x="433983" y="907161"/>
                    <a:pt x="316826" y="90716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0002F2B-1D28-1EE5-7790-ACFB2BBB81A6}"/>
                </a:ext>
              </a:extLst>
            </p:cNvPr>
            <p:cNvSpPr/>
            <p:nvPr/>
          </p:nvSpPr>
          <p:spPr>
            <a:xfrm>
              <a:off x="3757380" y="2286000"/>
              <a:ext cx="352425" cy="247650"/>
            </a:xfrm>
            <a:custGeom>
              <a:avLst/>
              <a:gdLst>
                <a:gd name="connsiteX0" fmla="*/ 191167 w 352425"/>
                <a:gd name="connsiteY0" fmla="*/ 245078 h 247650"/>
                <a:gd name="connsiteX1" fmla="*/ 354520 w 352425"/>
                <a:gd name="connsiteY1" fmla="*/ 186309 h 247650"/>
                <a:gd name="connsiteX2" fmla="*/ 181261 w 352425"/>
                <a:gd name="connsiteY2" fmla="*/ 7144 h 247650"/>
                <a:gd name="connsiteX3" fmla="*/ 7144 w 352425"/>
                <a:gd name="connsiteY3" fmla="*/ 188881 h 247650"/>
                <a:gd name="connsiteX4" fmla="*/ 191167 w 352425"/>
                <a:gd name="connsiteY4" fmla="*/ 24507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247650">
                  <a:moveTo>
                    <a:pt x="191167" y="245078"/>
                  </a:moveTo>
                  <a:cubicBezTo>
                    <a:pt x="251269" y="242602"/>
                    <a:pt x="307753" y="222028"/>
                    <a:pt x="354520" y="186309"/>
                  </a:cubicBezTo>
                  <a:cubicBezTo>
                    <a:pt x="310324" y="116777"/>
                    <a:pt x="253460" y="55912"/>
                    <a:pt x="181261" y="7144"/>
                  </a:cubicBezTo>
                  <a:cubicBezTo>
                    <a:pt x="109156" y="57150"/>
                    <a:pt x="51911" y="118682"/>
                    <a:pt x="7144" y="188881"/>
                  </a:cubicBezTo>
                  <a:cubicBezTo>
                    <a:pt x="58293" y="226695"/>
                    <a:pt x="122206" y="247936"/>
                    <a:pt x="191167" y="245078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2D0196CF-DA38-9ECF-3D2B-CD9CF917923B}"/>
              </a:ext>
            </a:extLst>
          </p:cNvPr>
          <p:cNvSpPr/>
          <p:nvPr/>
        </p:nvSpPr>
        <p:spPr>
          <a:xfrm>
            <a:off x="802158" y="4618604"/>
            <a:ext cx="148716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baseline="30000" dirty="0">
                <a:solidFill>
                  <a:schemeClr val="bg1"/>
                </a:solidFill>
                <a:latin typeface="+mj-lt"/>
                <a:ea typeface="Inter" panose="020B0502030000000004" pitchFamily="34" charset="0"/>
              </a:rPr>
              <a:t>12-15%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B35E2B0-72D9-82EA-D809-F99DBB35626C}"/>
              </a:ext>
            </a:extLst>
          </p:cNvPr>
          <p:cNvSpPr/>
          <p:nvPr/>
        </p:nvSpPr>
        <p:spPr>
          <a:xfrm>
            <a:off x="467984" y="4965046"/>
            <a:ext cx="2169658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Inter" panose="020B0502030000000004" pitchFamily="34" charset="0"/>
              </a:rPr>
              <a:t>BRI projects ($30B+)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C9ED66E-25C7-363F-80B2-41BB877BFB69}"/>
              </a:ext>
            </a:extLst>
          </p:cNvPr>
          <p:cNvSpPr/>
          <p:nvPr/>
        </p:nvSpPr>
        <p:spPr>
          <a:xfrm>
            <a:off x="2491666" y="4861769"/>
            <a:ext cx="2291196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Inter" panose="020B0502030000000004" pitchFamily="34" charset="0"/>
              </a:rPr>
              <a:t>WHO-certified, exports to 150+ countries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0F074-5860-EA8A-BD38-F36333F7E610}"/>
              </a:ext>
            </a:extLst>
          </p:cNvPr>
          <p:cNvSpPr/>
          <p:nvPr/>
        </p:nvSpPr>
        <p:spPr>
          <a:xfrm>
            <a:off x="6660660" y="4922271"/>
            <a:ext cx="2200216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Inter" panose="020B0502030000000004" pitchFamily="34" charset="0"/>
              </a:rPr>
              <a:t>40,000 MW demand by 2030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57064CF-F222-9ED8-ED47-95C0189EBEE8}"/>
              </a:ext>
            </a:extLst>
          </p:cNvPr>
          <p:cNvSpPr/>
          <p:nvPr/>
        </p:nvSpPr>
        <p:spPr>
          <a:xfrm>
            <a:off x="8890881" y="4831556"/>
            <a:ext cx="2360662" cy="55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60M internet users, $5B </a:t>
            </a:r>
          </a:p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Roboto" panose="02000000000000000000" pitchFamily="2" charset="0"/>
                <a:cs typeface="Arial" panose="020B0604020202020204" pitchFamily="34" charset="0"/>
              </a:rPr>
              <a:t>e-commerce market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21C271-923A-8EF2-4998-3DE1A2999B8C}"/>
              </a:ext>
            </a:extLst>
          </p:cNvPr>
          <p:cNvSpPr/>
          <p:nvPr/>
        </p:nvSpPr>
        <p:spPr>
          <a:xfrm>
            <a:off x="3036140" y="4487989"/>
            <a:ext cx="148716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baseline="30000" dirty="0">
                <a:solidFill>
                  <a:schemeClr val="bg1"/>
                </a:solidFill>
                <a:latin typeface="+mj-lt"/>
                <a:ea typeface="Inter" panose="020B0502030000000004" pitchFamily="34" charset="0"/>
              </a:rPr>
              <a:t>25%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1B5660-7C8F-BCE5-DEB7-A6551BFA8705}"/>
              </a:ext>
            </a:extLst>
          </p:cNvPr>
          <p:cNvSpPr/>
          <p:nvPr/>
        </p:nvSpPr>
        <p:spPr>
          <a:xfrm>
            <a:off x="6940892" y="4613723"/>
            <a:ext cx="148716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baseline="30000" dirty="0">
                <a:solidFill>
                  <a:schemeClr val="bg1"/>
                </a:solidFill>
                <a:latin typeface="+mj-lt"/>
                <a:ea typeface="Inter" panose="020B0502030000000004" pitchFamily="34" charset="0"/>
              </a:rPr>
              <a:t>20-30%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EB2C515-F635-EADC-07D4-5E2B61C63D7D}"/>
              </a:ext>
            </a:extLst>
          </p:cNvPr>
          <p:cNvSpPr/>
          <p:nvPr/>
        </p:nvSpPr>
        <p:spPr>
          <a:xfrm>
            <a:off x="9214673" y="4637395"/>
            <a:ext cx="148716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baseline="30000" dirty="0">
                <a:solidFill>
                  <a:schemeClr val="bg1"/>
                </a:solidFill>
                <a:latin typeface="+mj-lt"/>
                <a:ea typeface="Inter" panose="020B0502030000000004" pitchFamily="34" charset="0"/>
              </a:rPr>
              <a:t>30%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DFD034D-D59F-27A0-9A8D-986E20703D46}"/>
              </a:ext>
            </a:extLst>
          </p:cNvPr>
          <p:cNvSpPr txBox="1"/>
          <p:nvPr/>
        </p:nvSpPr>
        <p:spPr>
          <a:xfrm>
            <a:off x="685520" y="95060"/>
            <a:ext cx="10702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0" spc="-200">
                <a:solidFill>
                  <a:srgbClr val="32394E"/>
                </a:solidFill>
                <a:latin typeface="+mj-lt"/>
              </a:defRPr>
            </a:lvl1pPr>
          </a:lstStyle>
          <a:p>
            <a:r>
              <a:rPr lang="en-US" b="1" spc="0" dirty="0">
                <a:solidFill>
                  <a:schemeClr val="bg1"/>
                </a:solidFill>
              </a:rPr>
              <a:t>Top 5 Sectors For Chinese Investment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ED115A47-664A-FB46-74DB-A899C1CAD95B}"/>
              </a:ext>
            </a:extLst>
          </p:cNvPr>
          <p:cNvSpPr/>
          <p:nvPr/>
        </p:nvSpPr>
        <p:spPr>
          <a:xfrm>
            <a:off x="664708" y="6068405"/>
            <a:ext cx="10862585" cy="453358"/>
          </a:xfrm>
          <a:prstGeom prst="roundRect">
            <a:avLst>
              <a:gd name="adj" fmla="val 21020"/>
            </a:avLst>
          </a:prstGeom>
          <a:solidFill>
            <a:schemeClr val="bg1"/>
          </a:solidFill>
          <a:ln>
            <a:noFill/>
          </a:ln>
          <a:effectLst>
            <a:outerShdw blurRad="546100" dist="127000" dir="5400000" sx="90000" sy="9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B3C7F24-1E09-8292-2B2B-5A4EB2990132}"/>
              </a:ext>
            </a:extLst>
          </p:cNvPr>
          <p:cNvSpPr txBox="1"/>
          <p:nvPr/>
        </p:nvSpPr>
        <p:spPr>
          <a:xfrm rot="10800000" flipV="1">
            <a:off x="10036059" y="6141195"/>
            <a:ext cx="116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pPr algn="r"/>
            <a:r>
              <a:rPr lang="en-US" sz="14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Page </a:t>
            </a:r>
            <a:fld id="{260E2A6B-A809-4840-BF14-8648BC0BDF87}" type="slidenum">
              <a:rPr lang="id-ID" sz="14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pPr algn="r"/>
              <a:t>13</a:t>
            </a:fld>
            <a:endParaRPr lang="id-ID" sz="1400" b="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550E17-3696-A23D-88BC-D74245EFA762}"/>
              </a:ext>
            </a:extLst>
          </p:cNvPr>
          <p:cNvSpPr txBox="1"/>
          <p:nvPr/>
        </p:nvSpPr>
        <p:spPr>
          <a:xfrm>
            <a:off x="990601" y="6156584"/>
            <a:ext cx="2753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Market</a:t>
            </a: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Growth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Presentation</a:t>
            </a:r>
          </a:p>
        </p:txBody>
      </p:sp>
      <p:sp>
        <p:nvSpPr>
          <p:cNvPr id="87" name="Speech Bubble: Rectangle with Corners Rounded 86">
            <a:extLst>
              <a:ext uri="{FF2B5EF4-FFF2-40B4-BE49-F238E27FC236}">
                <a16:creationId xmlns:a16="http://schemas.microsoft.com/office/drawing/2014/main" id="{5E67AE4C-EB84-8752-8F29-ED4D7021B24F}"/>
              </a:ext>
            </a:extLst>
          </p:cNvPr>
          <p:cNvSpPr/>
          <p:nvPr/>
        </p:nvSpPr>
        <p:spPr>
          <a:xfrm flipH="1">
            <a:off x="7627803" y="1445134"/>
            <a:ext cx="1146423" cy="458543"/>
          </a:xfrm>
          <a:prstGeom prst="wedgeRoundRectCallout">
            <a:avLst>
              <a:gd name="adj1" fmla="val 74712"/>
              <a:gd name="adj2" fmla="val 55067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812800" dist="165100" dir="8100000" sx="96000" sy="96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0" name="Speech Bubble: Rectangle with Corners Rounded 89">
            <a:extLst>
              <a:ext uri="{FF2B5EF4-FFF2-40B4-BE49-F238E27FC236}">
                <a16:creationId xmlns:a16="http://schemas.microsoft.com/office/drawing/2014/main" id="{35791410-91EF-29F2-B68C-E127BFB342FE}"/>
              </a:ext>
            </a:extLst>
          </p:cNvPr>
          <p:cNvSpPr/>
          <p:nvPr/>
        </p:nvSpPr>
        <p:spPr>
          <a:xfrm flipH="1">
            <a:off x="9235310" y="1805539"/>
            <a:ext cx="1146423" cy="458543"/>
          </a:xfrm>
          <a:prstGeom prst="wedgeRoundRectCallout">
            <a:avLst>
              <a:gd name="adj1" fmla="val 74712"/>
              <a:gd name="adj2" fmla="val 55067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812800" dist="165100" dir="8100000" sx="96000" sy="96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1ACA87A-9EB5-0387-C1CB-787B2A5D7104}"/>
              </a:ext>
            </a:extLst>
          </p:cNvPr>
          <p:cNvSpPr txBox="1"/>
          <p:nvPr/>
        </p:nvSpPr>
        <p:spPr>
          <a:xfrm flipH="1">
            <a:off x="9252914" y="1801584"/>
            <a:ext cx="1055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+mj-lt"/>
                <a:cs typeface="Poppins" panose="00000500000000000000" pitchFamily="2" charset="0"/>
              </a:rPr>
              <a:t>Digital Economy</a:t>
            </a:r>
          </a:p>
        </p:txBody>
      </p:sp>
      <p:sp>
        <p:nvSpPr>
          <p:cNvPr id="92" name="Speech Bubble: Rectangle with Corners Rounded 91">
            <a:extLst>
              <a:ext uri="{FF2B5EF4-FFF2-40B4-BE49-F238E27FC236}">
                <a16:creationId xmlns:a16="http://schemas.microsoft.com/office/drawing/2014/main" id="{6A3A4126-5BD2-FAEF-3E36-3F951945EB20}"/>
              </a:ext>
            </a:extLst>
          </p:cNvPr>
          <p:cNvSpPr/>
          <p:nvPr/>
        </p:nvSpPr>
        <p:spPr>
          <a:xfrm flipH="1">
            <a:off x="2577351" y="1510059"/>
            <a:ext cx="1146423" cy="458543"/>
          </a:xfrm>
          <a:prstGeom prst="wedgeRoundRectCallout">
            <a:avLst>
              <a:gd name="adj1" fmla="val -77056"/>
              <a:gd name="adj2" fmla="val 5922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812800" dist="165100" dir="8100000" sx="96000" sy="96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EFF5823-E023-05CE-9FEE-1A5A440D931D}"/>
              </a:ext>
            </a:extLst>
          </p:cNvPr>
          <p:cNvSpPr txBox="1"/>
          <p:nvPr/>
        </p:nvSpPr>
        <p:spPr>
          <a:xfrm flipH="1">
            <a:off x="2590366" y="1582902"/>
            <a:ext cx="105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  <a:cs typeface="Poppins" panose="00000500000000000000" pitchFamily="2" charset="0"/>
              </a:rPr>
              <a:t>Pharma</a:t>
            </a:r>
          </a:p>
        </p:txBody>
      </p:sp>
      <p:sp>
        <p:nvSpPr>
          <p:cNvPr id="94" name="Speech Bubble: Rectangle with Corners Rounded 93">
            <a:extLst>
              <a:ext uri="{FF2B5EF4-FFF2-40B4-BE49-F238E27FC236}">
                <a16:creationId xmlns:a16="http://schemas.microsoft.com/office/drawing/2014/main" id="{D213EBDD-9911-B746-6792-A0ECAEADA6D2}"/>
              </a:ext>
            </a:extLst>
          </p:cNvPr>
          <p:cNvSpPr/>
          <p:nvPr/>
        </p:nvSpPr>
        <p:spPr>
          <a:xfrm flipH="1">
            <a:off x="1124417" y="1731427"/>
            <a:ext cx="1146423" cy="458543"/>
          </a:xfrm>
          <a:prstGeom prst="wedgeRoundRectCallout">
            <a:avLst>
              <a:gd name="adj1" fmla="val -77056"/>
              <a:gd name="adj2" fmla="val 5922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812800" dist="165100" dir="8100000" sx="96000" sy="96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737B60-AF86-E3C9-3E03-0856EEE8564B}"/>
              </a:ext>
            </a:extLst>
          </p:cNvPr>
          <p:cNvGrpSpPr/>
          <p:nvPr/>
        </p:nvGrpSpPr>
        <p:grpSpPr>
          <a:xfrm>
            <a:off x="5268581" y="1434209"/>
            <a:ext cx="1038023" cy="1851517"/>
            <a:chOff x="3446103" y="2286000"/>
            <a:chExt cx="978884" cy="1746028"/>
          </a:xfrm>
          <a:effectLst>
            <a:outerShdw blurRad="571500" dist="152400" dir="5400000" sx="98000" sy="98000" algn="t" rotWithShape="0">
              <a:prstClr val="black">
                <a:alpha val="12000"/>
              </a:prstClr>
            </a:outerShdw>
          </a:effectLst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12EF96B-FE32-6C5A-50D2-9FCB1229FFA1}"/>
                </a:ext>
              </a:extLst>
            </p:cNvPr>
            <p:cNvSpPr/>
            <p:nvPr/>
          </p:nvSpPr>
          <p:spPr>
            <a:xfrm>
              <a:off x="4148762" y="3420618"/>
              <a:ext cx="276225" cy="485775"/>
            </a:xfrm>
            <a:custGeom>
              <a:avLst/>
              <a:gdLst>
                <a:gd name="connsiteX0" fmla="*/ 55245 w 276225"/>
                <a:gd name="connsiteY0" fmla="*/ 7144 h 485775"/>
                <a:gd name="connsiteX1" fmla="*/ 7144 w 276225"/>
                <a:gd name="connsiteY1" fmla="*/ 243459 h 485775"/>
                <a:gd name="connsiteX2" fmla="*/ 270129 w 276225"/>
                <a:gd name="connsiteY2" fmla="*/ 486918 h 485775"/>
                <a:gd name="connsiteX3" fmla="*/ 55245 w 276225"/>
                <a:gd name="connsiteY3" fmla="*/ 7144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85775">
                  <a:moveTo>
                    <a:pt x="55245" y="7144"/>
                  </a:moveTo>
                  <a:cubicBezTo>
                    <a:pt x="55245" y="7144"/>
                    <a:pt x="32671" y="164592"/>
                    <a:pt x="7144" y="243459"/>
                  </a:cubicBezTo>
                  <a:cubicBezTo>
                    <a:pt x="204502" y="272891"/>
                    <a:pt x="270129" y="486918"/>
                    <a:pt x="270129" y="486918"/>
                  </a:cubicBezTo>
                  <a:cubicBezTo>
                    <a:pt x="270129" y="486918"/>
                    <a:pt x="328994" y="163544"/>
                    <a:pt x="55245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5876667-6118-6085-7CBD-F6B2BB201758}"/>
                </a:ext>
              </a:extLst>
            </p:cNvPr>
            <p:cNvSpPr/>
            <p:nvPr/>
          </p:nvSpPr>
          <p:spPr>
            <a:xfrm>
              <a:off x="3446103" y="3418904"/>
              <a:ext cx="276225" cy="495300"/>
            </a:xfrm>
            <a:custGeom>
              <a:avLst/>
              <a:gdLst>
                <a:gd name="connsiteX0" fmla="*/ 218123 w 276225"/>
                <a:gd name="connsiteY0" fmla="*/ 7144 h 495300"/>
                <a:gd name="connsiteX1" fmla="*/ 271654 w 276225"/>
                <a:gd name="connsiteY1" fmla="*/ 242411 h 495300"/>
                <a:gd name="connsiteX2" fmla="*/ 14288 w 276225"/>
                <a:gd name="connsiteY2" fmla="*/ 491776 h 495300"/>
                <a:gd name="connsiteX3" fmla="*/ 218123 w 276225"/>
                <a:gd name="connsiteY3" fmla="*/ 7144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225" h="495300">
                  <a:moveTo>
                    <a:pt x="218123" y="7144"/>
                  </a:moveTo>
                  <a:cubicBezTo>
                    <a:pt x="218123" y="7144"/>
                    <a:pt x="244412" y="164306"/>
                    <a:pt x="271654" y="242411"/>
                  </a:cubicBezTo>
                  <a:cubicBezTo>
                    <a:pt x="75058" y="276225"/>
                    <a:pt x="14288" y="491776"/>
                    <a:pt x="14288" y="491776"/>
                  </a:cubicBezTo>
                  <a:cubicBezTo>
                    <a:pt x="14288" y="491776"/>
                    <a:pt x="-51815" y="169735"/>
                    <a:pt x="218123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BA534FA-84E9-2497-1178-CB34C6F28BE5}"/>
                </a:ext>
              </a:extLst>
            </p:cNvPr>
            <p:cNvSpPr/>
            <p:nvPr/>
          </p:nvSpPr>
          <p:spPr>
            <a:xfrm>
              <a:off x="3748522" y="3793903"/>
              <a:ext cx="381000" cy="238125"/>
            </a:xfrm>
            <a:custGeom>
              <a:avLst/>
              <a:gdLst>
                <a:gd name="connsiteX0" fmla="*/ 376618 w 381000"/>
                <a:gd name="connsiteY0" fmla="*/ 188309 h 238125"/>
                <a:gd name="connsiteX1" fmla="*/ 7144 w 381000"/>
                <a:gd name="connsiteY1" fmla="*/ 190881 h 238125"/>
                <a:gd name="connsiteX2" fmla="*/ 70104 w 381000"/>
                <a:gd name="connsiteY2" fmla="*/ 7144 h 238125"/>
                <a:gd name="connsiteX3" fmla="*/ 189928 w 381000"/>
                <a:gd name="connsiteY3" fmla="*/ 16574 h 238125"/>
                <a:gd name="connsiteX4" fmla="*/ 309182 w 381000"/>
                <a:gd name="connsiteY4" fmla="*/ 7144 h 238125"/>
                <a:gd name="connsiteX5" fmla="*/ 376618 w 381000"/>
                <a:gd name="connsiteY5" fmla="*/ 188309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1000" h="238125">
                  <a:moveTo>
                    <a:pt x="376618" y="188309"/>
                  </a:moveTo>
                  <a:cubicBezTo>
                    <a:pt x="313182" y="255365"/>
                    <a:pt x="55245" y="242507"/>
                    <a:pt x="7144" y="190881"/>
                  </a:cubicBezTo>
                  <a:cubicBezTo>
                    <a:pt x="14002" y="91726"/>
                    <a:pt x="70104" y="7144"/>
                    <a:pt x="70104" y="7144"/>
                  </a:cubicBezTo>
                  <a:cubicBezTo>
                    <a:pt x="70104" y="7144"/>
                    <a:pt x="145447" y="17907"/>
                    <a:pt x="189928" y="16574"/>
                  </a:cubicBezTo>
                  <a:cubicBezTo>
                    <a:pt x="237553" y="14859"/>
                    <a:pt x="309182" y="7144"/>
                    <a:pt x="309182" y="7144"/>
                  </a:cubicBezTo>
                  <a:cubicBezTo>
                    <a:pt x="309182" y="7144"/>
                    <a:pt x="376809" y="118872"/>
                    <a:pt x="376618" y="1883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0935AE6-A6E5-C557-93AB-3DB875A6E382}"/>
                </a:ext>
              </a:extLst>
            </p:cNvPr>
            <p:cNvSpPr/>
            <p:nvPr/>
          </p:nvSpPr>
          <p:spPr>
            <a:xfrm>
              <a:off x="3821102" y="2671382"/>
              <a:ext cx="228600" cy="228600"/>
            </a:xfrm>
            <a:custGeom>
              <a:avLst/>
              <a:gdLst>
                <a:gd name="connsiteX0" fmla="*/ 224123 w 228600"/>
                <a:gd name="connsiteY0" fmla="*/ 115633 h 228600"/>
                <a:gd name="connsiteX1" fmla="*/ 115633 w 228600"/>
                <a:gd name="connsiteY1" fmla="*/ 224123 h 228600"/>
                <a:gd name="connsiteX2" fmla="*/ 7144 w 228600"/>
                <a:gd name="connsiteY2" fmla="*/ 115633 h 228600"/>
                <a:gd name="connsiteX3" fmla="*/ 115633 w 228600"/>
                <a:gd name="connsiteY3" fmla="*/ 7144 h 228600"/>
                <a:gd name="connsiteX4" fmla="*/ 224123 w 228600"/>
                <a:gd name="connsiteY4" fmla="*/ 115633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4123" y="115633"/>
                  </a:moveTo>
                  <a:cubicBezTo>
                    <a:pt x="224123" y="175546"/>
                    <a:pt x="175546" y="224123"/>
                    <a:pt x="115633" y="224123"/>
                  </a:cubicBezTo>
                  <a:cubicBezTo>
                    <a:pt x="55721" y="224123"/>
                    <a:pt x="7144" y="175546"/>
                    <a:pt x="7144" y="115633"/>
                  </a:cubicBezTo>
                  <a:cubicBezTo>
                    <a:pt x="7144" y="55721"/>
                    <a:pt x="55721" y="7144"/>
                    <a:pt x="115633" y="7144"/>
                  </a:cubicBezTo>
                  <a:cubicBezTo>
                    <a:pt x="175546" y="7144"/>
                    <a:pt x="224123" y="55721"/>
                    <a:pt x="224123" y="11563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F3E531E-3C1A-8619-4131-7EE3A9DFAF26}"/>
                </a:ext>
              </a:extLst>
            </p:cNvPr>
            <p:cNvSpPr/>
            <p:nvPr/>
          </p:nvSpPr>
          <p:spPr>
            <a:xfrm>
              <a:off x="3742617" y="2999709"/>
              <a:ext cx="381000" cy="381000"/>
            </a:xfrm>
            <a:custGeom>
              <a:avLst/>
              <a:gdLst>
                <a:gd name="connsiteX0" fmla="*/ 377285 w 381000"/>
                <a:gd name="connsiteY0" fmla="*/ 192215 h 381000"/>
                <a:gd name="connsiteX1" fmla="*/ 192215 w 381000"/>
                <a:gd name="connsiteY1" fmla="*/ 377285 h 381000"/>
                <a:gd name="connsiteX2" fmla="*/ 7144 w 381000"/>
                <a:gd name="connsiteY2" fmla="*/ 192215 h 381000"/>
                <a:gd name="connsiteX3" fmla="*/ 192215 w 381000"/>
                <a:gd name="connsiteY3" fmla="*/ 7144 h 381000"/>
                <a:gd name="connsiteX4" fmla="*/ 377285 w 381000"/>
                <a:gd name="connsiteY4" fmla="*/ 192215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0" h="381000">
                  <a:moveTo>
                    <a:pt x="377285" y="192215"/>
                  </a:moveTo>
                  <a:cubicBezTo>
                    <a:pt x="377285" y="294418"/>
                    <a:pt x="294418" y="377285"/>
                    <a:pt x="192215" y="377285"/>
                  </a:cubicBezTo>
                  <a:cubicBezTo>
                    <a:pt x="90011" y="377285"/>
                    <a:pt x="7144" y="294418"/>
                    <a:pt x="7144" y="192215"/>
                  </a:cubicBezTo>
                  <a:cubicBezTo>
                    <a:pt x="7144" y="90011"/>
                    <a:pt x="90011" y="7144"/>
                    <a:pt x="192215" y="7144"/>
                  </a:cubicBezTo>
                  <a:cubicBezTo>
                    <a:pt x="294513" y="7144"/>
                    <a:pt x="377285" y="90011"/>
                    <a:pt x="377285" y="19221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A50DE90-8BC8-95E9-503F-CBD549BB2183}"/>
                </a:ext>
              </a:extLst>
            </p:cNvPr>
            <p:cNvSpPr/>
            <p:nvPr/>
          </p:nvSpPr>
          <p:spPr>
            <a:xfrm>
              <a:off x="3619910" y="2495836"/>
              <a:ext cx="628650" cy="1285875"/>
            </a:xfrm>
            <a:custGeom>
              <a:avLst/>
              <a:gdLst>
                <a:gd name="connsiteX0" fmla="*/ 330161 w 628650"/>
                <a:gd name="connsiteY0" fmla="*/ 70771 h 1285875"/>
                <a:gd name="connsiteX1" fmla="*/ 316635 w 628650"/>
                <a:gd name="connsiteY1" fmla="*/ 71056 h 1285875"/>
                <a:gd name="connsiteX2" fmla="*/ 126326 w 628650"/>
                <a:gd name="connsiteY2" fmla="*/ 9811 h 1285875"/>
                <a:gd name="connsiteX3" fmla="*/ 112705 w 628650"/>
                <a:gd name="connsiteY3" fmla="*/ 1251204 h 1285875"/>
                <a:gd name="connsiteX4" fmla="*/ 524947 w 628650"/>
                <a:gd name="connsiteY4" fmla="*/ 1251204 h 1285875"/>
                <a:gd name="connsiteX5" fmla="*/ 510469 w 628650"/>
                <a:gd name="connsiteY5" fmla="*/ 7144 h 1285875"/>
                <a:gd name="connsiteX6" fmla="*/ 330161 w 628650"/>
                <a:gd name="connsiteY6" fmla="*/ 70771 h 1285875"/>
                <a:gd name="connsiteX7" fmla="*/ 316826 w 628650"/>
                <a:gd name="connsiteY7" fmla="*/ 164687 h 1285875"/>
                <a:gd name="connsiteX8" fmla="*/ 444556 w 628650"/>
                <a:gd name="connsiteY8" fmla="*/ 292418 h 1285875"/>
                <a:gd name="connsiteX9" fmla="*/ 316826 w 628650"/>
                <a:gd name="connsiteY9" fmla="*/ 420243 h 1285875"/>
                <a:gd name="connsiteX10" fmla="*/ 189096 w 628650"/>
                <a:gd name="connsiteY10" fmla="*/ 292418 h 1285875"/>
                <a:gd name="connsiteX11" fmla="*/ 316826 w 628650"/>
                <a:gd name="connsiteY11" fmla="*/ 164687 h 1285875"/>
                <a:gd name="connsiteX12" fmla="*/ 316826 w 628650"/>
                <a:gd name="connsiteY12" fmla="*/ 907161 h 1285875"/>
                <a:gd name="connsiteX13" fmla="*/ 104704 w 628650"/>
                <a:gd name="connsiteY13" fmla="*/ 695039 h 1285875"/>
                <a:gd name="connsiteX14" fmla="*/ 316826 w 628650"/>
                <a:gd name="connsiteY14" fmla="*/ 482918 h 1285875"/>
                <a:gd name="connsiteX15" fmla="*/ 528948 w 628650"/>
                <a:gd name="connsiteY15" fmla="*/ 695039 h 1285875"/>
                <a:gd name="connsiteX16" fmla="*/ 316826 w 628650"/>
                <a:gd name="connsiteY16" fmla="*/ 907161 h 1285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8650" h="1285875">
                  <a:moveTo>
                    <a:pt x="330161" y="70771"/>
                  </a:moveTo>
                  <a:cubicBezTo>
                    <a:pt x="325589" y="70961"/>
                    <a:pt x="321112" y="71056"/>
                    <a:pt x="316635" y="71056"/>
                  </a:cubicBezTo>
                  <a:cubicBezTo>
                    <a:pt x="245484" y="71056"/>
                    <a:pt x="179761" y="48387"/>
                    <a:pt x="126326" y="9811"/>
                  </a:cubicBezTo>
                  <a:cubicBezTo>
                    <a:pt x="-64269" y="345853"/>
                    <a:pt x="6311" y="857536"/>
                    <a:pt x="112705" y="1251204"/>
                  </a:cubicBezTo>
                  <a:cubicBezTo>
                    <a:pt x="187857" y="1291590"/>
                    <a:pt x="443413" y="1289685"/>
                    <a:pt x="524947" y="1251204"/>
                  </a:cubicBezTo>
                  <a:cubicBezTo>
                    <a:pt x="617816" y="880300"/>
                    <a:pt x="703827" y="349853"/>
                    <a:pt x="510469" y="7144"/>
                  </a:cubicBezTo>
                  <a:cubicBezTo>
                    <a:pt x="458463" y="45815"/>
                    <a:pt x="396169" y="68104"/>
                    <a:pt x="330161" y="70771"/>
                  </a:cubicBezTo>
                  <a:close/>
                  <a:moveTo>
                    <a:pt x="316826" y="164687"/>
                  </a:moveTo>
                  <a:cubicBezTo>
                    <a:pt x="387406" y="164687"/>
                    <a:pt x="444556" y="221837"/>
                    <a:pt x="444556" y="292418"/>
                  </a:cubicBezTo>
                  <a:cubicBezTo>
                    <a:pt x="444556" y="362998"/>
                    <a:pt x="387406" y="420243"/>
                    <a:pt x="316826" y="420243"/>
                  </a:cubicBezTo>
                  <a:cubicBezTo>
                    <a:pt x="246246" y="420243"/>
                    <a:pt x="189096" y="362998"/>
                    <a:pt x="189096" y="292418"/>
                  </a:cubicBezTo>
                  <a:cubicBezTo>
                    <a:pt x="189000" y="221837"/>
                    <a:pt x="246246" y="164687"/>
                    <a:pt x="316826" y="164687"/>
                  </a:cubicBezTo>
                  <a:close/>
                  <a:moveTo>
                    <a:pt x="316826" y="907161"/>
                  </a:moveTo>
                  <a:cubicBezTo>
                    <a:pt x="199668" y="907161"/>
                    <a:pt x="104704" y="812197"/>
                    <a:pt x="104704" y="695039"/>
                  </a:cubicBezTo>
                  <a:cubicBezTo>
                    <a:pt x="104704" y="577882"/>
                    <a:pt x="199668" y="482918"/>
                    <a:pt x="316826" y="482918"/>
                  </a:cubicBezTo>
                  <a:cubicBezTo>
                    <a:pt x="433983" y="482918"/>
                    <a:pt x="528948" y="577882"/>
                    <a:pt x="528948" y="695039"/>
                  </a:cubicBezTo>
                  <a:cubicBezTo>
                    <a:pt x="528948" y="812197"/>
                    <a:pt x="433983" y="907161"/>
                    <a:pt x="316826" y="90716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B33EBFA-6E74-07C7-2D44-48FBFA81E361}"/>
                </a:ext>
              </a:extLst>
            </p:cNvPr>
            <p:cNvSpPr/>
            <p:nvPr/>
          </p:nvSpPr>
          <p:spPr>
            <a:xfrm>
              <a:off x="3757380" y="2286000"/>
              <a:ext cx="352425" cy="247650"/>
            </a:xfrm>
            <a:custGeom>
              <a:avLst/>
              <a:gdLst>
                <a:gd name="connsiteX0" fmla="*/ 191167 w 352425"/>
                <a:gd name="connsiteY0" fmla="*/ 245078 h 247650"/>
                <a:gd name="connsiteX1" fmla="*/ 354520 w 352425"/>
                <a:gd name="connsiteY1" fmla="*/ 186309 h 247650"/>
                <a:gd name="connsiteX2" fmla="*/ 181261 w 352425"/>
                <a:gd name="connsiteY2" fmla="*/ 7144 h 247650"/>
                <a:gd name="connsiteX3" fmla="*/ 7144 w 352425"/>
                <a:gd name="connsiteY3" fmla="*/ 188881 h 247650"/>
                <a:gd name="connsiteX4" fmla="*/ 191167 w 352425"/>
                <a:gd name="connsiteY4" fmla="*/ 245078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247650">
                  <a:moveTo>
                    <a:pt x="191167" y="245078"/>
                  </a:moveTo>
                  <a:cubicBezTo>
                    <a:pt x="251269" y="242602"/>
                    <a:pt x="307753" y="222028"/>
                    <a:pt x="354520" y="186309"/>
                  </a:cubicBezTo>
                  <a:cubicBezTo>
                    <a:pt x="310324" y="116777"/>
                    <a:pt x="253460" y="55912"/>
                    <a:pt x="181261" y="7144"/>
                  </a:cubicBezTo>
                  <a:cubicBezTo>
                    <a:pt x="109156" y="57150"/>
                    <a:pt x="51911" y="118682"/>
                    <a:pt x="7144" y="188881"/>
                  </a:cubicBezTo>
                  <a:cubicBezTo>
                    <a:pt x="58293" y="226695"/>
                    <a:pt x="122206" y="247936"/>
                    <a:pt x="191167" y="245078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Speech Bubble: Rectangle with Corners Rounded 49">
            <a:extLst>
              <a:ext uri="{FF2B5EF4-FFF2-40B4-BE49-F238E27FC236}">
                <a16:creationId xmlns:a16="http://schemas.microsoft.com/office/drawing/2014/main" id="{06C896AD-BB11-B519-6AA0-57D3FCB6C923}"/>
              </a:ext>
            </a:extLst>
          </p:cNvPr>
          <p:cNvSpPr/>
          <p:nvPr/>
        </p:nvSpPr>
        <p:spPr>
          <a:xfrm flipH="1">
            <a:off x="4337399" y="1009422"/>
            <a:ext cx="1146423" cy="458543"/>
          </a:xfrm>
          <a:prstGeom prst="wedgeRoundRectCallout">
            <a:avLst>
              <a:gd name="adj1" fmla="val -77056"/>
              <a:gd name="adj2" fmla="val 59222"/>
              <a:gd name="adj3" fmla="val 16667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812800" dist="165100" dir="8100000" sx="96000" sy="96000" algn="t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9170AA0-29C0-62DB-6123-C6EFEC6DE42F}"/>
              </a:ext>
            </a:extLst>
          </p:cNvPr>
          <p:cNvSpPr txBox="1"/>
          <p:nvPr/>
        </p:nvSpPr>
        <p:spPr>
          <a:xfrm flipH="1">
            <a:off x="7627803" y="1497762"/>
            <a:ext cx="11464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  <a:latin typeface="+mj-lt"/>
                <a:cs typeface="Poppins" panose="00000500000000000000" pitchFamily="2" charset="0"/>
              </a:rPr>
              <a:t>Renewables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653CC7-4908-2919-8D41-1EE78279EB52}"/>
              </a:ext>
            </a:extLst>
          </p:cNvPr>
          <p:cNvSpPr/>
          <p:nvPr/>
        </p:nvSpPr>
        <p:spPr>
          <a:xfrm>
            <a:off x="5067482" y="4501865"/>
            <a:ext cx="1487160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baseline="30000" dirty="0">
                <a:solidFill>
                  <a:schemeClr val="bg1"/>
                </a:solidFill>
                <a:latin typeface="+mj-lt"/>
                <a:ea typeface="Inter" panose="020B0502030000000004" pitchFamily="34" charset="0"/>
              </a:rPr>
              <a:t>15-20%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DC3852-3873-A652-BFA3-575325BD81A3}"/>
              </a:ext>
            </a:extLst>
          </p:cNvPr>
          <p:cNvSpPr/>
          <p:nvPr/>
        </p:nvSpPr>
        <p:spPr>
          <a:xfrm>
            <a:off x="4570441" y="4894608"/>
            <a:ext cx="2291196" cy="31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1200" dirty="0">
                <a:solidFill>
                  <a:schemeClr val="bg1"/>
                </a:solidFill>
                <a:ea typeface="Inter" panose="020B0502030000000004" pitchFamily="34" charset="0"/>
              </a:rPr>
              <a:t>#2 global exporter ($42B)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26FC8B-DB15-870D-0A18-F7ACBAA8E297}"/>
              </a:ext>
            </a:extLst>
          </p:cNvPr>
          <p:cNvSpPr txBox="1"/>
          <p:nvPr/>
        </p:nvSpPr>
        <p:spPr>
          <a:xfrm flipH="1">
            <a:off x="1063112" y="1798537"/>
            <a:ext cx="1254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  <a:cs typeface="Poppins" panose="00000500000000000000" pitchFamily="2" charset="0"/>
              </a:rPr>
              <a:t>Infrastructure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19C8B2B-365C-4C86-BAEE-C9D434D21DCF}"/>
              </a:ext>
            </a:extLst>
          </p:cNvPr>
          <p:cNvSpPr txBox="1"/>
          <p:nvPr/>
        </p:nvSpPr>
        <p:spPr>
          <a:xfrm flipH="1">
            <a:off x="4460774" y="1054519"/>
            <a:ext cx="1055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  <a:latin typeface="+mj-lt"/>
                <a:cs typeface="Poppins" panose="00000500000000000000" pitchFamily="2" charset="0"/>
              </a:rPr>
              <a:t>Textiles</a:t>
            </a:r>
          </a:p>
        </p:txBody>
      </p:sp>
    </p:spTree>
    <p:extLst>
      <p:ext uri="{BB962C8B-B14F-4D97-AF65-F5344CB8AC3E}">
        <p14:creationId xmlns:p14="http://schemas.microsoft.com/office/powerpoint/2010/main" val="370866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712E25-9D84-C00B-BA58-8AA64EB27280}"/>
              </a:ext>
            </a:extLst>
          </p:cNvPr>
          <p:cNvSpPr txBox="1"/>
          <p:nvPr/>
        </p:nvSpPr>
        <p:spPr>
          <a:xfrm>
            <a:off x="1903640" y="310243"/>
            <a:ext cx="838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Win-Win Markets for China &amp; Bangladesh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71BAF9D0-6D29-B131-0DFF-42680663B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119" y="956574"/>
            <a:ext cx="6122173" cy="4739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57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CBE84E-CAA6-71EF-3243-25031173DD77}"/>
              </a:ext>
            </a:extLst>
          </p:cNvPr>
          <p:cNvSpPr txBox="1"/>
          <p:nvPr/>
        </p:nvSpPr>
        <p:spPr>
          <a:xfrm>
            <a:off x="2321781" y="477078"/>
            <a:ext cx="7235687" cy="5847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Strategic Recommendations for China</a:t>
            </a:r>
            <a:endParaRPr lang="en-US" sz="32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5E9BBA2-D2B7-A21A-73D5-6AD0B7916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842" y="769465"/>
            <a:ext cx="93726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99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2AEE7B-C136-55C8-9378-B9679FBA8DF3}"/>
              </a:ext>
            </a:extLst>
          </p:cNvPr>
          <p:cNvSpPr txBox="1"/>
          <p:nvPr/>
        </p:nvSpPr>
        <p:spPr>
          <a:xfrm>
            <a:off x="2146851" y="351844"/>
            <a:ext cx="8627166" cy="70788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Bangladesh is China’s Best Bet</a:t>
            </a:r>
            <a:endParaRPr lang="en-US" sz="4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18FA0-5604-ACC8-E265-01FD5BE6869B}"/>
              </a:ext>
            </a:extLst>
          </p:cNvPr>
          <p:cNvSpPr txBox="1"/>
          <p:nvPr/>
        </p:nvSpPr>
        <p:spPr>
          <a:xfrm>
            <a:off x="580444" y="4929808"/>
            <a:ext cx="1082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"China does not just invest in Bangladesh—it invests in the next global manufacturing and digital hub."</a:t>
            </a:r>
            <a:endParaRPr lang="en-US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12" name="Picture 16">
            <a:extLst>
              <a:ext uri="{FF2B5EF4-FFF2-40B4-BE49-F238E27FC236}">
                <a16:creationId xmlns:a16="http://schemas.microsoft.com/office/drawing/2014/main" id="{CF1E6EA8-881C-16BB-0934-B983F28E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660" y="742642"/>
            <a:ext cx="5987332" cy="4504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599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86F6BB-99A7-E629-FAC8-215BB8B1E725}"/>
              </a:ext>
            </a:extLst>
          </p:cNvPr>
          <p:cNvSpPr txBox="1"/>
          <p:nvPr/>
        </p:nvSpPr>
        <p:spPr>
          <a:xfrm>
            <a:off x="842839" y="604067"/>
            <a:ext cx="8643067" cy="537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◆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 Bank.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(2023). 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Bangladesh Development Update.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Washington, DC.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https://www.worldbank.org/en/country/bangladesh</a:t>
            </a: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◆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Bangladesh Bank.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(2023). 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Foreign Direct Investment Report.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Dhaka.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https://www.bb.org.bd/en/</a:t>
            </a:r>
            <a:endParaRPr lang="en-US" sz="1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◆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UNCTAD.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(2023). 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World Investment Report.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Geneva.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https://unctad.org/wir</a:t>
            </a:r>
            <a:endParaRPr lang="en-US" sz="1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◆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MOFCOM.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(2023). 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Belt &amp; Road Project Database.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Beijing.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http://english.mofcom.gov.cn/</a:t>
            </a:r>
            <a:endParaRPr lang="en-US" sz="1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◆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IMF.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(2023). 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South Asia Economic Outlook.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Washington, DC.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https://www.imf.org/en/Countries/BGD</a:t>
            </a:r>
            <a:endParaRPr lang="en-US" sz="1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◆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EPB Bangladesh.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(2023). 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 Performance Report.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Dhaka.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https://www.epb.gov.bd/</a:t>
            </a:r>
            <a:endParaRPr lang="en-US" sz="1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◆ 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BBS.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(2023). </a:t>
            </a:r>
            <a:r>
              <a:rPr lang="en-US" sz="12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Labour</a:t>
            </a:r>
            <a:r>
              <a:rPr lang="en-US" sz="1200" b="0" i="1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Force Survey.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Dhaka.</a:t>
            </a:r>
            <a:br>
              <a:rPr lang="en-US" sz="12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http://bbs.portal.gov.bd/</a:t>
            </a:r>
            <a:endParaRPr lang="en-US" sz="1200" b="0" i="0" dirty="0"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4EEF9-CABB-44AD-522F-A2FBAF1FCEF6}"/>
              </a:ext>
            </a:extLst>
          </p:cNvPr>
          <p:cNvSpPr txBox="1"/>
          <p:nvPr/>
        </p:nvSpPr>
        <p:spPr>
          <a:xfrm>
            <a:off x="842839" y="234735"/>
            <a:ext cx="395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References:</a:t>
            </a:r>
          </a:p>
        </p:txBody>
      </p:sp>
    </p:spTree>
    <p:extLst>
      <p:ext uri="{BB962C8B-B14F-4D97-AF65-F5344CB8AC3E}">
        <p14:creationId xmlns:p14="http://schemas.microsoft.com/office/powerpoint/2010/main" val="319274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E54BF5-2C43-6DB1-3641-251746E4CB3F}"/>
              </a:ext>
            </a:extLst>
          </p:cNvPr>
          <p:cNvGrpSpPr/>
          <p:nvPr/>
        </p:nvGrpSpPr>
        <p:grpSpPr>
          <a:xfrm>
            <a:off x="2048759" y="2030692"/>
            <a:ext cx="8094482" cy="2564090"/>
            <a:chOff x="2276573" y="2884603"/>
            <a:chExt cx="8094482" cy="256409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3FD90CD-295E-C390-3FC3-6CC8B408AD4E}"/>
                </a:ext>
              </a:extLst>
            </p:cNvPr>
            <p:cNvSpPr/>
            <p:nvPr/>
          </p:nvSpPr>
          <p:spPr>
            <a:xfrm>
              <a:off x="2276573" y="2884603"/>
              <a:ext cx="8094482" cy="2564090"/>
            </a:xfrm>
            <a:prstGeom prst="roundRect">
              <a:avLst>
                <a:gd name="adj" fmla="val 5449"/>
              </a:avLst>
            </a:prstGeom>
            <a:solidFill>
              <a:schemeClr val="bg1"/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1DFA39-ED55-3033-97AB-6BA303972C4A}"/>
                </a:ext>
              </a:extLst>
            </p:cNvPr>
            <p:cNvSpPr txBox="1"/>
            <p:nvPr/>
          </p:nvSpPr>
          <p:spPr>
            <a:xfrm>
              <a:off x="2620494" y="3289485"/>
              <a:ext cx="74066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Inter" panose="020B05020300000000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AB2CAE4-49FB-8585-8855-628E8E7C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84786F-ECBD-1604-9E53-3B7C3A56C9B5}"/>
              </a:ext>
            </a:extLst>
          </p:cNvPr>
          <p:cNvSpPr txBox="1"/>
          <p:nvPr/>
        </p:nvSpPr>
        <p:spPr>
          <a:xfrm>
            <a:off x="3293677" y="786789"/>
            <a:ext cx="5493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000" spc="300" dirty="0">
                <a:solidFill>
                  <a:schemeClr val="bg1"/>
                </a:solidFill>
                <a:latin typeface="+mj-lt"/>
                <a:ea typeface="Inter" panose="020B0502030000000004" pitchFamily="34" charset="0"/>
              </a:rPr>
              <a:t>A Data-Driven, Multi-Dimensional Investment Blueprint</a:t>
            </a:r>
          </a:p>
        </p:txBody>
      </p:sp>
    </p:spTree>
    <p:extLst>
      <p:ext uri="{BB962C8B-B14F-4D97-AF65-F5344CB8AC3E}">
        <p14:creationId xmlns:p14="http://schemas.microsoft.com/office/powerpoint/2010/main" val="410256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91CB32E-8EE4-2372-F346-A5E1EBC6F99A}"/>
              </a:ext>
            </a:extLst>
          </p:cNvPr>
          <p:cNvGrpSpPr/>
          <p:nvPr/>
        </p:nvGrpSpPr>
        <p:grpSpPr>
          <a:xfrm>
            <a:off x="2029516" y="1377870"/>
            <a:ext cx="7581902" cy="4222888"/>
            <a:chOff x="2305049" y="1006403"/>
            <a:chExt cx="7581902" cy="4222888"/>
          </a:xfrm>
        </p:grpSpPr>
        <p:sp>
          <p:nvSpPr>
            <p:cNvPr id="2" name="Rectangle 6">
              <a:extLst>
                <a:ext uri="{FF2B5EF4-FFF2-40B4-BE49-F238E27FC236}">
                  <a16:creationId xmlns:a16="http://schemas.microsoft.com/office/drawing/2014/main" id="{A692EADA-C753-1F07-8714-909B989F2B03}"/>
                </a:ext>
              </a:extLst>
            </p:cNvPr>
            <p:cNvSpPr/>
            <p:nvPr/>
          </p:nvSpPr>
          <p:spPr>
            <a:xfrm>
              <a:off x="3218650" y="1006403"/>
              <a:ext cx="4865921" cy="3612200"/>
            </a:xfrm>
            <a:custGeom>
              <a:avLst/>
              <a:gdLst>
                <a:gd name="connsiteX0" fmla="*/ 0 w 3186528"/>
                <a:gd name="connsiteY0" fmla="*/ 0 h 2309812"/>
                <a:gd name="connsiteX1" fmla="*/ 3186528 w 3186528"/>
                <a:gd name="connsiteY1" fmla="*/ 0 h 2309812"/>
                <a:gd name="connsiteX2" fmla="*/ 3186528 w 3186528"/>
                <a:gd name="connsiteY2" fmla="*/ 2309812 h 2309812"/>
                <a:gd name="connsiteX3" fmla="*/ 0 w 3186528"/>
                <a:gd name="connsiteY3" fmla="*/ 2309812 h 2309812"/>
                <a:gd name="connsiteX4" fmla="*/ 0 w 3186528"/>
                <a:gd name="connsiteY4" fmla="*/ 0 h 2309812"/>
                <a:gd name="connsiteX0" fmla="*/ 9525 w 3186528"/>
                <a:gd name="connsiteY0" fmla="*/ 1047750 h 2309812"/>
                <a:gd name="connsiteX1" fmla="*/ 3186528 w 3186528"/>
                <a:gd name="connsiteY1" fmla="*/ 0 h 2309812"/>
                <a:gd name="connsiteX2" fmla="*/ 3186528 w 3186528"/>
                <a:gd name="connsiteY2" fmla="*/ 2309812 h 2309812"/>
                <a:gd name="connsiteX3" fmla="*/ 0 w 3186528"/>
                <a:gd name="connsiteY3" fmla="*/ 2309812 h 2309812"/>
                <a:gd name="connsiteX4" fmla="*/ 9525 w 3186528"/>
                <a:gd name="connsiteY4" fmla="*/ 1047750 h 2309812"/>
                <a:gd name="connsiteX0" fmla="*/ 3035 w 3180038"/>
                <a:gd name="connsiteY0" fmla="*/ 1047750 h 2309812"/>
                <a:gd name="connsiteX1" fmla="*/ 3180038 w 3180038"/>
                <a:gd name="connsiteY1" fmla="*/ 0 h 2309812"/>
                <a:gd name="connsiteX2" fmla="*/ 3180038 w 3180038"/>
                <a:gd name="connsiteY2" fmla="*/ 2309812 h 2309812"/>
                <a:gd name="connsiteX3" fmla="*/ 0 w 3180038"/>
                <a:gd name="connsiteY3" fmla="*/ 2303462 h 2309812"/>
                <a:gd name="connsiteX4" fmla="*/ 3035 w 3180038"/>
                <a:gd name="connsiteY4" fmla="*/ 1047750 h 2309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0038" h="2309812">
                  <a:moveTo>
                    <a:pt x="3035" y="1047750"/>
                  </a:moveTo>
                  <a:lnTo>
                    <a:pt x="3180038" y="0"/>
                  </a:lnTo>
                  <a:lnTo>
                    <a:pt x="3180038" y="2309812"/>
                  </a:lnTo>
                  <a:lnTo>
                    <a:pt x="0" y="2303462"/>
                  </a:lnTo>
                  <a:cubicBezTo>
                    <a:pt x="1012" y="1884891"/>
                    <a:pt x="2023" y="1466321"/>
                    <a:pt x="3035" y="104775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sz="2800" b="1">
                  <a:solidFill>
                    <a:schemeClr val="bg1"/>
                  </a:solidFill>
                  <a:latin typeface="+mj-lt"/>
                </a:rPr>
                <a:t> </a:t>
              </a:r>
              <a:endParaRPr lang="en-US" sz="28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F5C3B0D-1EBA-55F4-6E85-414CCC9D8224}"/>
                </a:ext>
              </a:extLst>
            </p:cNvPr>
            <p:cNvSpPr/>
            <p:nvPr/>
          </p:nvSpPr>
          <p:spPr>
            <a:xfrm>
              <a:off x="2305049" y="2555550"/>
              <a:ext cx="2063052" cy="206305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+mj-lt"/>
                </a:rPr>
                <a:t>$80 BN USD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5FD2157-7207-A18E-48E1-C0B9225BF130}"/>
                </a:ext>
              </a:extLst>
            </p:cNvPr>
            <p:cNvSpPr/>
            <p:nvPr/>
          </p:nvSpPr>
          <p:spPr>
            <a:xfrm>
              <a:off x="6274750" y="1006403"/>
              <a:ext cx="3612201" cy="3612200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b="1" dirty="0">
                  <a:solidFill>
                    <a:schemeClr val="bg1"/>
                  </a:solidFill>
                  <a:latin typeface="+mj-lt"/>
                </a:rPr>
                <a:t>$300 BN USD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935E2E-3EB1-CD80-9BCC-E7892EDA0643}"/>
                </a:ext>
              </a:extLst>
            </p:cNvPr>
            <p:cNvSpPr txBox="1"/>
            <p:nvPr/>
          </p:nvSpPr>
          <p:spPr>
            <a:xfrm>
              <a:off x="3104939" y="4842775"/>
              <a:ext cx="463267" cy="3865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2024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1CE23B-90CD-BDE4-5656-5495A69CDFCF}"/>
                </a:ext>
              </a:extLst>
            </p:cNvPr>
            <p:cNvSpPr txBox="1"/>
            <p:nvPr/>
          </p:nvSpPr>
          <p:spPr>
            <a:xfrm>
              <a:off x="8080850" y="4709881"/>
              <a:ext cx="416781" cy="386516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1000"/>
                </a:spcBef>
              </a:pPr>
              <a:r>
                <a:rPr lang="en-US" sz="1600" b="1" dirty="0">
                  <a:solidFill>
                    <a:schemeClr val="bg1"/>
                  </a:solidFill>
                  <a:latin typeface="+mj-lt"/>
                </a:rPr>
                <a:t>2040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CA437F2-AF05-8D2D-2CA5-72FDBB01A7B1}"/>
                </a:ext>
              </a:extLst>
            </p:cNvPr>
            <p:cNvCxnSpPr>
              <a:cxnSpLocks/>
            </p:cNvCxnSpPr>
            <p:nvPr/>
          </p:nvCxnSpPr>
          <p:spPr>
            <a:xfrm>
              <a:off x="4524503" y="5087495"/>
              <a:ext cx="2398205" cy="0"/>
            </a:xfrm>
            <a:prstGeom prst="straightConnector1">
              <a:avLst/>
            </a:prstGeom>
            <a:ln w="31750" cap="rnd">
              <a:solidFill>
                <a:schemeClr val="tx1">
                  <a:lumMod val="65000"/>
                  <a:lumOff val="3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BAB8BAE-85AE-8A57-2F8D-266762172089}"/>
              </a:ext>
            </a:extLst>
          </p:cNvPr>
          <p:cNvSpPr txBox="1"/>
          <p:nvPr/>
        </p:nvSpPr>
        <p:spPr>
          <a:xfrm>
            <a:off x="863099" y="676139"/>
            <a:ext cx="620826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 b="1">
                <a:solidFill>
                  <a:schemeClr val="accent1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Projected Expansion </a:t>
            </a:r>
          </a:p>
        </p:txBody>
      </p:sp>
    </p:spTree>
    <p:extLst>
      <p:ext uri="{BB962C8B-B14F-4D97-AF65-F5344CB8AC3E}">
        <p14:creationId xmlns:p14="http://schemas.microsoft.com/office/powerpoint/2010/main" val="46617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0373274-5B5F-868A-EABF-933CF0F991A9}"/>
              </a:ext>
            </a:extLst>
          </p:cNvPr>
          <p:cNvSpPr/>
          <p:nvPr/>
        </p:nvSpPr>
        <p:spPr>
          <a:xfrm>
            <a:off x="958482" y="3238501"/>
            <a:ext cx="4570703" cy="2050045"/>
          </a:xfrm>
          <a:prstGeom prst="roundRect">
            <a:avLst>
              <a:gd name="adj" fmla="val 1164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41BAAB1-4968-B3D8-2599-B2140ABDC307}"/>
              </a:ext>
            </a:extLst>
          </p:cNvPr>
          <p:cNvSpPr/>
          <p:nvPr/>
        </p:nvSpPr>
        <p:spPr>
          <a:xfrm>
            <a:off x="6945784" y="1676400"/>
            <a:ext cx="4217516" cy="2125598"/>
          </a:xfrm>
          <a:custGeom>
            <a:avLst/>
            <a:gdLst>
              <a:gd name="connsiteX0" fmla="*/ 2108701 w 4217516"/>
              <a:gd name="connsiteY0" fmla="*/ 0 h 2125598"/>
              <a:gd name="connsiteX1" fmla="*/ 4209627 w 4217516"/>
              <a:gd name="connsiteY1" fmla="*/ 1895907 h 2125598"/>
              <a:gd name="connsiteX2" fmla="*/ 4217516 w 4217516"/>
              <a:gd name="connsiteY2" fmla="*/ 2052130 h 2125598"/>
              <a:gd name="connsiteX3" fmla="*/ 4159793 w 4217516"/>
              <a:gd name="connsiteY3" fmla="*/ 2064440 h 2125598"/>
              <a:gd name="connsiteX4" fmla="*/ 3360015 w 4217516"/>
              <a:gd name="connsiteY4" fmla="*/ 1948395 h 2125598"/>
              <a:gd name="connsiteX5" fmla="*/ 2241300 w 4217516"/>
              <a:gd name="connsiteY5" fmla="*/ 1911742 h 2125598"/>
              <a:gd name="connsiteX6" fmla="*/ 2223799 w 4217516"/>
              <a:gd name="connsiteY6" fmla="*/ 1915341 h 2125598"/>
              <a:gd name="connsiteX7" fmla="*/ 1545926 w 4217516"/>
              <a:gd name="connsiteY7" fmla="*/ 2090349 h 2125598"/>
              <a:gd name="connsiteX8" fmla="*/ 1055250 w 4217516"/>
              <a:gd name="connsiteY8" fmla="*/ 1920504 h 2125598"/>
              <a:gd name="connsiteX9" fmla="*/ 250879 w 4217516"/>
              <a:gd name="connsiteY9" fmla="*/ 2090349 h 2125598"/>
              <a:gd name="connsiteX10" fmla="*/ 2915 w 4217516"/>
              <a:gd name="connsiteY10" fmla="*/ 2050630 h 2125598"/>
              <a:gd name="connsiteX11" fmla="*/ 0 w 4217516"/>
              <a:gd name="connsiteY11" fmla="*/ 2049882 h 2125598"/>
              <a:gd name="connsiteX12" fmla="*/ 7775 w 4217516"/>
              <a:gd name="connsiteY12" fmla="*/ 1895907 h 2125598"/>
              <a:gd name="connsiteX13" fmla="*/ 2108701 w 4217516"/>
              <a:gd name="connsiteY13" fmla="*/ 0 h 21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17516" h="2125598">
                <a:moveTo>
                  <a:pt x="2108701" y="0"/>
                </a:moveTo>
                <a:cubicBezTo>
                  <a:pt x="3202137" y="0"/>
                  <a:pt x="4101480" y="831004"/>
                  <a:pt x="4209627" y="1895907"/>
                </a:cubicBezTo>
                <a:lnTo>
                  <a:pt x="4217516" y="2052130"/>
                </a:lnTo>
                <a:lnTo>
                  <a:pt x="4159793" y="2064440"/>
                </a:lnTo>
                <a:cubicBezTo>
                  <a:pt x="3886108" y="2108473"/>
                  <a:pt x="3599601" y="2081974"/>
                  <a:pt x="3360015" y="1948395"/>
                </a:cubicBezTo>
                <a:cubicBezTo>
                  <a:pt x="3050787" y="2173480"/>
                  <a:pt x="2455972" y="2208068"/>
                  <a:pt x="2241300" y="1911742"/>
                </a:cubicBezTo>
                <a:lnTo>
                  <a:pt x="2223799" y="1915341"/>
                </a:lnTo>
                <a:cubicBezTo>
                  <a:pt x="2223799" y="1915341"/>
                  <a:pt x="1959933" y="2090349"/>
                  <a:pt x="1545926" y="2090349"/>
                </a:cubicBezTo>
                <a:cubicBezTo>
                  <a:pt x="1131920" y="2090349"/>
                  <a:pt x="1055250" y="1920504"/>
                  <a:pt x="1055250" y="1920504"/>
                </a:cubicBezTo>
                <a:cubicBezTo>
                  <a:pt x="1055250" y="1920504"/>
                  <a:pt x="626550" y="2127002"/>
                  <a:pt x="250879" y="2090349"/>
                </a:cubicBezTo>
                <a:cubicBezTo>
                  <a:pt x="157120" y="2081057"/>
                  <a:pt x="74342" y="2066795"/>
                  <a:pt x="2915" y="2050630"/>
                </a:cubicBezTo>
                <a:lnTo>
                  <a:pt x="0" y="2049882"/>
                </a:lnTo>
                <a:lnTo>
                  <a:pt x="7775" y="1895907"/>
                </a:lnTo>
                <a:cubicBezTo>
                  <a:pt x="115922" y="831004"/>
                  <a:pt x="1015266" y="0"/>
                  <a:pt x="2108701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C38FDA-0781-3EF8-7133-65C5807307F7}"/>
              </a:ext>
            </a:extLst>
          </p:cNvPr>
          <p:cNvGrpSpPr/>
          <p:nvPr/>
        </p:nvGrpSpPr>
        <p:grpSpPr>
          <a:xfrm>
            <a:off x="6256445" y="1828800"/>
            <a:ext cx="5596195" cy="9202565"/>
            <a:chOff x="4500070" y="1639643"/>
            <a:chExt cx="2796648" cy="4598898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6AD6AA5C-7204-EC76-FA2D-B13A306B25D0}"/>
                </a:ext>
              </a:extLst>
            </p:cNvPr>
            <p:cNvSpPr/>
            <p:nvPr/>
          </p:nvSpPr>
          <p:spPr>
            <a:xfrm>
              <a:off x="4506206" y="1639643"/>
              <a:ext cx="2790512" cy="1606470"/>
            </a:xfrm>
            <a:custGeom>
              <a:avLst/>
              <a:gdLst>
                <a:gd name="connsiteX0" fmla="*/ 21198 w 21600"/>
                <a:gd name="connsiteY0" fmla="*/ 19722 h 21600"/>
                <a:gd name="connsiteX1" fmla="*/ 20676 w 21600"/>
                <a:gd name="connsiteY1" fmla="*/ 19290 h 21600"/>
                <a:gd name="connsiteX2" fmla="*/ 20340 w 21600"/>
                <a:gd name="connsiteY2" fmla="*/ 18170 h 21600"/>
                <a:gd name="connsiteX3" fmla="*/ 20038 w 21600"/>
                <a:gd name="connsiteY3" fmla="*/ 18638 h 21600"/>
                <a:gd name="connsiteX4" fmla="*/ 19600 w 21600"/>
                <a:gd name="connsiteY4" fmla="*/ 18422 h 21600"/>
                <a:gd name="connsiteX5" fmla="*/ 18812 w 21600"/>
                <a:gd name="connsiteY5" fmla="*/ 17123 h 21600"/>
                <a:gd name="connsiteX6" fmla="*/ 18728 w 21600"/>
                <a:gd name="connsiteY6" fmla="*/ 16076 h 21600"/>
                <a:gd name="connsiteX7" fmla="*/ 17469 w 21600"/>
                <a:gd name="connsiteY7" fmla="*/ 16618 h 21600"/>
                <a:gd name="connsiteX8" fmla="*/ 17318 w 21600"/>
                <a:gd name="connsiteY8" fmla="*/ 15171 h 21600"/>
                <a:gd name="connsiteX9" fmla="*/ 17030 w 21600"/>
                <a:gd name="connsiteY9" fmla="*/ 15135 h 21600"/>
                <a:gd name="connsiteX10" fmla="*/ 16477 w 21600"/>
                <a:gd name="connsiteY10" fmla="*/ 15787 h 21600"/>
                <a:gd name="connsiteX11" fmla="*/ 15720 w 21600"/>
                <a:gd name="connsiteY11" fmla="*/ 15103 h 21600"/>
                <a:gd name="connsiteX12" fmla="*/ 15570 w 21600"/>
                <a:gd name="connsiteY12" fmla="*/ 14051 h 21600"/>
                <a:gd name="connsiteX13" fmla="*/ 15301 w 21600"/>
                <a:gd name="connsiteY13" fmla="*/ 13330 h 21600"/>
                <a:gd name="connsiteX14" fmla="*/ 14580 w 21600"/>
                <a:gd name="connsiteY14" fmla="*/ 12825 h 21600"/>
                <a:gd name="connsiteX15" fmla="*/ 14580 w 21600"/>
                <a:gd name="connsiteY15" fmla="*/ 11668 h 21600"/>
                <a:gd name="connsiteX16" fmla="*/ 14109 w 21600"/>
                <a:gd name="connsiteY16" fmla="*/ 11489 h 21600"/>
                <a:gd name="connsiteX17" fmla="*/ 14293 w 21600"/>
                <a:gd name="connsiteY17" fmla="*/ 10511 h 21600"/>
                <a:gd name="connsiteX18" fmla="*/ 14125 w 21600"/>
                <a:gd name="connsiteY18" fmla="*/ 9969 h 21600"/>
                <a:gd name="connsiteX19" fmla="*/ 14025 w 21600"/>
                <a:gd name="connsiteY19" fmla="*/ 9285 h 21600"/>
                <a:gd name="connsiteX20" fmla="*/ 13723 w 21600"/>
                <a:gd name="connsiteY20" fmla="*/ 9032 h 21600"/>
                <a:gd name="connsiteX21" fmla="*/ 13723 w 21600"/>
                <a:gd name="connsiteY21" fmla="*/ 8059 h 21600"/>
                <a:gd name="connsiteX22" fmla="*/ 12866 w 21600"/>
                <a:gd name="connsiteY22" fmla="*/ 8022 h 21600"/>
                <a:gd name="connsiteX23" fmla="*/ 12463 w 21600"/>
                <a:gd name="connsiteY23" fmla="*/ 6144 h 21600"/>
                <a:gd name="connsiteX24" fmla="*/ 11726 w 21600"/>
                <a:gd name="connsiteY24" fmla="*/ 4652 h 21600"/>
                <a:gd name="connsiteX25" fmla="*/ 11908 w 21600"/>
                <a:gd name="connsiteY25" fmla="*/ 3747 h 21600"/>
                <a:gd name="connsiteX26" fmla="*/ 11908 w 21600"/>
                <a:gd name="connsiteY26" fmla="*/ 2783 h 21600"/>
                <a:gd name="connsiteX27" fmla="*/ 11563 w 21600"/>
                <a:gd name="connsiteY27" fmla="*/ 2783 h 21600"/>
                <a:gd name="connsiteX28" fmla="*/ 11235 w 21600"/>
                <a:gd name="connsiteY28" fmla="*/ 3003 h 21600"/>
                <a:gd name="connsiteX29" fmla="*/ 11170 w 21600"/>
                <a:gd name="connsiteY29" fmla="*/ 2457 h 21600"/>
                <a:gd name="connsiteX30" fmla="*/ 10547 w 21600"/>
                <a:gd name="connsiteY30" fmla="*/ 0 h 21600"/>
                <a:gd name="connsiteX31" fmla="*/ 10061 w 21600"/>
                <a:gd name="connsiteY31" fmla="*/ 1304 h 21600"/>
                <a:gd name="connsiteX32" fmla="*/ 9458 w 21600"/>
                <a:gd name="connsiteY32" fmla="*/ 1736 h 21600"/>
                <a:gd name="connsiteX33" fmla="*/ 8583 w 21600"/>
                <a:gd name="connsiteY33" fmla="*/ 3471 h 21600"/>
                <a:gd name="connsiteX34" fmla="*/ 6905 w 21600"/>
                <a:gd name="connsiteY34" fmla="*/ 6865 h 21600"/>
                <a:gd name="connsiteX35" fmla="*/ 5913 w 21600"/>
                <a:gd name="connsiteY35" fmla="*/ 9753 h 21600"/>
                <a:gd name="connsiteX36" fmla="*/ 5494 w 21600"/>
                <a:gd name="connsiteY36" fmla="*/ 9753 h 21600"/>
                <a:gd name="connsiteX37" fmla="*/ 4720 w 21600"/>
                <a:gd name="connsiteY37" fmla="*/ 10658 h 21600"/>
                <a:gd name="connsiteX38" fmla="*/ 4570 w 21600"/>
                <a:gd name="connsiteY38" fmla="*/ 12031 h 21600"/>
                <a:gd name="connsiteX39" fmla="*/ 2991 w 21600"/>
                <a:gd name="connsiteY39" fmla="*/ 12462 h 21600"/>
                <a:gd name="connsiteX40" fmla="*/ 2402 w 21600"/>
                <a:gd name="connsiteY40" fmla="*/ 15318 h 21600"/>
                <a:gd name="connsiteX41" fmla="*/ 1360 w 21600"/>
                <a:gd name="connsiteY41" fmla="*/ 16691 h 21600"/>
                <a:gd name="connsiteX42" fmla="*/ 1360 w 21600"/>
                <a:gd name="connsiteY42" fmla="*/ 18675 h 21600"/>
                <a:gd name="connsiteX43" fmla="*/ 455 w 21600"/>
                <a:gd name="connsiteY43" fmla="*/ 19759 h 21600"/>
                <a:gd name="connsiteX44" fmla="*/ 0 w 21600"/>
                <a:gd name="connsiteY44" fmla="*/ 21600 h 21600"/>
                <a:gd name="connsiteX45" fmla="*/ 2814 w 21600"/>
                <a:gd name="connsiteY45" fmla="*/ 21507 h 21600"/>
                <a:gd name="connsiteX46" fmla="*/ 21600 w 21600"/>
                <a:gd name="connsiteY46" fmla="*/ 21600 h 21600"/>
                <a:gd name="connsiteX47" fmla="*/ 21198 w 21600"/>
                <a:gd name="connsiteY47" fmla="*/ 19722 h 21600"/>
                <a:gd name="connsiteX0" fmla="*/ 21198 w 21600"/>
                <a:gd name="connsiteY0" fmla="*/ 19722 h 21600"/>
                <a:gd name="connsiteX1" fmla="*/ 20676 w 21600"/>
                <a:gd name="connsiteY1" fmla="*/ 19290 h 21600"/>
                <a:gd name="connsiteX2" fmla="*/ 20340 w 21600"/>
                <a:gd name="connsiteY2" fmla="*/ 18170 h 21600"/>
                <a:gd name="connsiteX3" fmla="*/ 20038 w 21600"/>
                <a:gd name="connsiteY3" fmla="*/ 18638 h 21600"/>
                <a:gd name="connsiteX4" fmla="*/ 19600 w 21600"/>
                <a:gd name="connsiteY4" fmla="*/ 18422 h 21600"/>
                <a:gd name="connsiteX5" fmla="*/ 18812 w 21600"/>
                <a:gd name="connsiteY5" fmla="*/ 17123 h 21600"/>
                <a:gd name="connsiteX6" fmla="*/ 18728 w 21600"/>
                <a:gd name="connsiteY6" fmla="*/ 16076 h 21600"/>
                <a:gd name="connsiteX7" fmla="*/ 17469 w 21600"/>
                <a:gd name="connsiteY7" fmla="*/ 16618 h 21600"/>
                <a:gd name="connsiteX8" fmla="*/ 17318 w 21600"/>
                <a:gd name="connsiteY8" fmla="*/ 15171 h 21600"/>
                <a:gd name="connsiteX9" fmla="*/ 17030 w 21600"/>
                <a:gd name="connsiteY9" fmla="*/ 15135 h 21600"/>
                <a:gd name="connsiteX10" fmla="*/ 16477 w 21600"/>
                <a:gd name="connsiteY10" fmla="*/ 15787 h 21600"/>
                <a:gd name="connsiteX11" fmla="*/ 15720 w 21600"/>
                <a:gd name="connsiteY11" fmla="*/ 15103 h 21600"/>
                <a:gd name="connsiteX12" fmla="*/ 15570 w 21600"/>
                <a:gd name="connsiteY12" fmla="*/ 14051 h 21600"/>
                <a:gd name="connsiteX13" fmla="*/ 15301 w 21600"/>
                <a:gd name="connsiteY13" fmla="*/ 13330 h 21600"/>
                <a:gd name="connsiteX14" fmla="*/ 14580 w 21600"/>
                <a:gd name="connsiteY14" fmla="*/ 12825 h 21600"/>
                <a:gd name="connsiteX15" fmla="*/ 14580 w 21600"/>
                <a:gd name="connsiteY15" fmla="*/ 11668 h 21600"/>
                <a:gd name="connsiteX16" fmla="*/ 14109 w 21600"/>
                <a:gd name="connsiteY16" fmla="*/ 11489 h 21600"/>
                <a:gd name="connsiteX17" fmla="*/ 14293 w 21600"/>
                <a:gd name="connsiteY17" fmla="*/ 10511 h 21600"/>
                <a:gd name="connsiteX18" fmla="*/ 14125 w 21600"/>
                <a:gd name="connsiteY18" fmla="*/ 9969 h 21600"/>
                <a:gd name="connsiteX19" fmla="*/ 14025 w 21600"/>
                <a:gd name="connsiteY19" fmla="*/ 9285 h 21600"/>
                <a:gd name="connsiteX20" fmla="*/ 13723 w 21600"/>
                <a:gd name="connsiteY20" fmla="*/ 9032 h 21600"/>
                <a:gd name="connsiteX21" fmla="*/ 13723 w 21600"/>
                <a:gd name="connsiteY21" fmla="*/ 8059 h 21600"/>
                <a:gd name="connsiteX22" fmla="*/ 12866 w 21600"/>
                <a:gd name="connsiteY22" fmla="*/ 8022 h 21600"/>
                <a:gd name="connsiteX23" fmla="*/ 12463 w 21600"/>
                <a:gd name="connsiteY23" fmla="*/ 6144 h 21600"/>
                <a:gd name="connsiteX24" fmla="*/ 11726 w 21600"/>
                <a:gd name="connsiteY24" fmla="*/ 4652 h 21600"/>
                <a:gd name="connsiteX25" fmla="*/ 11908 w 21600"/>
                <a:gd name="connsiteY25" fmla="*/ 3747 h 21600"/>
                <a:gd name="connsiteX26" fmla="*/ 11908 w 21600"/>
                <a:gd name="connsiteY26" fmla="*/ 2783 h 21600"/>
                <a:gd name="connsiteX27" fmla="*/ 11563 w 21600"/>
                <a:gd name="connsiteY27" fmla="*/ 2783 h 21600"/>
                <a:gd name="connsiteX28" fmla="*/ 11235 w 21600"/>
                <a:gd name="connsiteY28" fmla="*/ 3003 h 21600"/>
                <a:gd name="connsiteX29" fmla="*/ 11170 w 21600"/>
                <a:gd name="connsiteY29" fmla="*/ 2457 h 21600"/>
                <a:gd name="connsiteX30" fmla="*/ 10547 w 21600"/>
                <a:gd name="connsiteY30" fmla="*/ 0 h 21600"/>
                <a:gd name="connsiteX31" fmla="*/ 10061 w 21600"/>
                <a:gd name="connsiteY31" fmla="*/ 1304 h 21600"/>
                <a:gd name="connsiteX32" fmla="*/ 9458 w 21600"/>
                <a:gd name="connsiteY32" fmla="*/ 1736 h 21600"/>
                <a:gd name="connsiteX33" fmla="*/ 8583 w 21600"/>
                <a:gd name="connsiteY33" fmla="*/ 3471 h 21600"/>
                <a:gd name="connsiteX34" fmla="*/ 6905 w 21600"/>
                <a:gd name="connsiteY34" fmla="*/ 6865 h 21600"/>
                <a:gd name="connsiteX35" fmla="*/ 5913 w 21600"/>
                <a:gd name="connsiteY35" fmla="*/ 9753 h 21600"/>
                <a:gd name="connsiteX36" fmla="*/ 5494 w 21600"/>
                <a:gd name="connsiteY36" fmla="*/ 9753 h 21600"/>
                <a:gd name="connsiteX37" fmla="*/ 4720 w 21600"/>
                <a:gd name="connsiteY37" fmla="*/ 10658 h 21600"/>
                <a:gd name="connsiteX38" fmla="*/ 4570 w 21600"/>
                <a:gd name="connsiteY38" fmla="*/ 12031 h 21600"/>
                <a:gd name="connsiteX39" fmla="*/ 2991 w 21600"/>
                <a:gd name="connsiteY39" fmla="*/ 12462 h 21600"/>
                <a:gd name="connsiteX40" fmla="*/ 2402 w 21600"/>
                <a:gd name="connsiteY40" fmla="*/ 15318 h 21600"/>
                <a:gd name="connsiteX41" fmla="*/ 1360 w 21600"/>
                <a:gd name="connsiteY41" fmla="*/ 16691 h 21600"/>
                <a:gd name="connsiteX42" fmla="*/ 1360 w 21600"/>
                <a:gd name="connsiteY42" fmla="*/ 18675 h 21600"/>
                <a:gd name="connsiteX43" fmla="*/ 455 w 21600"/>
                <a:gd name="connsiteY43" fmla="*/ 19759 h 21600"/>
                <a:gd name="connsiteX44" fmla="*/ 0 w 21600"/>
                <a:gd name="connsiteY44" fmla="*/ 21600 h 21600"/>
                <a:gd name="connsiteX45" fmla="*/ 2814 w 21600"/>
                <a:gd name="connsiteY45" fmla="*/ 21507 h 21600"/>
                <a:gd name="connsiteX46" fmla="*/ 11338 w 21600"/>
                <a:gd name="connsiteY46" fmla="*/ 21394 h 21600"/>
                <a:gd name="connsiteX47" fmla="*/ 21600 w 21600"/>
                <a:gd name="connsiteY47" fmla="*/ 21600 h 21600"/>
                <a:gd name="connsiteX48" fmla="*/ 21198 w 21600"/>
                <a:gd name="connsiteY48" fmla="*/ 19722 h 21600"/>
                <a:gd name="connsiteX0" fmla="*/ 21198 w 21600"/>
                <a:gd name="connsiteY0" fmla="*/ 19722 h 21600"/>
                <a:gd name="connsiteX1" fmla="*/ 20676 w 21600"/>
                <a:gd name="connsiteY1" fmla="*/ 19290 h 21600"/>
                <a:gd name="connsiteX2" fmla="*/ 20340 w 21600"/>
                <a:gd name="connsiteY2" fmla="*/ 18170 h 21600"/>
                <a:gd name="connsiteX3" fmla="*/ 20038 w 21600"/>
                <a:gd name="connsiteY3" fmla="*/ 18638 h 21600"/>
                <a:gd name="connsiteX4" fmla="*/ 19600 w 21600"/>
                <a:gd name="connsiteY4" fmla="*/ 18422 h 21600"/>
                <a:gd name="connsiteX5" fmla="*/ 18812 w 21600"/>
                <a:gd name="connsiteY5" fmla="*/ 17123 h 21600"/>
                <a:gd name="connsiteX6" fmla="*/ 18728 w 21600"/>
                <a:gd name="connsiteY6" fmla="*/ 16076 h 21600"/>
                <a:gd name="connsiteX7" fmla="*/ 17469 w 21600"/>
                <a:gd name="connsiteY7" fmla="*/ 16618 h 21600"/>
                <a:gd name="connsiteX8" fmla="*/ 17318 w 21600"/>
                <a:gd name="connsiteY8" fmla="*/ 15171 h 21600"/>
                <a:gd name="connsiteX9" fmla="*/ 17030 w 21600"/>
                <a:gd name="connsiteY9" fmla="*/ 15135 h 21600"/>
                <a:gd name="connsiteX10" fmla="*/ 16477 w 21600"/>
                <a:gd name="connsiteY10" fmla="*/ 15787 h 21600"/>
                <a:gd name="connsiteX11" fmla="*/ 15720 w 21600"/>
                <a:gd name="connsiteY11" fmla="*/ 15103 h 21600"/>
                <a:gd name="connsiteX12" fmla="*/ 15570 w 21600"/>
                <a:gd name="connsiteY12" fmla="*/ 14051 h 21600"/>
                <a:gd name="connsiteX13" fmla="*/ 15301 w 21600"/>
                <a:gd name="connsiteY13" fmla="*/ 13330 h 21600"/>
                <a:gd name="connsiteX14" fmla="*/ 14580 w 21600"/>
                <a:gd name="connsiteY14" fmla="*/ 12825 h 21600"/>
                <a:gd name="connsiteX15" fmla="*/ 14580 w 21600"/>
                <a:gd name="connsiteY15" fmla="*/ 11668 h 21600"/>
                <a:gd name="connsiteX16" fmla="*/ 14109 w 21600"/>
                <a:gd name="connsiteY16" fmla="*/ 11489 h 21600"/>
                <a:gd name="connsiteX17" fmla="*/ 14293 w 21600"/>
                <a:gd name="connsiteY17" fmla="*/ 10511 h 21600"/>
                <a:gd name="connsiteX18" fmla="*/ 14125 w 21600"/>
                <a:gd name="connsiteY18" fmla="*/ 9969 h 21600"/>
                <a:gd name="connsiteX19" fmla="*/ 14025 w 21600"/>
                <a:gd name="connsiteY19" fmla="*/ 9285 h 21600"/>
                <a:gd name="connsiteX20" fmla="*/ 13723 w 21600"/>
                <a:gd name="connsiteY20" fmla="*/ 9032 h 21600"/>
                <a:gd name="connsiteX21" fmla="*/ 13723 w 21600"/>
                <a:gd name="connsiteY21" fmla="*/ 8059 h 21600"/>
                <a:gd name="connsiteX22" fmla="*/ 12866 w 21600"/>
                <a:gd name="connsiteY22" fmla="*/ 8022 h 21600"/>
                <a:gd name="connsiteX23" fmla="*/ 12463 w 21600"/>
                <a:gd name="connsiteY23" fmla="*/ 6144 h 21600"/>
                <a:gd name="connsiteX24" fmla="*/ 11726 w 21600"/>
                <a:gd name="connsiteY24" fmla="*/ 4652 h 21600"/>
                <a:gd name="connsiteX25" fmla="*/ 11908 w 21600"/>
                <a:gd name="connsiteY25" fmla="*/ 3747 h 21600"/>
                <a:gd name="connsiteX26" fmla="*/ 11908 w 21600"/>
                <a:gd name="connsiteY26" fmla="*/ 2783 h 21600"/>
                <a:gd name="connsiteX27" fmla="*/ 11563 w 21600"/>
                <a:gd name="connsiteY27" fmla="*/ 2783 h 21600"/>
                <a:gd name="connsiteX28" fmla="*/ 11235 w 21600"/>
                <a:gd name="connsiteY28" fmla="*/ 3003 h 21600"/>
                <a:gd name="connsiteX29" fmla="*/ 11170 w 21600"/>
                <a:gd name="connsiteY29" fmla="*/ 2457 h 21600"/>
                <a:gd name="connsiteX30" fmla="*/ 10547 w 21600"/>
                <a:gd name="connsiteY30" fmla="*/ 0 h 21600"/>
                <a:gd name="connsiteX31" fmla="*/ 10061 w 21600"/>
                <a:gd name="connsiteY31" fmla="*/ 1304 h 21600"/>
                <a:gd name="connsiteX32" fmla="*/ 9458 w 21600"/>
                <a:gd name="connsiteY32" fmla="*/ 1736 h 21600"/>
                <a:gd name="connsiteX33" fmla="*/ 8583 w 21600"/>
                <a:gd name="connsiteY33" fmla="*/ 3471 h 21600"/>
                <a:gd name="connsiteX34" fmla="*/ 6905 w 21600"/>
                <a:gd name="connsiteY34" fmla="*/ 6865 h 21600"/>
                <a:gd name="connsiteX35" fmla="*/ 5913 w 21600"/>
                <a:gd name="connsiteY35" fmla="*/ 9753 h 21600"/>
                <a:gd name="connsiteX36" fmla="*/ 5494 w 21600"/>
                <a:gd name="connsiteY36" fmla="*/ 9753 h 21600"/>
                <a:gd name="connsiteX37" fmla="*/ 4720 w 21600"/>
                <a:gd name="connsiteY37" fmla="*/ 10658 h 21600"/>
                <a:gd name="connsiteX38" fmla="*/ 4570 w 21600"/>
                <a:gd name="connsiteY38" fmla="*/ 12031 h 21600"/>
                <a:gd name="connsiteX39" fmla="*/ 2991 w 21600"/>
                <a:gd name="connsiteY39" fmla="*/ 12462 h 21600"/>
                <a:gd name="connsiteX40" fmla="*/ 2402 w 21600"/>
                <a:gd name="connsiteY40" fmla="*/ 15318 h 21600"/>
                <a:gd name="connsiteX41" fmla="*/ 1360 w 21600"/>
                <a:gd name="connsiteY41" fmla="*/ 16691 h 21600"/>
                <a:gd name="connsiteX42" fmla="*/ 1360 w 21600"/>
                <a:gd name="connsiteY42" fmla="*/ 18675 h 21600"/>
                <a:gd name="connsiteX43" fmla="*/ 455 w 21600"/>
                <a:gd name="connsiteY43" fmla="*/ 19759 h 21600"/>
                <a:gd name="connsiteX44" fmla="*/ 0 w 21600"/>
                <a:gd name="connsiteY44" fmla="*/ 21600 h 21600"/>
                <a:gd name="connsiteX45" fmla="*/ 2814 w 21600"/>
                <a:gd name="connsiteY45" fmla="*/ 21507 h 21600"/>
                <a:gd name="connsiteX46" fmla="*/ 11338 w 21600"/>
                <a:gd name="connsiteY46" fmla="*/ 21394 h 21600"/>
                <a:gd name="connsiteX47" fmla="*/ 19920 w 21600"/>
                <a:gd name="connsiteY47" fmla="*/ 21507 h 21600"/>
                <a:gd name="connsiteX48" fmla="*/ 21600 w 21600"/>
                <a:gd name="connsiteY48" fmla="*/ 21600 h 21600"/>
                <a:gd name="connsiteX49" fmla="*/ 21198 w 21600"/>
                <a:gd name="connsiteY49" fmla="*/ 19722 h 21600"/>
                <a:gd name="connsiteX0" fmla="*/ 21198 w 21600"/>
                <a:gd name="connsiteY0" fmla="*/ 19722 h 23761"/>
                <a:gd name="connsiteX1" fmla="*/ 20676 w 21600"/>
                <a:gd name="connsiteY1" fmla="*/ 19290 h 23761"/>
                <a:gd name="connsiteX2" fmla="*/ 20340 w 21600"/>
                <a:gd name="connsiteY2" fmla="*/ 18170 h 23761"/>
                <a:gd name="connsiteX3" fmla="*/ 20038 w 21600"/>
                <a:gd name="connsiteY3" fmla="*/ 18638 h 23761"/>
                <a:gd name="connsiteX4" fmla="*/ 19600 w 21600"/>
                <a:gd name="connsiteY4" fmla="*/ 18422 h 23761"/>
                <a:gd name="connsiteX5" fmla="*/ 18812 w 21600"/>
                <a:gd name="connsiteY5" fmla="*/ 17123 h 23761"/>
                <a:gd name="connsiteX6" fmla="*/ 18728 w 21600"/>
                <a:gd name="connsiteY6" fmla="*/ 16076 h 23761"/>
                <a:gd name="connsiteX7" fmla="*/ 17469 w 21600"/>
                <a:gd name="connsiteY7" fmla="*/ 16618 h 23761"/>
                <a:gd name="connsiteX8" fmla="*/ 17318 w 21600"/>
                <a:gd name="connsiteY8" fmla="*/ 15171 h 23761"/>
                <a:gd name="connsiteX9" fmla="*/ 17030 w 21600"/>
                <a:gd name="connsiteY9" fmla="*/ 15135 h 23761"/>
                <a:gd name="connsiteX10" fmla="*/ 16477 w 21600"/>
                <a:gd name="connsiteY10" fmla="*/ 15787 h 23761"/>
                <a:gd name="connsiteX11" fmla="*/ 15720 w 21600"/>
                <a:gd name="connsiteY11" fmla="*/ 15103 h 23761"/>
                <a:gd name="connsiteX12" fmla="*/ 15570 w 21600"/>
                <a:gd name="connsiteY12" fmla="*/ 14051 h 23761"/>
                <a:gd name="connsiteX13" fmla="*/ 15301 w 21600"/>
                <a:gd name="connsiteY13" fmla="*/ 13330 h 23761"/>
                <a:gd name="connsiteX14" fmla="*/ 14580 w 21600"/>
                <a:gd name="connsiteY14" fmla="*/ 12825 h 23761"/>
                <a:gd name="connsiteX15" fmla="*/ 14580 w 21600"/>
                <a:gd name="connsiteY15" fmla="*/ 11668 h 23761"/>
                <a:gd name="connsiteX16" fmla="*/ 14109 w 21600"/>
                <a:gd name="connsiteY16" fmla="*/ 11489 h 23761"/>
                <a:gd name="connsiteX17" fmla="*/ 14293 w 21600"/>
                <a:gd name="connsiteY17" fmla="*/ 10511 h 23761"/>
                <a:gd name="connsiteX18" fmla="*/ 14125 w 21600"/>
                <a:gd name="connsiteY18" fmla="*/ 9969 h 23761"/>
                <a:gd name="connsiteX19" fmla="*/ 14025 w 21600"/>
                <a:gd name="connsiteY19" fmla="*/ 9285 h 23761"/>
                <a:gd name="connsiteX20" fmla="*/ 13723 w 21600"/>
                <a:gd name="connsiteY20" fmla="*/ 9032 h 23761"/>
                <a:gd name="connsiteX21" fmla="*/ 13723 w 21600"/>
                <a:gd name="connsiteY21" fmla="*/ 8059 h 23761"/>
                <a:gd name="connsiteX22" fmla="*/ 12866 w 21600"/>
                <a:gd name="connsiteY22" fmla="*/ 8022 h 23761"/>
                <a:gd name="connsiteX23" fmla="*/ 12463 w 21600"/>
                <a:gd name="connsiteY23" fmla="*/ 6144 h 23761"/>
                <a:gd name="connsiteX24" fmla="*/ 11726 w 21600"/>
                <a:gd name="connsiteY24" fmla="*/ 4652 h 23761"/>
                <a:gd name="connsiteX25" fmla="*/ 11908 w 21600"/>
                <a:gd name="connsiteY25" fmla="*/ 3747 h 23761"/>
                <a:gd name="connsiteX26" fmla="*/ 11908 w 21600"/>
                <a:gd name="connsiteY26" fmla="*/ 2783 h 23761"/>
                <a:gd name="connsiteX27" fmla="*/ 11563 w 21600"/>
                <a:gd name="connsiteY27" fmla="*/ 2783 h 23761"/>
                <a:gd name="connsiteX28" fmla="*/ 11235 w 21600"/>
                <a:gd name="connsiteY28" fmla="*/ 3003 h 23761"/>
                <a:gd name="connsiteX29" fmla="*/ 11170 w 21600"/>
                <a:gd name="connsiteY29" fmla="*/ 2457 h 23761"/>
                <a:gd name="connsiteX30" fmla="*/ 10547 w 21600"/>
                <a:gd name="connsiteY30" fmla="*/ 0 h 23761"/>
                <a:gd name="connsiteX31" fmla="*/ 10061 w 21600"/>
                <a:gd name="connsiteY31" fmla="*/ 1304 h 23761"/>
                <a:gd name="connsiteX32" fmla="*/ 9458 w 21600"/>
                <a:gd name="connsiteY32" fmla="*/ 1736 h 23761"/>
                <a:gd name="connsiteX33" fmla="*/ 8583 w 21600"/>
                <a:gd name="connsiteY33" fmla="*/ 3471 h 23761"/>
                <a:gd name="connsiteX34" fmla="*/ 6905 w 21600"/>
                <a:gd name="connsiteY34" fmla="*/ 6865 h 23761"/>
                <a:gd name="connsiteX35" fmla="*/ 5913 w 21600"/>
                <a:gd name="connsiteY35" fmla="*/ 9753 h 23761"/>
                <a:gd name="connsiteX36" fmla="*/ 5494 w 21600"/>
                <a:gd name="connsiteY36" fmla="*/ 9753 h 23761"/>
                <a:gd name="connsiteX37" fmla="*/ 4720 w 21600"/>
                <a:gd name="connsiteY37" fmla="*/ 10658 h 23761"/>
                <a:gd name="connsiteX38" fmla="*/ 4570 w 21600"/>
                <a:gd name="connsiteY38" fmla="*/ 12031 h 23761"/>
                <a:gd name="connsiteX39" fmla="*/ 2991 w 21600"/>
                <a:gd name="connsiteY39" fmla="*/ 12462 h 23761"/>
                <a:gd name="connsiteX40" fmla="*/ 2402 w 21600"/>
                <a:gd name="connsiteY40" fmla="*/ 15318 h 23761"/>
                <a:gd name="connsiteX41" fmla="*/ 1360 w 21600"/>
                <a:gd name="connsiteY41" fmla="*/ 16691 h 23761"/>
                <a:gd name="connsiteX42" fmla="*/ 1360 w 21600"/>
                <a:gd name="connsiteY42" fmla="*/ 18675 h 23761"/>
                <a:gd name="connsiteX43" fmla="*/ 455 w 21600"/>
                <a:gd name="connsiteY43" fmla="*/ 19759 h 23761"/>
                <a:gd name="connsiteX44" fmla="*/ 0 w 21600"/>
                <a:gd name="connsiteY44" fmla="*/ 21600 h 23761"/>
                <a:gd name="connsiteX45" fmla="*/ 7634 w 21600"/>
                <a:gd name="connsiteY45" fmla="*/ 23761 h 23761"/>
                <a:gd name="connsiteX46" fmla="*/ 11338 w 21600"/>
                <a:gd name="connsiteY46" fmla="*/ 21394 h 23761"/>
                <a:gd name="connsiteX47" fmla="*/ 19920 w 21600"/>
                <a:gd name="connsiteY47" fmla="*/ 21507 h 23761"/>
                <a:gd name="connsiteX48" fmla="*/ 21600 w 21600"/>
                <a:gd name="connsiteY48" fmla="*/ 21600 h 23761"/>
                <a:gd name="connsiteX49" fmla="*/ 21198 w 21600"/>
                <a:gd name="connsiteY49" fmla="*/ 19722 h 23761"/>
                <a:gd name="connsiteX0" fmla="*/ 21198 w 21600"/>
                <a:gd name="connsiteY0" fmla="*/ 19722 h 23761"/>
                <a:gd name="connsiteX1" fmla="*/ 20676 w 21600"/>
                <a:gd name="connsiteY1" fmla="*/ 19290 h 23761"/>
                <a:gd name="connsiteX2" fmla="*/ 20340 w 21600"/>
                <a:gd name="connsiteY2" fmla="*/ 18170 h 23761"/>
                <a:gd name="connsiteX3" fmla="*/ 20038 w 21600"/>
                <a:gd name="connsiteY3" fmla="*/ 18638 h 23761"/>
                <a:gd name="connsiteX4" fmla="*/ 19600 w 21600"/>
                <a:gd name="connsiteY4" fmla="*/ 18422 h 23761"/>
                <a:gd name="connsiteX5" fmla="*/ 18812 w 21600"/>
                <a:gd name="connsiteY5" fmla="*/ 17123 h 23761"/>
                <a:gd name="connsiteX6" fmla="*/ 18728 w 21600"/>
                <a:gd name="connsiteY6" fmla="*/ 16076 h 23761"/>
                <a:gd name="connsiteX7" fmla="*/ 17469 w 21600"/>
                <a:gd name="connsiteY7" fmla="*/ 16618 h 23761"/>
                <a:gd name="connsiteX8" fmla="*/ 17318 w 21600"/>
                <a:gd name="connsiteY8" fmla="*/ 15171 h 23761"/>
                <a:gd name="connsiteX9" fmla="*/ 17030 w 21600"/>
                <a:gd name="connsiteY9" fmla="*/ 15135 h 23761"/>
                <a:gd name="connsiteX10" fmla="*/ 16477 w 21600"/>
                <a:gd name="connsiteY10" fmla="*/ 15787 h 23761"/>
                <a:gd name="connsiteX11" fmla="*/ 15720 w 21600"/>
                <a:gd name="connsiteY11" fmla="*/ 15103 h 23761"/>
                <a:gd name="connsiteX12" fmla="*/ 15570 w 21600"/>
                <a:gd name="connsiteY12" fmla="*/ 14051 h 23761"/>
                <a:gd name="connsiteX13" fmla="*/ 15301 w 21600"/>
                <a:gd name="connsiteY13" fmla="*/ 13330 h 23761"/>
                <a:gd name="connsiteX14" fmla="*/ 14580 w 21600"/>
                <a:gd name="connsiteY14" fmla="*/ 12825 h 23761"/>
                <a:gd name="connsiteX15" fmla="*/ 14580 w 21600"/>
                <a:gd name="connsiteY15" fmla="*/ 11668 h 23761"/>
                <a:gd name="connsiteX16" fmla="*/ 14109 w 21600"/>
                <a:gd name="connsiteY16" fmla="*/ 11489 h 23761"/>
                <a:gd name="connsiteX17" fmla="*/ 14293 w 21600"/>
                <a:gd name="connsiteY17" fmla="*/ 10511 h 23761"/>
                <a:gd name="connsiteX18" fmla="*/ 14125 w 21600"/>
                <a:gd name="connsiteY18" fmla="*/ 9969 h 23761"/>
                <a:gd name="connsiteX19" fmla="*/ 14025 w 21600"/>
                <a:gd name="connsiteY19" fmla="*/ 9285 h 23761"/>
                <a:gd name="connsiteX20" fmla="*/ 13723 w 21600"/>
                <a:gd name="connsiteY20" fmla="*/ 9032 h 23761"/>
                <a:gd name="connsiteX21" fmla="*/ 13723 w 21600"/>
                <a:gd name="connsiteY21" fmla="*/ 8059 h 23761"/>
                <a:gd name="connsiteX22" fmla="*/ 12866 w 21600"/>
                <a:gd name="connsiteY22" fmla="*/ 8022 h 23761"/>
                <a:gd name="connsiteX23" fmla="*/ 12463 w 21600"/>
                <a:gd name="connsiteY23" fmla="*/ 6144 h 23761"/>
                <a:gd name="connsiteX24" fmla="*/ 11726 w 21600"/>
                <a:gd name="connsiteY24" fmla="*/ 4652 h 23761"/>
                <a:gd name="connsiteX25" fmla="*/ 11908 w 21600"/>
                <a:gd name="connsiteY25" fmla="*/ 3747 h 23761"/>
                <a:gd name="connsiteX26" fmla="*/ 11908 w 21600"/>
                <a:gd name="connsiteY26" fmla="*/ 2783 h 23761"/>
                <a:gd name="connsiteX27" fmla="*/ 11563 w 21600"/>
                <a:gd name="connsiteY27" fmla="*/ 2783 h 23761"/>
                <a:gd name="connsiteX28" fmla="*/ 11235 w 21600"/>
                <a:gd name="connsiteY28" fmla="*/ 3003 h 23761"/>
                <a:gd name="connsiteX29" fmla="*/ 11170 w 21600"/>
                <a:gd name="connsiteY29" fmla="*/ 2457 h 23761"/>
                <a:gd name="connsiteX30" fmla="*/ 10547 w 21600"/>
                <a:gd name="connsiteY30" fmla="*/ 0 h 23761"/>
                <a:gd name="connsiteX31" fmla="*/ 10061 w 21600"/>
                <a:gd name="connsiteY31" fmla="*/ 1304 h 23761"/>
                <a:gd name="connsiteX32" fmla="*/ 9458 w 21600"/>
                <a:gd name="connsiteY32" fmla="*/ 1736 h 23761"/>
                <a:gd name="connsiteX33" fmla="*/ 8583 w 21600"/>
                <a:gd name="connsiteY33" fmla="*/ 3471 h 23761"/>
                <a:gd name="connsiteX34" fmla="*/ 6905 w 21600"/>
                <a:gd name="connsiteY34" fmla="*/ 6865 h 23761"/>
                <a:gd name="connsiteX35" fmla="*/ 5913 w 21600"/>
                <a:gd name="connsiteY35" fmla="*/ 9753 h 23761"/>
                <a:gd name="connsiteX36" fmla="*/ 5494 w 21600"/>
                <a:gd name="connsiteY36" fmla="*/ 9753 h 23761"/>
                <a:gd name="connsiteX37" fmla="*/ 4720 w 21600"/>
                <a:gd name="connsiteY37" fmla="*/ 10658 h 23761"/>
                <a:gd name="connsiteX38" fmla="*/ 4570 w 21600"/>
                <a:gd name="connsiteY38" fmla="*/ 12031 h 23761"/>
                <a:gd name="connsiteX39" fmla="*/ 2991 w 21600"/>
                <a:gd name="connsiteY39" fmla="*/ 12462 h 23761"/>
                <a:gd name="connsiteX40" fmla="*/ 2402 w 21600"/>
                <a:gd name="connsiteY40" fmla="*/ 15318 h 23761"/>
                <a:gd name="connsiteX41" fmla="*/ 1360 w 21600"/>
                <a:gd name="connsiteY41" fmla="*/ 16691 h 23761"/>
                <a:gd name="connsiteX42" fmla="*/ 1360 w 21600"/>
                <a:gd name="connsiteY42" fmla="*/ 18675 h 23761"/>
                <a:gd name="connsiteX43" fmla="*/ 455 w 21600"/>
                <a:gd name="connsiteY43" fmla="*/ 19759 h 23761"/>
                <a:gd name="connsiteX44" fmla="*/ 0 w 21600"/>
                <a:gd name="connsiteY44" fmla="*/ 21600 h 23761"/>
                <a:gd name="connsiteX45" fmla="*/ 7634 w 21600"/>
                <a:gd name="connsiteY45" fmla="*/ 23761 h 23761"/>
                <a:gd name="connsiteX46" fmla="*/ 11338 w 21600"/>
                <a:gd name="connsiteY46" fmla="*/ 21394 h 23761"/>
                <a:gd name="connsiteX47" fmla="*/ 18274 w 21600"/>
                <a:gd name="connsiteY47" fmla="*/ 23423 h 23761"/>
                <a:gd name="connsiteX48" fmla="*/ 21600 w 21600"/>
                <a:gd name="connsiteY48" fmla="*/ 21600 h 23761"/>
                <a:gd name="connsiteX49" fmla="*/ 21198 w 21600"/>
                <a:gd name="connsiteY49" fmla="*/ 19722 h 23761"/>
                <a:gd name="connsiteX0" fmla="*/ 21198 w 21600"/>
                <a:gd name="connsiteY0" fmla="*/ 19722 h 23761"/>
                <a:gd name="connsiteX1" fmla="*/ 20676 w 21600"/>
                <a:gd name="connsiteY1" fmla="*/ 19290 h 23761"/>
                <a:gd name="connsiteX2" fmla="*/ 20340 w 21600"/>
                <a:gd name="connsiteY2" fmla="*/ 18170 h 23761"/>
                <a:gd name="connsiteX3" fmla="*/ 20038 w 21600"/>
                <a:gd name="connsiteY3" fmla="*/ 18638 h 23761"/>
                <a:gd name="connsiteX4" fmla="*/ 19600 w 21600"/>
                <a:gd name="connsiteY4" fmla="*/ 18422 h 23761"/>
                <a:gd name="connsiteX5" fmla="*/ 18812 w 21600"/>
                <a:gd name="connsiteY5" fmla="*/ 17123 h 23761"/>
                <a:gd name="connsiteX6" fmla="*/ 18728 w 21600"/>
                <a:gd name="connsiteY6" fmla="*/ 16076 h 23761"/>
                <a:gd name="connsiteX7" fmla="*/ 17469 w 21600"/>
                <a:gd name="connsiteY7" fmla="*/ 16618 h 23761"/>
                <a:gd name="connsiteX8" fmla="*/ 17318 w 21600"/>
                <a:gd name="connsiteY8" fmla="*/ 15171 h 23761"/>
                <a:gd name="connsiteX9" fmla="*/ 17030 w 21600"/>
                <a:gd name="connsiteY9" fmla="*/ 15135 h 23761"/>
                <a:gd name="connsiteX10" fmla="*/ 16477 w 21600"/>
                <a:gd name="connsiteY10" fmla="*/ 15787 h 23761"/>
                <a:gd name="connsiteX11" fmla="*/ 15720 w 21600"/>
                <a:gd name="connsiteY11" fmla="*/ 15103 h 23761"/>
                <a:gd name="connsiteX12" fmla="*/ 15570 w 21600"/>
                <a:gd name="connsiteY12" fmla="*/ 14051 h 23761"/>
                <a:gd name="connsiteX13" fmla="*/ 15301 w 21600"/>
                <a:gd name="connsiteY13" fmla="*/ 13330 h 23761"/>
                <a:gd name="connsiteX14" fmla="*/ 14580 w 21600"/>
                <a:gd name="connsiteY14" fmla="*/ 12825 h 23761"/>
                <a:gd name="connsiteX15" fmla="*/ 14580 w 21600"/>
                <a:gd name="connsiteY15" fmla="*/ 11668 h 23761"/>
                <a:gd name="connsiteX16" fmla="*/ 14109 w 21600"/>
                <a:gd name="connsiteY16" fmla="*/ 11489 h 23761"/>
                <a:gd name="connsiteX17" fmla="*/ 14293 w 21600"/>
                <a:gd name="connsiteY17" fmla="*/ 10511 h 23761"/>
                <a:gd name="connsiteX18" fmla="*/ 14125 w 21600"/>
                <a:gd name="connsiteY18" fmla="*/ 9969 h 23761"/>
                <a:gd name="connsiteX19" fmla="*/ 14025 w 21600"/>
                <a:gd name="connsiteY19" fmla="*/ 9285 h 23761"/>
                <a:gd name="connsiteX20" fmla="*/ 13723 w 21600"/>
                <a:gd name="connsiteY20" fmla="*/ 9032 h 23761"/>
                <a:gd name="connsiteX21" fmla="*/ 13723 w 21600"/>
                <a:gd name="connsiteY21" fmla="*/ 8059 h 23761"/>
                <a:gd name="connsiteX22" fmla="*/ 12866 w 21600"/>
                <a:gd name="connsiteY22" fmla="*/ 8022 h 23761"/>
                <a:gd name="connsiteX23" fmla="*/ 12463 w 21600"/>
                <a:gd name="connsiteY23" fmla="*/ 6144 h 23761"/>
                <a:gd name="connsiteX24" fmla="*/ 11726 w 21600"/>
                <a:gd name="connsiteY24" fmla="*/ 4652 h 23761"/>
                <a:gd name="connsiteX25" fmla="*/ 11908 w 21600"/>
                <a:gd name="connsiteY25" fmla="*/ 3747 h 23761"/>
                <a:gd name="connsiteX26" fmla="*/ 11908 w 21600"/>
                <a:gd name="connsiteY26" fmla="*/ 2783 h 23761"/>
                <a:gd name="connsiteX27" fmla="*/ 11563 w 21600"/>
                <a:gd name="connsiteY27" fmla="*/ 2783 h 23761"/>
                <a:gd name="connsiteX28" fmla="*/ 11235 w 21600"/>
                <a:gd name="connsiteY28" fmla="*/ 3003 h 23761"/>
                <a:gd name="connsiteX29" fmla="*/ 11170 w 21600"/>
                <a:gd name="connsiteY29" fmla="*/ 2457 h 23761"/>
                <a:gd name="connsiteX30" fmla="*/ 10547 w 21600"/>
                <a:gd name="connsiteY30" fmla="*/ 0 h 23761"/>
                <a:gd name="connsiteX31" fmla="*/ 10061 w 21600"/>
                <a:gd name="connsiteY31" fmla="*/ 1304 h 23761"/>
                <a:gd name="connsiteX32" fmla="*/ 9458 w 21600"/>
                <a:gd name="connsiteY32" fmla="*/ 1736 h 23761"/>
                <a:gd name="connsiteX33" fmla="*/ 8583 w 21600"/>
                <a:gd name="connsiteY33" fmla="*/ 3471 h 23761"/>
                <a:gd name="connsiteX34" fmla="*/ 6905 w 21600"/>
                <a:gd name="connsiteY34" fmla="*/ 6865 h 23761"/>
                <a:gd name="connsiteX35" fmla="*/ 5913 w 21600"/>
                <a:gd name="connsiteY35" fmla="*/ 9753 h 23761"/>
                <a:gd name="connsiteX36" fmla="*/ 5494 w 21600"/>
                <a:gd name="connsiteY36" fmla="*/ 9753 h 23761"/>
                <a:gd name="connsiteX37" fmla="*/ 4720 w 21600"/>
                <a:gd name="connsiteY37" fmla="*/ 10658 h 23761"/>
                <a:gd name="connsiteX38" fmla="*/ 4570 w 21600"/>
                <a:gd name="connsiteY38" fmla="*/ 12031 h 23761"/>
                <a:gd name="connsiteX39" fmla="*/ 2991 w 21600"/>
                <a:gd name="connsiteY39" fmla="*/ 12462 h 23761"/>
                <a:gd name="connsiteX40" fmla="*/ 2402 w 21600"/>
                <a:gd name="connsiteY40" fmla="*/ 15318 h 23761"/>
                <a:gd name="connsiteX41" fmla="*/ 1360 w 21600"/>
                <a:gd name="connsiteY41" fmla="*/ 16691 h 23761"/>
                <a:gd name="connsiteX42" fmla="*/ 1360 w 21600"/>
                <a:gd name="connsiteY42" fmla="*/ 18675 h 23761"/>
                <a:gd name="connsiteX43" fmla="*/ 455 w 21600"/>
                <a:gd name="connsiteY43" fmla="*/ 19759 h 23761"/>
                <a:gd name="connsiteX44" fmla="*/ 0 w 21600"/>
                <a:gd name="connsiteY44" fmla="*/ 21600 h 23761"/>
                <a:gd name="connsiteX45" fmla="*/ 7634 w 21600"/>
                <a:gd name="connsiteY45" fmla="*/ 23761 h 23761"/>
                <a:gd name="connsiteX46" fmla="*/ 11338 w 21600"/>
                <a:gd name="connsiteY46" fmla="*/ 21394 h 23761"/>
                <a:gd name="connsiteX47" fmla="*/ 18274 w 21600"/>
                <a:gd name="connsiteY47" fmla="*/ 23423 h 23761"/>
                <a:gd name="connsiteX48" fmla="*/ 21600 w 21600"/>
                <a:gd name="connsiteY48" fmla="*/ 21600 h 23761"/>
                <a:gd name="connsiteX49" fmla="*/ 21198 w 21600"/>
                <a:gd name="connsiteY49" fmla="*/ 19722 h 23761"/>
                <a:gd name="connsiteX0" fmla="*/ 21198 w 21600"/>
                <a:gd name="connsiteY0" fmla="*/ 19722 h 23761"/>
                <a:gd name="connsiteX1" fmla="*/ 20676 w 21600"/>
                <a:gd name="connsiteY1" fmla="*/ 19290 h 23761"/>
                <a:gd name="connsiteX2" fmla="*/ 20340 w 21600"/>
                <a:gd name="connsiteY2" fmla="*/ 18170 h 23761"/>
                <a:gd name="connsiteX3" fmla="*/ 20038 w 21600"/>
                <a:gd name="connsiteY3" fmla="*/ 18638 h 23761"/>
                <a:gd name="connsiteX4" fmla="*/ 19600 w 21600"/>
                <a:gd name="connsiteY4" fmla="*/ 18422 h 23761"/>
                <a:gd name="connsiteX5" fmla="*/ 18812 w 21600"/>
                <a:gd name="connsiteY5" fmla="*/ 17123 h 23761"/>
                <a:gd name="connsiteX6" fmla="*/ 18728 w 21600"/>
                <a:gd name="connsiteY6" fmla="*/ 16076 h 23761"/>
                <a:gd name="connsiteX7" fmla="*/ 17469 w 21600"/>
                <a:gd name="connsiteY7" fmla="*/ 16618 h 23761"/>
                <a:gd name="connsiteX8" fmla="*/ 17318 w 21600"/>
                <a:gd name="connsiteY8" fmla="*/ 15171 h 23761"/>
                <a:gd name="connsiteX9" fmla="*/ 17030 w 21600"/>
                <a:gd name="connsiteY9" fmla="*/ 15135 h 23761"/>
                <a:gd name="connsiteX10" fmla="*/ 16477 w 21600"/>
                <a:gd name="connsiteY10" fmla="*/ 15787 h 23761"/>
                <a:gd name="connsiteX11" fmla="*/ 15720 w 21600"/>
                <a:gd name="connsiteY11" fmla="*/ 15103 h 23761"/>
                <a:gd name="connsiteX12" fmla="*/ 15570 w 21600"/>
                <a:gd name="connsiteY12" fmla="*/ 14051 h 23761"/>
                <a:gd name="connsiteX13" fmla="*/ 15301 w 21600"/>
                <a:gd name="connsiteY13" fmla="*/ 13330 h 23761"/>
                <a:gd name="connsiteX14" fmla="*/ 14580 w 21600"/>
                <a:gd name="connsiteY14" fmla="*/ 12825 h 23761"/>
                <a:gd name="connsiteX15" fmla="*/ 14580 w 21600"/>
                <a:gd name="connsiteY15" fmla="*/ 11668 h 23761"/>
                <a:gd name="connsiteX16" fmla="*/ 14109 w 21600"/>
                <a:gd name="connsiteY16" fmla="*/ 11489 h 23761"/>
                <a:gd name="connsiteX17" fmla="*/ 14293 w 21600"/>
                <a:gd name="connsiteY17" fmla="*/ 10511 h 23761"/>
                <a:gd name="connsiteX18" fmla="*/ 14125 w 21600"/>
                <a:gd name="connsiteY18" fmla="*/ 9969 h 23761"/>
                <a:gd name="connsiteX19" fmla="*/ 14025 w 21600"/>
                <a:gd name="connsiteY19" fmla="*/ 9285 h 23761"/>
                <a:gd name="connsiteX20" fmla="*/ 13723 w 21600"/>
                <a:gd name="connsiteY20" fmla="*/ 9032 h 23761"/>
                <a:gd name="connsiteX21" fmla="*/ 13723 w 21600"/>
                <a:gd name="connsiteY21" fmla="*/ 8059 h 23761"/>
                <a:gd name="connsiteX22" fmla="*/ 12866 w 21600"/>
                <a:gd name="connsiteY22" fmla="*/ 8022 h 23761"/>
                <a:gd name="connsiteX23" fmla="*/ 12463 w 21600"/>
                <a:gd name="connsiteY23" fmla="*/ 6144 h 23761"/>
                <a:gd name="connsiteX24" fmla="*/ 11726 w 21600"/>
                <a:gd name="connsiteY24" fmla="*/ 4652 h 23761"/>
                <a:gd name="connsiteX25" fmla="*/ 11908 w 21600"/>
                <a:gd name="connsiteY25" fmla="*/ 3747 h 23761"/>
                <a:gd name="connsiteX26" fmla="*/ 11908 w 21600"/>
                <a:gd name="connsiteY26" fmla="*/ 2783 h 23761"/>
                <a:gd name="connsiteX27" fmla="*/ 11563 w 21600"/>
                <a:gd name="connsiteY27" fmla="*/ 2783 h 23761"/>
                <a:gd name="connsiteX28" fmla="*/ 11235 w 21600"/>
                <a:gd name="connsiteY28" fmla="*/ 3003 h 23761"/>
                <a:gd name="connsiteX29" fmla="*/ 11170 w 21600"/>
                <a:gd name="connsiteY29" fmla="*/ 2457 h 23761"/>
                <a:gd name="connsiteX30" fmla="*/ 10547 w 21600"/>
                <a:gd name="connsiteY30" fmla="*/ 0 h 23761"/>
                <a:gd name="connsiteX31" fmla="*/ 10061 w 21600"/>
                <a:gd name="connsiteY31" fmla="*/ 1304 h 23761"/>
                <a:gd name="connsiteX32" fmla="*/ 9458 w 21600"/>
                <a:gd name="connsiteY32" fmla="*/ 1736 h 23761"/>
                <a:gd name="connsiteX33" fmla="*/ 8583 w 21600"/>
                <a:gd name="connsiteY33" fmla="*/ 3471 h 23761"/>
                <a:gd name="connsiteX34" fmla="*/ 6905 w 21600"/>
                <a:gd name="connsiteY34" fmla="*/ 6865 h 23761"/>
                <a:gd name="connsiteX35" fmla="*/ 5913 w 21600"/>
                <a:gd name="connsiteY35" fmla="*/ 9753 h 23761"/>
                <a:gd name="connsiteX36" fmla="*/ 5494 w 21600"/>
                <a:gd name="connsiteY36" fmla="*/ 9753 h 23761"/>
                <a:gd name="connsiteX37" fmla="*/ 4720 w 21600"/>
                <a:gd name="connsiteY37" fmla="*/ 10658 h 23761"/>
                <a:gd name="connsiteX38" fmla="*/ 4570 w 21600"/>
                <a:gd name="connsiteY38" fmla="*/ 12031 h 23761"/>
                <a:gd name="connsiteX39" fmla="*/ 2991 w 21600"/>
                <a:gd name="connsiteY39" fmla="*/ 12462 h 23761"/>
                <a:gd name="connsiteX40" fmla="*/ 2402 w 21600"/>
                <a:gd name="connsiteY40" fmla="*/ 15318 h 23761"/>
                <a:gd name="connsiteX41" fmla="*/ 1360 w 21600"/>
                <a:gd name="connsiteY41" fmla="*/ 16691 h 23761"/>
                <a:gd name="connsiteX42" fmla="*/ 1360 w 21600"/>
                <a:gd name="connsiteY42" fmla="*/ 18675 h 23761"/>
                <a:gd name="connsiteX43" fmla="*/ 455 w 21600"/>
                <a:gd name="connsiteY43" fmla="*/ 19759 h 23761"/>
                <a:gd name="connsiteX44" fmla="*/ 0 w 21600"/>
                <a:gd name="connsiteY44" fmla="*/ 21600 h 23761"/>
                <a:gd name="connsiteX45" fmla="*/ 7634 w 21600"/>
                <a:gd name="connsiteY45" fmla="*/ 23761 h 23761"/>
                <a:gd name="connsiteX46" fmla="*/ 11514 w 21600"/>
                <a:gd name="connsiteY46" fmla="*/ 21732 h 23761"/>
                <a:gd name="connsiteX47" fmla="*/ 18274 w 21600"/>
                <a:gd name="connsiteY47" fmla="*/ 23423 h 23761"/>
                <a:gd name="connsiteX48" fmla="*/ 21600 w 21600"/>
                <a:gd name="connsiteY48" fmla="*/ 21600 h 23761"/>
                <a:gd name="connsiteX49" fmla="*/ 21198 w 21600"/>
                <a:gd name="connsiteY49" fmla="*/ 19722 h 23761"/>
                <a:gd name="connsiteX0" fmla="*/ 21125 w 21527"/>
                <a:gd name="connsiteY0" fmla="*/ 19722 h 23761"/>
                <a:gd name="connsiteX1" fmla="*/ 20603 w 21527"/>
                <a:gd name="connsiteY1" fmla="*/ 19290 h 23761"/>
                <a:gd name="connsiteX2" fmla="*/ 20267 w 21527"/>
                <a:gd name="connsiteY2" fmla="*/ 18170 h 23761"/>
                <a:gd name="connsiteX3" fmla="*/ 19965 w 21527"/>
                <a:gd name="connsiteY3" fmla="*/ 18638 h 23761"/>
                <a:gd name="connsiteX4" fmla="*/ 19527 w 21527"/>
                <a:gd name="connsiteY4" fmla="*/ 18422 h 23761"/>
                <a:gd name="connsiteX5" fmla="*/ 18739 w 21527"/>
                <a:gd name="connsiteY5" fmla="*/ 17123 h 23761"/>
                <a:gd name="connsiteX6" fmla="*/ 18655 w 21527"/>
                <a:gd name="connsiteY6" fmla="*/ 16076 h 23761"/>
                <a:gd name="connsiteX7" fmla="*/ 17396 w 21527"/>
                <a:gd name="connsiteY7" fmla="*/ 16618 h 23761"/>
                <a:gd name="connsiteX8" fmla="*/ 17245 w 21527"/>
                <a:gd name="connsiteY8" fmla="*/ 15171 h 23761"/>
                <a:gd name="connsiteX9" fmla="*/ 16957 w 21527"/>
                <a:gd name="connsiteY9" fmla="*/ 15135 h 23761"/>
                <a:gd name="connsiteX10" fmla="*/ 16404 w 21527"/>
                <a:gd name="connsiteY10" fmla="*/ 15787 h 23761"/>
                <a:gd name="connsiteX11" fmla="*/ 15647 w 21527"/>
                <a:gd name="connsiteY11" fmla="*/ 15103 h 23761"/>
                <a:gd name="connsiteX12" fmla="*/ 15497 w 21527"/>
                <a:gd name="connsiteY12" fmla="*/ 14051 h 23761"/>
                <a:gd name="connsiteX13" fmla="*/ 15228 w 21527"/>
                <a:gd name="connsiteY13" fmla="*/ 13330 h 23761"/>
                <a:gd name="connsiteX14" fmla="*/ 14507 w 21527"/>
                <a:gd name="connsiteY14" fmla="*/ 12825 h 23761"/>
                <a:gd name="connsiteX15" fmla="*/ 14507 w 21527"/>
                <a:gd name="connsiteY15" fmla="*/ 11668 h 23761"/>
                <a:gd name="connsiteX16" fmla="*/ 14036 w 21527"/>
                <a:gd name="connsiteY16" fmla="*/ 11489 h 23761"/>
                <a:gd name="connsiteX17" fmla="*/ 14220 w 21527"/>
                <a:gd name="connsiteY17" fmla="*/ 10511 h 23761"/>
                <a:gd name="connsiteX18" fmla="*/ 14052 w 21527"/>
                <a:gd name="connsiteY18" fmla="*/ 9969 h 23761"/>
                <a:gd name="connsiteX19" fmla="*/ 13952 w 21527"/>
                <a:gd name="connsiteY19" fmla="*/ 9285 h 23761"/>
                <a:gd name="connsiteX20" fmla="*/ 13650 w 21527"/>
                <a:gd name="connsiteY20" fmla="*/ 9032 h 23761"/>
                <a:gd name="connsiteX21" fmla="*/ 13650 w 21527"/>
                <a:gd name="connsiteY21" fmla="*/ 8059 h 23761"/>
                <a:gd name="connsiteX22" fmla="*/ 12793 w 21527"/>
                <a:gd name="connsiteY22" fmla="*/ 8022 h 23761"/>
                <a:gd name="connsiteX23" fmla="*/ 12390 w 21527"/>
                <a:gd name="connsiteY23" fmla="*/ 6144 h 23761"/>
                <a:gd name="connsiteX24" fmla="*/ 11653 w 21527"/>
                <a:gd name="connsiteY24" fmla="*/ 4652 h 23761"/>
                <a:gd name="connsiteX25" fmla="*/ 11835 w 21527"/>
                <a:gd name="connsiteY25" fmla="*/ 3747 h 23761"/>
                <a:gd name="connsiteX26" fmla="*/ 11835 w 21527"/>
                <a:gd name="connsiteY26" fmla="*/ 2783 h 23761"/>
                <a:gd name="connsiteX27" fmla="*/ 11490 w 21527"/>
                <a:gd name="connsiteY27" fmla="*/ 2783 h 23761"/>
                <a:gd name="connsiteX28" fmla="*/ 11162 w 21527"/>
                <a:gd name="connsiteY28" fmla="*/ 3003 h 23761"/>
                <a:gd name="connsiteX29" fmla="*/ 11097 w 21527"/>
                <a:gd name="connsiteY29" fmla="*/ 2457 h 23761"/>
                <a:gd name="connsiteX30" fmla="*/ 10474 w 21527"/>
                <a:gd name="connsiteY30" fmla="*/ 0 h 23761"/>
                <a:gd name="connsiteX31" fmla="*/ 9988 w 21527"/>
                <a:gd name="connsiteY31" fmla="*/ 1304 h 23761"/>
                <a:gd name="connsiteX32" fmla="*/ 9385 w 21527"/>
                <a:gd name="connsiteY32" fmla="*/ 1736 h 23761"/>
                <a:gd name="connsiteX33" fmla="*/ 8510 w 21527"/>
                <a:gd name="connsiteY33" fmla="*/ 3471 h 23761"/>
                <a:gd name="connsiteX34" fmla="*/ 6832 w 21527"/>
                <a:gd name="connsiteY34" fmla="*/ 6865 h 23761"/>
                <a:gd name="connsiteX35" fmla="*/ 5840 w 21527"/>
                <a:gd name="connsiteY35" fmla="*/ 9753 h 23761"/>
                <a:gd name="connsiteX36" fmla="*/ 5421 w 21527"/>
                <a:gd name="connsiteY36" fmla="*/ 9753 h 23761"/>
                <a:gd name="connsiteX37" fmla="*/ 4647 w 21527"/>
                <a:gd name="connsiteY37" fmla="*/ 10658 h 23761"/>
                <a:gd name="connsiteX38" fmla="*/ 4497 w 21527"/>
                <a:gd name="connsiteY38" fmla="*/ 12031 h 23761"/>
                <a:gd name="connsiteX39" fmla="*/ 2918 w 21527"/>
                <a:gd name="connsiteY39" fmla="*/ 12462 h 23761"/>
                <a:gd name="connsiteX40" fmla="*/ 2329 w 21527"/>
                <a:gd name="connsiteY40" fmla="*/ 15318 h 23761"/>
                <a:gd name="connsiteX41" fmla="*/ 1287 w 21527"/>
                <a:gd name="connsiteY41" fmla="*/ 16691 h 23761"/>
                <a:gd name="connsiteX42" fmla="*/ 1287 w 21527"/>
                <a:gd name="connsiteY42" fmla="*/ 18675 h 23761"/>
                <a:gd name="connsiteX43" fmla="*/ 382 w 21527"/>
                <a:gd name="connsiteY43" fmla="*/ 19759 h 23761"/>
                <a:gd name="connsiteX44" fmla="*/ 0 w 21527"/>
                <a:gd name="connsiteY44" fmla="*/ 21882 h 23761"/>
                <a:gd name="connsiteX45" fmla="*/ 7561 w 21527"/>
                <a:gd name="connsiteY45" fmla="*/ 23761 h 23761"/>
                <a:gd name="connsiteX46" fmla="*/ 11441 w 21527"/>
                <a:gd name="connsiteY46" fmla="*/ 21732 h 23761"/>
                <a:gd name="connsiteX47" fmla="*/ 18201 w 21527"/>
                <a:gd name="connsiteY47" fmla="*/ 23423 h 23761"/>
                <a:gd name="connsiteX48" fmla="*/ 21527 w 21527"/>
                <a:gd name="connsiteY48" fmla="*/ 21600 h 23761"/>
                <a:gd name="connsiteX49" fmla="*/ 21125 w 21527"/>
                <a:gd name="connsiteY49" fmla="*/ 19722 h 23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1527" h="23761" extrusionOk="0">
                  <a:moveTo>
                    <a:pt x="21125" y="19722"/>
                  </a:moveTo>
                  <a:lnTo>
                    <a:pt x="20603" y="19290"/>
                  </a:lnTo>
                  <a:lnTo>
                    <a:pt x="20267" y="18170"/>
                  </a:lnTo>
                  <a:lnTo>
                    <a:pt x="19965" y="18638"/>
                  </a:lnTo>
                  <a:lnTo>
                    <a:pt x="19527" y="18422"/>
                  </a:lnTo>
                  <a:lnTo>
                    <a:pt x="18739" y="17123"/>
                  </a:lnTo>
                  <a:lnTo>
                    <a:pt x="18655" y="16076"/>
                  </a:lnTo>
                  <a:lnTo>
                    <a:pt x="17396" y="16618"/>
                  </a:lnTo>
                  <a:cubicBezTo>
                    <a:pt x="17346" y="16136"/>
                    <a:pt x="17295" y="15653"/>
                    <a:pt x="17245" y="15171"/>
                  </a:cubicBezTo>
                  <a:lnTo>
                    <a:pt x="16957" y="15135"/>
                  </a:lnTo>
                  <a:lnTo>
                    <a:pt x="16404" y="15787"/>
                  </a:lnTo>
                  <a:lnTo>
                    <a:pt x="15647" y="15103"/>
                  </a:lnTo>
                  <a:lnTo>
                    <a:pt x="15497" y="14051"/>
                  </a:lnTo>
                  <a:cubicBezTo>
                    <a:pt x="15407" y="13811"/>
                    <a:pt x="15318" y="13570"/>
                    <a:pt x="15228" y="13330"/>
                  </a:cubicBezTo>
                  <a:lnTo>
                    <a:pt x="14507" y="12825"/>
                  </a:lnTo>
                  <a:lnTo>
                    <a:pt x="14507" y="11668"/>
                  </a:lnTo>
                  <a:lnTo>
                    <a:pt x="14036" y="11489"/>
                  </a:lnTo>
                  <a:cubicBezTo>
                    <a:pt x="14097" y="11163"/>
                    <a:pt x="14159" y="10837"/>
                    <a:pt x="14220" y="10511"/>
                  </a:cubicBezTo>
                  <a:lnTo>
                    <a:pt x="14052" y="9969"/>
                  </a:lnTo>
                  <a:cubicBezTo>
                    <a:pt x="14019" y="9741"/>
                    <a:pt x="13985" y="9513"/>
                    <a:pt x="13952" y="9285"/>
                  </a:cubicBezTo>
                  <a:lnTo>
                    <a:pt x="13650" y="9032"/>
                  </a:lnTo>
                  <a:lnTo>
                    <a:pt x="13650" y="8059"/>
                  </a:lnTo>
                  <a:lnTo>
                    <a:pt x="12793" y="8022"/>
                  </a:lnTo>
                  <a:cubicBezTo>
                    <a:pt x="12659" y="7396"/>
                    <a:pt x="12524" y="6770"/>
                    <a:pt x="12390" y="6144"/>
                  </a:cubicBezTo>
                  <a:lnTo>
                    <a:pt x="11653" y="4652"/>
                  </a:lnTo>
                  <a:cubicBezTo>
                    <a:pt x="11714" y="4350"/>
                    <a:pt x="11774" y="4049"/>
                    <a:pt x="11835" y="3747"/>
                  </a:cubicBezTo>
                  <a:lnTo>
                    <a:pt x="11835" y="2783"/>
                  </a:lnTo>
                  <a:lnTo>
                    <a:pt x="11490" y="2783"/>
                  </a:lnTo>
                  <a:lnTo>
                    <a:pt x="11162" y="3003"/>
                  </a:lnTo>
                  <a:cubicBezTo>
                    <a:pt x="11140" y="2821"/>
                    <a:pt x="11119" y="2639"/>
                    <a:pt x="11097" y="2457"/>
                  </a:cubicBezTo>
                  <a:lnTo>
                    <a:pt x="10474" y="0"/>
                  </a:lnTo>
                  <a:lnTo>
                    <a:pt x="9988" y="1304"/>
                  </a:lnTo>
                  <a:lnTo>
                    <a:pt x="9385" y="1736"/>
                  </a:lnTo>
                  <a:lnTo>
                    <a:pt x="8510" y="3471"/>
                  </a:lnTo>
                  <a:lnTo>
                    <a:pt x="6832" y="6865"/>
                  </a:lnTo>
                  <a:lnTo>
                    <a:pt x="5840" y="9753"/>
                  </a:lnTo>
                  <a:lnTo>
                    <a:pt x="5421" y="9753"/>
                  </a:lnTo>
                  <a:lnTo>
                    <a:pt x="4647" y="10658"/>
                  </a:lnTo>
                  <a:lnTo>
                    <a:pt x="4497" y="12031"/>
                  </a:lnTo>
                  <a:lnTo>
                    <a:pt x="2918" y="12462"/>
                  </a:lnTo>
                  <a:lnTo>
                    <a:pt x="2329" y="15318"/>
                  </a:lnTo>
                  <a:lnTo>
                    <a:pt x="1287" y="16691"/>
                  </a:lnTo>
                  <a:lnTo>
                    <a:pt x="1287" y="18675"/>
                  </a:lnTo>
                  <a:lnTo>
                    <a:pt x="382" y="19759"/>
                  </a:lnTo>
                  <a:cubicBezTo>
                    <a:pt x="255" y="20467"/>
                    <a:pt x="127" y="21174"/>
                    <a:pt x="0" y="21882"/>
                  </a:cubicBezTo>
                  <a:lnTo>
                    <a:pt x="7561" y="23761"/>
                  </a:lnTo>
                  <a:lnTo>
                    <a:pt x="11441" y="21732"/>
                  </a:lnTo>
                  <a:cubicBezTo>
                    <a:pt x="13753" y="22408"/>
                    <a:pt x="15536" y="24099"/>
                    <a:pt x="18201" y="23423"/>
                  </a:cubicBezTo>
                  <a:lnTo>
                    <a:pt x="21527" y="21600"/>
                  </a:lnTo>
                  <a:lnTo>
                    <a:pt x="21125" y="1972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 dirty="0"/>
            </a:p>
          </p:txBody>
        </p:sp>
        <p:sp>
          <p:nvSpPr>
            <p:cNvPr id="8" name="Shape">
              <a:extLst>
                <a:ext uri="{FF2B5EF4-FFF2-40B4-BE49-F238E27FC236}">
                  <a16:creationId xmlns:a16="http://schemas.microsoft.com/office/drawing/2014/main" id="{9D6B12B3-1022-A5C1-A3B5-08BFEEAF38AC}"/>
                </a:ext>
              </a:extLst>
            </p:cNvPr>
            <p:cNvSpPr/>
            <p:nvPr/>
          </p:nvSpPr>
          <p:spPr>
            <a:xfrm>
              <a:off x="5924823" y="1825917"/>
              <a:ext cx="118905" cy="16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456"/>
                  </a:moveTo>
                  <a:lnTo>
                    <a:pt x="13479" y="0"/>
                  </a:lnTo>
                  <a:lnTo>
                    <a:pt x="21600" y="0"/>
                  </a:lnTo>
                  <a:lnTo>
                    <a:pt x="21600" y="8640"/>
                  </a:lnTo>
                  <a:lnTo>
                    <a:pt x="14720" y="21600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580CA67B-BBC7-753A-3FD8-AE03E2747126}"/>
                </a:ext>
              </a:extLst>
            </p:cNvPr>
            <p:cNvSpPr/>
            <p:nvPr/>
          </p:nvSpPr>
          <p:spPr>
            <a:xfrm>
              <a:off x="4807197" y="2633092"/>
              <a:ext cx="342739" cy="319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511"/>
                  </a:moveTo>
                  <a:lnTo>
                    <a:pt x="7689" y="7270"/>
                  </a:lnTo>
                  <a:lnTo>
                    <a:pt x="11720" y="7270"/>
                  </a:lnTo>
                  <a:lnTo>
                    <a:pt x="13539" y="2038"/>
                  </a:lnTo>
                  <a:lnTo>
                    <a:pt x="17198" y="0"/>
                  </a:lnTo>
                  <a:lnTo>
                    <a:pt x="19761" y="5295"/>
                  </a:lnTo>
                  <a:lnTo>
                    <a:pt x="19761" y="11893"/>
                  </a:lnTo>
                  <a:lnTo>
                    <a:pt x="21600" y="18511"/>
                  </a:lnTo>
                  <a:lnTo>
                    <a:pt x="17941" y="21600"/>
                  </a:lnTo>
                  <a:lnTo>
                    <a:pt x="15007" y="19163"/>
                  </a:lnTo>
                  <a:lnTo>
                    <a:pt x="7513" y="19835"/>
                  </a:lnTo>
                  <a:lnTo>
                    <a:pt x="5126" y="16515"/>
                  </a:lnTo>
                  <a:close/>
                </a:path>
              </a:pathLst>
            </a:custGeom>
            <a:solidFill>
              <a:srgbClr val="ADDFF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57CFAD14-B1CC-D657-8ED9-9BB0DE5F346E}"/>
                </a:ext>
              </a:extLst>
            </p:cNvPr>
            <p:cNvSpPr/>
            <p:nvPr/>
          </p:nvSpPr>
          <p:spPr>
            <a:xfrm>
              <a:off x="5862735" y="2757271"/>
              <a:ext cx="60851" cy="1108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0" y="0"/>
                  </a:lnTo>
                  <a:lnTo>
                    <a:pt x="21600" y="1083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B8E2F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E8A7B691-F5A3-99F9-FBEC-F1F2EFA9E83E}"/>
                </a:ext>
              </a:extLst>
            </p:cNvPr>
            <p:cNvSpPr/>
            <p:nvPr/>
          </p:nvSpPr>
          <p:spPr>
            <a:xfrm>
              <a:off x="6017958" y="2788318"/>
              <a:ext cx="226633" cy="159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3876" y="12313"/>
                  </a:lnTo>
                  <a:lnTo>
                    <a:pt x="5001" y="0"/>
                  </a:lnTo>
                  <a:lnTo>
                    <a:pt x="14114" y="6177"/>
                  </a:lnTo>
                  <a:lnTo>
                    <a:pt x="19647" y="4833"/>
                  </a:lnTo>
                  <a:lnTo>
                    <a:pt x="21600" y="21600"/>
                  </a:lnTo>
                  <a:lnTo>
                    <a:pt x="10800" y="16305"/>
                  </a:lnTo>
                  <a:close/>
                </a:path>
              </a:pathLst>
            </a:custGeom>
            <a:solidFill>
              <a:srgbClr val="B8E2F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A0409229-0264-DBC6-7808-9CD3EA3A1503}"/>
                </a:ext>
              </a:extLst>
            </p:cNvPr>
            <p:cNvSpPr/>
            <p:nvPr/>
          </p:nvSpPr>
          <p:spPr>
            <a:xfrm>
              <a:off x="5583325" y="2726226"/>
              <a:ext cx="162682" cy="22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8139"/>
                  </a:moveTo>
                  <a:lnTo>
                    <a:pt x="0" y="5012"/>
                  </a:lnTo>
                  <a:lnTo>
                    <a:pt x="5812" y="1551"/>
                  </a:lnTo>
                  <a:lnTo>
                    <a:pt x="17766" y="0"/>
                  </a:lnTo>
                  <a:lnTo>
                    <a:pt x="21600" y="5012"/>
                  </a:lnTo>
                  <a:lnTo>
                    <a:pt x="10800" y="21600"/>
                  </a:lnTo>
                  <a:lnTo>
                    <a:pt x="7337" y="15335"/>
                  </a:lnTo>
                  <a:close/>
                </a:path>
              </a:pathLst>
            </a:custGeom>
            <a:solidFill>
              <a:srgbClr val="90DAF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D92A35C-1CB8-D635-24FE-CB4CA0E0E726}"/>
                </a:ext>
              </a:extLst>
            </p:cNvPr>
            <p:cNvSpPr/>
            <p:nvPr/>
          </p:nvSpPr>
          <p:spPr>
            <a:xfrm>
              <a:off x="5986916" y="2664135"/>
              <a:ext cx="295861" cy="129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5592"/>
                  </a:moveTo>
                  <a:lnTo>
                    <a:pt x="17588" y="0"/>
                  </a:lnTo>
                  <a:lnTo>
                    <a:pt x="21600" y="12898"/>
                  </a:lnTo>
                  <a:lnTo>
                    <a:pt x="21600" y="21600"/>
                  </a:lnTo>
                  <a:lnTo>
                    <a:pt x="11854" y="15592"/>
                  </a:lnTo>
                  <a:close/>
                </a:path>
              </a:pathLst>
            </a:custGeom>
            <a:solidFill>
              <a:srgbClr val="96D7F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F67066C7-3672-EC21-1864-DEEC88DE980F}"/>
                </a:ext>
              </a:extLst>
            </p:cNvPr>
            <p:cNvSpPr/>
            <p:nvPr/>
          </p:nvSpPr>
          <p:spPr>
            <a:xfrm>
              <a:off x="6359455" y="2788318"/>
              <a:ext cx="339637" cy="27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9360"/>
                  </a:moveTo>
                  <a:lnTo>
                    <a:pt x="6456" y="1564"/>
                  </a:lnTo>
                  <a:lnTo>
                    <a:pt x="11254" y="0"/>
                  </a:lnTo>
                  <a:lnTo>
                    <a:pt x="16072" y="6381"/>
                  </a:lnTo>
                  <a:lnTo>
                    <a:pt x="18836" y="17702"/>
                  </a:lnTo>
                  <a:lnTo>
                    <a:pt x="21600" y="21600"/>
                  </a:lnTo>
                  <a:lnTo>
                    <a:pt x="9240" y="15617"/>
                  </a:lnTo>
                  <a:close/>
                </a:path>
              </a:pathLst>
            </a:custGeom>
            <a:solidFill>
              <a:srgbClr val="B8E2F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4B0329B1-602E-C6A8-3E97-4FAFFF996876}"/>
                </a:ext>
              </a:extLst>
            </p:cNvPr>
            <p:cNvSpPr/>
            <p:nvPr/>
          </p:nvSpPr>
          <p:spPr>
            <a:xfrm>
              <a:off x="6700953" y="2912500"/>
              <a:ext cx="284689" cy="120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7627"/>
                  </a:moveTo>
                  <a:lnTo>
                    <a:pt x="12555" y="0"/>
                  </a:lnTo>
                  <a:lnTo>
                    <a:pt x="21600" y="21600"/>
                  </a:lnTo>
                  <a:lnTo>
                    <a:pt x="13238" y="21600"/>
                  </a:lnTo>
                  <a:lnTo>
                    <a:pt x="11895" y="10800"/>
                  </a:lnTo>
                  <a:close/>
                </a:path>
              </a:pathLst>
            </a:custGeom>
            <a:solidFill>
              <a:srgbClr val="B8E2F5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/>
              </a:pPr>
              <a:endParaRPr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FFE89B-C040-5ACA-F957-815428D184E7}"/>
                </a:ext>
              </a:extLst>
            </p:cNvPr>
            <p:cNvSpPr/>
            <p:nvPr/>
          </p:nvSpPr>
          <p:spPr>
            <a:xfrm>
              <a:off x="5621516" y="1639643"/>
              <a:ext cx="1010214" cy="1086895"/>
            </a:xfrm>
            <a:custGeom>
              <a:avLst/>
              <a:gdLst>
                <a:gd name="connsiteX0" fmla="*/ 241516 w 1010214"/>
                <a:gd name="connsiteY0" fmla="*/ 0 h 1086896"/>
                <a:gd name="connsiteX1" fmla="*/ 322240 w 1010214"/>
                <a:gd name="connsiteY1" fmla="*/ 166104 h 1086896"/>
                <a:gd name="connsiteX2" fmla="*/ 343987 w 1010214"/>
                <a:gd name="connsiteY2" fmla="*/ 261409 h 1086896"/>
                <a:gd name="connsiteX3" fmla="*/ 489907 w 1010214"/>
                <a:gd name="connsiteY3" fmla="*/ 415386 h 1086896"/>
                <a:gd name="connsiteX4" fmla="*/ 542055 w 1010214"/>
                <a:gd name="connsiteY4" fmla="*/ 542341 h 1086896"/>
                <a:gd name="connsiteX5" fmla="*/ 653178 w 1010214"/>
                <a:gd name="connsiteY5" fmla="*/ 544857 h 1086896"/>
                <a:gd name="connsiteX6" fmla="*/ 653178 w 1010214"/>
                <a:gd name="connsiteY6" fmla="*/ 610675 h 1086896"/>
                <a:gd name="connsiteX7" fmla="*/ 692324 w 1010214"/>
                <a:gd name="connsiteY7" fmla="*/ 627733 h 1086896"/>
                <a:gd name="connsiteX8" fmla="*/ 705326 w 1010214"/>
                <a:gd name="connsiteY8" fmla="*/ 673976 h 1086896"/>
                <a:gd name="connsiteX9" fmla="*/ 727074 w 1010214"/>
                <a:gd name="connsiteY9" fmla="*/ 710609 h 1086896"/>
                <a:gd name="connsiteX10" fmla="*/ 703175 w 1010214"/>
                <a:gd name="connsiteY10" fmla="*/ 776779 h 1086896"/>
                <a:gd name="connsiteX11" fmla="*/ 764349 w 1010214"/>
                <a:gd name="connsiteY11" fmla="*/ 788855 h 1086896"/>
                <a:gd name="connsiteX12" fmla="*/ 764349 w 1010214"/>
                <a:gd name="connsiteY12" fmla="*/ 867102 h 1086896"/>
                <a:gd name="connsiteX13" fmla="*/ 857794 w 1010214"/>
                <a:gd name="connsiteY13" fmla="*/ 901268 h 1086896"/>
                <a:gd name="connsiteX14" fmla="*/ 892543 w 1010214"/>
                <a:gd name="connsiteY14" fmla="*/ 949977 h 1086896"/>
                <a:gd name="connsiteX15" fmla="*/ 912093 w 1010214"/>
                <a:gd name="connsiteY15" fmla="*/ 1021079 h 1086896"/>
                <a:gd name="connsiteX16" fmla="*/ 1010214 w 1010214"/>
                <a:gd name="connsiteY16" fmla="*/ 1067322 h 1086896"/>
                <a:gd name="connsiteX17" fmla="*/ 870842 w 1010214"/>
                <a:gd name="connsiteY17" fmla="*/ 1086896 h 1086896"/>
                <a:gd name="connsiteX18" fmla="*/ 870842 w 1010214"/>
                <a:gd name="connsiteY18" fmla="*/ 1009606 h 1086896"/>
                <a:gd name="connsiteX19" fmla="*/ 778005 w 1010214"/>
                <a:gd name="connsiteY19" fmla="*/ 933825 h 1086896"/>
                <a:gd name="connsiteX20" fmla="*/ 647285 w 1010214"/>
                <a:gd name="connsiteY20" fmla="*/ 842546 h 1086896"/>
                <a:gd name="connsiteX21" fmla="*/ 628344 w 1010214"/>
                <a:gd name="connsiteY21" fmla="*/ 854975 h 1086896"/>
                <a:gd name="connsiteX22" fmla="*/ 627409 w 1010214"/>
                <a:gd name="connsiteY22" fmla="*/ 852143 h 1086896"/>
                <a:gd name="connsiteX23" fmla="*/ 447462 w 1010214"/>
                <a:gd name="connsiteY23" fmla="*/ 969234 h 1086896"/>
                <a:gd name="connsiteX24" fmla="*/ 340051 w 1010214"/>
                <a:gd name="connsiteY24" fmla="*/ 946254 h 1086896"/>
                <a:gd name="connsiteX25" fmla="*/ 274861 w 1010214"/>
                <a:gd name="connsiteY25" fmla="*/ 969234 h 1086896"/>
                <a:gd name="connsiteX26" fmla="*/ 186062 w 1010214"/>
                <a:gd name="connsiteY26" fmla="*/ 904035 h 1086896"/>
                <a:gd name="connsiteX27" fmla="*/ 139237 w 1010214"/>
                <a:gd name="connsiteY27" fmla="*/ 925280 h 1086896"/>
                <a:gd name="connsiteX28" fmla="*/ 135678 w 1010214"/>
                <a:gd name="connsiteY28" fmla="*/ 930403 h 1086896"/>
                <a:gd name="connsiteX29" fmla="*/ 120758 w 1010214"/>
                <a:gd name="connsiteY29" fmla="*/ 936945 h 1086896"/>
                <a:gd name="connsiteX30" fmla="*/ 78245 w 1010214"/>
                <a:gd name="connsiteY30" fmla="*/ 865542 h 1086896"/>
                <a:gd name="connsiteX31" fmla="*/ 55281 w 1010214"/>
                <a:gd name="connsiteY31" fmla="*/ 806869 h 1086896"/>
                <a:gd name="connsiteX32" fmla="*/ 0 w 1010214"/>
                <a:gd name="connsiteY32" fmla="*/ 832935 h 1086896"/>
                <a:gd name="connsiteX33" fmla="*/ 0 w 1010214"/>
                <a:gd name="connsiteY33" fmla="*/ 777684 h 1086896"/>
                <a:gd name="connsiteX34" fmla="*/ 84138 w 1010214"/>
                <a:gd name="connsiteY34" fmla="*/ 699438 h 1086896"/>
                <a:gd name="connsiteX35" fmla="*/ 136286 w 1010214"/>
                <a:gd name="connsiteY35" fmla="*/ 569061 h 1086896"/>
                <a:gd name="connsiteX36" fmla="*/ 84138 w 1010214"/>
                <a:gd name="connsiteY36" fmla="*/ 455138 h 1086896"/>
                <a:gd name="connsiteX37" fmla="*/ 153964 w 1010214"/>
                <a:gd name="connsiteY37" fmla="*/ 292456 h 1086896"/>
                <a:gd name="connsiteX38" fmla="*/ 216682 w 1010214"/>
                <a:gd name="connsiteY38" fmla="*/ 162078 h 1086896"/>
                <a:gd name="connsiteX39" fmla="*/ 191567 w 1010214"/>
                <a:gd name="connsiteY39" fmla="*/ 122930 h 108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010214" h="1086896">
                  <a:moveTo>
                    <a:pt x="241516" y="0"/>
                  </a:moveTo>
                  <a:lnTo>
                    <a:pt x="322240" y="166104"/>
                  </a:lnTo>
                  <a:lnTo>
                    <a:pt x="343987" y="261409"/>
                  </a:lnTo>
                  <a:lnTo>
                    <a:pt x="489907" y="415386"/>
                  </a:lnTo>
                  <a:lnTo>
                    <a:pt x="542055" y="542341"/>
                  </a:lnTo>
                  <a:lnTo>
                    <a:pt x="653178" y="544857"/>
                  </a:lnTo>
                  <a:lnTo>
                    <a:pt x="653178" y="610675"/>
                  </a:lnTo>
                  <a:lnTo>
                    <a:pt x="692324" y="627733"/>
                  </a:lnTo>
                  <a:lnTo>
                    <a:pt x="705326" y="673976"/>
                  </a:lnTo>
                  <a:lnTo>
                    <a:pt x="727074" y="710609"/>
                  </a:lnTo>
                  <a:lnTo>
                    <a:pt x="703175" y="776779"/>
                  </a:lnTo>
                  <a:lnTo>
                    <a:pt x="764349" y="788855"/>
                  </a:lnTo>
                  <a:lnTo>
                    <a:pt x="764349" y="867102"/>
                  </a:lnTo>
                  <a:lnTo>
                    <a:pt x="857794" y="901268"/>
                  </a:lnTo>
                  <a:lnTo>
                    <a:pt x="892543" y="949977"/>
                  </a:lnTo>
                  <a:lnTo>
                    <a:pt x="912093" y="1021079"/>
                  </a:lnTo>
                  <a:lnTo>
                    <a:pt x="1010214" y="1067322"/>
                  </a:lnTo>
                  <a:lnTo>
                    <a:pt x="870842" y="1086896"/>
                  </a:lnTo>
                  <a:lnTo>
                    <a:pt x="870842" y="1009606"/>
                  </a:lnTo>
                  <a:lnTo>
                    <a:pt x="778005" y="933825"/>
                  </a:lnTo>
                  <a:lnTo>
                    <a:pt x="647285" y="842546"/>
                  </a:lnTo>
                  <a:lnTo>
                    <a:pt x="628344" y="854975"/>
                  </a:lnTo>
                  <a:lnTo>
                    <a:pt x="627409" y="852143"/>
                  </a:lnTo>
                  <a:lnTo>
                    <a:pt x="447462" y="969234"/>
                  </a:lnTo>
                  <a:lnTo>
                    <a:pt x="340051" y="946254"/>
                  </a:lnTo>
                  <a:lnTo>
                    <a:pt x="274861" y="969234"/>
                  </a:lnTo>
                  <a:lnTo>
                    <a:pt x="186062" y="904035"/>
                  </a:lnTo>
                  <a:lnTo>
                    <a:pt x="139237" y="925280"/>
                  </a:lnTo>
                  <a:lnTo>
                    <a:pt x="135678" y="930403"/>
                  </a:lnTo>
                  <a:lnTo>
                    <a:pt x="120758" y="936945"/>
                  </a:lnTo>
                  <a:lnTo>
                    <a:pt x="78245" y="865542"/>
                  </a:lnTo>
                  <a:lnTo>
                    <a:pt x="55281" y="806869"/>
                  </a:lnTo>
                  <a:lnTo>
                    <a:pt x="0" y="832935"/>
                  </a:lnTo>
                  <a:lnTo>
                    <a:pt x="0" y="777684"/>
                  </a:lnTo>
                  <a:lnTo>
                    <a:pt x="84138" y="699438"/>
                  </a:lnTo>
                  <a:lnTo>
                    <a:pt x="136286" y="569061"/>
                  </a:lnTo>
                  <a:lnTo>
                    <a:pt x="84138" y="455138"/>
                  </a:lnTo>
                  <a:lnTo>
                    <a:pt x="153964" y="292456"/>
                  </a:lnTo>
                  <a:lnTo>
                    <a:pt x="216682" y="162078"/>
                  </a:lnTo>
                  <a:lnTo>
                    <a:pt x="191567" y="122930"/>
                  </a:lnTo>
                  <a:close/>
                </a:path>
              </a:pathLst>
            </a:custGeom>
            <a:solidFill>
              <a:srgbClr val="DFF3F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655AC21C-5B6A-83B8-7A51-BF785F37E591}"/>
                </a:ext>
              </a:extLst>
            </p:cNvPr>
            <p:cNvSpPr/>
            <p:nvPr/>
          </p:nvSpPr>
          <p:spPr>
            <a:xfrm>
              <a:off x="5757602" y="2260547"/>
              <a:ext cx="492690" cy="348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000" y="7874"/>
                  </a:moveTo>
                  <a:lnTo>
                    <a:pt x="17340" y="10492"/>
                  </a:lnTo>
                  <a:lnTo>
                    <a:pt x="14917" y="9087"/>
                  </a:lnTo>
                  <a:lnTo>
                    <a:pt x="13270" y="2811"/>
                  </a:lnTo>
                  <a:lnTo>
                    <a:pt x="10222" y="0"/>
                  </a:lnTo>
                  <a:lnTo>
                    <a:pt x="6084" y="5236"/>
                  </a:lnTo>
                  <a:lnTo>
                    <a:pt x="5254" y="11089"/>
                  </a:lnTo>
                  <a:lnTo>
                    <a:pt x="2572" y="13726"/>
                  </a:lnTo>
                  <a:lnTo>
                    <a:pt x="0" y="18963"/>
                  </a:lnTo>
                  <a:lnTo>
                    <a:pt x="2191" y="17557"/>
                  </a:lnTo>
                  <a:lnTo>
                    <a:pt x="6084" y="21600"/>
                  </a:lnTo>
                  <a:lnTo>
                    <a:pt x="8942" y="20175"/>
                  </a:lnTo>
                  <a:lnTo>
                    <a:pt x="13651" y="21600"/>
                  </a:lnTo>
                  <a:lnTo>
                    <a:pt x="21600" y="14284"/>
                  </a:lnTo>
                  <a:lnTo>
                    <a:pt x="20525" y="9684"/>
                  </a:lnTo>
                  <a:close/>
                </a:path>
              </a:pathLst>
            </a:custGeom>
            <a:solidFill>
              <a:srgbClr val="ADDF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6F575B2-5C1C-13E3-F7AD-D75C1517EBD0}"/>
                </a:ext>
              </a:extLst>
            </p:cNvPr>
            <p:cNvSpPr/>
            <p:nvPr/>
          </p:nvSpPr>
          <p:spPr>
            <a:xfrm>
              <a:off x="4500070" y="2973219"/>
              <a:ext cx="2796646" cy="2955953"/>
            </a:xfrm>
            <a:custGeom>
              <a:avLst/>
              <a:gdLst>
                <a:gd name="connsiteX0" fmla="*/ 1538936 w 2796645"/>
                <a:gd name="connsiteY0" fmla="*/ 0 h 3389324"/>
                <a:gd name="connsiteX1" fmla="*/ 1628814 w 2796645"/>
                <a:gd name="connsiteY1" fmla="*/ 88826 h 3389324"/>
                <a:gd name="connsiteX2" fmla="*/ 1700082 w 2796645"/>
                <a:gd name="connsiteY2" fmla="*/ 126788 h 3389324"/>
                <a:gd name="connsiteX3" fmla="*/ 1744479 w 2796645"/>
                <a:gd name="connsiteY3" fmla="*/ 150437 h 3389324"/>
                <a:gd name="connsiteX4" fmla="*/ 2320473 w 2796645"/>
                <a:gd name="connsiteY4" fmla="*/ 155219 h 3389324"/>
                <a:gd name="connsiteX5" fmla="*/ 2395518 w 2796645"/>
                <a:gd name="connsiteY5" fmla="*/ 126788 h 3389324"/>
                <a:gd name="connsiteX6" fmla="*/ 2456668 w 2796645"/>
                <a:gd name="connsiteY6" fmla="*/ 103621 h 3389324"/>
                <a:gd name="connsiteX7" fmla="*/ 2575288 w 2796645"/>
                <a:gd name="connsiteY7" fmla="*/ 33955 h 3389324"/>
                <a:gd name="connsiteX8" fmla="*/ 2713229 w 2796645"/>
                <a:gd name="connsiteY8" fmla="*/ 96569 h 3389324"/>
                <a:gd name="connsiteX9" fmla="*/ 2796645 w 2796645"/>
                <a:gd name="connsiteY9" fmla="*/ 119714 h 3389324"/>
                <a:gd name="connsiteX10" fmla="*/ 2796645 w 2796645"/>
                <a:gd name="connsiteY10" fmla="*/ 127025 h 3389324"/>
                <a:gd name="connsiteX11" fmla="*/ 2796645 w 2796645"/>
                <a:gd name="connsiteY11" fmla="*/ 182776 h 3389324"/>
                <a:gd name="connsiteX12" fmla="*/ 2767838 w 2796645"/>
                <a:gd name="connsiteY12" fmla="*/ 330549 h 3389324"/>
                <a:gd name="connsiteX13" fmla="*/ 2748564 w 2796645"/>
                <a:gd name="connsiteY13" fmla="*/ 429422 h 3389324"/>
                <a:gd name="connsiteX14" fmla="*/ 2630534 w 2796645"/>
                <a:gd name="connsiteY14" fmla="*/ 607405 h 3389324"/>
                <a:gd name="connsiteX15" fmla="*/ 2630534 w 2796645"/>
                <a:gd name="connsiteY15" fmla="*/ 933635 h 3389324"/>
                <a:gd name="connsiteX16" fmla="*/ 2619994 w 2796645"/>
                <a:gd name="connsiteY16" fmla="*/ 951127 h 3389324"/>
                <a:gd name="connsiteX17" fmla="*/ 2494938 w 2796645"/>
                <a:gd name="connsiteY17" fmla="*/ 1159066 h 3389324"/>
                <a:gd name="connsiteX18" fmla="*/ 2418550 w 2796645"/>
                <a:gd name="connsiteY18" fmla="*/ 1627420 h 3389324"/>
                <a:gd name="connsiteX19" fmla="*/ 2212943 w 2796645"/>
                <a:gd name="connsiteY19" fmla="*/ 1698701 h 3389324"/>
                <a:gd name="connsiteX20" fmla="*/ 2193423 w 2796645"/>
                <a:gd name="connsiteY20" fmla="*/ 1923913 h 3389324"/>
                <a:gd name="connsiteX21" fmla="*/ 2092832 w 2796645"/>
                <a:gd name="connsiteY21" fmla="*/ 2072378 h 3389324"/>
                <a:gd name="connsiteX22" fmla="*/ 2038176 w 2796645"/>
                <a:gd name="connsiteY22" fmla="*/ 2072378 h 3389324"/>
                <a:gd name="connsiteX23" fmla="*/ 1909346 w 2796645"/>
                <a:gd name="connsiteY23" fmla="*/ 2547074 h 3389324"/>
                <a:gd name="connsiteX24" fmla="*/ 1690856 w 2796645"/>
                <a:gd name="connsiteY24" fmla="*/ 3104638 h 3389324"/>
                <a:gd name="connsiteX25" fmla="*/ 1577251 w 2796645"/>
                <a:gd name="connsiteY25" fmla="*/ 3389324 h 3389324"/>
                <a:gd name="connsiteX26" fmla="*/ 1093553 w 2796645"/>
                <a:gd name="connsiteY26" fmla="*/ 2955954 h 3389324"/>
                <a:gd name="connsiteX27" fmla="*/ 1037336 w 2796645"/>
                <a:gd name="connsiteY27" fmla="*/ 2666677 h 3389324"/>
                <a:gd name="connsiteX28" fmla="*/ 992050 w 2796645"/>
                <a:gd name="connsiteY28" fmla="*/ 2432718 h 3389324"/>
                <a:gd name="connsiteX29" fmla="*/ 672578 w 2796645"/>
                <a:gd name="connsiteY29" fmla="*/ 2379804 h 3389324"/>
                <a:gd name="connsiteX30" fmla="*/ 705110 w 2796645"/>
                <a:gd name="connsiteY30" fmla="*/ 1963052 h 3389324"/>
                <a:gd name="connsiteX31" fmla="*/ 511735 w 2796645"/>
                <a:gd name="connsiteY31" fmla="*/ 1559200 h 3389324"/>
                <a:gd name="connsiteX32" fmla="*/ 501195 w 2796645"/>
                <a:gd name="connsiteY32" fmla="*/ 1537554 h 3389324"/>
                <a:gd name="connsiteX33" fmla="*/ 410493 w 2796645"/>
                <a:gd name="connsiteY33" fmla="*/ 1808902 h 3389324"/>
                <a:gd name="connsiteX34" fmla="*/ 329812 w 2796645"/>
                <a:gd name="connsiteY34" fmla="*/ 1369191 h 3389324"/>
                <a:gd name="connsiteX35" fmla="*/ 168969 w 2796645"/>
                <a:gd name="connsiteY35" fmla="*/ 1395867 h 3389324"/>
                <a:gd name="connsiteX36" fmla="*/ 200071 w 2796645"/>
                <a:gd name="connsiteY36" fmla="*/ 837428 h 3389324"/>
                <a:gd name="connsiteX37" fmla="*/ 116787 w 2796645"/>
                <a:gd name="connsiteY37" fmla="*/ 507043 h 3389324"/>
                <a:gd name="connsiteX38" fmla="*/ 106636 w 2796645"/>
                <a:gd name="connsiteY38" fmla="*/ 496329 h 3389324"/>
                <a:gd name="connsiteX39" fmla="*/ 49118 w 2796645"/>
                <a:gd name="connsiteY39" fmla="*/ 435981 h 3389324"/>
                <a:gd name="connsiteX40" fmla="*/ 31197 w 2796645"/>
                <a:gd name="connsiteY40" fmla="*/ 330549 h 3389324"/>
                <a:gd name="connsiteX41" fmla="*/ 0 w 2796645"/>
                <a:gd name="connsiteY41" fmla="*/ 147021 h 3389324"/>
                <a:gd name="connsiteX42" fmla="*/ 83760 w 2796645"/>
                <a:gd name="connsiteY42" fmla="*/ 130596 h 3389324"/>
                <a:gd name="connsiteX43" fmla="*/ 97392 w 2796645"/>
                <a:gd name="connsiteY43" fmla="*/ 126788 h 3389324"/>
                <a:gd name="connsiteX44" fmla="*/ 224384 w 2796645"/>
                <a:gd name="connsiteY44" fmla="*/ 91312 h 3389324"/>
                <a:gd name="connsiteX45" fmla="*/ 440206 w 2796645"/>
                <a:gd name="connsiteY45" fmla="*/ 8117 h 3389324"/>
                <a:gd name="connsiteX46" fmla="*/ 582392 w 2796645"/>
                <a:gd name="connsiteY46" fmla="*/ 115674 h 3389324"/>
                <a:gd name="connsiteX47" fmla="*/ 617474 w 2796645"/>
                <a:gd name="connsiteY47" fmla="*/ 126788 h 3389324"/>
                <a:gd name="connsiteX48" fmla="*/ 661933 w 2796645"/>
                <a:gd name="connsiteY48" fmla="*/ 140873 h 3389324"/>
                <a:gd name="connsiteX49" fmla="*/ 894756 w 2796645"/>
                <a:gd name="connsiteY49" fmla="*/ 165458 h 3389324"/>
                <a:gd name="connsiteX50" fmla="*/ 1154676 w 2796645"/>
                <a:gd name="connsiteY50" fmla="*/ 140126 h 3389324"/>
                <a:gd name="connsiteX51" fmla="*/ 1209803 w 2796645"/>
                <a:gd name="connsiteY51" fmla="*/ 126788 h 3389324"/>
                <a:gd name="connsiteX52" fmla="*/ 1261991 w 2796645"/>
                <a:gd name="connsiteY52" fmla="*/ 114161 h 3389324"/>
                <a:gd name="connsiteX53" fmla="*/ 1522723 w 2796645"/>
                <a:gd name="connsiteY53" fmla="*/ 3334 h 3389324"/>
                <a:gd name="connsiteX0" fmla="*/ 1538936 w 2796645"/>
                <a:gd name="connsiteY0" fmla="*/ 0 h 3104638"/>
                <a:gd name="connsiteX1" fmla="*/ 1628814 w 2796645"/>
                <a:gd name="connsiteY1" fmla="*/ 88826 h 3104638"/>
                <a:gd name="connsiteX2" fmla="*/ 1700082 w 2796645"/>
                <a:gd name="connsiteY2" fmla="*/ 126788 h 3104638"/>
                <a:gd name="connsiteX3" fmla="*/ 1744479 w 2796645"/>
                <a:gd name="connsiteY3" fmla="*/ 150437 h 3104638"/>
                <a:gd name="connsiteX4" fmla="*/ 2320473 w 2796645"/>
                <a:gd name="connsiteY4" fmla="*/ 155219 h 3104638"/>
                <a:gd name="connsiteX5" fmla="*/ 2395518 w 2796645"/>
                <a:gd name="connsiteY5" fmla="*/ 126788 h 3104638"/>
                <a:gd name="connsiteX6" fmla="*/ 2456668 w 2796645"/>
                <a:gd name="connsiteY6" fmla="*/ 103621 h 3104638"/>
                <a:gd name="connsiteX7" fmla="*/ 2575288 w 2796645"/>
                <a:gd name="connsiteY7" fmla="*/ 33955 h 3104638"/>
                <a:gd name="connsiteX8" fmla="*/ 2713229 w 2796645"/>
                <a:gd name="connsiteY8" fmla="*/ 96569 h 3104638"/>
                <a:gd name="connsiteX9" fmla="*/ 2796645 w 2796645"/>
                <a:gd name="connsiteY9" fmla="*/ 119714 h 3104638"/>
                <a:gd name="connsiteX10" fmla="*/ 2796645 w 2796645"/>
                <a:gd name="connsiteY10" fmla="*/ 127025 h 3104638"/>
                <a:gd name="connsiteX11" fmla="*/ 2796645 w 2796645"/>
                <a:gd name="connsiteY11" fmla="*/ 182776 h 3104638"/>
                <a:gd name="connsiteX12" fmla="*/ 2767838 w 2796645"/>
                <a:gd name="connsiteY12" fmla="*/ 330549 h 3104638"/>
                <a:gd name="connsiteX13" fmla="*/ 2748564 w 2796645"/>
                <a:gd name="connsiteY13" fmla="*/ 429422 h 3104638"/>
                <a:gd name="connsiteX14" fmla="*/ 2630534 w 2796645"/>
                <a:gd name="connsiteY14" fmla="*/ 607405 h 3104638"/>
                <a:gd name="connsiteX15" fmla="*/ 2630534 w 2796645"/>
                <a:gd name="connsiteY15" fmla="*/ 933635 h 3104638"/>
                <a:gd name="connsiteX16" fmla="*/ 2619994 w 2796645"/>
                <a:gd name="connsiteY16" fmla="*/ 951127 h 3104638"/>
                <a:gd name="connsiteX17" fmla="*/ 2494938 w 2796645"/>
                <a:gd name="connsiteY17" fmla="*/ 1159066 h 3104638"/>
                <a:gd name="connsiteX18" fmla="*/ 2418550 w 2796645"/>
                <a:gd name="connsiteY18" fmla="*/ 1627420 h 3104638"/>
                <a:gd name="connsiteX19" fmla="*/ 2212943 w 2796645"/>
                <a:gd name="connsiteY19" fmla="*/ 1698701 h 3104638"/>
                <a:gd name="connsiteX20" fmla="*/ 2193423 w 2796645"/>
                <a:gd name="connsiteY20" fmla="*/ 1923913 h 3104638"/>
                <a:gd name="connsiteX21" fmla="*/ 2092832 w 2796645"/>
                <a:gd name="connsiteY21" fmla="*/ 2072378 h 3104638"/>
                <a:gd name="connsiteX22" fmla="*/ 2038176 w 2796645"/>
                <a:gd name="connsiteY22" fmla="*/ 2072378 h 3104638"/>
                <a:gd name="connsiteX23" fmla="*/ 1909346 w 2796645"/>
                <a:gd name="connsiteY23" fmla="*/ 2547074 h 3104638"/>
                <a:gd name="connsiteX24" fmla="*/ 1690856 w 2796645"/>
                <a:gd name="connsiteY24" fmla="*/ 3104638 h 3104638"/>
                <a:gd name="connsiteX25" fmla="*/ 1400776 w 2796645"/>
                <a:gd name="connsiteY25" fmla="*/ 2930489 h 3104638"/>
                <a:gd name="connsiteX26" fmla="*/ 1093553 w 2796645"/>
                <a:gd name="connsiteY26" fmla="*/ 2955954 h 3104638"/>
                <a:gd name="connsiteX27" fmla="*/ 1037336 w 2796645"/>
                <a:gd name="connsiteY27" fmla="*/ 2666677 h 3104638"/>
                <a:gd name="connsiteX28" fmla="*/ 992050 w 2796645"/>
                <a:gd name="connsiteY28" fmla="*/ 2432718 h 3104638"/>
                <a:gd name="connsiteX29" fmla="*/ 672578 w 2796645"/>
                <a:gd name="connsiteY29" fmla="*/ 2379804 h 3104638"/>
                <a:gd name="connsiteX30" fmla="*/ 705110 w 2796645"/>
                <a:gd name="connsiteY30" fmla="*/ 1963052 h 3104638"/>
                <a:gd name="connsiteX31" fmla="*/ 511735 w 2796645"/>
                <a:gd name="connsiteY31" fmla="*/ 1559200 h 3104638"/>
                <a:gd name="connsiteX32" fmla="*/ 501195 w 2796645"/>
                <a:gd name="connsiteY32" fmla="*/ 1537554 h 3104638"/>
                <a:gd name="connsiteX33" fmla="*/ 410493 w 2796645"/>
                <a:gd name="connsiteY33" fmla="*/ 1808902 h 3104638"/>
                <a:gd name="connsiteX34" fmla="*/ 329812 w 2796645"/>
                <a:gd name="connsiteY34" fmla="*/ 1369191 h 3104638"/>
                <a:gd name="connsiteX35" fmla="*/ 168969 w 2796645"/>
                <a:gd name="connsiteY35" fmla="*/ 1395867 h 3104638"/>
                <a:gd name="connsiteX36" fmla="*/ 200071 w 2796645"/>
                <a:gd name="connsiteY36" fmla="*/ 837428 h 3104638"/>
                <a:gd name="connsiteX37" fmla="*/ 116787 w 2796645"/>
                <a:gd name="connsiteY37" fmla="*/ 507043 h 3104638"/>
                <a:gd name="connsiteX38" fmla="*/ 106636 w 2796645"/>
                <a:gd name="connsiteY38" fmla="*/ 496329 h 3104638"/>
                <a:gd name="connsiteX39" fmla="*/ 49118 w 2796645"/>
                <a:gd name="connsiteY39" fmla="*/ 435981 h 3104638"/>
                <a:gd name="connsiteX40" fmla="*/ 31197 w 2796645"/>
                <a:gd name="connsiteY40" fmla="*/ 330549 h 3104638"/>
                <a:gd name="connsiteX41" fmla="*/ 0 w 2796645"/>
                <a:gd name="connsiteY41" fmla="*/ 147021 h 3104638"/>
                <a:gd name="connsiteX42" fmla="*/ 83760 w 2796645"/>
                <a:gd name="connsiteY42" fmla="*/ 130596 h 3104638"/>
                <a:gd name="connsiteX43" fmla="*/ 97392 w 2796645"/>
                <a:gd name="connsiteY43" fmla="*/ 126788 h 3104638"/>
                <a:gd name="connsiteX44" fmla="*/ 224384 w 2796645"/>
                <a:gd name="connsiteY44" fmla="*/ 91312 h 3104638"/>
                <a:gd name="connsiteX45" fmla="*/ 440206 w 2796645"/>
                <a:gd name="connsiteY45" fmla="*/ 8117 h 3104638"/>
                <a:gd name="connsiteX46" fmla="*/ 582392 w 2796645"/>
                <a:gd name="connsiteY46" fmla="*/ 115674 h 3104638"/>
                <a:gd name="connsiteX47" fmla="*/ 617474 w 2796645"/>
                <a:gd name="connsiteY47" fmla="*/ 126788 h 3104638"/>
                <a:gd name="connsiteX48" fmla="*/ 661933 w 2796645"/>
                <a:gd name="connsiteY48" fmla="*/ 140873 h 3104638"/>
                <a:gd name="connsiteX49" fmla="*/ 894756 w 2796645"/>
                <a:gd name="connsiteY49" fmla="*/ 165458 h 3104638"/>
                <a:gd name="connsiteX50" fmla="*/ 1154676 w 2796645"/>
                <a:gd name="connsiteY50" fmla="*/ 140126 h 3104638"/>
                <a:gd name="connsiteX51" fmla="*/ 1209803 w 2796645"/>
                <a:gd name="connsiteY51" fmla="*/ 126788 h 3104638"/>
                <a:gd name="connsiteX52" fmla="*/ 1261991 w 2796645"/>
                <a:gd name="connsiteY52" fmla="*/ 114161 h 3104638"/>
                <a:gd name="connsiteX53" fmla="*/ 1522723 w 2796645"/>
                <a:gd name="connsiteY53" fmla="*/ 3334 h 3104638"/>
                <a:gd name="connsiteX54" fmla="*/ 1538936 w 2796645"/>
                <a:gd name="connsiteY54" fmla="*/ 0 h 3104638"/>
                <a:gd name="connsiteX0" fmla="*/ 1538936 w 2796645"/>
                <a:gd name="connsiteY0" fmla="*/ 0 h 2955954"/>
                <a:gd name="connsiteX1" fmla="*/ 1628814 w 2796645"/>
                <a:gd name="connsiteY1" fmla="*/ 88826 h 2955954"/>
                <a:gd name="connsiteX2" fmla="*/ 1700082 w 2796645"/>
                <a:gd name="connsiteY2" fmla="*/ 126788 h 2955954"/>
                <a:gd name="connsiteX3" fmla="*/ 1744479 w 2796645"/>
                <a:gd name="connsiteY3" fmla="*/ 150437 h 2955954"/>
                <a:gd name="connsiteX4" fmla="*/ 2320473 w 2796645"/>
                <a:gd name="connsiteY4" fmla="*/ 155219 h 2955954"/>
                <a:gd name="connsiteX5" fmla="*/ 2395518 w 2796645"/>
                <a:gd name="connsiteY5" fmla="*/ 126788 h 2955954"/>
                <a:gd name="connsiteX6" fmla="*/ 2456668 w 2796645"/>
                <a:gd name="connsiteY6" fmla="*/ 103621 h 2955954"/>
                <a:gd name="connsiteX7" fmla="*/ 2575288 w 2796645"/>
                <a:gd name="connsiteY7" fmla="*/ 33955 h 2955954"/>
                <a:gd name="connsiteX8" fmla="*/ 2713229 w 2796645"/>
                <a:gd name="connsiteY8" fmla="*/ 96569 h 2955954"/>
                <a:gd name="connsiteX9" fmla="*/ 2796645 w 2796645"/>
                <a:gd name="connsiteY9" fmla="*/ 119714 h 2955954"/>
                <a:gd name="connsiteX10" fmla="*/ 2796645 w 2796645"/>
                <a:gd name="connsiteY10" fmla="*/ 127025 h 2955954"/>
                <a:gd name="connsiteX11" fmla="*/ 2796645 w 2796645"/>
                <a:gd name="connsiteY11" fmla="*/ 182776 h 2955954"/>
                <a:gd name="connsiteX12" fmla="*/ 2767838 w 2796645"/>
                <a:gd name="connsiteY12" fmla="*/ 330549 h 2955954"/>
                <a:gd name="connsiteX13" fmla="*/ 2748564 w 2796645"/>
                <a:gd name="connsiteY13" fmla="*/ 429422 h 2955954"/>
                <a:gd name="connsiteX14" fmla="*/ 2630534 w 2796645"/>
                <a:gd name="connsiteY14" fmla="*/ 607405 h 2955954"/>
                <a:gd name="connsiteX15" fmla="*/ 2630534 w 2796645"/>
                <a:gd name="connsiteY15" fmla="*/ 933635 h 2955954"/>
                <a:gd name="connsiteX16" fmla="*/ 2619994 w 2796645"/>
                <a:gd name="connsiteY16" fmla="*/ 951127 h 2955954"/>
                <a:gd name="connsiteX17" fmla="*/ 2494938 w 2796645"/>
                <a:gd name="connsiteY17" fmla="*/ 1159066 h 2955954"/>
                <a:gd name="connsiteX18" fmla="*/ 2418550 w 2796645"/>
                <a:gd name="connsiteY18" fmla="*/ 1627420 h 2955954"/>
                <a:gd name="connsiteX19" fmla="*/ 2212943 w 2796645"/>
                <a:gd name="connsiteY19" fmla="*/ 1698701 h 2955954"/>
                <a:gd name="connsiteX20" fmla="*/ 2193423 w 2796645"/>
                <a:gd name="connsiteY20" fmla="*/ 1923913 h 2955954"/>
                <a:gd name="connsiteX21" fmla="*/ 2092832 w 2796645"/>
                <a:gd name="connsiteY21" fmla="*/ 2072378 h 2955954"/>
                <a:gd name="connsiteX22" fmla="*/ 2038176 w 2796645"/>
                <a:gd name="connsiteY22" fmla="*/ 2072378 h 2955954"/>
                <a:gd name="connsiteX23" fmla="*/ 1909346 w 2796645"/>
                <a:gd name="connsiteY23" fmla="*/ 2547074 h 2955954"/>
                <a:gd name="connsiteX24" fmla="*/ 1505557 w 2796645"/>
                <a:gd name="connsiteY24" fmla="*/ 2734041 h 2955954"/>
                <a:gd name="connsiteX25" fmla="*/ 1400776 w 2796645"/>
                <a:gd name="connsiteY25" fmla="*/ 2930489 h 2955954"/>
                <a:gd name="connsiteX26" fmla="*/ 1093553 w 2796645"/>
                <a:gd name="connsiteY26" fmla="*/ 2955954 h 2955954"/>
                <a:gd name="connsiteX27" fmla="*/ 1037336 w 2796645"/>
                <a:gd name="connsiteY27" fmla="*/ 2666677 h 2955954"/>
                <a:gd name="connsiteX28" fmla="*/ 992050 w 2796645"/>
                <a:gd name="connsiteY28" fmla="*/ 2432718 h 2955954"/>
                <a:gd name="connsiteX29" fmla="*/ 672578 w 2796645"/>
                <a:gd name="connsiteY29" fmla="*/ 2379804 h 2955954"/>
                <a:gd name="connsiteX30" fmla="*/ 705110 w 2796645"/>
                <a:gd name="connsiteY30" fmla="*/ 1963052 h 2955954"/>
                <a:gd name="connsiteX31" fmla="*/ 511735 w 2796645"/>
                <a:gd name="connsiteY31" fmla="*/ 1559200 h 2955954"/>
                <a:gd name="connsiteX32" fmla="*/ 501195 w 2796645"/>
                <a:gd name="connsiteY32" fmla="*/ 1537554 h 2955954"/>
                <a:gd name="connsiteX33" fmla="*/ 410493 w 2796645"/>
                <a:gd name="connsiteY33" fmla="*/ 1808902 h 2955954"/>
                <a:gd name="connsiteX34" fmla="*/ 329812 w 2796645"/>
                <a:gd name="connsiteY34" fmla="*/ 1369191 h 2955954"/>
                <a:gd name="connsiteX35" fmla="*/ 168969 w 2796645"/>
                <a:gd name="connsiteY35" fmla="*/ 1395867 h 2955954"/>
                <a:gd name="connsiteX36" fmla="*/ 200071 w 2796645"/>
                <a:gd name="connsiteY36" fmla="*/ 837428 h 2955954"/>
                <a:gd name="connsiteX37" fmla="*/ 116787 w 2796645"/>
                <a:gd name="connsiteY37" fmla="*/ 507043 h 2955954"/>
                <a:gd name="connsiteX38" fmla="*/ 106636 w 2796645"/>
                <a:gd name="connsiteY38" fmla="*/ 496329 h 2955954"/>
                <a:gd name="connsiteX39" fmla="*/ 49118 w 2796645"/>
                <a:gd name="connsiteY39" fmla="*/ 435981 h 2955954"/>
                <a:gd name="connsiteX40" fmla="*/ 31197 w 2796645"/>
                <a:gd name="connsiteY40" fmla="*/ 330549 h 2955954"/>
                <a:gd name="connsiteX41" fmla="*/ 0 w 2796645"/>
                <a:gd name="connsiteY41" fmla="*/ 147021 h 2955954"/>
                <a:gd name="connsiteX42" fmla="*/ 83760 w 2796645"/>
                <a:gd name="connsiteY42" fmla="*/ 130596 h 2955954"/>
                <a:gd name="connsiteX43" fmla="*/ 97392 w 2796645"/>
                <a:gd name="connsiteY43" fmla="*/ 126788 h 2955954"/>
                <a:gd name="connsiteX44" fmla="*/ 224384 w 2796645"/>
                <a:gd name="connsiteY44" fmla="*/ 91312 h 2955954"/>
                <a:gd name="connsiteX45" fmla="*/ 440206 w 2796645"/>
                <a:gd name="connsiteY45" fmla="*/ 8117 h 2955954"/>
                <a:gd name="connsiteX46" fmla="*/ 582392 w 2796645"/>
                <a:gd name="connsiteY46" fmla="*/ 115674 h 2955954"/>
                <a:gd name="connsiteX47" fmla="*/ 617474 w 2796645"/>
                <a:gd name="connsiteY47" fmla="*/ 126788 h 2955954"/>
                <a:gd name="connsiteX48" fmla="*/ 661933 w 2796645"/>
                <a:gd name="connsiteY48" fmla="*/ 140873 h 2955954"/>
                <a:gd name="connsiteX49" fmla="*/ 894756 w 2796645"/>
                <a:gd name="connsiteY49" fmla="*/ 165458 h 2955954"/>
                <a:gd name="connsiteX50" fmla="*/ 1154676 w 2796645"/>
                <a:gd name="connsiteY50" fmla="*/ 140126 h 2955954"/>
                <a:gd name="connsiteX51" fmla="*/ 1209803 w 2796645"/>
                <a:gd name="connsiteY51" fmla="*/ 126788 h 2955954"/>
                <a:gd name="connsiteX52" fmla="*/ 1261991 w 2796645"/>
                <a:gd name="connsiteY52" fmla="*/ 114161 h 2955954"/>
                <a:gd name="connsiteX53" fmla="*/ 1522723 w 2796645"/>
                <a:gd name="connsiteY53" fmla="*/ 3334 h 2955954"/>
                <a:gd name="connsiteX54" fmla="*/ 1538936 w 2796645"/>
                <a:gd name="connsiteY54" fmla="*/ 0 h 295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796645" h="2955954">
                  <a:moveTo>
                    <a:pt x="1538936" y="0"/>
                  </a:moveTo>
                  <a:cubicBezTo>
                    <a:pt x="1563795" y="34314"/>
                    <a:pt x="1594155" y="63838"/>
                    <a:pt x="1628814" y="88826"/>
                  </a:cubicBezTo>
                  <a:lnTo>
                    <a:pt x="1700082" y="126788"/>
                  </a:lnTo>
                  <a:lnTo>
                    <a:pt x="1744479" y="150437"/>
                  </a:lnTo>
                  <a:cubicBezTo>
                    <a:pt x="1912680" y="215119"/>
                    <a:pt x="2130374" y="211293"/>
                    <a:pt x="2320473" y="155219"/>
                  </a:cubicBezTo>
                  <a:lnTo>
                    <a:pt x="2395518" y="126788"/>
                  </a:lnTo>
                  <a:lnTo>
                    <a:pt x="2456668" y="103621"/>
                  </a:lnTo>
                  <a:cubicBezTo>
                    <a:pt x="2499539" y="83326"/>
                    <a:pt x="2539480" y="60019"/>
                    <a:pt x="2575288" y="33955"/>
                  </a:cubicBezTo>
                  <a:cubicBezTo>
                    <a:pt x="2619677" y="58704"/>
                    <a:pt x="2665805" y="79485"/>
                    <a:pt x="2713229" y="96569"/>
                  </a:cubicBezTo>
                  <a:lnTo>
                    <a:pt x="2796645" y="119714"/>
                  </a:lnTo>
                  <a:lnTo>
                    <a:pt x="2796645" y="127025"/>
                  </a:lnTo>
                  <a:lnTo>
                    <a:pt x="2796645" y="182776"/>
                  </a:lnTo>
                  <a:lnTo>
                    <a:pt x="2767838" y="330549"/>
                  </a:lnTo>
                  <a:lnTo>
                    <a:pt x="2748564" y="429422"/>
                  </a:lnTo>
                  <a:lnTo>
                    <a:pt x="2630534" y="607405"/>
                  </a:lnTo>
                  <a:lnTo>
                    <a:pt x="2630534" y="933635"/>
                  </a:lnTo>
                  <a:lnTo>
                    <a:pt x="2619994" y="951127"/>
                  </a:lnTo>
                  <a:lnTo>
                    <a:pt x="2494938" y="1159066"/>
                  </a:lnTo>
                  <a:lnTo>
                    <a:pt x="2418550" y="1627420"/>
                  </a:lnTo>
                  <a:lnTo>
                    <a:pt x="2212943" y="1698701"/>
                  </a:lnTo>
                  <a:lnTo>
                    <a:pt x="2193423" y="1923913"/>
                  </a:lnTo>
                  <a:lnTo>
                    <a:pt x="2092832" y="2072378"/>
                  </a:lnTo>
                  <a:lnTo>
                    <a:pt x="2038176" y="2072378"/>
                  </a:lnTo>
                  <a:lnTo>
                    <a:pt x="1909346" y="2547074"/>
                  </a:lnTo>
                  <a:lnTo>
                    <a:pt x="1505557" y="2734041"/>
                  </a:lnTo>
                  <a:lnTo>
                    <a:pt x="1400776" y="2930489"/>
                  </a:lnTo>
                  <a:lnTo>
                    <a:pt x="1093553" y="2955954"/>
                  </a:lnTo>
                  <a:lnTo>
                    <a:pt x="1037336" y="2666677"/>
                  </a:lnTo>
                  <a:lnTo>
                    <a:pt x="992050" y="2432718"/>
                  </a:lnTo>
                  <a:lnTo>
                    <a:pt x="672578" y="2379804"/>
                  </a:lnTo>
                  <a:lnTo>
                    <a:pt x="705110" y="1963052"/>
                  </a:lnTo>
                  <a:lnTo>
                    <a:pt x="511735" y="1559200"/>
                  </a:lnTo>
                  <a:lnTo>
                    <a:pt x="501195" y="1537554"/>
                  </a:lnTo>
                  <a:lnTo>
                    <a:pt x="410493" y="1808902"/>
                  </a:lnTo>
                  <a:lnTo>
                    <a:pt x="329812" y="1369191"/>
                  </a:lnTo>
                  <a:lnTo>
                    <a:pt x="168969" y="1395867"/>
                  </a:lnTo>
                  <a:lnTo>
                    <a:pt x="200071" y="837428"/>
                  </a:lnTo>
                  <a:lnTo>
                    <a:pt x="116787" y="507043"/>
                  </a:lnTo>
                  <a:lnTo>
                    <a:pt x="106636" y="496329"/>
                  </a:lnTo>
                  <a:lnTo>
                    <a:pt x="49118" y="435981"/>
                  </a:lnTo>
                  <a:lnTo>
                    <a:pt x="31197" y="330549"/>
                  </a:lnTo>
                  <a:lnTo>
                    <a:pt x="0" y="147021"/>
                  </a:lnTo>
                  <a:lnTo>
                    <a:pt x="83760" y="130596"/>
                  </a:lnTo>
                  <a:lnTo>
                    <a:pt x="97392" y="126788"/>
                  </a:lnTo>
                  <a:lnTo>
                    <a:pt x="224384" y="91312"/>
                  </a:lnTo>
                  <a:cubicBezTo>
                    <a:pt x="352944" y="50150"/>
                    <a:pt x="440206" y="8117"/>
                    <a:pt x="440206" y="8117"/>
                  </a:cubicBezTo>
                  <a:cubicBezTo>
                    <a:pt x="440206" y="8117"/>
                    <a:pt x="467950" y="69578"/>
                    <a:pt x="582392" y="115674"/>
                  </a:cubicBezTo>
                  <a:lnTo>
                    <a:pt x="617474" y="126788"/>
                  </a:lnTo>
                  <a:lnTo>
                    <a:pt x="661933" y="140873"/>
                  </a:lnTo>
                  <a:cubicBezTo>
                    <a:pt x="722525" y="155624"/>
                    <a:pt x="798875" y="165458"/>
                    <a:pt x="894756" y="165458"/>
                  </a:cubicBezTo>
                  <a:cubicBezTo>
                    <a:pt x="990638" y="165458"/>
                    <a:pt x="1077827" y="155325"/>
                    <a:pt x="1154676" y="140126"/>
                  </a:cubicBezTo>
                  <a:lnTo>
                    <a:pt x="1209803" y="126788"/>
                  </a:lnTo>
                  <a:lnTo>
                    <a:pt x="1261991" y="114161"/>
                  </a:lnTo>
                  <a:cubicBezTo>
                    <a:pt x="1427239" y="66664"/>
                    <a:pt x="1522723" y="3334"/>
                    <a:pt x="1522723" y="3334"/>
                  </a:cubicBezTo>
                  <a:lnTo>
                    <a:pt x="1538936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6B164917-85BB-D6D7-AD41-815466001D7F}"/>
                </a:ext>
              </a:extLst>
            </p:cNvPr>
            <p:cNvSpPr/>
            <p:nvPr/>
          </p:nvSpPr>
          <p:spPr>
            <a:xfrm>
              <a:off x="5537903" y="3304178"/>
              <a:ext cx="1582996" cy="2934363"/>
            </a:xfrm>
            <a:custGeom>
              <a:avLst/>
              <a:gdLst>
                <a:gd name="connsiteX0" fmla="*/ 17516 w 21600"/>
                <a:gd name="connsiteY0" fmla="*/ 7094 h 21101"/>
                <a:gd name="connsiteX1" fmla="*/ 14424 w 21600"/>
                <a:gd name="connsiteY1" fmla="*/ 6186 h 21101"/>
                <a:gd name="connsiteX2" fmla="*/ 12569 w 21600"/>
                <a:gd name="connsiteY2" fmla="*/ 3467 h 21101"/>
                <a:gd name="connsiteX3" fmla="*/ 9735 w 21600"/>
                <a:gd name="connsiteY3" fmla="*/ 4745 h 21101"/>
                <a:gd name="connsiteX4" fmla="*/ 6863 w 21600"/>
                <a:gd name="connsiteY4" fmla="*/ 4000 h 21101"/>
                <a:gd name="connsiteX5" fmla="*/ 6863 w 21600"/>
                <a:gd name="connsiteY5" fmla="*/ 0 h 21101"/>
                <a:gd name="connsiteX6" fmla="*/ 5240 w 21600"/>
                <a:gd name="connsiteY6" fmla="*/ 4585 h 21101"/>
                <a:gd name="connsiteX7" fmla="*/ 8964 w 21600"/>
                <a:gd name="connsiteY7" fmla="*/ 7840 h 21101"/>
                <a:gd name="connsiteX8" fmla="*/ 7316 w 21600"/>
                <a:gd name="connsiteY8" fmla="*/ 11199 h 21101"/>
                <a:gd name="connsiteX9" fmla="*/ 6863 w 21600"/>
                <a:gd name="connsiteY9" fmla="*/ 9813 h 21101"/>
                <a:gd name="connsiteX10" fmla="*/ 5240 w 21600"/>
                <a:gd name="connsiteY10" fmla="*/ 11839 h 21101"/>
                <a:gd name="connsiteX11" fmla="*/ 1872 w 21600"/>
                <a:gd name="connsiteY11" fmla="*/ 10826 h 21101"/>
                <a:gd name="connsiteX12" fmla="*/ 8 w 21600"/>
                <a:gd name="connsiteY12" fmla="*/ 13280 h 21101"/>
                <a:gd name="connsiteX13" fmla="*/ 1872 w 21600"/>
                <a:gd name="connsiteY13" fmla="*/ 13708 h 21101"/>
                <a:gd name="connsiteX14" fmla="*/ 0 w 21600"/>
                <a:gd name="connsiteY14" fmla="*/ 16495 h 21101"/>
                <a:gd name="connsiteX15" fmla="*/ 762 w 21600"/>
                <a:gd name="connsiteY15" fmla="*/ 18539 h 21101"/>
                <a:gd name="connsiteX16" fmla="*/ 3996 w 21600"/>
                <a:gd name="connsiteY16" fmla="*/ 21101 h 21101"/>
                <a:gd name="connsiteX17" fmla="*/ 8917 w 21600"/>
                <a:gd name="connsiteY17" fmla="*/ 19589 h 21101"/>
                <a:gd name="connsiteX18" fmla="*/ 11899 w 21600"/>
                <a:gd name="connsiteY18" fmla="*/ 15651 h 21101"/>
                <a:gd name="connsiteX19" fmla="*/ 13657 w 21600"/>
                <a:gd name="connsiteY19" fmla="*/ 12298 h 21101"/>
                <a:gd name="connsiteX20" fmla="*/ 14403 w 21600"/>
                <a:gd name="connsiteY20" fmla="*/ 12298 h 21101"/>
                <a:gd name="connsiteX21" fmla="*/ 15775 w 21600"/>
                <a:gd name="connsiteY21" fmla="*/ 11252 h 21101"/>
                <a:gd name="connsiteX22" fmla="*/ 16046 w 21600"/>
                <a:gd name="connsiteY22" fmla="*/ 9660 h 21101"/>
                <a:gd name="connsiteX23" fmla="*/ 18847 w 21600"/>
                <a:gd name="connsiteY23" fmla="*/ 9155 h 21101"/>
                <a:gd name="connsiteX24" fmla="*/ 19893 w 21600"/>
                <a:gd name="connsiteY24" fmla="*/ 5846 h 21101"/>
                <a:gd name="connsiteX25" fmla="*/ 21600 w 21600"/>
                <a:gd name="connsiteY25" fmla="*/ 4377 h 21101"/>
                <a:gd name="connsiteX26" fmla="*/ 17516 w 21600"/>
                <a:gd name="connsiteY26" fmla="*/ 4960 h 21101"/>
                <a:gd name="connsiteX27" fmla="*/ 17516 w 21600"/>
                <a:gd name="connsiteY27" fmla="*/ 7094 h 21101"/>
                <a:gd name="connsiteX0" fmla="*/ 17516 w 21600"/>
                <a:gd name="connsiteY0" fmla="*/ 7094 h 21101"/>
                <a:gd name="connsiteX1" fmla="*/ 14424 w 21600"/>
                <a:gd name="connsiteY1" fmla="*/ 6186 h 21101"/>
                <a:gd name="connsiteX2" fmla="*/ 12569 w 21600"/>
                <a:gd name="connsiteY2" fmla="*/ 3467 h 21101"/>
                <a:gd name="connsiteX3" fmla="*/ 9735 w 21600"/>
                <a:gd name="connsiteY3" fmla="*/ 4745 h 21101"/>
                <a:gd name="connsiteX4" fmla="*/ 6863 w 21600"/>
                <a:gd name="connsiteY4" fmla="*/ 4000 h 21101"/>
                <a:gd name="connsiteX5" fmla="*/ 6863 w 21600"/>
                <a:gd name="connsiteY5" fmla="*/ 0 h 21101"/>
                <a:gd name="connsiteX6" fmla="*/ 5240 w 21600"/>
                <a:gd name="connsiteY6" fmla="*/ 4585 h 21101"/>
                <a:gd name="connsiteX7" fmla="*/ 8964 w 21600"/>
                <a:gd name="connsiteY7" fmla="*/ 7840 h 21101"/>
                <a:gd name="connsiteX8" fmla="*/ 7316 w 21600"/>
                <a:gd name="connsiteY8" fmla="*/ 11199 h 21101"/>
                <a:gd name="connsiteX9" fmla="*/ 6863 w 21600"/>
                <a:gd name="connsiteY9" fmla="*/ 9813 h 21101"/>
                <a:gd name="connsiteX10" fmla="*/ 5240 w 21600"/>
                <a:gd name="connsiteY10" fmla="*/ 11839 h 21101"/>
                <a:gd name="connsiteX11" fmla="*/ 1872 w 21600"/>
                <a:gd name="connsiteY11" fmla="*/ 10826 h 21101"/>
                <a:gd name="connsiteX12" fmla="*/ 8 w 21600"/>
                <a:gd name="connsiteY12" fmla="*/ 13280 h 21101"/>
                <a:gd name="connsiteX13" fmla="*/ 1872 w 21600"/>
                <a:gd name="connsiteY13" fmla="*/ 13708 h 21101"/>
                <a:gd name="connsiteX14" fmla="*/ 0 w 21600"/>
                <a:gd name="connsiteY14" fmla="*/ 16495 h 21101"/>
                <a:gd name="connsiteX15" fmla="*/ 762 w 21600"/>
                <a:gd name="connsiteY15" fmla="*/ 18539 h 21101"/>
                <a:gd name="connsiteX16" fmla="*/ 3996 w 21600"/>
                <a:gd name="connsiteY16" fmla="*/ 21101 h 21101"/>
                <a:gd name="connsiteX17" fmla="*/ 8556 w 21600"/>
                <a:gd name="connsiteY17" fmla="*/ 18280 h 21101"/>
                <a:gd name="connsiteX18" fmla="*/ 11899 w 21600"/>
                <a:gd name="connsiteY18" fmla="*/ 15651 h 21101"/>
                <a:gd name="connsiteX19" fmla="*/ 13657 w 21600"/>
                <a:gd name="connsiteY19" fmla="*/ 12298 h 21101"/>
                <a:gd name="connsiteX20" fmla="*/ 14403 w 21600"/>
                <a:gd name="connsiteY20" fmla="*/ 12298 h 21101"/>
                <a:gd name="connsiteX21" fmla="*/ 15775 w 21600"/>
                <a:gd name="connsiteY21" fmla="*/ 11252 h 21101"/>
                <a:gd name="connsiteX22" fmla="*/ 16046 w 21600"/>
                <a:gd name="connsiteY22" fmla="*/ 9660 h 21101"/>
                <a:gd name="connsiteX23" fmla="*/ 18847 w 21600"/>
                <a:gd name="connsiteY23" fmla="*/ 9155 h 21101"/>
                <a:gd name="connsiteX24" fmla="*/ 19893 w 21600"/>
                <a:gd name="connsiteY24" fmla="*/ 5846 h 21101"/>
                <a:gd name="connsiteX25" fmla="*/ 21600 w 21600"/>
                <a:gd name="connsiteY25" fmla="*/ 4377 h 21101"/>
                <a:gd name="connsiteX26" fmla="*/ 17516 w 21600"/>
                <a:gd name="connsiteY26" fmla="*/ 4960 h 21101"/>
                <a:gd name="connsiteX27" fmla="*/ 17516 w 21600"/>
                <a:gd name="connsiteY27" fmla="*/ 7094 h 21101"/>
                <a:gd name="connsiteX0" fmla="*/ 17516 w 21600"/>
                <a:gd name="connsiteY0" fmla="*/ 7094 h 20727"/>
                <a:gd name="connsiteX1" fmla="*/ 14424 w 21600"/>
                <a:gd name="connsiteY1" fmla="*/ 6186 h 20727"/>
                <a:gd name="connsiteX2" fmla="*/ 12569 w 21600"/>
                <a:gd name="connsiteY2" fmla="*/ 3467 h 20727"/>
                <a:gd name="connsiteX3" fmla="*/ 9735 w 21600"/>
                <a:gd name="connsiteY3" fmla="*/ 4745 h 20727"/>
                <a:gd name="connsiteX4" fmla="*/ 6863 w 21600"/>
                <a:gd name="connsiteY4" fmla="*/ 4000 h 20727"/>
                <a:gd name="connsiteX5" fmla="*/ 6863 w 21600"/>
                <a:gd name="connsiteY5" fmla="*/ 0 h 20727"/>
                <a:gd name="connsiteX6" fmla="*/ 5240 w 21600"/>
                <a:gd name="connsiteY6" fmla="*/ 4585 h 20727"/>
                <a:gd name="connsiteX7" fmla="*/ 8964 w 21600"/>
                <a:gd name="connsiteY7" fmla="*/ 7840 h 20727"/>
                <a:gd name="connsiteX8" fmla="*/ 7316 w 21600"/>
                <a:gd name="connsiteY8" fmla="*/ 11199 h 20727"/>
                <a:gd name="connsiteX9" fmla="*/ 6863 w 21600"/>
                <a:gd name="connsiteY9" fmla="*/ 9813 h 20727"/>
                <a:gd name="connsiteX10" fmla="*/ 5240 w 21600"/>
                <a:gd name="connsiteY10" fmla="*/ 11839 h 20727"/>
                <a:gd name="connsiteX11" fmla="*/ 1872 w 21600"/>
                <a:gd name="connsiteY11" fmla="*/ 10826 h 20727"/>
                <a:gd name="connsiteX12" fmla="*/ 8 w 21600"/>
                <a:gd name="connsiteY12" fmla="*/ 13280 h 20727"/>
                <a:gd name="connsiteX13" fmla="*/ 1872 w 21600"/>
                <a:gd name="connsiteY13" fmla="*/ 13708 h 20727"/>
                <a:gd name="connsiteX14" fmla="*/ 0 w 21600"/>
                <a:gd name="connsiteY14" fmla="*/ 16495 h 20727"/>
                <a:gd name="connsiteX15" fmla="*/ 762 w 21600"/>
                <a:gd name="connsiteY15" fmla="*/ 18539 h 20727"/>
                <a:gd name="connsiteX16" fmla="*/ 4478 w 21600"/>
                <a:gd name="connsiteY16" fmla="*/ 20727 h 20727"/>
                <a:gd name="connsiteX17" fmla="*/ 8556 w 21600"/>
                <a:gd name="connsiteY17" fmla="*/ 18280 h 20727"/>
                <a:gd name="connsiteX18" fmla="*/ 11899 w 21600"/>
                <a:gd name="connsiteY18" fmla="*/ 15651 h 20727"/>
                <a:gd name="connsiteX19" fmla="*/ 13657 w 21600"/>
                <a:gd name="connsiteY19" fmla="*/ 12298 h 20727"/>
                <a:gd name="connsiteX20" fmla="*/ 14403 w 21600"/>
                <a:gd name="connsiteY20" fmla="*/ 12298 h 20727"/>
                <a:gd name="connsiteX21" fmla="*/ 15775 w 21600"/>
                <a:gd name="connsiteY21" fmla="*/ 11252 h 20727"/>
                <a:gd name="connsiteX22" fmla="*/ 16046 w 21600"/>
                <a:gd name="connsiteY22" fmla="*/ 9660 h 20727"/>
                <a:gd name="connsiteX23" fmla="*/ 18847 w 21600"/>
                <a:gd name="connsiteY23" fmla="*/ 9155 h 20727"/>
                <a:gd name="connsiteX24" fmla="*/ 19893 w 21600"/>
                <a:gd name="connsiteY24" fmla="*/ 5846 h 20727"/>
                <a:gd name="connsiteX25" fmla="*/ 21600 w 21600"/>
                <a:gd name="connsiteY25" fmla="*/ 4377 h 20727"/>
                <a:gd name="connsiteX26" fmla="*/ 17516 w 21600"/>
                <a:gd name="connsiteY26" fmla="*/ 4960 h 20727"/>
                <a:gd name="connsiteX27" fmla="*/ 17516 w 21600"/>
                <a:gd name="connsiteY27" fmla="*/ 7094 h 20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1600" h="20727" extrusionOk="0">
                  <a:moveTo>
                    <a:pt x="17516" y="7094"/>
                  </a:moveTo>
                  <a:lnTo>
                    <a:pt x="14424" y="6186"/>
                  </a:lnTo>
                  <a:lnTo>
                    <a:pt x="12569" y="3467"/>
                  </a:lnTo>
                  <a:lnTo>
                    <a:pt x="9735" y="4745"/>
                  </a:lnTo>
                  <a:lnTo>
                    <a:pt x="6863" y="4000"/>
                  </a:lnTo>
                  <a:lnTo>
                    <a:pt x="6863" y="0"/>
                  </a:lnTo>
                  <a:lnTo>
                    <a:pt x="5240" y="4585"/>
                  </a:lnTo>
                  <a:lnTo>
                    <a:pt x="8964" y="7840"/>
                  </a:lnTo>
                  <a:lnTo>
                    <a:pt x="7316" y="11199"/>
                  </a:lnTo>
                  <a:lnTo>
                    <a:pt x="6863" y="9813"/>
                  </a:lnTo>
                  <a:lnTo>
                    <a:pt x="5240" y="11839"/>
                  </a:lnTo>
                  <a:lnTo>
                    <a:pt x="1872" y="10826"/>
                  </a:lnTo>
                  <a:lnTo>
                    <a:pt x="8" y="13280"/>
                  </a:lnTo>
                  <a:lnTo>
                    <a:pt x="1872" y="13708"/>
                  </a:lnTo>
                  <a:lnTo>
                    <a:pt x="0" y="16495"/>
                  </a:lnTo>
                  <a:lnTo>
                    <a:pt x="762" y="18539"/>
                  </a:lnTo>
                  <a:lnTo>
                    <a:pt x="4478" y="20727"/>
                  </a:lnTo>
                  <a:lnTo>
                    <a:pt x="8556" y="18280"/>
                  </a:lnTo>
                  <a:lnTo>
                    <a:pt x="11899" y="15651"/>
                  </a:lnTo>
                  <a:lnTo>
                    <a:pt x="13657" y="12298"/>
                  </a:lnTo>
                  <a:lnTo>
                    <a:pt x="14403" y="12298"/>
                  </a:lnTo>
                  <a:lnTo>
                    <a:pt x="15775" y="11252"/>
                  </a:lnTo>
                  <a:cubicBezTo>
                    <a:pt x="15865" y="10721"/>
                    <a:pt x="15956" y="10191"/>
                    <a:pt x="16046" y="9660"/>
                  </a:cubicBezTo>
                  <a:lnTo>
                    <a:pt x="18847" y="9155"/>
                  </a:lnTo>
                  <a:lnTo>
                    <a:pt x="19893" y="5846"/>
                  </a:lnTo>
                  <a:lnTo>
                    <a:pt x="21600" y="4377"/>
                  </a:lnTo>
                  <a:lnTo>
                    <a:pt x="17516" y="4960"/>
                  </a:lnTo>
                  <a:lnTo>
                    <a:pt x="17516" y="70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81795646-B93F-D9FE-7924-6571D3A88C83}"/>
                </a:ext>
              </a:extLst>
            </p:cNvPr>
            <p:cNvSpPr/>
            <p:nvPr/>
          </p:nvSpPr>
          <p:spPr>
            <a:xfrm>
              <a:off x="4606545" y="3304179"/>
              <a:ext cx="455125" cy="14771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576" y="5080"/>
                  </a:moveTo>
                  <a:lnTo>
                    <a:pt x="12642" y="0"/>
                  </a:lnTo>
                  <a:lnTo>
                    <a:pt x="0" y="2402"/>
                  </a:lnTo>
                  <a:lnTo>
                    <a:pt x="501" y="2560"/>
                  </a:lnTo>
                  <a:lnTo>
                    <a:pt x="4435" y="7391"/>
                  </a:lnTo>
                  <a:lnTo>
                    <a:pt x="2962" y="15558"/>
                  </a:lnTo>
                  <a:lnTo>
                    <a:pt x="10594" y="15172"/>
                  </a:lnTo>
                  <a:lnTo>
                    <a:pt x="14425" y="21600"/>
                  </a:lnTo>
                  <a:lnTo>
                    <a:pt x="18727" y="17632"/>
                  </a:lnTo>
                  <a:lnTo>
                    <a:pt x="19228" y="17955"/>
                  </a:lnTo>
                  <a:lnTo>
                    <a:pt x="21600" y="350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8AF66224-BF43-DC53-DFE7-559E8663E40D}"/>
                </a:ext>
              </a:extLst>
            </p:cNvPr>
            <p:cNvSpPr/>
            <p:nvPr/>
          </p:nvSpPr>
          <p:spPr>
            <a:xfrm>
              <a:off x="5364342" y="3757988"/>
              <a:ext cx="339327" cy="77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96"/>
                  </a:moveTo>
                  <a:lnTo>
                    <a:pt x="11245" y="0"/>
                  </a:lnTo>
                  <a:lnTo>
                    <a:pt x="13102" y="6564"/>
                  </a:lnTo>
                  <a:lnTo>
                    <a:pt x="21600" y="4867"/>
                  </a:lnTo>
                  <a:lnTo>
                    <a:pt x="10790" y="216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AF6A8B1F-2536-8408-FBDC-CD495EAD4FD8}"/>
                </a:ext>
              </a:extLst>
            </p:cNvPr>
            <p:cNvSpPr/>
            <p:nvPr/>
          </p:nvSpPr>
          <p:spPr>
            <a:xfrm>
              <a:off x="6856180" y="3222949"/>
              <a:ext cx="266992" cy="264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27" y="8645"/>
                  </a:moveTo>
                  <a:lnTo>
                    <a:pt x="0" y="21600"/>
                  </a:lnTo>
                  <a:lnTo>
                    <a:pt x="21600" y="11104"/>
                  </a:lnTo>
                  <a:lnTo>
                    <a:pt x="14492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BD20B10-6213-A295-80D2-34ED29BEBC4F}"/>
                </a:ext>
              </a:extLst>
            </p:cNvPr>
            <p:cNvGrpSpPr/>
            <p:nvPr/>
          </p:nvGrpSpPr>
          <p:grpSpPr>
            <a:xfrm>
              <a:off x="5347660" y="4761157"/>
              <a:ext cx="440392" cy="530063"/>
              <a:chOff x="3863481" y="3960327"/>
              <a:chExt cx="577850" cy="695510"/>
            </a:xfrm>
          </p:grpSpPr>
          <p:sp>
            <p:nvSpPr>
              <p:cNvPr id="25" name="Freeform 80">
                <a:extLst>
                  <a:ext uri="{FF2B5EF4-FFF2-40B4-BE49-F238E27FC236}">
                    <a16:creationId xmlns:a16="http://schemas.microsoft.com/office/drawing/2014/main" id="{EE08F3D8-2EE4-3ED5-9441-348D4F0FF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304" y="4017907"/>
                <a:ext cx="217488" cy="637930"/>
              </a:xfrm>
              <a:custGeom>
                <a:avLst/>
                <a:gdLst>
                  <a:gd name="T0" fmla="*/ 455 w 546"/>
                  <a:gd name="T1" fmla="*/ 1684 h 1684"/>
                  <a:gd name="T2" fmla="*/ 36 w 546"/>
                  <a:gd name="T3" fmla="*/ 136 h 1684"/>
                  <a:gd name="T4" fmla="*/ 0 w 546"/>
                  <a:gd name="T5" fmla="*/ 0 h 1684"/>
                  <a:gd name="T6" fmla="*/ 546 w 546"/>
                  <a:gd name="T7" fmla="*/ 509 h 1684"/>
                  <a:gd name="T8" fmla="*/ 455 w 546"/>
                  <a:gd name="T9" fmla="*/ 1684 h 1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6" h="1684">
                    <a:moveTo>
                      <a:pt x="455" y="1684"/>
                    </a:moveTo>
                    <a:lnTo>
                      <a:pt x="36" y="136"/>
                    </a:lnTo>
                    <a:lnTo>
                      <a:pt x="0" y="0"/>
                    </a:lnTo>
                    <a:lnTo>
                      <a:pt x="546" y="509"/>
                    </a:lnTo>
                    <a:lnTo>
                      <a:pt x="455" y="1684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Freeform 81">
                <a:extLst>
                  <a:ext uri="{FF2B5EF4-FFF2-40B4-BE49-F238E27FC236}">
                    <a16:creationId xmlns:a16="http://schemas.microsoft.com/office/drawing/2014/main" id="{102EA419-55F2-1DB1-DB1D-622A902BD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4456" y="4054274"/>
                <a:ext cx="396875" cy="601563"/>
              </a:xfrm>
              <a:custGeom>
                <a:avLst/>
                <a:gdLst>
                  <a:gd name="T0" fmla="*/ 0 w 1002"/>
                  <a:gd name="T1" fmla="*/ 1589 h 1589"/>
                  <a:gd name="T2" fmla="*/ 91 w 1002"/>
                  <a:gd name="T3" fmla="*/ 414 h 1589"/>
                  <a:gd name="T4" fmla="*/ 1002 w 1002"/>
                  <a:gd name="T5" fmla="*/ 0 h 1589"/>
                  <a:gd name="T6" fmla="*/ 360 w 1002"/>
                  <a:gd name="T7" fmla="*/ 1572 h 1589"/>
                  <a:gd name="T8" fmla="*/ 0 w 1002"/>
                  <a:gd name="T9" fmla="*/ 1589 h 1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2" h="1589">
                    <a:moveTo>
                      <a:pt x="0" y="1589"/>
                    </a:moveTo>
                    <a:lnTo>
                      <a:pt x="91" y="414"/>
                    </a:lnTo>
                    <a:lnTo>
                      <a:pt x="1002" y="0"/>
                    </a:lnTo>
                    <a:lnTo>
                      <a:pt x="360" y="1572"/>
                    </a:lnTo>
                    <a:lnTo>
                      <a:pt x="0" y="1589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 82">
                <a:extLst>
                  <a:ext uri="{FF2B5EF4-FFF2-40B4-BE49-F238E27FC236}">
                    <a16:creationId xmlns:a16="http://schemas.microsoft.com/office/drawing/2014/main" id="{BB1BEE18-A052-29DB-F07B-DE207AFF97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3481" y="3960327"/>
                <a:ext cx="577850" cy="250020"/>
              </a:xfrm>
              <a:custGeom>
                <a:avLst/>
                <a:gdLst>
                  <a:gd name="T0" fmla="*/ 546 w 1457"/>
                  <a:gd name="T1" fmla="*/ 661 h 661"/>
                  <a:gd name="T2" fmla="*/ 546 w 1457"/>
                  <a:gd name="T3" fmla="*/ 661 h 661"/>
                  <a:gd name="T4" fmla="*/ 0 w 1457"/>
                  <a:gd name="T5" fmla="*/ 152 h 661"/>
                  <a:gd name="T6" fmla="*/ 119 w 1457"/>
                  <a:gd name="T7" fmla="*/ 138 h 661"/>
                  <a:gd name="T8" fmla="*/ 1323 w 1457"/>
                  <a:gd name="T9" fmla="*/ 0 h 661"/>
                  <a:gd name="T10" fmla="*/ 1457 w 1457"/>
                  <a:gd name="T11" fmla="*/ 247 h 661"/>
                  <a:gd name="T12" fmla="*/ 546 w 1457"/>
                  <a:gd name="T13" fmla="*/ 661 h 6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7" h="661">
                    <a:moveTo>
                      <a:pt x="546" y="661"/>
                    </a:moveTo>
                    <a:lnTo>
                      <a:pt x="546" y="661"/>
                    </a:lnTo>
                    <a:lnTo>
                      <a:pt x="0" y="152"/>
                    </a:lnTo>
                    <a:lnTo>
                      <a:pt x="119" y="138"/>
                    </a:lnTo>
                    <a:lnTo>
                      <a:pt x="1323" y="0"/>
                    </a:lnTo>
                    <a:lnTo>
                      <a:pt x="1457" y="247"/>
                    </a:lnTo>
                    <a:lnTo>
                      <a:pt x="546" y="661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4" name="Shape">
              <a:extLst>
                <a:ext uri="{FF2B5EF4-FFF2-40B4-BE49-F238E27FC236}">
                  <a16:creationId xmlns:a16="http://schemas.microsoft.com/office/drawing/2014/main" id="{A81A6799-6AA8-487E-D09F-1D9C0AEB7C2C}"/>
                </a:ext>
              </a:extLst>
            </p:cNvPr>
            <p:cNvSpPr/>
            <p:nvPr/>
          </p:nvSpPr>
          <p:spPr>
            <a:xfrm>
              <a:off x="6199098" y="4516025"/>
              <a:ext cx="339327" cy="5025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927" y="8645"/>
                  </a:moveTo>
                  <a:lnTo>
                    <a:pt x="0" y="21600"/>
                  </a:lnTo>
                  <a:lnTo>
                    <a:pt x="21600" y="11104"/>
                  </a:lnTo>
                  <a:lnTo>
                    <a:pt x="14492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1974E4-5789-A56D-6457-D785BBAB53AF}"/>
              </a:ext>
            </a:extLst>
          </p:cNvPr>
          <p:cNvGrpSpPr/>
          <p:nvPr/>
        </p:nvGrpSpPr>
        <p:grpSpPr>
          <a:xfrm>
            <a:off x="5620491" y="4202148"/>
            <a:ext cx="1016950" cy="338391"/>
            <a:chOff x="6375441" y="4933391"/>
            <a:chExt cx="2138999" cy="694571"/>
          </a:xfrm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C89974-D5A6-C7B6-66D2-AAAA4866AB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9870" y="4933392"/>
              <a:ext cx="694570" cy="694570"/>
            </a:xfrm>
            <a:prstGeom prst="line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4F430B-FFC3-A369-1C89-AE3C0FB80FFA}"/>
                </a:ext>
              </a:extLst>
            </p:cNvPr>
            <p:cNvCxnSpPr>
              <a:cxnSpLocks/>
            </p:cNvCxnSpPr>
            <p:nvPr/>
          </p:nvCxnSpPr>
          <p:spPr>
            <a:xfrm>
              <a:off x="6375441" y="4933391"/>
              <a:ext cx="1444428" cy="0"/>
            </a:xfrm>
            <a:prstGeom prst="line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2F9A08-6C0F-4540-70CC-64095CF695A9}"/>
              </a:ext>
            </a:extLst>
          </p:cNvPr>
          <p:cNvGrpSpPr/>
          <p:nvPr/>
        </p:nvGrpSpPr>
        <p:grpSpPr>
          <a:xfrm rot="14792677" flipH="1">
            <a:off x="6926366" y="1861662"/>
            <a:ext cx="1171563" cy="918763"/>
            <a:chOff x="6375441" y="4933391"/>
            <a:chExt cx="2138999" cy="694571"/>
          </a:xfrm>
          <a:effectLst>
            <a:outerShdw blurRad="381000" dist="38100" dir="5400000" algn="t" rotWithShape="0">
              <a:prstClr val="black">
                <a:alpha val="40000"/>
              </a:prstClr>
            </a:outerShdw>
          </a:effectLst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CAD0CE-A4F4-C135-EB8B-399C9523B4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19870" y="4933392"/>
              <a:ext cx="694570" cy="694570"/>
            </a:xfrm>
            <a:prstGeom prst="line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5613621-FCEE-642D-2A8E-CA4D22DC7BA0}"/>
                </a:ext>
              </a:extLst>
            </p:cNvPr>
            <p:cNvCxnSpPr>
              <a:cxnSpLocks/>
            </p:cNvCxnSpPr>
            <p:nvPr/>
          </p:nvCxnSpPr>
          <p:spPr>
            <a:xfrm>
              <a:off x="6375441" y="4933391"/>
              <a:ext cx="1444428" cy="0"/>
            </a:xfrm>
            <a:prstGeom prst="line">
              <a:avLst/>
            </a:prstGeom>
            <a:ln w="19050" cap="rnd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C1E9314-57C8-3703-EB18-E69E7073BF72}"/>
              </a:ext>
            </a:extLst>
          </p:cNvPr>
          <p:cNvSpPr txBox="1"/>
          <p:nvPr/>
        </p:nvSpPr>
        <p:spPr>
          <a:xfrm>
            <a:off x="855840" y="711019"/>
            <a:ext cx="489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 b="1">
                <a:solidFill>
                  <a:schemeClr val="accent1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</a:rPr>
              <a:t>Bangladesh’s $500 BN Export Market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AA8460-4117-AF08-9DFF-5D233EA71F1B}"/>
              </a:ext>
            </a:extLst>
          </p:cNvPr>
          <p:cNvSpPr txBox="1"/>
          <p:nvPr/>
        </p:nvSpPr>
        <p:spPr>
          <a:xfrm>
            <a:off x="1211268" y="4063292"/>
            <a:ext cx="3633241" cy="617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74320" indent="-274320">
              <a:lnSpc>
                <a:spcPct val="130000"/>
              </a:lnSpc>
              <a:spcBef>
                <a:spcPts val="500"/>
              </a:spcBef>
              <a:buClr>
                <a:schemeClr val="accent1"/>
              </a:buClr>
              <a:buSzPct val="100000"/>
              <a:buFontTx/>
              <a:buChar char="○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70% → Textile export growth to $100B.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34% → Renewable energy capacity (20% of grid).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74398B-3151-3537-471C-81C5F4172A0C}"/>
              </a:ext>
            </a:extLst>
          </p:cNvPr>
          <p:cNvSpPr txBox="1"/>
          <p:nvPr/>
        </p:nvSpPr>
        <p:spPr>
          <a:xfrm>
            <a:off x="1211269" y="3548181"/>
            <a:ext cx="386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Future projection by 2040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DA772B-7318-AC61-B708-C3F70957CD19}"/>
              </a:ext>
            </a:extLst>
          </p:cNvPr>
          <p:cNvGrpSpPr/>
          <p:nvPr/>
        </p:nvGrpSpPr>
        <p:grpSpPr>
          <a:xfrm>
            <a:off x="7567963" y="688892"/>
            <a:ext cx="3595337" cy="830997"/>
            <a:chOff x="3581227" y="4536857"/>
            <a:chExt cx="2762433" cy="830997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D99150-5F6F-CCB6-AFBD-87249FD283DE}"/>
                </a:ext>
              </a:extLst>
            </p:cNvPr>
            <p:cNvSpPr txBox="1"/>
            <p:nvPr/>
          </p:nvSpPr>
          <p:spPr>
            <a:xfrm>
              <a:off x="3581228" y="4536857"/>
              <a:ext cx="27624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+mj-lt"/>
                  <a:ea typeface="Inter" panose="020B0502030000000004" pitchFamily="34" charset="0"/>
                </a:rPr>
                <a:t>$300-$500 BN Economy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2FE10F-30B7-1900-6E01-4D71EC52156A}"/>
                </a:ext>
              </a:extLst>
            </p:cNvPr>
            <p:cNvSpPr txBox="1"/>
            <p:nvPr/>
          </p:nvSpPr>
          <p:spPr>
            <a:xfrm>
              <a:off x="3581227" y="5005801"/>
              <a:ext cx="2502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85000"/>
                    </a:schemeClr>
                  </a:solidFill>
                  <a:ea typeface="Inter" panose="020B0502030000000004" pitchFamily="34" charset="0"/>
                </a:rPr>
                <a:t>By 2040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F5FF39C-5378-9EA7-6B20-173E572611C4}"/>
              </a:ext>
            </a:extLst>
          </p:cNvPr>
          <p:cNvSpPr/>
          <p:nvPr/>
        </p:nvSpPr>
        <p:spPr>
          <a:xfrm>
            <a:off x="8213394" y="4483518"/>
            <a:ext cx="1682297" cy="41088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63500" algn="ctr">
              <a:lnSpc>
                <a:spcPct val="130000"/>
              </a:lnSpc>
            </a:pPr>
            <a:r>
              <a:rPr lang="en-US" sz="1100" spc="300" dirty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Poppins" panose="00000500000000000000" pitchFamily="2" charset="0"/>
              </a:rPr>
              <a:t>ICEBERG 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80A59EF-8AFA-6D7F-284A-51078F94A45F}"/>
              </a:ext>
            </a:extLst>
          </p:cNvPr>
          <p:cNvSpPr/>
          <p:nvPr/>
        </p:nvSpPr>
        <p:spPr>
          <a:xfrm>
            <a:off x="6090418" y="690555"/>
            <a:ext cx="1123515" cy="112351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6267AAEE-7E3F-5DEF-AB66-0A7482B273BF}"/>
              </a:ext>
            </a:extLst>
          </p:cNvPr>
          <p:cNvSpPr/>
          <p:nvPr/>
        </p:nvSpPr>
        <p:spPr>
          <a:xfrm>
            <a:off x="6349121" y="949262"/>
            <a:ext cx="606108" cy="606101"/>
          </a:xfrm>
          <a:prstGeom prst="round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5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86A129-B6B5-4698-06AD-710662A85532}"/>
              </a:ext>
            </a:extLst>
          </p:cNvPr>
          <p:cNvGrpSpPr/>
          <p:nvPr/>
        </p:nvGrpSpPr>
        <p:grpSpPr>
          <a:xfrm>
            <a:off x="928295" y="2565825"/>
            <a:ext cx="3149116" cy="1701371"/>
            <a:chOff x="1097284" y="2019301"/>
            <a:chExt cx="3149116" cy="140969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299FC09-99C6-6B07-BB89-1C56B4E902DD}"/>
                </a:ext>
              </a:extLst>
            </p:cNvPr>
            <p:cNvSpPr/>
            <p:nvPr/>
          </p:nvSpPr>
          <p:spPr>
            <a:xfrm>
              <a:off x="1097284" y="2019301"/>
              <a:ext cx="3149116" cy="1409699"/>
            </a:xfrm>
            <a:prstGeom prst="roundRect">
              <a:avLst>
                <a:gd name="adj" fmla="val 6178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ffectLst>
              <a:outerShdw blurRad="1016000" dist="266700" dir="144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2EBB60-BECD-2CB6-3301-C3A06EA570F8}"/>
                </a:ext>
              </a:extLst>
            </p:cNvPr>
            <p:cNvSpPr/>
            <p:nvPr/>
          </p:nvSpPr>
          <p:spPr>
            <a:xfrm>
              <a:off x="1285313" y="2114244"/>
              <a:ext cx="1866900" cy="28981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ea typeface="Inter" panose="020B0502030000000004" pitchFamily="34" charset="0"/>
                </a:rPr>
                <a:t>GDP in 2023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8C448C-958C-7BE3-2D33-12B768C0136D}"/>
                </a:ext>
              </a:extLst>
            </p:cNvPr>
            <p:cNvSpPr/>
            <p:nvPr/>
          </p:nvSpPr>
          <p:spPr>
            <a:xfrm>
              <a:off x="1369092" y="2839982"/>
              <a:ext cx="14905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  <a:latin typeface="+mj-lt"/>
                  <a:ea typeface="Inter" panose="020B0502030000000004" pitchFamily="34" charset="0"/>
                </a:rPr>
                <a:t>      5.78% ^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24A0F7-E81E-6DC7-D898-E2EE4EB0777E}"/>
                </a:ext>
              </a:extLst>
            </p:cNvPr>
            <p:cNvSpPr/>
            <p:nvPr/>
          </p:nvSpPr>
          <p:spPr>
            <a:xfrm>
              <a:off x="1257488" y="2515093"/>
              <a:ext cx="1424935" cy="2550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+mj-lt"/>
                  <a:ea typeface="Inter" panose="020B0502030000000004" pitchFamily="34" charset="0"/>
                </a:rPr>
                <a:t>$437.42 Billion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0045B3-38F8-419C-C1A7-737960163BE6}"/>
                </a:ext>
              </a:extLst>
            </p:cNvPr>
            <p:cNvGrpSpPr/>
            <p:nvPr/>
          </p:nvGrpSpPr>
          <p:grpSpPr>
            <a:xfrm>
              <a:off x="2570692" y="2331244"/>
              <a:ext cx="1541756" cy="696265"/>
              <a:chOff x="186431" y="1754308"/>
              <a:chExt cx="2268366" cy="1024405"/>
            </a:xfrm>
          </p:grpSpPr>
          <p:sp>
            <p:nvSpPr>
              <p:cNvPr id="6" name="Rectangle: Top Corners Rounded 5">
                <a:extLst>
                  <a:ext uri="{FF2B5EF4-FFF2-40B4-BE49-F238E27FC236}">
                    <a16:creationId xmlns:a16="http://schemas.microsoft.com/office/drawing/2014/main" id="{099E450F-3CB3-9172-B320-E8A54A1FDBF1}"/>
                  </a:ext>
                </a:extLst>
              </p:cNvPr>
              <p:cNvSpPr/>
              <p:nvPr/>
            </p:nvSpPr>
            <p:spPr>
              <a:xfrm>
                <a:off x="186431" y="2416449"/>
                <a:ext cx="279319" cy="362262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7" name="Rectangle: Top Corners Rounded 6">
                <a:extLst>
                  <a:ext uri="{FF2B5EF4-FFF2-40B4-BE49-F238E27FC236}">
                    <a16:creationId xmlns:a16="http://schemas.microsoft.com/office/drawing/2014/main" id="{B1DD51D0-D65F-E37C-93A8-20DD53C5E5BB}"/>
                  </a:ext>
                </a:extLst>
              </p:cNvPr>
              <p:cNvSpPr/>
              <p:nvPr/>
            </p:nvSpPr>
            <p:spPr>
              <a:xfrm>
                <a:off x="683694" y="2278446"/>
                <a:ext cx="279319" cy="500264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8" name="Rectangle: Top Corners Rounded 7">
                <a:extLst>
                  <a:ext uri="{FF2B5EF4-FFF2-40B4-BE49-F238E27FC236}">
                    <a16:creationId xmlns:a16="http://schemas.microsoft.com/office/drawing/2014/main" id="{7F3792AB-E2CD-5A3C-2C92-15C186063911}"/>
                  </a:ext>
                </a:extLst>
              </p:cNvPr>
              <p:cNvSpPr/>
              <p:nvPr/>
            </p:nvSpPr>
            <p:spPr>
              <a:xfrm>
                <a:off x="1180955" y="2202756"/>
                <a:ext cx="279319" cy="575957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9" name="Rectangle: Top Corners Rounded 8">
                <a:extLst>
                  <a:ext uri="{FF2B5EF4-FFF2-40B4-BE49-F238E27FC236}">
                    <a16:creationId xmlns:a16="http://schemas.microsoft.com/office/drawing/2014/main" id="{8F2207E9-B773-76EE-8893-EA5C42670364}"/>
                  </a:ext>
                </a:extLst>
              </p:cNvPr>
              <p:cNvSpPr/>
              <p:nvPr/>
            </p:nvSpPr>
            <p:spPr>
              <a:xfrm>
                <a:off x="1678218" y="1754308"/>
                <a:ext cx="279319" cy="1024402"/>
              </a:xfrm>
              <a:prstGeom prst="round2Same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10" name="Rectangle: Top Corners Rounded 9">
                <a:extLst>
                  <a:ext uri="{FF2B5EF4-FFF2-40B4-BE49-F238E27FC236}">
                    <a16:creationId xmlns:a16="http://schemas.microsoft.com/office/drawing/2014/main" id="{B541EE72-E5D5-A840-5785-BFB5CA57C6A4}"/>
                  </a:ext>
                </a:extLst>
              </p:cNvPr>
              <p:cNvSpPr/>
              <p:nvPr/>
            </p:nvSpPr>
            <p:spPr>
              <a:xfrm>
                <a:off x="2175478" y="1943498"/>
                <a:ext cx="279319" cy="835214"/>
              </a:xfrm>
              <a:prstGeom prst="round2Same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05C418F-FE7C-68ED-A896-5A56477BE6FC}"/>
              </a:ext>
            </a:extLst>
          </p:cNvPr>
          <p:cNvSpPr/>
          <p:nvPr/>
        </p:nvSpPr>
        <p:spPr>
          <a:xfrm>
            <a:off x="4555394" y="2545353"/>
            <a:ext cx="3149116" cy="1708425"/>
          </a:xfrm>
          <a:prstGeom prst="roundRect">
            <a:avLst>
              <a:gd name="adj" fmla="val 6854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E49BC-843D-9C00-01BD-37C9BE759DE7}"/>
              </a:ext>
            </a:extLst>
          </p:cNvPr>
          <p:cNvGrpSpPr/>
          <p:nvPr/>
        </p:nvGrpSpPr>
        <p:grpSpPr>
          <a:xfrm>
            <a:off x="4568564" y="2668690"/>
            <a:ext cx="2907838" cy="1188491"/>
            <a:chOff x="4528941" y="1982956"/>
            <a:chExt cx="2907838" cy="118849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8FE375-C03B-6EE1-9745-0AFF71E29619}"/>
                </a:ext>
              </a:extLst>
            </p:cNvPr>
            <p:cNvSpPr/>
            <p:nvPr/>
          </p:nvSpPr>
          <p:spPr>
            <a:xfrm>
              <a:off x="4528941" y="1982956"/>
              <a:ext cx="2226962" cy="349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400" dirty="0">
                  <a:solidFill>
                    <a:schemeClr val="bg1"/>
                  </a:solidFill>
                  <a:ea typeface="Inter" panose="020B0502030000000004" pitchFamily="34" charset="0"/>
                </a:rPr>
                <a:t>Largest FDI source is China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F414D01-184C-CFF1-7573-C530298910BF}"/>
                </a:ext>
              </a:extLst>
            </p:cNvPr>
            <p:cNvSpPr/>
            <p:nvPr/>
          </p:nvSpPr>
          <p:spPr>
            <a:xfrm>
              <a:off x="4852295" y="2894448"/>
              <a:ext cx="149057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chemeClr val="accent2"/>
                  </a:solidFill>
                  <a:latin typeface="+mj-lt"/>
                  <a:ea typeface="Inter" panose="020B0502030000000004" pitchFamily="34" charset="0"/>
                </a:rPr>
                <a:t>15.45% ^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2F666B2-1FEB-F9F5-8DFE-C81BF4DB986A}"/>
                </a:ext>
              </a:extLst>
            </p:cNvPr>
            <p:cNvSpPr/>
            <p:nvPr/>
          </p:nvSpPr>
          <p:spPr>
            <a:xfrm>
              <a:off x="4737681" y="2444482"/>
              <a:ext cx="111771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  <a:latin typeface="+mj-lt"/>
                  <a:ea typeface="Inter" panose="020B0502030000000004" pitchFamily="34" charset="0"/>
                </a:rPr>
                <a:t>$12 Billion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C7CA7C3-E164-C638-0627-C7A61B00FFAA}"/>
                </a:ext>
              </a:extLst>
            </p:cNvPr>
            <p:cNvGrpSpPr/>
            <p:nvPr/>
          </p:nvGrpSpPr>
          <p:grpSpPr>
            <a:xfrm>
              <a:off x="5895023" y="2394801"/>
              <a:ext cx="1541756" cy="632708"/>
              <a:chOff x="186431" y="1847819"/>
              <a:chExt cx="2268366" cy="930894"/>
            </a:xfrm>
          </p:grpSpPr>
          <p:sp>
            <p:nvSpPr>
              <p:cNvPr id="18" name="Rectangle: Top Corners Rounded 17">
                <a:extLst>
                  <a:ext uri="{FF2B5EF4-FFF2-40B4-BE49-F238E27FC236}">
                    <a16:creationId xmlns:a16="http://schemas.microsoft.com/office/drawing/2014/main" id="{37F9E265-CF0D-1510-99AC-A5EC2B24FE71}"/>
                  </a:ext>
                </a:extLst>
              </p:cNvPr>
              <p:cNvSpPr/>
              <p:nvPr/>
            </p:nvSpPr>
            <p:spPr>
              <a:xfrm>
                <a:off x="186431" y="2416449"/>
                <a:ext cx="279319" cy="362262"/>
              </a:xfrm>
              <a:prstGeom prst="round2Same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9" name="Rectangle: Top Corners Rounded 18">
                <a:extLst>
                  <a:ext uri="{FF2B5EF4-FFF2-40B4-BE49-F238E27FC236}">
                    <a16:creationId xmlns:a16="http://schemas.microsoft.com/office/drawing/2014/main" id="{AFD836AC-65DB-C156-51E6-6AFE01F2D525}"/>
                  </a:ext>
                </a:extLst>
              </p:cNvPr>
              <p:cNvSpPr/>
              <p:nvPr/>
            </p:nvSpPr>
            <p:spPr>
              <a:xfrm>
                <a:off x="683694" y="2278446"/>
                <a:ext cx="279319" cy="500264"/>
              </a:xfrm>
              <a:prstGeom prst="round2Same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0" name="Rectangle: Top Corners Rounded 19">
                <a:extLst>
                  <a:ext uri="{FF2B5EF4-FFF2-40B4-BE49-F238E27FC236}">
                    <a16:creationId xmlns:a16="http://schemas.microsoft.com/office/drawing/2014/main" id="{F12B51C4-22F7-C1ED-8FDA-9F98915C90A1}"/>
                  </a:ext>
                </a:extLst>
              </p:cNvPr>
              <p:cNvSpPr/>
              <p:nvPr/>
            </p:nvSpPr>
            <p:spPr>
              <a:xfrm>
                <a:off x="1180955" y="2278446"/>
                <a:ext cx="279319" cy="500267"/>
              </a:xfrm>
              <a:prstGeom prst="round2Same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21" name="Rectangle: Top Corners Rounded 20">
                <a:extLst>
                  <a:ext uri="{FF2B5EF4-FFF2-40B4-BE49-F238E27FC236}">
                    <a16:creationId xmlns:a16="http://schemas.microsoft.com/office/drawing/2014/main" id="{86626E6D-0D28-C705-8CF0-8CE83B23028D}"/>
                  </a:ext>
                </a:extLst>
              </p:cNvPr>
              <p:cNvSpPr/>
              <p:nvPr/>
            </p:nvSpPr>
            <p:spPr>
              <a:xfrm>
                <a:off x="1678218" y="1847819"/>
                <a:ext cx="279319" cy="930890"/>
              </a:xfrm>
              <a:prstGeom prst="round2Same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 dirty="0"/>
              </a:p>
            </p:txBody>
          </p:sp>
          <p:sp>
            <p:nvSpPr>
              <p:cNvPr id="22" name="Rectangle: Top Corners Rounded 21">
                <a:extLst>
                  <a:ext uri="{FF2B5EF4-FFF2-40B4-BE49-F238E27FC236}">
                    <a16:creationId xmlns:a16="http://schemas.microsoft.com/office/drawing/2014/main" id="{60FC288E-E805-4BEA-B0B3-65D14FB11E98}"/>
                  </a:ext>
                </a:extLst>
              </p:cNvPr>
              <p:cNvSpPr/>
              <p:nvPr/>
            </p:nvSpPr>
            <p:spPr>
              <a:xfrm>
                <a:off x="2175478" y="2278445"/>
                <a:ext cx="279319" cy="500265"/>
              </a:xfrm>
              <a:prstGeom prst="round2Same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D909D9B-082E-ED57-109B-489699D97950}"/>
              </a:ext>
            </a:extLst>
          </p:cNvPr>
          <p:cNvSpPr/>
          <p:nvPr/>
        </p:nvSpPr>
        <p:spPr>
          <a:xfrm>
            <a:off x="7954385" y="2539655"/>
            <a:ext cx="3149116" cy="1708425"/>
          </a:xfrm>
          <a:prstGeom prst="roundRect">
            <a:avLst>
              <a:gd name="adj" fmla="val 617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925459-8E6E-B116-A10B-82CF8704E367}"/>
              </a:ext>
            </a:extLst>
          </p:cNvPr>
          <p:cNvSpPr/>
          <p:nvPr/>
        </p:nvSpPr>
        <p:spPr>
          <a:xfrm>
            <a:off x="7954385" y="2656854"/>
            <a:ext cx="1866900" cy="346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Inter" panose="020B0502030000000004" pitchFamily="34" charset="0"/>
              </a:rPr>
              <a:t>Export in FY 2023-2024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9D68F56-FB2C-BFA2-DFED-0170D80E6F22}"/>
              </a:ext>
            </a:extLst>
          </p:cNvPr>
          <p:cNvSpPr/>
          <p:nvPr/>
        </p:nvSpPr>
        <p:spPr>
          <a:xfrm>
            <a:off x="8254075" y="3604676"/>
            <a:ext cx="14905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3"/>
                </a:solidFill>
                <a:latin typeface="+mj-lt"/>
                <a:ea typeface="Inter" panose="020B0502030000000004" pitchFamily="34" charset="0"/>
              </a:rPr>
              <a:t>3.9% ^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5686DE-92BF-3EA6-9FCF-8DA1FC6026B6}"/>
              </a:ext>
            </a:extLst>
          </p:cNvPr>
          <p:cNvSpPr/>
          <p:nvPr/>
        </p:nvSpPr>
        <p:spPr>
          <a:xfrm>
            <a:off x="8047098" y="3143362"/>
            <a:ext cx="1395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  <a:ea typeface="Inter" panose="020B0502030000000004" pitchFamily="34" charset="0"/>
              </a:rPr>
              <a:t>$42.35 Billion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784D36-FD2B-616E-23C8-F48B0B052A72}"/>
              </a:ext>
            </a:extLst>
          </p:cNvPr>
          <p:cNvGrpSpPr/>
          <p:nvPr/>
        </p:nvGrpSpPr>
        <p:grpSpPr>
          <a:xfrm>
            <a:off x="9193633" y="3092613"/>
            <a:ext cx="1541756" cy="632708"/>
            <a:chOff x="186431" y="1847817"/>
            <a:chExt cx="2268366" cy="930894"/>
          </a:xfrm>
        </p:grpSpPr>
        <p:sp>
          <p:nvSpPr>
            <p:cNvPr id="30" name="Rectangle: Top Corners Rounded 29">
              <a:extLst>
                <a:ext uri="{FF2B5EF4-FFF2-40B4-BE49-F238E27FC236}">
                  <a16:creationId xmlns:a16="http://schemas.microsoft.com/office/drawing/2014/main" id="{31D63F94-B38D-4653-D107-1FF99C5EB1E3}"/>
                </a:ext>
              </a:extLst>
            </p:cNvPr>
            <p:cNvSpPr/>
            <p:nvPr/>
          </p:nvSpPr>
          <p:spPr>
            <a:xfrm>
              <a:off x="186431" y="2416449"/>
              <a:ext cx="279319" cy="362262"/>
            </a:xfrm>
            <a:prstGeom prst="round2Same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1" name="Rectangle: Top Corners Rounded 30">
              <a:extLst>
                <a:ext uri="{FF2B5EF4-FFF2-40B4-BE49-F238E27FC236}">
                  <a16:creationId xmlns:a16="http://schemas.microsoft.com/office/drawing/2014/main" id="{E5852328-DE8B-3111-AC67-1C06C98AB702}"/>
                </a:ext>
              </a:extLst>
            </p:cNvPr>
            <p:cNvSpPr/>
            <p:nvPr/>
          </p:nvSpPr>
          <p:spPr>
            <a:xfrm>
              <a:off x="683694" y="1847817"/>
              <a:ext cx="279319" cy="930893"/>
            </a:xfrm>
            <a:prstGeom prst="round2Same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2" name="Rectangle: Top Corners Rounded 31">
              <a:extLst>
                <a:ext uri="{FF2B5EF4-FFF2-40B4-BE49-F238E27FC236}">
                  <a16:creationId xmlns:a16="http://schemas.microsoft.com/office/drawing/2014/main" id="{7E805A02-86F6-B9B6-09F5-6B4A17613297}"/>
                </a:ext>
              </a:extLst>
            </p:cNvPr>
            <p:cNvSpPr/>
            <p:nvPr/>
          </p:nvSpPr>
          <p:spPr>
            <a:xfrm>
              <a:off x="1180955" y="2238957"/>
              <a:ext cx="279319" cy="539754"/>
            </a:xfrm>
            <a:prstGeom prst="round2Same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33" name="Rectangle: Top Corners Rounded 32">
              <a:extLst>
                <a:ext uri="{FF2B5EF4-FFF2-40B4-BE49-F238E27FC236}">
                  <a16:creationId xmlns:a16="http://schemas.microsoft.com/office/drawing/2014/main" id="{8248A8C4-EE4C-862E-C9E7-8DB5FE41A190}"/>
                </a:ext>
              </a:extLst>
            </p:cNvPr>
            <p:cNvSpPr/>
            <p:nvPr/>
          </p:nvSpPr>
          <p:spPr>
            <a:xfrm>
              <a:off x="1678218" y="2069322"/>
              <a:ext cx="279319" cy="709388"/>
            </a:xfrm>
            <a:prstGeom prst="round2Same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34" name="Rectangle: Top Corners Rounded 33">
              <a:extLst>
                <a:ext uri="{FF2B5EF4-FFF2-40B4-BE49-F238E27FC236}">
                  <a16:creationId xmlns:a16="http://schemas.microsoft.com/office/drawing/2014/main" id="{EB4ED70F-BD8B-38EA-7364-E53721D375AC}"/>
                </a:ext>
              </a:extLst>
            </p:cNvPr>
            <p:cNvSpPr/>
            <p:nvPr/>
          </p:nvSpPr>
          <p:spPr>
            <a:xfrm>
              <a:off x="2175478" y="1847817"/>
              <a:ext cx="279319" cy="930892"/>
            </a:xfrm>
            <a:prstGeom prst="round2Same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C73442D2-9029-FE25-D454-49B6DD6B90C8}"/>
              </a:ext>
            </a:extLst>
          </p:cNvPr>
          <p:cNvSpPr txBox="1"/>
          <p:nvPr/>
        </p:nvSpPr>
        <p:spPr>
          <a:xfrm>
            <a:off x="2708638" y="905182"/>
            <a:ext cx="716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0" spc="-200">
                <a:solidFill>
                  <a:srgbClr val="32394E"/>
                </a:solidFill>
                <a:latin typeface="+mj-lt"/>
              </a:defRPr>
            </a:lvl1pPr>
          </a:lstStyle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48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Bangladesh</a:t>
            </a:r>
            <a:r>
              <a:rPr lang="en-US" sz="4800" b="1" i="0" dirty="0">
                <a:solidFill>
                  <a:schemeClr val="bg1"/>
                </a:solidFill>
                <a:effectLst/>
                <a:latin typeface="DeepSeek-CJK-patch"/>
              </a:rPr>
              <a:t> is China’s Best Bet</a:t>
            </a:r>
            <a:endParaRPr lang="en-US" sz="4800" b="0" i="0" dirty="0">
              <a:solidFill>
                <a:schemeClr val="bg1"/>
              </a:solidFill>
              <a:effectLst/>
              <a:latin typeface="DeepSeek-CJK-patch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6398C7-2E32-5253-CB65-948375413622}"/>
              </a:ext>
            </a:extLst>
          </p:cNvPr>
          <p:cNvSpPr txBox="1"/>
          <p:nvPr/>
        </p:nvSpPr>
        <p:spPr>
          <a:xfrm>
            <a:off x="4601952" y="454878"/>
            <a:ext cx="2965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537246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51A9-3818-970B-9B32-4BC7D908C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92B3CF9-ECBE-23D1-1A49-17B730B6201B}"/>
              </a:ext>
            </a:extLst>
          </p:cNvPr>
          <p:cNvGrpSpPr/>
          <p:nvPr/>
        </p:nvGrpSpPr>
        <p:grpSpPr>
          <a:xfrm>
            <a:off x="6096000" y="599992"/>
            <a:ext cx="5156923" cy="5156911"/>
            <a:chOff x="-1168373" y="1303746"/>
            <a:chExt cx="7549996" cy="754997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7DFE0FC-3798-C282-192A-77AA5B2B9FAC}"/>
                </a:ext>
              </a:extLst>
            </p:cNvPr>
            <p:cNvSpPr/>
            <p:nvPr/>
          </p:nvSpPr>
          <p:spPr>
            <a:xfrm>
              <a:off x="-1168373" y="1303746"/>
              <a:ext cx="7549996" cy="754997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7ECAF2C1-E361-0832-F1B9-89E95518F839}"/>
                </a:ext>
              </a:extLst>
            </p:cNvPr>
            <p:cNvSpPr/>
            <p:nvPr/>
          </p:nvSpPr>
          <p:spPr>
            <a:xfrm flipH="1" flipV="1">
              <a:off x="-1168373" y="1303746"/>
              <a:ext cx="7549996" cy="7549978"/>
            </a:xfrm>
            <a:prstGeom prst="pie">
              <a:avLst>
                <a:gd name="adj1" fmla="val 18937827"/>
                <a:gd name="adj2" fmla="val 2857764"/>
              </a:avLst>
            </a:prstGeom>
            <a:gradFill>
              <a:gsLst>
                <a:gs pos="100000">
                  <a:schemeClr val="bg1"/>
                </a:gs>
                <a:gs pos="49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80F2E0B-83B0-FA1A-17D1-3EC86F726B0C}"/>
              </a:ext>
            </a:extLst>
          </p:cNvPr>
          <p:cNvSpPr/>
          <p:nvPr/>
        </p:nvSpPr>
        <p:spPr>
          <a:xfrm>
            <a:off x="8521746" y="3038476"/>
            <a:ext cx="232410" cy="232410"/>
          </a:xfrm>
          <a:prstGeom prst="ellipse">
            <a:avLst/>
          </a:prstGeom>
          <a:gradFill>
            <a:gsLst>
              <a:gs pos="99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404436-3840-935A-7BC3-80EBF2393591}"/>
              </a:ext>
            </a:extLst>
          </p:cNvPr>
          <p:cNvSpPr/>
          <p:nvPr/>
        </p:nvSpPr>
        <p:spPr>
          <a:xfrm>
            <a:off x="8087615" y="2604345"/>
            <a:ext cx="1100671" cy="1100671"/>
          </a:xfrm>
          <a:prstGeom prst="ellipse">
            <a:avLst/>
          </a:prstGeom>
          <a:noFill/>
          <a:ln w="25400">
            <a:solidFill>
              <a:schemeClr val="bg1">
                <a:alpha val="50000"/>
              </a:schemeClr>
            </a:solidFill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B63FE0C-CB53-2343-811D-33B66548E71B}"/>
              </a:ext>
            </a:extLst>
          </p:cNvPr>
          <p:cNvSpPr/>
          <p:nvPr/>
        </p:nvSpPr>
        <p:spPr>
          <a:xfrm>
            <a:off x="7497818" y="2014548"/>
            <a:ext cx="2280266" cy="2280266"/>
          </a:xfrm>
          <a:prstGeom prst="ellipse">
            <a:avLst/>
          </a:prstGeom>
          <a:noFill/>
          <a:ln w="25400">
            <a:solidFill>
              <a:schemeClr val="bg1">
                <a:alpha val="30000"/>
              </a:schemeClr>
            </a:solidFill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2A68DA-04BC-D3E5-16F1-98248EC3F9D2}"/>
              </a:ext>
            </a:extLst>
          </p:cNvPr>
          <p:cNvSpPr/>
          <p:nvPr/>
        </p:nvSpPr>
        <p:spPr>
          <a:xfrm>
            <a:off x="6059488" y="576218"/>
            <a:ext cx="5156925" cy="515692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7999FA-B6FD-18AC-A07A-9F1EE738A318}"/>
              </a:ext>
            </a:extLst>
          </p:cNvPr>
          <p:cNvSpPr/>
          <p:nvPr/>
        </p:nvSpPr>
        <p:spPr>
          <a:xfrm>
            <a:off x="6761115" y="1277845"/>
            <a:ext cx="3753670" cy="3753670"/>
          </a:xfrm>
          <a:prstGeom prst="ellipse">
            <a:avLst/>
          </a:prstGeom>
          <a:noFill/>
          <a:ln w="25400">
            <a:solidFill>
              <a:schemeClr val="bg1">
                <a:alpha val="20000"/>
              </a:schemeClr>
            </a:solidFill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F9447A-6BA1-A5F8-969C-8A59E38FE042}"/>
              </a:ext>
            </a:extLst>
          </p:cNvPr>
          <p:cNvSpPr/>
          <p:nvPr/>
        </p:nvSpPr>
        <p:spPr>
          <a:xfrm>
            <a:off x="9022639" y="1142370"/>
            <a:ext cx="698141" cy="6981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95D6AC-FF25-4CFA-9CDB-0F99510F8994}"/>
              </a:ext>
            </a:extLst>
          </p:cNvPr>
          <p:cNvSpPr/>
          <p:nvPr/>
        </p:nvSpPr>
        <p:spPr>
          <a:xfrm flipH="1">
            <a:off x="9270214" y="4694170"/>
            <a:ext cx="1427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USA - $8B</a:t>
            </a:r>
            <a:endParaRPr lang="id-ID" sz="2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05E760-A46D-2D92-3EE3-BDC829D79536}"/>
              </a:ext>
            </a:extLst>
          </p:cNvPr>
          <p:cNvSpPr/>
          <p:nvPr/>
        </p:nvSpPr>
        <p:spPr>
          <a:xfrm flipH="1">
            <a:off x="8516264" y="738780"/>
            <a:ext cx="16189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Chaina - $5B </a:t>
            </a:r>
            <a:endParaRPr lang="id-ID" sz="2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2D4BD4-3BCA-77C2-0A2D-F705449532BC}"/>
              </a:ext>
            </a:extLst>
          </p:cNvPr>
          <p:cNvSpPr/>
          <p:nvPr/>
        </p:nvSpPr>
        <p:spPr>
          <a:xfrm flipH="1">
            <a:off x="7266349" y="3462691"/>
            <a:ext cx="1564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EU - $38B</a:t>
            </a:r>
            <a:endParaRPr lang="id-ID" sz="2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894FC6-C569-F307-C0B5-56C3028317D9}"/>
              </a:ext>
            </a:extLst>
          </p:cNvPr>
          <p:cNvSpPr/>
          <p:nvPr/>
        </p:nvSpPr>
        <p:spPr>
          <a:xfrm flipH="1">
            <a:off x="6140869" y="4294060"/>
            <a:ext cx="1427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India - $2B</a:t>
            </a:r>
            <a:endParaRPr lang="id-ID" sz="2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FD48F34-C456-633E-EBD8-707BDC9F63A3}"/>
              </a:ext>
            </a:extLst>
          </p:cNvPr>
          <p:cNvSpPr/>
          <p:nvPr/>
        </p:nvSpPr>
        <p:spPr>
          <a:xfrm>
            <a:off x="9634855" y="4098434"/>
            <a:ext cx="698141" cy="6981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任意形状 821">
            <a:extLst>
              <a:ext uri="{FF2B5EF4-FFF2-40B4-BE49-F238E27FC236}">
                <a16:creationId xmlns:a16="http://schemas.microsoft.com/office/drawing/2014/main" id="{AE5CEB7D-4305-DA61-0F31-9C8BA14F47D3}"/>
              </a:ext>
            </a:extLst>
          </p:cNvPr>
          <p:cNvSpPr/>
          <p:nvPr/>
        </p:nvSpPr>
        <p:spPr>
          <a:xfrm>
            <a:off x="9160996" y="1289092"/>
            <a:ext cx="401218" cy="4012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3F43EB-19E2-DB24-586D-D3E1AB91F347}"/>
              </a:ext>
            </a:extLst>
          </p:cNvPr>
          <p:cNvSpPr/>
          <p:nvPr/>
        </p:nvSpPr>
        <p:spPr>
          <a:xfrm>
            <a:off x="6521079" y="4720571"/>
            <a:ext cx="698141" cy="6981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21CF4B-11D9-CF21-417D-2C3F2B237786}"/>
              </a:ext>
            </a:extLst>
          </p:cNvPr>
          <p:cNvSpPr txBox="1"/>
          <p:nvPr/>
        </p:nvSpPr>
        <p:spPr>
          <a:xfrm>
            <a:off x="950184" y="978511"/>
            <a:ext cx="4673127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 b="1">
                <a:solidFill>
                  <a:schemeClr val="accent1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Bangladesh Export Destination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AE9D4-8936-3AC9-CAFC-BB8E3F5096D5}"/>
              </a:ext>
            </a:extLst>
          </p:cNvPr>
          <p:cNvSpPr txBox="1"/>
          <p:nvPr/>
        </p:nvSpPr>
        <p:spPr>
          <a:xfrm>
            <a:off x="950184" y="4006348"/>
            <a:ext cx="225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  <a:cs typeface="Poppins" panose="00000500000000000000" pitchFamily="2" charset="0"/>
              </a:rPr>
              <a:t>2023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D16F02-CF0C-FD09-FDE3-BAE8EAD75445}"/>
              </a:ext>
            </a:extLst>
          </p:cNvPr>
          <p:cNvSpPr txBox="1"/>
          <p:nvPr/>
        </p:nvSpPr>
        <p:spPr>
          <a:xfrm>
            <a:off x="950184" y="2720778"/>
            <a:ext cx="25561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71</a:t>
            </a:r>
            <a:r>
              <a:rPr lang="en-US" sz="6600" b="1" baseline="30000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%</a:t>
            </a:r>
            <a:endParaRPr lang="en-US" sz="8800" b="1" baseline="30000" dirty="0">
              <a:solidFill>
                <a:schemeClr val="bg1"/>
              </a:solidFill>
              <a:latin typeface="+mj-lt"/>
              <a:ea typeface="Inter Extra Bold" panose="020B09020400000000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6E44C8-E1BA-39B5-6593-AC160FF98A3F}"/>
              </a:ext>
            </a:extLst>
          </p:cNvPr>
          <p:cNvSpPr/>
          <p:nvPr/>
        </p:nvSpPr>
        <p:spPr>
          <a:xfrm>
            <a:off x="950184" y="4546047"/>
            <a:ext cx="3822743" cy="90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 dirty="0">
                <a:solidFill>
                  <a:schemeClr val="bg1"/>
                </a:solidFill>
                <a:ea typeface="Open Sans" panose="020B0606030504020204" pitchFamily="34" charset="0"/>
                <a:cs typeface="Poppins" panose="00000500000000000000" pitchFamily="2" charset="0"/>
              </a:rPr>
              <a:t>Market is in EU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ED2785-6732-544A-C439-278A6A7D7293}"/>
              </a:ext>
            </a:extLst>
          </p:cNvPr>
          <p:cNvSpPr/>
          <p:nvPr/>
        </p:nvSpPr>
        <p:spPr>
          <a:xfrm>
            <a:off x="7733312" y="2769068"/>
            <a:ext cx="698141" cy="6981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任意形状 821">
            <a:extLst>
              <a:ext uri="{FF2B5EF4-FFF2-40B4-BE49-F238E27FC236}">
                <a16:creationId xmlns:a16="http://schemas.microsoft.com/office/drawing/2014/main" id="{C090813A-A714-F528-8540-E52BD3E1E189}"/>
              </a:ext>
            </a:extLst>
          </p:cNvPr>
          <p:cNvSpPr/>
          <p:nvPr/>
        </p:nvSpPr>
        <p:spPr>
          <a:xfrm>
            <a:off x="6669540" y="4895014"/>
            <a:ext cx="401218" cy="4012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23" name="任意形状 821">
            <a:extLst>
              <a:ext uri="{FF2B5EF4-FFF2-40B4-BE49-F238E27FC236}">
                <a16:creationId xmlns:a16="http://schemas.microsoft.com/office/drawing/2014/main" id="{31451159-D4B6-A647-BE96-B44DCED23EFA}"/>
              </a:ext>
            </a:extLst>
          </p:cNvPr>
          <p:cNvSpPr/>
          <p:nvPr/>
        </p:nvSpPr>
        <p:spPr>
          <a:xfrm>
            <a:off x="7904803" y="2921644"/>
            <a:ext cx="401218" cy="4012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24" name="任意形状 821">
            <a:extLst>
              <a:ext uri="{FF2B5EF4-FFF2-40B4-BE49-F238E27FC236}">
                <a16:creationId xmlns:a16="http://schemas.microsoft.com/office/drawing/2014/main" id="{2EDE3EC8-B9A0-D99A-0116-32C5F94771A1}"/>
              </a:ext>
            </a:extLst>
          </p:cNvPr>
          <p:cNvSpPr/>
          <p:nvPr/>
        </p:nvSpPr>
        <p:spPr>
          <a:xfrm>
            <a:off x="9777815" y="4265322"/>
            <a:ext cx="401218" cy="4012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824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80CA9E-DFBA-2903-EF65-8B3E14F5D609}"/>
              </a:ext>
            </a:extLst>
          </p:cNvPr>
          <p:cNvSpPr/>
          <p:nvPr/>
        </p:nvSpPr>
        <p:spPr>
          <a:xfrm>
            <a:off x="834572" y="1573895"/>
            <a:ext cx="10522857" cy="4143863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303D61-27E9-7212-FC12-5A5B675919F9}"/>
              </a:ext>
            </a:extLst>
          </p:cNvPr>
          <p:cNvSpPr/>
          <p:nvPr/>
        </p:nvSpPr>
        <p:spPr>
          <a:xfrm>
            <a:off x="834572" y="1573895"/>
            <a:ext cx="10522857" cy="62161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E49F8-1252-58D1-3870-576A7863381A}"/>
              </a:ext>
            </a:extLst>
          </p:cNvPr>
          <p:cNvSpPr txBox="1"/>
          <p:nvPr/>
        </p:nvSpPr>
        <p:spPr>
          <a:xfrm>
            <a:off x="1139726" y="1715426"/>
            <a:ext cx="102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No.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7A9B2-56EA-FCB0-54D4-5008BFADCC29}"/>
              </a:ext>
            </a:extLst>
          </p:cNvPr>
          <p:cNvSpPr txBox="1"/>
          <p:nvPr/>
        </p:nvSpPr>
        <p:spPr>
          <a:xfrm>
            <a:off x="8594694" y="1715426"/>
            <a:ext cx="205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Countries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F0D9D-2DC9-9A98-86C1-6CDA5EDDF932}"/>
              </a:ext>
            </a:extLst>
          </p:cNvPr>
          <p:cNvSpPr txBox="1"/>
          <p:nvPr/>
        </p:nvSpPr>
        <p:spPr>
          <a:xfrm>
            <a:off x="2664571" y="1665569"/>
            <a:ext cx="3735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	2003 Exports (Billion USD)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600B30-DA27-73D6-EBDC-70FDFFBA1C04}"/>
              </a:ext>
            </a:extLst>
          </p:cNvPr>
          <p:cNvSpPr txBox="1"/>
          <p:nvPr/>
        </p:nvSpPr>
        <p:spPr>
          <a:xfrm>
            <a:off x="5906381" y="1673297"/>
            <a:ext cx="2462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2022 Exports (Billion USD)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79AA4-C160-0CA9-F28B-FFA1B84A7263}"/>
              </a:ext>
            </a:extLst>
          </p:cNvPr>
          <p:cNvSpPr txBox="1"/>
          <p:nvPr/>
        </p:nvSpPr>
        <p:spPr>
          <a:xfrm>
            <a:off x="1195139" y="2496800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1.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E82DFA-36CD-9E13-5224-5226521286FD}"/>
              </a:ext>
            </a:extLst>
          </p:cNvPr>
          <p:cNvGrpSpPr/>
          <p:nvPr/>
        </p:nvGrpSpPr>
        <p:grpSpPr>
          <a:xfrm>
            <a:off x="1355346" y="2900281"/>
            <a:ext cx="9481309" cy="1878546"/>
            <a:chOff x="1406712" y="2900281"/>
            <a:chExt cx="8855212" cy="187854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81534D-CBB0-24FE-A7B6-6D71784F948E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2" y="2900281"/>
              <a:ext cx="885521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8F8795-B9B6-1C2B-D10A-E41F2F572194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2" y="3523692"/>
              <a:ext cx="885521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76902D8-E6F1-704A-14AB-09D4053BEB8E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2" y="4155415"/>
              <a:ext cx="885521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3DD39F-6592-8633-853D-6D5F971A0289}"/>
                </a:ext>
              </a:extLst>
            </p:cNvPr>
            <p:cNvCxnSpPr>
              <a:cxnSpLocks/>
            </p:cNvCxnSpPr>
            <p:nvPr/>
          </p:nvCxnSpPr>
          <p:spPr>
            <a:xfrm>
              <a:off x="1406712" y="4778827"/>
              <a:ext cx="885521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1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EF0FFA4-60CC-DDAA-B852-0E6FE1D034E6}"/>
              </a:ext>
            </a:extLst>
          </p:cNvPr>
          <p:cNvSpPr txBox="1"/>
          <p:nvPr/>
        </p:nvSpPr>
        <p:spPr>
          <a:xfrm>
            <a:off x="1195139" y="3081977"/>
            <a:ext cx="428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2.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C93AB4-E659-2F90-B10E-4C8195562A5F}"/>
              </a:ext>
            </a:extLst>
          </p:cNvPr>
          <p:cNvSpPr txBox="1"/>
          <p:nvPr/>
        </p:nvSpPr>
        <p:spPr>
          <a:xfrm>
            <a:off x="1195139" y="3727000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3.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3B7A5-9897-AC83-A4B8-6B93124B1D8B}"/>
              </a:ext>
            </a:extLst>
          </p:cNvPr>
          <p:cNvSpPr txBox="1"/>
          <p:nvPr/>
        </p:nvSpPr>
        <p:spPr>
          <a:xfrm>
            <a:off x="1195139" y="4352074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4.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4066AE-E236-542D-C4ED-3D27A8D97B63}"/>
              </a:ext>
            </a:extLst>
          </p:cNvPr>
          <p:cNvSpPr txBox="1"/>
          <p:nvPr/>
        </p:nvSpPr>
        <p:spPr>
          <a:xfrm>
            <a:off x="1195139" y="4943899"/>
            <a:ext cx="5615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5.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578181-ECD3-FE2F-8FBF-8F8B5318A9C9}"/>
              </a:ext>
            </a:extLst>
          </p:cNvPr>
          <p:cNvSpPr txBox="1"/>
          <p:nvPr/>
        </p:nvSpPr>
        <p:spPr>
          <a:xfrm>
            <a:off x="9469288" y="2496801"/>
            <a:ext cx="161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USA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BF5E6C-9D97-33AD-FB99-733BCE5C3926}"/>
              </a:ext>
            </a:extLst>
          </p:cNvPr>
          <p:cNvSpPr txBox="1"/>
          <p:nvPr/>
        </p:nvSpPr>
        <p:spPr>
          <a:xfrm>
            <a:off x="9469287" y="3081977"/>
            <a:ext cx="144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Germany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098D5F-E46C-A05A-E908-5E1265DC77D1}"/>
              </a:ext>
            </a:extLst>
          </p:cNvPr>
          <p:cNvSpPr txBox="1"/>
          <p:nvPr/>
        </p:nvSpPr>
        <p:spPr>
          <a:xfrm>
            <a:off x="9469288" y="3727000"/>
            <a:ext cx="14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UK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7DDB7A-C1B9-8144-5102-3958B1EBB2A0}"/>
              </a:ext>
            </a:extLst>
          </p:cNvPr>
          <p:cNvSpPr txBox="1"/>
          <p:nvPr/>
        </p:nvSpPr>
        <p:spPr>
          <a:xfrm>
            <a:off x="9469288" y="4352074"/>
            <a:ext cx="16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Spain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2D6757-9149-3A24-5844-A0F120B22E1B}"/>
              </a:ext>
            </a:extLst>
          </p:cNvPr>
          <p:cNvSpPr txBox="1"/>
          <p:nvPr/>
        </p:nvSpPr>
        <p:spPr>
          <a:xfrm>
            <a:off x="9460219" y="4943899"/>
            <a:ext cx="118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France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4D19AD-0EBD-B2A8-1495-EE7F200157D3}"/>
              </a:ext>
            </a:extLst>
          </p:cNvPr>
          <p:cNvSpPr txBox="1"/>
          <p:nvPr/>
        </p:nvSpPr>
        <p:spPr>
          <a:xfrm>
            <a:off x="4693763" y="2422476"/>
            <a:ext cx="161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$2.50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04156F-959E-E2D6-3D12-FAEF0A6CFD7B}"/>
              </a:ext>
            </a:extLst>
          </p:cNvPr>
          <p:cNvSpPr txBox="1"/>
          <p:nvPr/>
        </p:nvSpPr>
        <p:spPr>
          <a:xfrm>
            <a:off x="4718202" y="3050844"/>
            <a:ext cx="144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$1.20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3FBDB4-B8FA-840B-4D08-A0C4289A30F9}"/>
              </a:ext>
            </a:extLst>
          </p:cNvPr>
          <p:cNvSpPr txBox="1"/>
          <p:nvPr/>
        </p:nvSpPr>
        <p:spPr>
          <a:xfrm>
            <a:off x="4725384" y="3709866"/>
            <a:ext cx="14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$0.70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0E9A7D-730D-534C-5B4E-D53C21C1FB0D}"/>
              </a:ext>
            </a:extLst>
          </p:cNvPr>
          <p:cNvSpPr txBox="1"/>
          <p:nvPr/>
        </p:nvSpPr>
        <p:spPr>
          <a:xfrm>
            <a:off x="4711783" y="4282486"/>
            <a:ext cx="16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$0.30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9FDE6A8-110E-4EBD-CE0A-0D92634F69C5}"/>
              </a:ext>
            </a:extLst>
          </p:cNvPr>
          <p:cNvSpPr txBox="1"/>
          <p:nvPr/>
        </p:nvSpPr>
        <p:spPr>
          <a:xfrm>
            <a:off x="4723411" y="4816992"/>
            <a:ext cx="118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cs typeface="Space Grotesk" pitchFamily="2" charset="0"/>
              </a:rPr>
              <a:t>$0.20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4F447E-9DB1-2067-6326-1F1E473CCA22}"/>
              </a:ext>
            </a:extLst>
          </p:cNvPr>
          <p:cNvSpPr txBox="1"/>
          <p:nvPr/>
        </p:nvSpPr>
        <p:spPr>
          <a:xfrm>
            <a:off x="6703037" y="2496801"/>
            <a:ext cx="161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Space Grotesk" pitchFamily="2" charset="0"/>
              </a:rPr>
              <a:t>$10.10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E4498D-75AC-C541-FBCC-407C85B76960}"/>
              </a:ext>
            </a:extLst>
          </p:cNvPr>
          <p:cNvSpPr txBox="1"/>
          <p:nvPr/>
        </p:nvSpPr>
        <p:spPr>
          <a:xfrm>
            <a:off x="6703037" y="3081977"/>
            <a:ext cx="144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Space Grotesk" pitchFamily="2" charset="0"/>
              </a:rPr>
              <a:t>$7.00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468232-9EB7-6C17-5465-3041FA66A7EC}"/>
              </a:ext>
            </a:extLst>
          </p:cNvPr>
          <p:cNvSpPr txBox="1"/>
          <p:nvPr/>
        </p:nvSpPr>
        <p:spPr>
          <a:xfrm>
            <a:off x="6703037" y="3727000"/>
            <a:ext cx="14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Space Grotesk" pitchFamily="2" charset="0"/>
              </a:rPr>
              <a:t>$4.80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E88069-172F-582C-33D6-9181CF646038}"/>
              </a:ext>
            </a:extLst>
          </p:cNvPr>
          <p:cNvSpPr txBox="1"/>
          <p:nvPr/>
        </p:nvSpPr>
        <p:spPr>
          <a:xfrm>
            <a:off x="6703037" y="4352074"/>
            <a:ext cx="1636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Space Grotesk" pitchFamily="2" charset="0"/>
              </a:rPr>
              <a:t>$3.00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FB5140-5AD2-C583-B3C4-46C97F02726F}"/>
              </a:ext>
            </a:extLst>
          </p:cNvPr>
          <p:cNvSpPr txBox="1"/>
          <p:nvPr/>
        </p:nvSpPr>
        <p:spPr>
          <a:xfrm>
            <a:off x="6703037" y="4943899"/>
            <a:ext cx="1182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cs typeface="Space Grotesk" pitchFamily="2" charset="0"/>
              </a:rPr>
              <a:t>$2.30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01C0EE4-C459-8E7A-F4AE-CDCD4B6F4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712" y="3702823"/>
            <a:ext cx="518205" cy="30482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152400" dist="50800" dir="3600000" algn="t" rotWithShape="0">
              <a:prstClr val="black">
                <a:alpha val="21000"/>
              </a:prst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625711D-34B1-E997-1757-4C58EFE7CD6C}"/>
              </a:ext>
            </a:extLst>
          </p:cNvPr>
          <p:cNvSpPr txBox="1"/>
          <p:nvPr/>
        </p:nvSpPr>
        <p:spPr>
          <a:xfrm>
            <a:off x="1523367" y="2461663"/>
            <a:ext cx="2831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Apparel (knitwear, woven garments)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6FCB69-DCDD-31A4-4A0C-787DB9FEBCCB}"/>
              </a:ext>
            </a:extLst>
          </p:cNvPr>
          <p:cNvSpPr txBox="1"/>
          <p:nvPr/>
        </p:nvSpPr>
        <p:spPr>
          <a:xfrm>
            <a:off x="1808841" y="1715426"/>
            <a:ext cx="2054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j-lt"/>
                <a:cs typeface="Space Grotesk" pitchFamily="2" charset="0"/>
              </a:rPr>
              <a:t>Key Products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D7D888-F623-0A54-8990-27EEAD1BD6FC}"/>
              </a:ext>
            </a:extLst>
          </p:cNvPr>
          <p:cNvSpPr txBox="1"/>
          <p:nvPr/>
        </p:nvSpPr>
        <p:spPr>
          <a:xfrm>
            <a:off x="1600166" y="3044524"/>
            <a:ext cx="1916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RMG, textiles, footwear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C69A3D-75FE-7AD2-35F0-640D936BC0F3}"/>
              </a:ext>
            </a:extLst>
          </p:cNvPr>
          <p:cNvSpPr txBox="1"/>
          <p:nvPr/>
        </p:nvSpPr>
        <p:spPr>
          <a:xfrm>
            <a:off x="1623336" y="3685380"/>
            <a:ext cx="2726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RMG, leather goods, frozen shrimp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00D6A81-4306-5991-6802-7177BD6B2E29}"/>
              </a:ext>
            </a:extLst>
          </p:cNvPr>
          <p:cNvSpPr txBox="1"/>
          <p:nvPr/>
        </p:nvSpPr>
        <p:spPr>
          <a:xfrm>
            <a:off x="1623336" y="4337651"/>
            <a:ext cx="2499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Woven garments, home textiles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7C1713-7098-550B-4074-7089B2876DA6}"/>
              </a:ext>
            </a:extLst>
          </p:cNvPr>
          <p:cNvSpPr txBox="1"/>
          <p:nvPr/>
        </p:nvSpPr>
        <p:spPr>
          <a:xfrm>
            <a:off x="1590024" y="4926594"/>
            <a:ext cx="30349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rPr>
              <a:t>RMG, jute products, ceramic tableware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12CF35-344A-D1C7-63E1-D0953C0730DB}"/>
              </a:ext>
            </a:extLst>
          </p:cNvPr>
          <p:cNvSpPr txBox="1"/>
          <p:nvPr/>
        </p:nvSpPr>
        <p:spPr>
          <a:xfrm>
            <a:off x="744537" y="441420"/>
            <a:ext cx="10702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4800" b="0" spc="-200">
                <a:solidFill>
                  <a:srgbClr val="32394E"/>
                </a:solidFill>
                <a:latin typeface="+mj-lt"/>
              </a:defRPr>
            </a:lvl1pPr>
          </a:lstStyle>
          <a:p>
            <a:r>
              <a:rPr lang="en-US" b="1" spc="0" dirty="0">
                <a:solidFill>
                  <a:schemeClr val="bg1"/>
                </a:solidFill>
              </a:rPr>
              <a:t>Our Customers around the world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A80DA936-4590-9A61-5673-F5B259A95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8858959" y="3069273"/>
            <a:ext cx="512958" cy="30777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DE079F9-5218-0C8E-8011-19C96494B1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853711" y="4245321"/>
            <a:ext cx="591651" cy="39443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212C4C99-5F53-4D97-6756-AC213B532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853711" y="2484773"/>
            <a:ext cx="507259" cy="26710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F75CD693-5CB2-AC17-916B-9E3C3018EC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853711" y="4868423"/>
            <a:ext cx="591651" cy="3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2DB6B3-DCFD-8679-CF14-2F0E99EC7127}"/>
              </a:ext>
            </a:extLst>
          </p:cNvPr>
          <p:cNvGrpSpPr/>
          <p:nvPr/>
        </p:nvGrpSpPr>
        <p:grpSpPr>
          <a:xfrm>
            <a:off x="6059490" y="576226"/>
            <a:ext cx="5156923" cy="5156911"/>
            <a:chOff x="-1168373" y="1303746"/>
            <a:chExt cx="7549996" cy="7549978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D9069FB-6B9E-8A72-5B45-029BA229666F}"/>
                </a:ext>
              </a:extLst>
            </p:cNvPr>
            <p:cNvSpPr/>
            <p:nvPr/>
          </p:nvSpPr>
          <p:spPr>
            <a:xfrm>
              <a:off x="-1168373" y="1303746"/>
              <a:ext cx="7549996" cy="7549978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3227EC9B-5216-2FF3-98A3-C93B3F9A3236}"/>
                </a:ext>
              </a:extLst>
            </p:cNvPr>
            <p:cNvSpPr/>
            <p:nvPr/>
          </p:nvSpPr>
          <p:spPr>
            <a:xfrm flipH="1" flipV="1">
              <a:off x="-1168373" y="1303746"/>
              <a:ext cx="7549996" cy="7549978"/>
            </a:xfrm>
            <a:prstGeom prst="pie">
              <a:avLst>
                <a:gd name="adj1" fmla="val 9716001"/>
                <a:gd name="adj2" fmla="val 15785135"/>
              </a:avLst>
            </a:prstGeom>
            <a:gradFill>
              <a:gsLst>
                <a:gs pos="100000">
                  <a:schemeClr val="bg1"/>
                </a:gs>
                <a:gs pos="49000">
                  <a:schemeClr val="bg1">
                    <a:alpha val="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B3B7FCC9-220B-4B43-D66C-A5AF2DE0D3B4}"/>
              </a:ext>
            </a:extLst>
          </p:cNvPr>
          <p:cNvSpPr/>
          <p:nvPr/>
        </p:nvSpPr>
        <p:spPr>
          <a:xfrm>
            <a:off x="8521746" y="3038476"/>
            <a:ext cx="232410" cy="232410"/>
          </a:xfrm>
          <a:prstGeom prst="ellipse">
            <a:avLst/>
          </a:prstGeom>
          <a:gradFill>
            <a:gsLst>
              <a:gs pos="99000">
                <a:schemeClr val="bg1">
                  <a:lumMod val="85000"/>
                </a:schemeClr>
              </a:gs>
              <a:gs pos="0">
                <a:schemeClr val="bg1"/>
              </a:gs>
            </a:gsLst>
            <a:lin ang="6000000" scaled="0"/>
          </a:gradFill>
          <a:ln>
            <a:noFill/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F3635A-0CEA-296D-A33E-5C564EFA6BEE}"/>
              </a:ext>
            </a:extLst>
          </p:cNvPr>
          <p:cNvSpPr/>
          <p:nvPr/>
        </p:nvSpPr>
        <p:spPr>
          <a:xfrm>
            <a:off x="8087615" y="2604345"/>
            <a:ext cx="1100671" cy="1100671"/>
          </a:xfrm>
          <a:prstGeom prst="ellipse">
            <a:avLst/>
          </a:prstGeom>
          <a:noFill/>
          <a:ln w="25400">
            <a:solidFill>
              <a:schemeClr val="bg1">
                <a:alpha val="50000"/>
              </a:schemeClr>
            </a:solidFill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87E910-FB35-4AE6-E190-C8B8EA5E8942}"/>
              </a:ext>
            </a:extLst>
          </p:cNvPr>
          <p:cNvSpPr/>
          <p:nvPr/>
        </p:nvSpPr>
        <p:spPr>
          <a:xfrm>
            <a:off x="7497818" y="2014548"/>
            <a:ext cx="2280266" cy="2280266"/>
          </a:xfrm>
          <a:prstGeom prst="ellipse">
            <a:avLst/>
          </a:prstGeom>
          <a:noFill/>
          <a:ln w="25400">
            <a:solidFill>
              <a:schemeClr val="bg1">
                <a:alpha val="30000"/>
              </a:schemeClr>
            </a:solidFill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A3A817-2D33-25A7-3994-6EB7AFFCC13E}"/>
              </a:ext>
            </a:extLst>
          </p:cNvPr>
          <p:cNvSpPr/>
          <p:nvPr/>
        </p:nvSpPr>
        <p:spPr>
          <a:xfrm>
            <a:off x="6059488" y="576218"/>
            <a:ext cx="5156925" cy="5156925"/>
          </a:xfrm>
          <a:prstGeom prst="ellipse">
            <a:avLst/>
          </a:prstGeom>
          <a:noFill/>
          <a:ln w="25400">
            <a:solidFill>
              <a:schemeClr val="bg1">
                <a:alpha val="10000"/>
              </a:schemeClr>
            </a:solidFill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43F9DC-E11A-C4D8-DB8A-41A7F5A633FB}"/>
              </a:ext>
            </a:extLst>
          </p:cNvPr>
          <p:cNvSpPr/>
          <p:nvPr/>
        </p:nvSpPr>
        <p:spPr>
          <a:xfrm>
            <a:off x="6761115" y="1277845"/>
            <a:ext cx="3753670" cy="3753670"/>
          </a:xfrm>
          <a:prstGeom prst="ellipse">
            <a:avLst/>
          </a:prstGeom>
          <a:noFill/>
          <a:ln w="25400">
            <a:solidFill>
              <a:schemeClr val="bg1">
                <a:alpha val="20000"/>
              </a:schemeClr>
            </a:solidFill>
          </a:ln>
          <a:effectLst>
            <a:outerShdw blurRad="1270000" sx="95000" sy="9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705115-F3C9-1150-D2D5-CA9AA5648F7E}"/>
              </a:ext>
            </a:extLst>
          </p:cNvPr>
          <p:cNvSpPr/>
          <p:nvPr/>
        </p:nvSpPr>
        <p:spPr>
          <a:xfrm>
            <a:off x="9866530" y="777101"/>
            <a:ext cx="698141" cy="6981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8E90D2-873A-A8B7-F5CB-3327111124D1}"/>
              </a:ext>
            </a:extLst>
          </p:cNvPr>
          <p:cNvSpPr/>
          <p:nvPr/>
        </p:nvSpPr>
        <p:spPr>
          <a:xfrm flipH="1">
            <a:off x="6534291" y="1153057"/>
            <a:ext cx="1427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Japan - $4B</a:t>
            </a:r>
            <a:endParaRPr lang="id-ID" sz="2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21EE8B-5A08-8B7E-580C-27C0A50084E5}"/>
              </a:ext>
            </a:extLst>
          </p:cNvPr>
          <p:cNvSpPr/>
          <p:nvPr/>
        </p:nvSpPr>
        <p:spPr>
          <a:xfrm flipH="1">
            <a:off x="9523541" y="1504809"/>
            <a:ext cx="1427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USA – $3B </a:t>
            </a:r>
            <a:endParaRPr lang="id-ID" sz="2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62D1D6-508D-EDAA-8711-413AC4F53F88}"/>
              </a:ext>
            </a:extLst>
          </p:cNvPr>
          <p:cNvSpPr/>
          <p:nvPr/>
        </p:nvSpPr>
        <p:spPr>
          <a:xfrm flipH="1">
            <a:off x="8301988" y="3741527"/>
            <a:ext cx="1564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China - $12B</a:t>
            </a:r>
            <a:endParaRPr lang="id-ID" sz="2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1B15A1-A5B5-1614-8B53-A3E222EC2E50}"/>
              </a:ext>
            </a:extLst>
          </p:cNvPr>
          <p:cNvSpPr/>
          <p:nvPr/>
        </p:nvSpPr>
        <p:spPr>
          <a:xfrm flipH="1">
            <a:off x="6140869" y="4294060"/>
            <a:ext cx="14274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+mj-lt"/>
                <a:cs typeface="Poppins" panose="02000000000000000000" pitchFamily="2" charset="0"/>
              </a:rPr>
              <a:t>Tier D</a:t>
            </a:r>
            <a:endParaRPr lang="id-ID" sz="2000" dirty="0">
              <a:solidFill>
                <a:schemeClr val="bg1"/>
              </a:solidFill>
              <a:latin typeface="+mj-lt"/>
              <a:cs typeface="Poppins" panose="02000000000000000000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D0668D-35A0-CE7B-6033-E78F2979B6DC}"/>
              </a:ext>
            </a:extLst>
          </p:cNvPr>
          <p:cNvSpPr/>
          <p:nvPr/>
        </p:nvSpPr>
        <p:spPr>
          <a:xfrm>
            <a:off x="6938447" y="1655402"/>
            <a:ext cx="698141" cy="6981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任意形状 821">
            <a:extLst>
              <a:ext uri="{FF2B5EF4-FFF2-40B4-BE49-F238E27FC236}">
                <a16:creationId xmlns:a16="http://schemas.microsoft.com/office/drawing/2014/main" id="{12DDDA07-412A-D9FA-22B2-CB66BB2213C0}"/>
              </a:ext>
            </a:extLst>
          </p:cNvPr>
          <p:cNvSpPr/>
          <p:nvPr/>
        </p:nvSpPr>
        <p:spPr>
          <a:xfrm>
            <a:off x="10014991" y="925561"/>
            <a:ext cx="401218" cy="4012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613E99-361F-8C49-BF88-9602DE088D80}"/>
              </a:ext>
            </a:extLst>
          </p:cNvPr>
          <p:cNvSpPr/>
          <p:nvPr/>
        </p:nvSpPr>
        <p:spPr>
          <a:xfrm>
            <a:off x="6521079" y="4720571"/>
            <a:ext cx="698141" cy="6981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FC0E890-6CE1-F1BB-34FB-E27A26D346BA}"/>
              </a:ext>
            </a:extLst>
          </p:cNvPr>
          <p:cNvSpPr txBox="1"/>
          <p:nvPr/>
        </p:nvSpPr>
        <p:spPr>
          <a:xfrm>
            <a:off x="950184" y="978511"/>
            <a:ext cx="4673127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 b="1">
                <a:solidFill>
                  <a:schemeClr val="accent1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</a:rPr>
              <a:t>Chaina dominates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805C3-BE69-DE5D-979F-509DBA136A55}"/>
              </a:ext>
            </a:extLst>
          </p:cNvPr>
          <p:cNvSpPr txBox="1"/>
          <p:nvPr/>
        </p:nvSpPr>
        <p:spPr>
          <a:xfrm>
            <a:off x="950184" y="4006348"/>
            <a:ext cx="2250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j-lt"/>
                <a:cs typeface="Poppins" panose="00000500000000000000" pitchFamily="2" charset="0"/>
              </a:rPr>
              <a:t>2023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9010E6-A9C9-56AF-4333-9877A0A70B54}"/>
              </a:ext>
            </a:extLst>
          </p:cNvPr>
          <p:cNvSpPr txBox="1"/>
          <p:nvPr/>
        </p:nvSpPr>
        <p:spPr>
          <a:xfrm>
            <a:off x="950184" y="2720778"/>
            <a:ext cx="255611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b="1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60</a:t>
            </a:r>
            <a:r>
              <a:rPr lang="en-US" sz="6600" b="1" baseline="30000" dirty="0">
                <a:solidFill>
                  <a:schemeClr val="bg1"/>
                </a:solidFill>
                <a:latin typeface="+mj-lt"/>
                <a:ea typeface="Inter Extra Bold" panose="020B0902040000000004" pitchFamily="34" charset="0"/>
                <a:cs typeface="Poppins" panose="00000500000000000000" pitchFamily="2" charset="0"/>
              </a:rPr>
              <a:t>%</a:t>
            </a:r>
            <a:endParaRPr lang="en-US" sz="8800" b="1" baseline="30000" dirty="0">
              <a:solidFill>
                <a:schemeClr val="bg1"/>
              </a:solidFill>
              <a:latin typeface="+mj-lt"/>
              <a:ea typeface="Inter Extra Bold" panose="020B0902040000000004" pitchFamily="34" charset="0"/>
              <a:cs typeface="Poppins" panose="00000500000000000000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51305C-003E-D8A5-D459-9B5C022B0BF3}"/>
              </a:ext>
            </a:extLst>
          </p:cNvPr>
          <p:cNvSpPr/>
          <p:nvPr/>
        </p:nvSpPr>
        <p:spPr>
          <a:xfrm>
            <a:off x="950184" y="4546047"/>
            <a:ext cx="3822743" cy="90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 dirty="0">
                <a:solidFill>
                  <a:schemeClr val="bg1"/>
                </a:solidFill>
                <a:ea typeface="Open Sans" panose="020B0606030504020204" pitchFamily="34" charset="0"/>
                <a:cs typeface="Poppins" panose="00000500000000000000" pitchFamily="2" charset="0"/>
              </a:rPr>
              <a:t>of total FDI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E7093E-DF6B-A4CF-959A-8AB298E89D2A}"/>
              </a:ext>
            </a:extLst>
          </p:cNvPr>
          <p:cNvSpPr/>
          <p:nvPr/>
        </p:nvSpPr>
        <p:spPr>
          <a:xfrm>
            <a:off x="8716969" y="3094983"/>
            <a:ext cx="698141" cy="69813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任意形状 821">
            <a:extLst>
              <a:ext uri="{FF2B5EF4-FFF2-40B4-BE49-F238E27FC236}">
                <a16:creationId xmlns:a16="http://schemas.microsoft.com/office/drawing/2014/main" id="{F88067FC-CA44-98BD-F3C9-E8CE90D8E089}"/>
              </a:ext>
            </a:extLst>
          </p:cNvPr>
          <p:cNvSpPr/>
          <p:nvPr/>
        </p:nvSpPr>
        <p:spPr>
          <a:xfrm>
            <a:off x="8865430" y="3243443"/>
            <a:ext cx="401218" cy="4012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 dirty="0"/>
          </a:p>
        </p:txBody>
      </p:sp>
      <p:sp>
        <p:nvSpPr>
          <p:cNvPr id="23" name="任意形状 821">
            <a:extLst>
              <a:ext uri="{FF2B5EF4-FFF2-40B4-BE49-F238E27FC236}">
                <a16:creationId xmlns:a16="http://schemas.microsoft.com/office/drawing/2014/main" id="{ED17B3C5-56A9-61D6-F9AA-FF8EB456C955}"/>
              </a:ext>
            </a:extLst>
          </p:cNvPr>
          <p:cNvSpPr/>
          <p:nvPr/>
        </p:nvSpPr>
        <p:spPr>
          <a:xfrm>
            <a:off x="7073635" y="1803862"/>
            <a:ext cx="401218" cy="4012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24" name="任意形状 821">
            <a:extLst>
              <a:ext uri="{FF2B5EF4-FFF2-40B4-BE49-F238E27FC236}">
                <a16:creationId xmlns:a16="http://schemas.microsoft.com/office/drawing/2014/main" id="{53B75656-A4B4-11A5-7E1E-3E2D3C82CE10}"/>
              </a:ext>
            </a:extLst>
          </p:cNvPr>
          <p:cNvSpPr/>
          <p:nvPr/>
        </p:nvSpPr>
        <p:spPr>
          <a:xfrm>
            <a:off x="6669540" y="4869783"/>
            <a:ext cx="401218" cy="4012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859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39FF4DE-BF73-A459-C89F-C52B74888614}"/>
              </a:ext>
            </a:extLst>
          </p:cNvPr>
          <p:cNvGrpSpPr/>
          <p:nvPr/>
        </p:nvGrpSpPr>
        <p:grpSpPr>
          <a:xfrm rot="1950129">
            <a:off x="989917" y="3480384"/>
            <a:ext cx="2171711" cy="678031"/>
            <a:chOff x="747953" y="3481421"/>
            <a:chExt cx="2171711" cy="67803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B182E3-C11E-77B7-CA80-6DB231202281}"/>
                </a:ext>
              </a:extLst>
            </p:cNvPr>
            <p:cNvSpPr/>
            <p:nvPr/>
          </p:nvSpPr>
          <p:spPr>
            <a:xfrm rot="20120373">
              <a:off x="858271" y="3481421"/>
              <a:ext cx="2061393" cy="160397"/>
            </a:xfrm>
            <a:prstGeom prst="rect">
              <a:avLst/>
            </a:prstGeom>
            <a:grpFill/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latin typeface="+mj-lt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09687A-6F23-3A4B-8619-E935AFE480E9}"/>
                </a:ext>
              </a:extLst>
            </p:cNvPr>
            <p:cNvSpPr/>
            <p:nvPr/>
          </p:nvSpPr>
          <p:spPr>
            <a:xfrm rot="567425">
              <a:off x="747953" y="3845639"/>
              <a:ext cx="313813" cy="313813"/>
            </a:xfrm>
            <a:prstGeom prst="ellipse">
              <a:avLst/>
            </a:prstGeom>
            <a:grpFill/>
            <a:ln>
              <a:noFill/>
            </a:ln>
            <a:effectLst>
              <a:outerShdw blurRad="1016000" dist="762000" dir="3000000" algn="t" rotWithShape="0">
                <a:schemeClr val="tx1">
                  <a:alpha val="1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>
                <a:latin typeface="+mj-lt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2CF8AFAF-04E9-9665-E212-53A877E6240A}"/>
              </a:ext>
            </a:extLst>
          </p:cNvPr>
          <p:cNvSpPr/>
          <p:nvPr/>
        </p:nvSpPr>
        <p:spPr>
          <a:xfrm rot="19162760">
            <a:off x="9182801" y="2716364"/>
            <a:ext cx="1755828" cy="16039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06A2A37-C8E4-91E7-AB9E-73AD898CC34B}"/>
              </a:ext>
            </a:extLst>
          </p:cNvPr>
          <p:cNvSpPr/>
          <p:nvPr/>
        </p:nvSpPr>
        <p:spPr>
          <a:xfrm rot="16767425">
            <a:off x="10339496" y="2076333"/>
            <a:ext cx="479840" cy="479840"/>
          </a:xfrm>
          <a:custGeom>
            <a:avLst/>
            <a:gdLst>
              <a:gd name="connsiteX0" fmla="*/ 741836 w 741836"/>
              <a:gd name="connsiteY0" fmla="*/ 91490 h 741836"/>
              <a:gd name="connsiteX1" fmla="*/ 741836 w 741836"/>
              <a:gd name="connsiteY1" fmla="*/ 650346 h 741836"/>
              <a:gd name="connsiteX2" fmla="*/ 650346 w 741836"/>
              <a:gd name="connsiteY2" fmla="*/ 741836 h 741836"/>
              <a:gd name="connsiteX3" fmla="*/ 91490 w 741836"/>
              <a:gd name="connsiteY3" fmla="*/ 741836 h 741836"/>
              <a:gd name="connsiteX4" fmla="*/ 0 w 741836"/>
              <a:gd name="connsiteY4" fmla="*/ 650346 h 741836"/>
              <a:gd name="connsiteX5" fmla="*/ 91490 w 741836"/>
              <a:gd name="connsiteY5" fmla="*/ 558856 h 741836"/>
              <a:gd name="connsiteX6" fmla="*/ 558856 w 741836"/>
              <a:gd name="connsiteY6" fmla="*/ 558856 h 741836"/>
              <a:gd name="connsiteX7" fmla="*/ 558856 w 741836"/>
              <a:gd name="connsiteY7" fmla="*/ 91490 h 741836"/>
              <a:gd name="connsiteX8" fmla="*/ 650346 w 741836"/>
              <a:gd name="connsiteY8" fmla="*/ 0 h 741836"/>
              <a:gd name="connsiteX9" fmla="*/ 741836 w 741836"/>
              <a:gd name="connsiteY9" fmla="*/ 91490 h 741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41836" h="741836">
                <a:moveTo>
                  <a:pt x="741836" y="91490"/>
                </a:moveTo>
                <a:lnTo>
                  <a:pt x="741836" y="650346"/>
                </a:lnTo>
                <a:cubicBezTo>
                  <a:pt x="741836" y="700875"/>
                  <a:pt x="700875" y="741836"/>
                  <a:pt x="650346" y="741836"/>
                </a:cubicBezTo>
                <a:lnTo>
                  <a:pt x="91490" y="741836"/>
                </a:lnTo>
                <a:cubicBezTo>
                  <a:pt x="40961" y="741836"/>
                  <a:pt x="0" y="700875"/>
                  <a:pt x="0" y="650346"/>
                </a:cubicBezTo>
                <a:cubicBezTo>
                  <a:pt x="0" y="599817"/>
                  <a:pt x="40961" y="558856"/>
                  <a:pt x="91490" y="558856"/>
                </a:cubicBezTo>
                <a:lnTo>
                  <a:pt x="558856" y="558856"/>
                </a:lnTo>
                <a:lnTo>
                  <a:pt x="558856" y="91490"/>
                </a:lnTo>
                <a:cubicBezTo>
                  <a:pt x="558856" y="40961"/>
                  <a:pt x="599817" y="0"/>
                  <a:pt x="650346" y="0"/>
                </a:cubicBezTo>
                <a:cubicBezTo>
                  <a:pt x="700875" y="0"/>
                  <a:pt x="741836" y="40961"/>
                  <a:pt x="741836" y="9149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26D7B-70D5-1907-59B5-570BD77931EC}"/>
              </a:ext>
            </a:extLst>
          </p:cNvPr>
          <p:cNvSpPr txBox="1"/>
          <p:nvPr/>
        </p:nvSpPr>
        <p:spPr>
          <a:xfrm>
            <a:off x="493422" y="3772339"/>
            <a:ext cx="16884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Poppins" panose="00000500000000000000" pitchFamily="2" charset="0"/>
              </a:rPr>
              <a:t>Bargaining Power of Suppliers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F450F-4D3B-A241-CC16-3A9CB086BF6D}"/>
              </a:ext>
            </a:extLst>
          </p:cNvPr>
          <p:cNvSpPr txBox="1"/>
          <p:nvPr/>
        </p:nvSpPr>
        <p:spPr>
          <a:xfrm>
            <a:off x="793786" y="284320"/>
            <a:ext cx="5640380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3600" b="1">
                <a:solidFill>
                  <a:schemeClr val="accent1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Porter’s Five Forces – Industry Competition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23A0DE-8B27-201D-8633-49869911DAD7}"/>
              </a:ext>
            </a:extLst>
          </p:cNvPr>
          <p:cNvSpPr/>
          <p:nvPr/>
        </p:nvSpPr>
        <p:spPr>
          <a:xfrm>
            <a:off x="868669" y="1592962"/>
            <a:ext cx="5525238" cy="1750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Poppins" panose="00000500000000000000" pitchFamily="2" charset="0"/>
              </a:rPr>
              <a:t>1. Low (abundant labor, raw materials)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Poppins" panose="00000500000000000000" pitchFamily="2" charset="0"/>
              </a:rPr>
              <a:t>2. Moderate (other LDCs like Cambodia, Myanmar)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Poppins" panose="00000500000000000000" pitchFamily="2" charset="0"/>
              </a:rPr>
              <a:t>3. Moderate (Vietnam, India compete but Bangladesh has lower wages)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Poppins" panose="00000500000000000000" pitchFamily="2" charset="0"/>
              </a:rPr>
              <a:t>4. High (textile dominance, but untapped sectors like tech &amp; energy)</a:t>
            </a:r>
          </a:p>
          <a:p>
            <a:pPr>
              <a:lnSpc>
                <a:spcPct val="130000"/>
              </a:lnSpc>
            </a:pPr>
            <a:r>
              <a:rPr lang="en-US" sz="1400" dirty="0">
                <a:solidFill>
                  <a:schemeClr val="bg1"/>
                </a:solidFill>
                <a:ea typeface="Open Sans" panose="020B0606030504020204" pitchFamily="34" charset="0"/>
                <a:cs typeface="Poppins" panose="00000500000000000000" pitchFamily="2" charset="0"/>
              </a:rPr>
              <a:t>5. High (EU, US, China demand cheap goods)</a:t>
            </a:r>
          </a:p>
          <a:p>
            <a:pPr>
              <a:lnSpc>
                <a:spcPct val="130000"/>
              </a:lnSpc>
            </a:pPr>
            <a:endParaRPr lang="en-US" sz="1400" dirty="0">
              <a:solidFill>
                <a:schemeClr val="bg1"/>
              </a:solidFill>
              <a:ea typeface="Open Sans" panose="020B0606030504020204" pitchFamily="34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DF50E6-8BF6-427B-52F8-1DE40E93C36B}"/>
              </a:ext>
            </a:extLst>
          </p:cNvPr>
          <p:cNvSpPr/>
          <p:nvPr/>
        </p:nvSpPr>
        <p:spPr>
          <a:xfrm rot="20550691">
            <a:off x="7476130" y="3657963"/>
            <a:ext cx="2061393" cy="16039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1EA406-CEE1-E6D8-1C78-9520FD55D66C}"/>
              </a:ext>
            </a:extLst>
          </p:cNvPr>
          <p:cNvSpPr/>
          <p:nvPr/>
        </p:nvSpPr>
        <p:spPr>
          <a:xfrm rot="21165031">
            <a:off x="5461587" y="4095015"/>
            <a:ext cx="2061393" cy="1603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E27386-964D-759C-E470-F0AE49472981}"/>
              </a:ext>
            </a:extLst>
          </p:cNvPr>
          <p:cNvSpPr/>
          <p:nvPr/>
        </p:nvSpPr>
        <p:spPr>
          <a:xfrm rot="840142">
            <a:off x="3365418" y="3994845"/>
            <a:ext cx="2061393" cy="1603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3D716-3EE3-BBFC-55D2-6A76E217274C}"/>
              </a:ext>
            </a:extLst>
          </p:cNvPr>
          <p:cNvSpPr txBox="1"/>
          <p:nvPr/>
        </p:nvSpPr>
        <p:spPr>
          <a:xfrm>
            <a:off x="5010870" y="4738853"/>
            <a:ext cx="1232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Poppins" panose="00000500000000000000" pitchFamily="2" charset="0"/>
              </a:rPr>
              <a:t>Threat of Substitutes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8816BD-98F9-F034-C352-508F90A124A7}"/>
              </a:ext>
            </a:extLst>
          </p:cNvPr>
          <p:cNvSpPr txBox="1"/>
          <p:nvPr/>
        </p:nvSpPr>
        <p:spPr>
          <a:xfrm>
            <a:off x="4849942" y="5141423"/>
            <a:ext cx="1558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  <a:latin typeface="+mj-lt"/>
                <a:cs typeface="Poppins" panose="00000500000000000000" pitchFamily="2" charset="0"/>
              </a:rPr>
              <a:t>We are already in advantage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F2167-B7B9-94F6-D5C5-87605B14EB7F}"/>
              </a:ext>
            </a:extLst>
          </p:cNvPr>
          <p:cNvSpPr txBox="1"/>
          <p:nvPr/>
        </p:nvSpPr>
        <p:spPr>
          <a:xfrm>
            <a:off x="6642911" y="4879813"/>
            <a:ext cx="278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  <a:latin typeface="+mj-lt"/>
                <a:cs typeface="Poppins" panose="00000500000000000000" pitchFamily="2" charset="0"/>
              </a:rPr>
              <a:t>Textile dominance, untapped sectors like tech and energy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3717E7-7D13-7517-49E7-8A1CE544C0C7}"/>
              </a:ext>
            </a:extLst>
          </p:cNvPr>
          <p:cNvSpPr txBox="1"/>
          <p:nvPr/>
        </p:nvSpPr>
        <p:spPr>
          <a:xfrm>
            <a:off x="8390674" y="3916279"/>
            <a:ext cx="231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Poppins" panose="00000500000000000000" pitchFamily="2" charset="0"/>
              </a:rPr>
              <a:t>Bargaining Power of Buyers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F6309-2C44-FAD8-232E-1858C80F9F08}"/>
              </a:ext>
            </a:extLst>
          </p:cNvPr>
          <p:cNvSpPr txBox="1"/>
          <p:nvPr/>
        </p:nvSpPr>
        <p:spPr>
          <a:xfrm>
            <a:off x="117811" y="4308941"/>
            <a:ext cx="229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  <a:cs typeface="Poppins" panose="00000500000000000000" pitchFamily="2" charset="0"/>
              </a:rPr>
              <a:t>Abundant labor and raw materials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C6AF0-57C1-F7E0-687E-C4AE7BE3776D}"/>
              </a:ext>
            </a:extLst>
          </p:cNvPr>
          <p:cNvSpPr txBox="1"/>
          <p:nvPr/>
        </p:nvSpPr>
        <p:spPr>
          <a:xfrm>
            <a:off x="2775842" y="4214598"/>
            <a:ext cx="12323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Poppins" panose="00000500000000000000" pitchFamily="2" charset="0"/>
              </a:rPr>
              <a:t>Threat of new Entrants</a:t>
            </a:r>
          </a:p>
          <a:p>
            <a:pPr algn="ctr"/>
            <a:endParaRPr lang="en-US" sz="1400" dirty="0">
              <a:solidFill>
                <a:schemeClr val="bg1"/>
              </a:solidFill>
              <a:cs typeface="Poppins" panose="000005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175EDA-EFB9-B813-BEAC-8EA3DAD55EF9}"/>
              </a:ext>
            </a:extLst>
          </p:cNvPr>
          <p:cNvSpPr txBox="1"/>
          <p:nvPr/>
        </p:nvSpPr>
        <p:spPr>
          <a:xfrm>
            <a:off x="8348727" y="4187543"/>
            <a:ext cx="2785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  <a:latin typeface="+mj-lt"/>
                <a:cs typeface="Poppins" panose="00000500000000000000" pitchFamily="2" charset="0"/>
              </a:rPr>
              <a:t>Buyers always want best price and we can provide that</a:t>
            </a:r>
          </a:p>
        </p:txBody>
      </p:sp>
      <p:sp>
        <p:nvSpPr>
          <p:cNvPr id="18" name="Graphic 18">
            <a:extLst>
              <a:ext uri="{FF2B5EF4-FFF2-40B4-BE49-F238E27FC236}">
                <a16:creationId xmlns:a16="http://schemas.microsoft.com/office/drawing/2014/main" id="{348472B4-31A8-2A46-167A-23E0F9D8DB1C}"/>
              </a:ext>
            </a:extLst>
          </p:cNvPr>
          <p:cNvSpPr/>
          <p:nvPr/>
        </p:nvSpPr>
        <p:spPr>
          <a:xfrm>
            <a:off x="5160072" y="3972629"/>
            <a:ext cx="788411" cy="7758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Graphic 18">
            <a:extLst>
              <a:ext uri="{FF2B5EF4-FFF2-40B4-BE49-F238E27FC236}">
                <a16:creationId xmlns:a16="http://schemas.microsoft.com/office/drawing/2014/main" id="{C2AB5727-7599-2054-8DD9-1893734F6933}"/>
              </a:ext>
            </a:extLst>
          </p:cNvPr>
          <p:cNvSpPr/>
          <p:nvPr/>
        </p:nvSpPr>
        <p:spPr>
          <a:xfrm>
            <a:off x="7206281" y="3648688"/>
            <a:ext cx="788411" cy="7758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raphic 18">
            <a:extLst>
              <a:ext uri="{FF2B5EF4-FFF2-40B4-BE49-F238E27FC236}">
                <a16:creationId xmlns:a16="http://schemas.microsoft.com/office/drawing/2014/main" id="{773ED541-4180-1126-ECEB-7F81160C432A}"/>
              </a:ext>
            </a:extLst>
          </p:cNvPr>
          <p:cNvSpPr/>
          <p:nvPr/>
        </p:nvSpPr>
        <p:spPr>
          <a:xfrm>
            <a:off x="3019162" y="3452564"/>
            <a:ext cx="788411" cy="7758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任意形状 821">
            <a:extLst>
              <a:ext uri="{FF2B5EF4-FFF2-40B4-BE49-F238E27FC236}">
                <a16:creationId xmlns:a16="http://schemas.microsoft.com/office/drawing/2014/main" id="{17A2BA92-9AAE-CED6-067E-CB2342953A50}"/>
              </a:ext>
            </a:extLst>
          </p:cNvPr>
          <p:cNvSpPr/>
          <p:nvPr/>
        </p:nvSpPr>
        <p:spPr>
          <a:xfrm>
            <a:off x="3205626" y="3639873"/>
            <a:ext cx="401218" cy="401218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38" name="任意形状 821">
            <a:extLst>
              <a:ext uri="{FF2B5EF4-FFF2-40B4-BE49-F238E27FC236}">
                <a16:creationId xmlns:a16="http://schemas.microsoft.com/office/drawing/2014/main" id="{89F80B85-58DC-BAE4-451A-DB6553EDE27C}"/>
              </a:ext>
            </a:extLst>
          </p:cNvPr>
          <p:cNvSpPr/>
          <p:nvPr/>
        </p:nvSpPr>
        <p:spPr>
          <a:xfrm>
            <a:off x="5400809" y="4159938"/>
            <a:ext cx="401218" cy="401218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sp>
        <p:nvSpPr>
          <p:cNvPr id="41" name="任意形状 821">
            <a:extLst>
              <a:ext uri="{FF2B5EF4-FFF2-40B4-BE49-F238E27FC236}">
                <a16:creationId xmlns:a16="http://schemas.microsoft.com/office/drawing/2014/main" id="{4DCDCA88-7B91-CE69-096C-AFE5B027B593}"/>
              </a:ext>
            </a:extLst>
          </p:cNvPr>
          <p:cNvSpPr/>
          <p:nvPr/>
        </p:nvSpPr>
        <p:spPr>
          <a:xfrm>
            <a:off x="7428190" y="3833340"/>
            <a:ext cx="401218" cy="40121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6C0AAB-4E1D-0FDE-1785-677A3C7FF72E}"/>
              </a:ext>
            </a:extLst>
          </p:cNvPr>
          <p:cNvGrpSpPr/>
          <p:nvPr/>
        </p:nvGrpSpPr>
        <p:grpSpPr>
          <a:xfrm>
            <a:off x="9005005" y="3013287"/>
            <a:ext cx="788411" cy="775837"/>
            <a:chOff x="9282632" y="2158732"/>
            <a:chExt cx="788411" cy="775837"/>
          </a:xfrm>
        </p:grpSpPr>
        <p:sp>
          <p:nvSpPr>
            <p:cNvPr id="22" name="Graphic 18">
              <a:extLst>
                <a:ext uri="{FF2B5EF4-FFF2-40B4-BE49-F238E27FC236}">
                  <a16:creationId xmlns:a16="http://schemas.microsoft.com/office/drawing/2014/main" id="{68D5B46F-F16B-A62F-E4C7-AE96779EF650}"/>
                </a:ext>
              </a:extLst>
            </p:cNvPr>
            <p:cNvSpPr/>
            <p:nvPr/>
          </p:nvSpPr>
          <p:spPr>
            <a:xfrm>
              <a:off x="9282632" y="2158732"/>
              <a:ext cx="788411" cy="77583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355600" dist="114300" dir="2700000" sx="96000" sy="96000" algn="br" rotWithShape="0">
                <a:schemeClr val="tx1">
                  <a:lumMod val="95000"/>
                  <a:lumOff val="5000"/>
                  <a:alpha val="1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4" name="任意形状 821">
              <a:extLst>
                <a:ext uri="{FF2B5EF4-FFF2-40B4-BE49-F238E27FC236}">
                  <a16:creationId xmlns:a16="http://schemas.microsoft.com/office/drawing/2014/main" id="{6964DE0F-8B67-9268-9737-ADFA038E8E73}"/>
                </a:ext>
              </a:extLst>
            </p:cNvPr>
            <p:cNvSpPr/>
            <p:nvPr/>
          </p:nvSpPr>
          <p:spPr>
            <a:xfrm>
              <a:off x="9476228" y="2346041"/>
              <a:ext cx="401218" cy="401218"/>
            </a:xfrm>
            <a:prstGeom prst="rect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D70B5B6-0B6B-EEE5-1AF2-B71595EB02F4}"/>
              </a:ext>
            </a:extLst>
          </p:cNvPr>
          <p:cNvSpPr txBox="1"/>
          <p:nvPr/>
        </p:nvSpPr>
        <p:spPr>
          <a:xfrm>
            <a:off x="6976664" y="4547850"/>
            <a:ext cx="1510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cs typeface="Poppins" panose="00000500000000000000" pitchFamily="2" charset="0"/>
              </a:rPr>
              <a:t>Industry Rivalry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4D679A-32F8-7280-F5DB-38C8CDA35BCF}"/>
              </a:ext>
            </a:extLst>
          </p:cNvPr>
          <p:cNvSpPr txBox="1"/>
          <p:nvPr/>
        </p:nvSpPr>
        <p:spPr>
          <a:xfrm>
            <a:off x="2267708" y="4738853"/>
            <a:ext cx="22913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  <a:cs typeface="Poppins" panose="00000500000000000000" pitchFamily="2" charset="0"/>
              </a:rPr>
              <a:t>Vietnam, India can not compete us with cost</a:t>
            </a:r>
          </a:p>
        </p:txBody>
      </p:sp>
      <p:sp>
        <p:nvSpPr>
          <p:cNvPr id="42" name="Graphic 18">
            <a:extLst>
              <a:ext uri="{FF2B5EF4-FFF2-40B4-BE49-F238E27FC236}">
                <a16:creationId xmlns:a16="http://schemas.microsoft.com/office/drawing/2014/main" id="{92AE7DC6-6054-DF10-8233-71F3C30EC718}"/>
              </a:ext>
            </a:extLst>
          </p:cNvPr>
          <p:cNvSpPr/>
          <p:nvPr/>
        </p:nvSpPr>
        <p:spPr>
          <a:xfrm>
            <a:off x="762712" y="3009385"/>
            <a:ext cx="788411" cy="77583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1016000" dist="266700" dir="1440000" algn="t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任意形状 821">
            <a:extLst>
              <a:ext uri="{FF2B5EF4-FFF2-40B4-BE49-F238E27FC236}">
                <a16:creationId xmlns:a16="http://schemas.microsoft.com/office/drawing/2014/main" id="{52362EF0-D8CE-8708-5426-4DEAEE810B4C}"/>
              </a:ext>
            </a:extLst>
          </p:cNvPr>
          <p:cNvSpPr/>
          <p:nvPr/>
        </p:nvSpPr>
        <p:spPr>
          <a:xfrm>
            <a:off x="931813" y="3193202"/>
            <a:ext cx="401218" cy="401218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w="12700" cap="flat">
            <a:noFill/>
            <a:miter lim="400000"/>
          </a:ln>
          <a:effectLst/>
        </p:spPr>
        <p:txBody>
          <a:bodyPr wrap="square" lIns="45719" tIns="45719" rIns="45719" bIns="45719" numCol="1" anchor="ctr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687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ket growth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55ABDB"/>
      </a:accent1>
      <a:accent2>
        <a:srgbClr val="65D5E1"/>
      </a:accent2>
      <a:accent3>
        <a:srgbClr val="77BB70"/>
      </a:accent3>
      <a:accent4>
        <a:srgbClr val="AB5BBF"/>
      </a:accent4>
      <a:accent5>
        <a:srgbClr val="F6851B"/>
      </a:accent5>
      <a:accent6>
        <a:srgbClr val="F54C26"/>
      </a:accent6>
      <a:hlink>
        <a:srgbClr val="0563C1"/>
      </a:hlink>
      <a:folHlink>
        <a:srgbClr val="954F72"/>
      </a:folHlink>
    </a:clrScheme>
    <a:fontScheme name="Custom 24">
      <a:majorFont>
        <a:latin typeface="Cabin "/>
        <a:ea typeface=""/>
        <a:cs typeface=""/>
      </a:majorFont>
      <a:minorFont>
        <a:latin typeface="Cabin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8993</TotalTime>
  <Words>824</Words>
  <Application>Microsoft Office PowerPoint</Application>
  <PresentationFormat>Widescreen</PresentationFormat>
  <Paragraphs>162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Cabin </vt:lpstr>
      <vt:lpstr>Calibri</vt:lpstr>
      <vt:lpstr>DeepSeek-CJK-patch</vt:lpstr>
      <vt:lpstr>Inter</vt:lpstr>
      <vt:lpstr>Open Sans</vt:lpstr>
      <vt:lpstr>Poppins</vt:lpstr>
      <vt:lpstr>Roboto</vt:lpstr>
      <vt:lpstr>Space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Alkurnia Indah</dc:creator>
  <cp:lastModifiedBy>Musa Ahammed Mahin</cp:lastModifiedBy>
  <cp:revision>40</cp:revision>
  <dcterms:created xsi:type="dcterms:W3CDTF">2022-10-07T10:26:09Z</dcterms:created>
  <dcterms:modified xsi:type="dcterms:W3CDTF">2025-05-08T10:57:50Z</dcterms:modified>
</cp:coreProperties>
</file>