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93" r:id="rId3"/>
    <p:sldId id="295" r:id="rId4"/>
    <p:sldId id="294" r:id="rId5"/>
    <p:sldId id="257" r:id="rId6"/>
    <p:sldId id="296" r:id="rId7"/>
    <p:sldId id="297" r:id="rId8"/>
    <p:sldId id="258" r:id="rId9"/>
    <p:sldId id="259" r:id="rId10"/>
    <p:sldId id="277" r:id="rId11"/>
    <p:sldId id="298" r:id="rId12"/>
    <p:sldId id="299" r:id="rId13"/>
    <p:sldId id="278" r:id="rId14"/>
    <p:sldId id="279" r:id="rId15"/>
    <p:sldId id="300" r:id="rId16"/>
    <p:sldId id="316" r:id="rId17"/>
    <p:sldId id="301" r:id="rId18"/>
    <p:sldId id="302" r:id="rId19"/>
    <p:sldId id="308" r:id="rId20"/>
    <p:sldId id="312" r:id="rId21"/>
    <p:sldId id="309" r:id="rId22"/>
    <p:sldId id="280" r:id="rId23"/>
    <p:sldId id="307" r:id="rId24"/>
    <p:sldId id="281" r:id="rId25"/>
    <p:sldId id="282" r:id="rId26"/>
    <p:sldId id="310" r:id="rId27"/>
    <p:sldId id="291" r:id="rId28"/>
    <p:sldId id="283" r:id="rId29"/>
    <p:sldId id="284" r:id="rId30"/>
    <p:sldId id="286" r:id="rId31"/>
    <p:sldId id="313" r:id="rId32"/>
    <p:sldId id="304" r:id="rId33"/>
    <p:sldId id="261" r:id="rId34"/>
    <p:sldId id="303" r:id="rId35"/>
    <p:sldId id="262" r:id="rId36"/>
    <p:sldId id="265" r:id="rId37"/>
    <p:sldId id="269" r:id="rId38"/>
    <p:sldId id="263" r:id="rId39"/>
    <p:sldId id="267" r:id="rId40"/>
    <p:sldId id="268" r:id="rId41"/>
    <p:sldId id="272" r:id="rId42"/>
    <p:sldId id="289" r:id="rId43"/>
    <p:sldId id="314" r:id="rId44"/>
    <p:sldId id="274" r:id="rId45"/>
    <p:sldId id="275" r:id="rId46"/>
    <p:sldId id="306" r:id="rId47"/>
    <p:sldId id="315" r:id="rId48"/>
    <p:sldId id="292"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4343" autoAdjust="0"/>
  </p:normalViewPr>
  <p:slideViewPr>
    <p:cSldViewPr snapToGrid="0">
      <p:cViewPr varScale="1">
        <p:scale>
          <a:sx n="69" d="100"/>
          <a:sy n="69" d="100"/>
        </p:scale>
        <p:origin x="774"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155C1E-8350-42FA-89F4-FFFFDCDD866A}"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EC136-D710-4D74-8F25-5DD32985F66C}" type="slidenum">
              <a:rPr lang="en-US" smtClean="0"/>
              <a:t>‹#›</a:t>
            </a:fld>
            <a:endParaRPr lang="en-US"/>
          </a:p>
        </p:txBody>
      </p:sp>
    </p:spTree>
    <p:extLst>
      <p:ext uri="{BB962C8B-B14F-4D97-AF65-F5344CB8AC3E}">
        <p14:creationId xmlns:p14="http://schemas.microsoft.com/office/powerpoint/2010/main" val="754651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155C1E-8350-42FA-89F4-FFFFDCDD866A}"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EC136-D710-4D74-8F25-5DD32985F66C}" type="slidenum">
              <a:rPr lang="en-US" smtClean="0"/>
              <a:t>‹#›</a:t>
            </a:fld>
            <a:endParaRPr lang="en-US"/>
          </a:p>
        </p:txBody>
      </p:sp>
    </p:spTree>
    <p:extLst>
      <p:ext uri="{BB962C8B-B14F-4D97-AF65-F5344CB8AC3E}">
        <p14:creationId xmlns:p14="http://schemas.microsoft.com/office/powerpoint/2010/main" val="290296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155C1E-8350-42FA-89F4-FFFFDCDD866A}"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EC136-D710-4D74-8F25-5DD32985F66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73371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155C1E-8350-42FA-89F4-FFFFDCDD866A}"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EC136-D710-4D74-8F25-5DD32985F66C}" type="slidenum">
              <a:rPr lang="en-US" smtClean="0"/>
              <a:t>‹#›</a:t>
            </a:fld>
            <a:endParaRPr lang="en-US"/>
          </a:p>
        </p:txBody>
      </p:sp>
    </p:spTree>
    <p:extLst>
      <p:ext uri="{BB962C8B-B14F-4D97-AF65-F5344CB8AC3E}">
        <p14:creationId xmlns:p14="http://schemas.microsoft.com/office/powerpoint/2010/main" val="8196743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155C1E-8350-42FA-89F4-FFFFDCDD866A}"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EC136-D710-4D74-8F25-5DD32985F66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93859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155C1E-8350-42FA-89F4-FFFFDCDD866A}"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EC136-D710-4D74-8F25-5DD32985F66C}" type="slidenum">
              <a:rPr lang="en-US" smtClean="0"/>
              <a:t>‹#›</a:t>
            </a:fld>
            <a:endParaRPr lang="en-US"/>
          </a:p>
        </p:txBody>
      </p:sp>
    </p:spTree>
    <p:extLst>
      <p:ext uri="{BB962C8B-B14F-4D97-AF65-F5344CB8AC3E}">
        <p14:creationId xmlns:p14="http://schemas.microsoft.com/office/powerpoint/2010/main" val="1052640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155C1E-8350-42FA-89F4-FFFFDCDD866A}"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EC136-D710-4D74-8F25-5DD32985F66C}" type="slidenum">
              <a:rPr lang="en-US" smtClean="0"/>
              <a:t>‹#›</a:t>
            </a:fld>
            <a:endParaRPr lang="en-US"/>
          </a:p>
        </p:txBody>
      </p:sp>
    </p:spTree>
    <p:extLst>
      <p:ext uri="{BB962C8B-B14F-4D97-AF65-F5344CB8AC3E}">
        <p14:creationId xmlns:p14="http://schemas.microsoft.com/office/powerpoint/2010/main" val="1367244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155C1E-8350-42FA-89F4-FFFFDCDD866A}"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EC136-D710-4D74-8F25-5DD32985F66C}" type="slidenum">
              <a:rPr lang="en-US" smtClean="0"/>
              <a:t>‹#›</a:t>
            </a:fld>
            <a:endParaRPr lang="en-US"/>
          </a:p>
        </p:txBody>
      </p:sp>
    </p:spTree>
    <p:extLst>
      <p:ext uri="{BB962C8B-B14F-4D97-AF65-F5344CB8AC3E}">
        <p14:creationId xmlns:p14="http://schemas.microsoft.com/office/powerpoint/2010/main" val="1848554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155C1E-8350-42FA-89F4-FFFFDCDD866A}"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EC136-D710-4D74-8F25-5DD32985F66C}" type="slidenum">
              <a:rPr lang="en-US" smtClean="0"/>
              <a:t>‹#›</a:t>
            </a:fld>
            <a:endParaRPr lang="en-US"/>
          </a:p>
        </p:txBody>
      </p:sp>
    </p:spTree>
    <p:extLst>
      <p:ext uri="{BB962C8B-B14F-4D97-AF65-F5344CB8AC3E}">
        <p14:creationId xmlns:p14="http://schemas.microsoft.com/office/powerpoint/2010/main" val="937466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155C1E-8350-42FA-89F4-FFFFDCDD866A}"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EC136-D710-4D74-8F25-5DD32985F66C}" type="slidenum">
              <a:rPr lang="en-US" smtClean="0"/>
              <a:t>‹#›</a:t>
            </a:fld>
            <a:endParaRPr lang="en-US"/>
          </a:p>
        </p:txBody>
      </p:sp>
    </p:spTree>
    <p:extLst>
      <p:ext uri="{BB962C8B-B14F-4D97-AF65-F5344CB8AC3E}">
        <p14:creationId xmlns:p14="http://schemas.microsoft.com/office/powerpoint/2010/main" val="1179298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155C1E-8350-42FA-89F4-FFFFDCDD866A}"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CEC136-D710-4D74-8F25-5DD32985F66C}" type="slidenum">
              <a:rPr lang="en-US" smtClean="0"/>
              <a:t>‹#›</a:t>
            </a:fld>
            <a:endParaRPr lang="en-US"/>
          </a:p>
        </p:txBody>
      </p:sp>
    </p:spTree>
    <p:extLst>
      <p:ext uri="{BB962C8B-B14F-4D97-AF65-F5344CB8AC3E}">
        <p14:creationId xmlns:p14="http://schemas.microsoft.com/office/powerpoint/2010/main" val="2264780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0155C1E-8350-42FA-89F4-FFFFDCDD866A}" type="datetimeFigureOut">
              <a:rPr lang="en-US" smtClean="0"/>
              <a:t>11/24/2022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CEC136-D710-4D74-8F25-5DD32985F66C}" type="slidenum">
              <a:rPr lang="en-US" smtClean="0"/>
              <a:t>‹#›</a:t>
            </a:fld>
            <a:endParaRPr lang="en-US"/>
          </a:p>
        </p:txBody>
      </p:sp>
    </p:spTree>
    <p:extLst>
      <p:ext uri="{BB962C8B-B14F-4D97-AF65-F5344CB8AC3E}">
        <p14:creationId xmlns:p14="http://schemas.microsoft.com/office/powerpoint/2010/main" val="2220234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0155C1E-8350-42FA-89F4-FFFFDCDD866A}" type="datetimeFigureOut">
              <a:rPr lang="en-US" smtClean="0"/>
              <a:t>11/24/2022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CEC136-D710-4D74-8F25-5DD32985F66C}" type="slidenum">
              <a:rPr lang="en-US" smtClean="0"/>
              <a:t>‹#›</a:t>
            </a:fld>
            <a:endParaRPr lang="en-US"/>
          </a:p>
        </p:txBody>
      </p:sp>
    </p:spTree>
    <p:extLst>
      <p:ext uri="{BB962C8B-B14F-4D97-AF65-F5344CB8AC3E}">
        <p14:creationId xmlns:p14="http://schemas.microsoft.com/office/powerpoint/2010/main" val="1005662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155C1E-8350-42FA-89F4-FFFFDCDD866A}" type="datetimeFigureOut">
              <a:rPr lang="en-US" smtClean="0"/>
              <a:t>11/24/2022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CEC136-D710-4D74-8F25-5DD32985F66C}" type="slidenum">
              <a:rPr lang="en-US" smtClean="0"/>
              <a:t>‹#›</a:t>
            </a:fld>
            <a:endParaRPr lang="en-US"/>
          </a:p>
        </p:txBody>
      </p:sp>
    </p:spTree>
    <p:extLst>
      <p:ext uri="{BB962C8B-B14F-4D97-AF65-F5344CB8AC3E}">
        <p14:creationId xmlns:p14="http://schemas.microsoft.com/office/powerpoint/2010/main" val="3810885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0155C1E-8350-42FA-89F4-FFFFDCDD866A}"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CEC136-D710-4D74-8F25-5DD32985F66C}" type="slidenum">
              <a:rPr lang="en-US" smtClean="0"/>
              <a:t>‹#›</a:t>
            </a:fld>
            <a:endParaRPr lang="en-US"/>
          </a:p>
        </p:txBody>
      </p:sp>
    </p:spTree>
    <p:extLst>
      <p:ext uri="{BB962C8B-B14F-4D97-AF65-F5344CB8AC3E}">
        <p14:creationId xmlns:p14="http://schemas.microsoft.com/office/powerpoint/2010/main" val="1813934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CEC136-D710-4D74-8F25-5DD32985F66C}" type="slidenum">
              <a:rPr lang="en-US" smtClean="0"/>
              <a:t>‹#›</a:t>
            </a:fld>
            <a:endParaRPr lang="en-US"/>
          </a:p>
        </p:txBody>
      </p:sp>
      <p:sp>
        <p:nvSpPr>
          <p:cNvPr id="5" name="Date Placeholder 4"/>
          <p:cNvSpPr>
            <a:spLocks noGrp="1"/>
          </p:cNvSpPr>
          <p:nvPr>
            <p:ph type="dt" sz="half" idx="10"/>
          </p:nvPr>
        </p:nvSpPr>
        <p:spPr/>
        <p:txBody>
          <a:bodyPr/>
          <a:lstStyle/>
          <a:p>
            <a:fld id="{90155C1E-8350-42FA-89F4-FFFFDCDD866A}" type="datetimeFigureOut">
              <a:rPr lang="en-US" smtClean="0"/>
              <a:t>11/24/2022</a:t>
            </a:fld>
            <a:endParaRPr lang="en-US"/>
          </a:p>
        </p:txBody>
      </p:sp>
    </p:spTree>
    <p:extLst>
      <p:ext uri="{BB962C8B-B14F-4D97-AF65-F5344CB8AC3E}">
        <p14:creationId xmlns:p14="http://schemas.microsoft.com/office/powerpoint/2010/main" val="1952044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155C1E-8350-42FA-89F4-FFFFDCDD866A}" type="datetimeFigureOut">
              <a:rPr lang="en-US" smtClean="0"/>
              <a:t>11/24/2022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4CEC136-D710-4D74-8F25-5DD32985F66C}" type="slidenum">
              <a:rPr lang="en-US" smtClean="0"/>
              <a:t>‹#›</a:t>
            </a:fld>
            <a:endParaRPr lang="en-US"/>
          </a:p>
        </p:txBody>
      </p:sp>
    </p:spTree>
    <p:extLst>
      <p:ext uri="{BB962C8B-B14F-4D97-AF65-F5344CB8AC3E}">
        <p14:creationId xmlns:p14="http://schemas.microsoft.com/office/powerpoint/2010/main" val="222403096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Capstone Project</a:t>
            </a:r>
            <a:endParaRPr lang="en-US" b="1" dirty="0"/>
          </a:p>
        </p:txBody>
      </p:sp>
      <p:sp>
        <p:nvSpPr>
          <p:cNvPr id="3" name="Subtitle 2"/>
          <p:cNvSpPr>
            <a:spLocks noGrp="1"/>
          </p:cNvSpPr>
          <p:nvPr>
            <p:ph type="subTitle" idx="1"/>
          </p:nvPr>
        </p:nvSpPr>
        <p:spPr>
          <a:xfrm>
            <a:off x="1507067" y="4050833"/>
            <a:ext cx="8994678" cy="936803"/>
          </a:xfrm>
        </p:spPr>
        <p:txBody>
          <a:bodyPr>
            <a:normAutofit/>
          </a:bodyPr>
          <a:lstStyle/>
          <a:p>
            <a:r>
              <a:rPr lang="en-US" sz="2800" b="1" dirty="0" smtClean="0"/>
              <a:t>Application Infrastructure Development on Cloud</a:t>
            </a:r>
            <a:endParaRPr lang="en-US" sz="2800" b="1" dirty="0"/>
          </a:p>
        </p:txBody>
      </p:sp>
    </p:spTree>
    <p:extLst>
      <p:ext uri="{BB962C8B-B14F-4D97-AF65-F5344CB8AC3E}">
        <p14:creationId xmlns:p14="http://schemas.microsoft.com/office/powerpoint/2010/main" val="40582970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MFA</a:t>
            </a:r>
            <a:endParaRPr lang="en-US" b="1"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05242" y="1667156"/>
            <a:ext cx="5584383" cy="4889634"/>
          </a:xfrm>
        </p:spPr>
      </p:pic>
    </p:spTree>
    <p:extLst>
      <p:ext uri="{BB962C8B-B14F-4D97-AF65-F5344CB8AC3E}">
        <p14:creationId xmlns:p14="http://schemas.microsoft.com/office/powerpoint/2010/main" val="28478481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 </a:t>
            </a:r>
            <a:endParaRPr lang="en-US" dirty="0"/>
          </a:p>
        </p:txBody>
      </p:sp>
      <p:sp>
        <p:nvSpPr>
          <p:cNvPr id="3" name="Content Placeholder 2"/>
          <p:cNvSpPr>
            <a:spLocks noGrp="1"/>
          </p:cNvSpPr>
          <p:nvPr>
            <p:ph idx="1"/>
          </p:nvPr>
        </p:nvSpPr>
        <p:spPr>
          <a:xfrm>
            <a:off x="677334" y="2160590"/>
            <a:ext cx="9145936" cy="3587067"/>
          </a:xfrm>
        </p:spPr>
        <p:txBody>
          <a:bodyPr>
            <a:normAutofit lnSpcReduction="10000"/>
          </a:bodyPr>
          <a:lstStyle/>
          <a:p>
            <a:pPr marL="0" indent="0">
              <a:buNone/>
            </a:pPr>
            <a:endParaRPr lang="en-GB" dirty="0" smtClean="0">
              <a:ea typeface="+mn-lt"/>
              <a:cs typeface="+mn-lt"/>
            </a:endParaRPr>
          </a:p>
          <a:p>
            <a:r>
              <a:rPr lang="en-GB" sz="3200" dirty="0" smtClean="0">
                <a:latin typeface="Calibri" panose="020F0502020204030204" pitchFamily="34" charset="0"/>
                <a:ea typeface="+mn-lt"/>
                <a:cs typeface="Calibri" panose="020F0502020204030204" pitchFamily="34" charset="0"/>
              </a:rPr>
              <a:t>VPC </a:t>
            </a:r>
            <a:r>
              <a:rPr lang="en-GB" sz="3200" dirty="0">
                <a:latin typeface="Calibri" panose="020F0502020204030204" pitchFamily="34" charset="0"/>
                <a:ea typeface="+mn-lt"/>
                <a:cs typeface="Calibri" panose="020F0502020204030204" pitchFamily="34" charset="0"/>
              </a:rPr>
              <a:t>is an isolated sections of a public cloud in order to provide a virtual private environment</a:t>
            </a:r>
            <a:r>
              <a:rPr lang="en-GB" sz="3200" dirty="0" smtClean="0">
                <a:latin typeface="Calibri" panose="020F0502020204030204" pitchFamily="34" charset="0"/>
                <a:ea typeface="+mn-lt"/>
                <a:cs typeface="Calibri" panose="020F0502020204030204" pitchFamily="34" charset="0"/>
              </a:rPr>
              <a:t>.</a:t>
            </a:r>
            <a:endParaRPr lang="en-US" sz="3200" dirty="0">
              <a:latin typeface="Calibri" panose="020F0502020204030204" pitchFamily="34" charset="0"/>
              <a:ea typeface="+mn-lt"/>
              <a:cs typeface="Calibri" panose="020F0502020204030204" pitchFamily="34" charset="0"/>
            </a:endParaRPr>
          </a:p>
          <a:p>
            <a:endParaRPr lang="en-GB" sz="3200" dirty="0">
              <a:latin typeface="Calibri" panose="020F0502020204030204" pitchFamily="34" charset="0"/>
              <a:ea typeface="+mn-lt"/>
              <a:cs typeface="Calibri" panose="020F0502020204030204" pitchFamily="34" charset="0"/>
            </a:endParaRPr>
          </a:p>
          <a:p>
            <a:r>
              <a:rPr lang="en-US" sz="3200" dirty="0">
                <a:latin typeface="Calibri" panose="020F0502020204030204" pitchFamily="34" charset="0"/>
                <a:cs typeface="Calibri" panose="020F0502020204030204" pitchFamily="34" charset="0"/>
              </a:rPr>
              <a:t>In Amazon VPC You can specify an IP address range for the VPC, add subnets, add routes, add gateways, and associate security groups.</a:t>
            </a:r>
            <a:endParaRPr lang="en-IN" sz="3200" dirty="0">
              <a:latin typeface="Calibri" panose="020F0502020204030204" pitchFamily="34" charset="0"/>
              <a:cs typeface="Calibri" panose="020F0502020204030204" pitchFamily="34" charset="0"/>
            </a:endParaRPr>
          </a:p>
          <a:p>
            <a:endParaRPr lang="en-US" dirty="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345656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 Objectives</a:t>
            </a:r>
            <a:endParaRPr lang="en-US" dirty="0"/>
          </a:p>
        </p:txBody>
      </p:sp>
      <p:sp>
        <p:nvSpPr>
          <p:cNvPr id="3" name="Content Placeholder 2"/>
          <p:cNvSpPr>
            <a:spLocks noGrp="1"/>
          </p:cNvSpPr>
          <p:nvPr>
            <p:ph idx="1"/>
          </p:nvPr>
        </p:nvSpPr>
        <p:spPr/>
        <p:txBody>
          <a:bodyPr>
            <a:normAutofit/>
          </a:bodyPr>
          <a:lstStyle/>
          <a:p>
            <a:r>
              <a:rPr lang="en-US" sz="2800" dirty="0" smtClean="0"/>
              <a:t>VPC</a:t>
            </a:r>
          </a:p>
          <a:p>
            <a:r>
              <a:rPr lang="en-US" sz="2800" dirty="0" smtClean="0"/>
              <a:t>Subnets</a:t>
            </a:r>
          </a:p>
          <a:p>
            <a:r>
              <a:rPr lang="en-US" sz="2800" dirty="0" smtClean="0"/>
              <a:t>Route table</a:t>
            </a:r>
          </a:p>
          <a:p>
            <a:r>
              <a:rPr lang="en-US" sz="2800" dirty="0" smtClean="0"/>
              <a:t>Internet Gateway</a:t>
            </a:r>
          </a:p>
          <a:p>
            <a:r>
              <a:rPr lang="en-US" sz="2800" dirty="0" smtClean="0"/>
              <a:t>NAT Gateway</a:t>
            </a:r>
          </a:p>
          <a:p>
            <a:r>
              <a:rPr lang="en-US" sz="2800" dirty="0" smtClean="0"/>
              <a:t>Security Group</a:t>
            </a:r>
            <a:endParaRPr lang="en-US" sz="2800" dirty="0"/>
          </a:p>
        </p:txBody>
      </p:sp>
    </p:spTree>
    <p:extLst>
      <p:ext uri="{BB962C8B-B14F-4D97-AF65-F5344CB8AC3E}">
        <p14:creationId xmlns:p14="http://schemas.microsoft.com/office/powerpoint/2010/main" val="33649476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Creating VPC</a:t>
            </a:r>
            <a:endParaRPr lang="en-US" b="1"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7863" y="2223121"/>
            <a:ext cx="8596312" cy="3756371"/>
          </a:xfrm>
        </p:spPr>
      </p:pic>
    </p:spTree>
    <p:extLst>
      <p:ext uri="{BB962C8B-B14F-4D97-AF65-F5344CB8AC3E}">
        <p14:creationId xmlns:p14="http://schemas.microsoft.com/office/powerpoint/2010/main" val="24915256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Creating Subnets</a:t>
            </a:r>
            <a:endParaRPr lang="en-US" b="1" dirty="0"/>
          </a:p>
        </p:txBody>
      </p:sp>
      <p:sp>
        <p:nvSpPr>
          <p:cNvPr id="3" name="Content Placeholder 2"/>
          <p:cNvSpPr>
            <a:spLocks noGrp="1"/>
          </p:cNvSpPr>
          <p:nvPr>
            <p:ph idx="1"/>
          </p:nvPr>
        </p:nvSpPr>
        <p:spPr/>
        <p:txBody>
          <a:bodyPr/>
          <a:lstStyle/>
          <a:p>
            <a:endParaRPr lang="en-US"/>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874" y="1941877"/>
            <a:ext cx="10888394" cy="4416838"/>
          </a:xfrm>
          <a:prstGeom prst="rect">
            <a:avLst/>
          </a:prstGeom>
        </p:spPr>
      </p:pic>
    </p:spTree>
    <p:extLst>
      <p:ext uri="{BB962C8B-B14F-4D97-AF65-F5344CB8AC3E}">
        <p14:creationId xmlns:p14="http://schemas.microsoft.com/office/powerpoint/2010/main" val="3398246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table</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362" t="10208" r="3401" b="43328"/>
          <a:stretch/>
        </p:blipFill>
        <p:spPr>
          <a:xfrm>
            <a:off x="836023" y="1436915"/>
            <a:ext cx="9496696" cy="2577912"/>
          </a:xfrm>
        </p:spPr>
      </p:pic>
    </p:spTree>
    <p:extLst>
      <p:ext uri="{BB962C8B-B14F-4D97-AF65-F5344CB8AC3E}">
        <p14:creationId xmlns:p14="http://schemas.microsoft.com/office/powerpoint/2010/main" val="29282186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Gateway</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9299" r="3674" b="45726"/>
          <a:stretch/>
        </p:blipFill>
        <p:spPr>
          <a:xfrm>
            <a:off x="677335" y="2299227"/>
            <a:ext cx="9344068" cy="2452882"/>
          </a:xfrm>
        </p:spPr>
      </p:pic>
    </p:spTree>
    <p:extLst>
      <p:ext uri="{BB962C8B-B14F-4D97-AF65-F5344CB8AC3E}">
        <p14:creationId xmlns:p14="http://schemas.microsoft.com/office/powerpoint/2010/main" val="1366915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 Gateway</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5723" t="10054" r="2743" b="41895"/>
          <a:stretch/>
        </p:blipFill>
        <p:spPr>
          <a:xfrm>
            <a:off x="677334" y="1930400"/>
            <a:ext cx="9472506" cy="3138651"/>
          </a:xfrm>
        </p:spPr>
      </p:pic>
    </p:spTree>
    <p:extLst>
      <p:ext uri="{BB962C8B-B14F-4D97-AF65-F5344CB8AC3E}">
        <p14:creationId xmlns:p14="http://schemas.microsoft.com/office/powerpoint/2010/main" val="13562405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Groups</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6483" t="10613" r="24648" b="46568"/>
          <a:stretch/>
        </p:blipFill>
        <p:spPr>
          <a:xfrm>
            <a:off x="677334" y="2100904"/>
            <a:ext cx="9328815" cy="3815042"/>
          </a:xfrm>
        </p:spPr>
      </p:pic>
    </p:spTree>
    <p:extLst>
      <p:ext uri="{BB962C8B-B14F-4D97-AF65-F5344CB8AC3E}">
        <p14:creationId xmlns:p14="http://schemas.microsoft.com/office/powerpoint/2010/main" val="8517812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Bastion Host Security Group</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28" t="24434" r="4764" b="15661"/>
          <a:stretch/>
        </p:blipFill>
        <p:spPr>
          <a:xfrm>
            <a:off x="677334" y="1476103"/>
            <a:ext cx="9431676" cy="3331029"/>
          </a:xfrm>
        </p:spPr>
      </p:pic>
    </p:spTree>
    <p:extLst>
      <p:ext uri="{BB962C8B-B14F-4D97-AF65-F5344CB8AC3E}">
        <p14:creationId xmlns:p14="http://schemas.microsoft.com/office/powerpoint/2010/main" val="24628243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Introduction</a:t>
            </a:r>
            <a:endParaRPr lang="en-US" sz="4800" dirty="0"/>
          </a:p>
        </p:txBody>
      </p:sp>
      <p:sp>
        <p:nvSpPr>
          <p:cNvPr id="3" name="Content Placeholder 2"/>
          <p:cNvSpPr>
            <a:spLocks noGrp="1"/>
          </p:cNvSpPr>
          <p:nvPr>
            <p:ph idx="1"/>
          </p:nvPr>
        </p:nvSpPr>
        <p:spPr/>
        <p:txBody>
          <a:bodyPr/>
          <a:lstStyle/>
          <a:p>
            <a:r>
              <a:rPr lang="en-US" sz="3200" dirty="0"/>
              <a:t>Whiteboard Jr. is a software organization that provides application solutions for several organizations. Due to issues in managing the large infrastructure and rising costs, the company has decided to move its infrastructure to the cloud.</a:t>
            </a:r>
            <a:endParaRPr lang="en-IN" sz="3200" dirty="0"/>
          </a:p>
          <a:p>
            <a:endParaRPr lang="en-US" dirty="0"/>
          </a:p>
        </p:txBody>
      </p:sp>
    </p:spTree>
    <p:extLst>
      <p:ext uri="{BB962C8B-B14F-4D97-AF65-F5344CB8AC3E}">
        <p14:creationId xmlns:p14="http://schemas.microsoft.com/office/powerpoint/2010/main" val="25056615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WordPress Instance Security Group</a:t>
            </a:r>
            <a:endParaRPr lang="en-US" dirty="0"/>
          </a:p>
        </p:txBody>
      </p:sp>
      <p:pic>
        <p:nvPicPr>
          <p:cNvPr id="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586248"/>
            <a:ext cx="8596312" cy="3030117"/>
          </a:xfrm>
        </p:spPr>
      </p:pic>
    </p:spTree>
    <p:extLst>
      <p:ext uri="{BB962C8B-B14F-4D97-AF65-F5344CB8AC3E}">
        <p14:creationId xmlns:p14="http://schemas.microsoft.com/office/powerpoint/2010/main" val="41380833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Balancer Security Group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930400"/>
            <a:ext cx="8596312" cy="2660434"/>
          </a:xfrm>
        </p:spPr>
      </p:pic>
    </p:spTree>
    <p:extLst>
      <p:ext uri="{BB962C8B-B14F-4D97-AF65-F5344CB8AC3E}">
        <p14:creationId xmlns:p14="http://schemas.microsoft.com/office/powerpoint/2010/main" val="42857656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blipFill>
            <a:blip r:embed="rId2"/>
            <a:tile tx="0" ty="0" sx="100000" sy="100000" flip="none" algn="tl"/>
          </a:blipFill>
        </p:spPr>
        <p:txBody>
          <a:bodyPr/>
          <a:lstStyle/>
          <a:p>
            <a:endParaRPr lang="en-US" dirty="0" smtClean="0"/>
          </a:p>
          <a:p>
            <a:pPr marL="0" indent="0">
              <a:buNone/>
            </a:pPr>
            <a:endParaRPr lang="en-US" dirty="0"/>
          </a:p>
          <a:p>
            <a:pPr marL="0" indent="0">
              <a:buNone/>
            </a:pPr>
            <a:r>
              <a:rPr lang="en-US" dirty="0" smtClean="0"/>
              <a:t>          </a:t>
            </a:r>
            <a:r>
              <a:rPr lang="en-US" sz="4000" dirty="0" smtClean="0"/>
              <a:t>Implement Application and 								Instance Fleets</a:t>
            </a:r>
            <a:endParaRPr lang="en-US" dirty="0" smtClean="0"/>
          </a:p>
        </p:txBody>
      </p:sp>
    </p:spTree>
    <p:extLst>
      <p:ext uri="{BB962C8B-B14F-4D97-AF65-F5344CB8AC3E}">
        <p14:creationId xmlns:p14="http://schemas.microsoft.com/office/powerpoint/2010/main" val="29192491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Tasks</a:t>
            </a:r>
            <a:endParaRPr lang="en-US" dirty="0"/>
          </a:p>
        </p:txBody>
      </p:sp>
      <p:sp>
        <p:nvSpPr>
          <p:cNvPr id="3" name="Content Placeholder 2"/>
          <p:cNvSpPr>
            <a:spLocks noGrp="1"/>
          </p:cNvSpPr>
          <p:nvPr>
            <p:ph idx="1"/>
          </p:nvPr>
        </p:nvSpPr>
        <p:spPr/>
        <p:txBody>
          <a:bodyPr>
            <a:normAutofit/>
          </a:bodyPr>
          <a:lstStyle/>
          <a:p>
            <a:r>
              <a:rPr lang="en-US" sz="2400" b="1" dirty="0">
                <a:latin typeface="Calibri" panose="020F0502020204030204" pitchFamily="34" charset="0"/>
                <a:cs typeface="Calibri" panose="020F0502020204030204" pitchFamily="34" charset="0"/>
              </a:rPr>
              <a:t>Configure Amazon Relational Database Service (Amazon RDS)</a:t>
            </a:r>
          </a:p>
          <a:p>
            <a:r>
              <a:rPr lang="en-IN" sz="2400" b="1" dirty="0">
                <a:latin typeface="Calibri" panose="020F0502020204030204" pitchFamily="34" charset="0"/>
                <a:ea typeface="Quicksand"/>
                <a:cs typeface="Calibri" panose="020F0502020204030204" pitchFamily="34" charset="0"/>
                <a:sym typeface="Quicksand"/>
              </a:rPr>
              <a:t>Install </a:t>
            </a:r>
            <a:r>
              <a:rPr lang="en-IN" sz="2400" b="1" dirty="0" err="1">
                <a:latin typeface="Calibri" panose="020F0502020204030204" pitchFamily="34" charset="0"/>
                <a:ea typeface="Quicksand"/>
                <a:cs typeface="Calibri" panose="020F0502020204030204" pitchFamily="34" charset="0"/>
                <a:sym typeface="Quicksand"/>
              </a:rPr>
              <a:t>Wordpress</a:t>
            </a:r>
            <a:endParaRPr lang="en-IN" sz="2400" b="1" dirty="0">
              <a:latin typeface="Calibri" panose="020F0502020204030204" pitchFamily="34" charset="0"/>
              <a:ea typeface="Quicksand"/>
              <a:cs typeface="Calibri" panose="020F0502020204030204" pitchFamily="34" charset="0"/>
              <a:sym typeface="Quicksand"/>
            </a:endParaRPr>
          </a:p>
          <a:p>
            <a:r>
              <a:rPr lang="en-US" sz="2400" b="1" dirty="0">
                <a:latin typeface="Calibri" panose="020F0502020204030204" pitchFamily="34" charset="0"/>
                <a:ea typeface="Quicksand"/>
                <a:cs typeface="Calibri" panose="020F0502020204030204" pitchFamily="34" charset="0"/>
                <a:sym typeface="Quicksand"/>
              </a:rPr>
              <a:t>Configure Load Balancer</a:t>
            </a:r>
          </a:p>
          <a:p>
            <a:r>
              <a:rPr lang="en-IN" sz="2400" b="1" dirty="0">
                <a:latin typeface="Calibri" panose="020F0502020204030204" pitchFamily="34" charset="0"/>
                <a:ea typeface="Quicksand"/>
                <a:cs typeface="Calibri" panose="020F0502020204030204" pitchFamily="34" charset="0"/>
                <a:sym typeface="Quicksand"/>
              </a:rPr>
              <a:t>Configure </a:t>
            </a:r>
            <a:r>
              <a:rPr lang="en-IN" sz="2400" b="1" dirty="0">
                <a:latin typeface="Calibri" panose="020F0502020204030204" pitchFamily="34" charset="0"/>
                <a:cs typeface="Calibri" panose="020F0502020204030204" pitchFamily="34" charset="0"/>
              </a:rPr>
              <a:t>Amazon Elastic File System (</a:t>
            </a:r>
            <a:r>
              <a:rPr lang="en-IN" sz="2400" b="1" dirty="0">
                <a:latin typeface="Calibri" panose="020F0502020204030204" pitchFamily="34" charset="0"/>
                <a:ea typeface="Quicksand"/>
                <a:cs typeface="Calibri" panose="020F0502020204030204" pitchFamily="34" charset="0"/>
                <a:sym typeface="Quicksand"/>
              </a:rPr>
              <a:t>EFS)</a:t>
            </a:r>
          </a:p>
          <a:p>
            <a:r>
              <a:rPr lang="en" sz="2400" b="1" dirty="0">
                <a:latin typeface="Calibri" panose="020F0502020204030204" pitchFamily="34" charset="0"/>
                <a:ea typeface="Quicksand"/>
                <a:cs typeface="Calibri" panose="020F0502020204030204" pitchFamily="34" charset="0"/>
                <a:sym typeface="Quicksand"/>
              </a:rPr>
              <a:t>Create a snapshot</a:t>
            </a:r>
          </a:p>
          <a:p>
            <a:r>
              <a:rPr lang="en-US" sz="2400" b="1" dirty="0">
                <a:latin typeface="Calibri" panose="020F0502020204030204" pitchFamily="34" charset="0"/>
                <a:ea typeface="Quicksand"/>
                <a:cs typeface="Calibri" panose="020F0502020204030204" pitchFamily="34" charset="0"/>
                <a:sym typeface="Quicksand"/>
              </a:rPr>
              <a:t>Create Auto Scaling</a:t>
            </a:r>
            <a:endParaRPr lang="en-IN" sz="2400" b="1" dirty="0">
              <a:latin typeface="Calibri" panose="020F0502020204030204" pitchFamily="34" charset="0"/>
              <a:ea typeface="Quicksand"/>
              <a:cs typeface="Calibri" panose="020F0502020204030204" pitchFamily="34" charset="0"/>
              <a:sym typeface="Quicksand"/>
            </a:endParaRPr>
          </a:p>
          <a:p>
            <a:endParaRPr lang="en-US" dirty="0"/>
          </a:p>
        </p:txBody>
      </p:sp>
    </p:spTree>
    <p:extLst>
      <p:ext uri="{BB962C8B-B14F-4D97-AF65-F5344CB8AC3E}">
        <p14:creationId xmlns:p14="http://schemas.microsoft.com/office/powerpoint/2010/main" val="18370918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Instances</a:t>
            </a:r>
            <a:endParaRPr lang="en-US" dirty="0"/>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1121" t="16174" r="8523" b="41891"/>
          <a:stretch/>
        </p:blipFill>
        <p:spPr>
          <a:xfrm>
            <a:off x="677334" y="2037807"/>
            <a:ext cx="9712067" cy="2795450"/>
          </a:xfrm>
        </p:spPr>
      </p:pic>
    </p:spTree>
    <p:extLst>
      <p:ext uri="{BB962C8B-B14F-4D97-AF65-F5344CB8AC3E}">
        <p14:creationId xmlns:p14="http://schemas.microsoft.com/office/powerpoint/2010/main" val="3698397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RDS Attached</a:t>
            </a:r>
            <a:endParaRPr lang="en-US" dirty="0"/>
          </a:p>
        </p:txBody>
      </p:sp>
      <p:pic>
        <p:nvPicPr>
          <p:cNvPr id="4" name="Content Placeholder 5"/>
          <p:cNvPicPr>
            <a:picLocks noGrp="1" noChangeAspect="1"/>
          </p:cNvPicPr>
          <p:nvPr>
            <p:ph idx="1"/>
          </p:nvPr>
        </p:nvPicPr>
        <p:blipFill rotWithShape="1">
          <a:blip r:embed="rId3">
            <a:extLst>
              <a:ext uri="{28A0092B-C50C-407E-A947-70E740481C1C}">
                <a14:useLocalDpi xmlns:a14="http://schemas.microsoft.com/office/drawing/2010/main" val="0"/>
              </a:ext>
            </a:extLst>
          </a:blip>
          <a:srcRect l="-1836" t="5246" r="-1"/>
          <a:stretch/>
        </p:blipFill>
        <p:spPr>
          <a:xfrm>
            <a:off x="604911" y="1602629"/>
            <a:ext cx="10977649" cy="4770036"/>
          </a:xfrm>
        </p:spPr>
      </p:pic>
    </p:spTree>
    <p:extLst>
      <p:ext uri="{BB962C8B-B14F-4D97-AF65-F5344CB8AC3E}">
        <p14:creationId xmlns:p14="http://schemas.microsoft.com/office/powerpoint/2010/main" val="20024130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Group</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2747" b="52681"/>
          <a:stretch/>
        </p:blipFill>
        <p:spPr>
          <a:xfrm>
            <a:off x="677334" y="2447971"/>
            <a:ext cx="9797695" cy="2228531"/>
          </a:xfrm>
        </p:spPr>
      </p:pic>
    </p:spTree>
    <p:extLst>
      <p:ext uri="{BB962C8B-B14F-4D97-AF65-F5344CB8AC3E}">
        <p14:creationId xmlns:p14="http://schemas.microsoft.com/office/powerpoint/2010/main" val="30189318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Balancer</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7863" y="2446958"/>
            <a:ext cx="8596312" cy="3308697"/>
          </a:xfrm>
        </p:spPr>
      </p:pic>
    </p:spTree>
    <p:extLst>
      <p:ext uri="{BB962C8B-B14F-4D97-AF65-F5344CB8AC3E}">
        <p14:creationId xmlns:p14="http://schemas.microsoft.com/office/powerpoint/2010/main" val="3264167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WordPress</a:t>
            </a:r>
            <a:endParaRPr lang="en-US" b="1" dirty="0"/>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r="2637" b="7842"/>
          <a:stretch/>
        </p:blipFill>
        <p:spPr>
          <a:xfrm>
            <a:off x="677334" y="1270000"/>
            <a:ext cx="9250437" cy="4922790"/>
          </a:xfrm>
        </p:spPr>
      </p:pic>
    </p:spTree>
    <p:extLst>
      <p:ext uri="{BB962C8B-B14F-4D97-AF65-F5344CB8AC3E}">
        <p14:creationId xmlns:p14="http://schemas.microsoft.com/office/powerpoint/2010/main" val="17621592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EFS file system </a:t>
            </a:r>
            <a:endParaRPr lang="en-US" dirty="0"/>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t="1" r="62" b="32518"/>
          <a:stretch/>
        </p:blipFill>
        <p:spPr>
          <a:xfrm>
            <a:off x="880224" y="1634838"/>
            <a:ext cx="8393778" cy="3186544"/>
          </a:xfrm>
        </p:spPr>
      </p:pic>
    </p:spTree>
    <p:extLst>
      <p:ext uri="{BB962C8B-B14F-4D97-AF65-F5344CB8AC3E}">
        <p14:creationId xmlns:p14="http://schemas.microsoft.com/office/powerpoint/2010/main" val="18245823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libri" panose="020F0502020204030204" pitchFamily="34" charset="0"/>
                <a:cs typeface="Calibri" panose="020F0502020204030204" pitchFamily="34" charset="0"/>
              </a:rPr>
              <a:t>PROJECT OBJECTIVE</a:t>
            </a:r>
            <a:endParaRPr lang="en-US" dirty="0"/>
          </a:p>
        </p:txBody>
      </p:sp>
      <p:sp>
        <p:nvSpPr>
          <p:cNvPr id="3" name="Content Placeholder 2"/>
          <p:cNvSpPr>
            <a:spLocks noGrp="1"/>
          </p:cNvSpPr>
          <p:nvPr>
            <p:ph idx="1"/>
          </p:nvPr>
        </p:nvSpPr>
        <p:spPr>
          <a:xfrm>
            <a:off x="677334" y="2160590"/>
            <a:ext cx="9629260" cy="3639320"/>
          </a:xfrm>
        </p:spPr>
        <p:txBody>
          <a:bodyPr>
            <a:noAutofit/>
          </a:bodyPr>
          <a:lstStyle/>
          <a:p>
            <a:r>
              <a:rPr lang="en-IN" sz="2400" dirty="0"/>
              <a:t>The network should have zero downtime for mission-critical or necessary applications and 99% availability for other applications.</a:t>
            </a:r>
            <a:endParaRPr lang="en-IN" sz="4000" dirty="0"/>
          </a:p>
          <a:p>
            <a:r>
              <a:rPr lang="en-IN" sz="2400" dirty="0"/>
              <a:t>Critical systems should have backups or snapshots stored in highly available and fault tolerant storages.</a:t>
            </a:r>
          </a:p>
          <a:p>
            <a:r>
              <a:rPr lang="en-IN" sz="2400" dirty="0" smtClean="0"/>
              <a:t>An </a:t>
            </a:r>
            <a:r>
              <a:rPr lang="en-IN" sz="2400" dirty="0"/>
              <a:t>isolated network should be provided for the WordPress application and database server using VPCs and security groups.</a:t>
            </a:r>
            <a:endParaRPr lang="en-US" sz="2400" dirty="0"/>
          </a:p>
        </p:txBody>
      </p:sp>
    </p:spTree>
    <p:extLst>
      <p:ext uri="{BB962C8B-B14F-4D97-AF65-F5344CB8AC3E}">
        <p14:creationId xmlns:p14="http://schemas.microsoft.com/office/powerpoint/2010/main" val="21255477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Mounted two Folders</a:t>
            </a:r>
            <a:endParaRPr lang="en-US" dirty="0"/>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350" t="15143" r="772" b="12146"/>
          <a:stretch/>
        </p:blipFill>
        <p:spPr>
          <a:xfrm>
            <a:off x="894562" y="1704561"/>
            <a:ext cx="10514336" cy="4316412"/>
          </a:xfrm>
        </p:spPr>
      </p:pic>
    </p:spTree>
    <p:extLst>
      <p:ext uri="{BB962C8B-B14F-4D97-AF65-F5344CB8AC3E}">
        <p14:creationId xmlns:p14="http://schemas.microsoft.com/office/powerpoint/2010/main" val="40845053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Snapshots</a:t>
            </a:r>
            <a:endParaRPr lang="en-US" dirty="0"/>
          </a:p>
        </p:txBody>
      </p:sp>
      <p:pic>
        <p:nvPicPr>
          <p:cNvPr id="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400766"/>
            <a:ext cx="8596312" cy="3401081"/>
          </a:xfrm>
        </p:spPr>
      </p:pic>
    </p:spTree>
    <p:extLst>
      <p:ext uri="{BB962C8B-B14F-4D97-AF65-F5344CB8AC3E}">
        <p14:creationId xmlns:p14="http://schemas.microsoft.com/office/powerpoint/2010/main" val="31530022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Scaling</a:t>
            </a:r>
            <a:endParaRPr lang="en-US" dirty="0"/>
          </a:p>
        </p:txBody>
      </p:sp>
      <p:pic>
        <p:nvPicPr>
          <p:cNvPr id="4" name="Picture 4" descr="Graphical user interface, text, application, email&#10;&#10;Description automatically generated">
            <a:extLst>
              <a:ext uri="{FF2B5EF4-FFF2-40B4-BE49-F238E27FC236}">
                <a16:creationId xmlns:a16="http://schemas.microsoft.com/office/drawing/2014/main" id="{B95D10B8-D16F-59C8-8579-95ABAD33909B}"/>
              </a:ext>
            </a:extLst>
          </p:cNvPr>
          <p:cNvPicPr>
            <a:picLocks noGrp="1" noChangeAspect="1"/>
          </p:cNvPicPr>
          <p:nvPr>
            <p:ph idx="1"/>
          </p:nvPr>
        </p:nvPicPr>
        <p:blipFill>
          <a:blip r:embed="rId2"/>
          <a:stretch>
            <a:fillRect/>
          </a:stretch>
        </p:blipFill>
        <p:spPr>
          <a:xfrm>
            <a:off x="770710" y="1571015"/>
            <a:ext cx="7496180" cy="4301194"/>
          </a:xfrm>
        </p:spPr>
      </p:pic>
    </p:spTree>
    <p:extLst>
      <p:ext uri="{BB962C8B-B14F-4D97-AF65-F5344CB8AC3E}">
        <p14:creationId xmlns:p14="http://schemas.microsoft.com/office/powerpoint/2010/main" val="11647029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endParaRPr lang="en-US" dirty="0"/>
          </a:p>
        </p:txBody>
      </p:sp>
      <p:sp>
        <p:nvSpPr>
          <p:cNvPr id="3" name="Content Placeholder 2"/>
          <p:cNvSpPr>
            <a:spLocks noGrp="1"/>
          </p:cNvSpPr>
          <p:nvPr>
            <p:ph idx="1"/>
          </p:nvPr>
        </p:nvSpPr>
        <p:spPr>
          <a:blipFill>
            <a:blip r:embed="rId2"/>
            <a:tile tx="0" ty="0" sx="100000" sy="100000" flip="none" algn="tl"/>
          </a:blipFill>
        </p:spPr>
        <p:txBody>
          <a:bodyPr/>
          <a:lstStyle/>
          <a:p>
            <a:pPr marL="0" indent="0">
              <a:buNone/>
            </a:pPr>
            <a:endParaRPr lang="en-US" dirty="0"/>
          </a:p>
          <a:p>
            <a:pPr marL="0" indent="0">
              <a:buNone/>
            </a:pPr>
            <a:r>
              <a:rPr lang="en-US" dirty="0" smtClean="0"/>
              <a:t> </a:t>
            </a:r>
            <a:r>
              <a:rPr lang="en-US" sz="4400" dirty="0" smtClean="0"/>
              <a:t>Implement </a:t>
            </a:r>
            <a:r>
              <a:rPr lang="en-US" sz="4400" dirty="0"/>
              <a:t>Automation Using </a:t>
            </a:r>
            <a:r>
              <a:rPr lang="en-US" sz="4400" dirty="0" smtClean="0"/>
              <a:t>         						</a:t>
            </a:r>
            <a:r>
              <a:rPr lang="en-US" sz="4400" dirty="0" err="1" smtClean="0"/>
              <a:t>Ansible</a:t>
            </a:r>
            <a:endParaRPr lang="en-US" dirty="0"/>
          </a:p>
        </p:txBody>
      </p:sp>
    </p:spTree>
    <p:extLst>
      <p:ext uri="{BB962C8B-B14F-4D97-AF65-F5344CB8AC3E}">
        <p14:creationId xmlns:p14="http://schemas.microsoft.com/office/powerpoint/2010/main" val="25406638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Ansible</a:t>
            </a:r>
            <a:r>
              <a:rPr lang="en-US" dirty="0" smtClean="0"/>
              <a:t> Definition</a:t>
            </a:r>
            <a:endParaRPr lang="en-US" dirty="0"/>
          </a:p>
        </p:txBody>
      </p:sp>
      <p:sp>
        <p:nvSpPr>
          <p:cNvPr id="3" name="Content Placeholder 2"/>
          <p:cNvSpPr>
            <a:spLocks noGrp="1"/>
          </p:cNvSpPr>
          <p:nvPr>
            <p:ph idx="1"/>
          </p:nvPr>
        </p:nvSpPr>
        <p:spPr/>
        <p:txBody>
          <a:bodyPr/>
          <a:lstStyle/>
          <a:p>
            <a:r>
              <a:rPr lang="en-US" sz="3600" dirty="0" err="1">
                <a:latin typeface="Calibri" panose="020F0502020204030204" pitchFamily="34" charset="0"/>
                <a:cs typeface="Calibri" panose="020F0502020204030204" pitchFamily="34" charset="0"/>
              </a:rPr>
              <a:t>Ansible</a:t>
            </a:r>
            <a:r>
              <a:rPr lang="en-US" sz="3600" dirty="0">
                <a:latin typeface="Calibri" panose="020F0502020204030204" pitchFamily="34" charset="0"/>
                <a:cs typeface="Calibri" panose="020F0502020204030204" pitchFamily="34" charset="0"/>
              </a:rPr>
              <a:t> is great choice for basic automation of system administration tasks.</a:t>
            </a:r>
          </a:p>
          <a:p>
            <a:r>
              <a:rPr lang="en-US" sz="3600" dirty="0">
                <a:latin typeface="Calibri" panose="020F0502020204030204" pitchFamily="34" charset="0"/>
                <a:cs typeface="Calibri" panose="020F0502020204030204" pitchFamily="34" charset="0"/>
              </a:rPr>
              <a:t>Here we have used </a:t>
            </a:r>
            <a:r>
              <a:rPr lang="en-US" sz="3600" dirty="0" err="1">
                <a:latin typeface="Calibri" panose="020F0502020204030204" pitchFamily="34" charset="0"/>
                <a:cs typeface="Calibri" panose="020F0502020204030204" pitchFamily="34" charset="0"/>
              </a:rPr>
              <a:t>ansible</a:t>
            </a:r>
            <a:r>
              <a:rPr lang="en-US" sz="3600" dirty="0">
                <a:latin typeface="Calibri" panose="020F0502020204030204" pitchFamily="34" charset="0"/>
                <a:cs typeface="Calibri" panose="020F0502020204030204" pitchFamily="34" charset="0"/>
              </a:rPr>
              <a:t> to create Users and groups using playbooks. </a:t>
            </a:r>
            <a:r>
              <a:rPr lang="en-US" sz="3600" dirty="0" err="1">
                <a:latin typeface="Calibri" panose="020F0502020204030204" pitchFamily="34" charset="0"/>
                <a:cs typeface="Calibri" panose="020F0502020204030204" pitchFamily="34" charset="0"/>
              </a:rPr>
              <a:t>Jinja</a:t>
            </a:r>
            <a:r>
              <a:rPr lang="en-US" sz="3600" dirty="0">
                <a:latin typeface="Calibri" panose="020F0502020204030204" pitchFamily="34" charset="0"/>
                <a:cs typeface="Calibri" panose="020F0502020204030204" pitchFamily="34" charset="0"/>
              </a:rPr>
              <a:t> 2 templates (MOTD</a:t>
            </a:r>
            <a:r>
              <a:rPr lang="en-US" sz="3600" dirty="0" smtClean="0">
                <a:latin typeface="Calibri" panose="020F0502020204030204" pitchFamily="34" charset="0"/>
                <a:cs typeface="Calibri" panose="020F0502020204030204" pitchFamily="34" charset="0"/>
              </a:rPr>
              <a:t>).</a:t>
            </a:r>
            <a:endParaRPr lang="en-US" sz="3600"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1258606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Playbooks1</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168" y="2160588"/>
            <a:ext cx="6903701" cy="3881437"/>
          </a:xfr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321" t="18480" r="250" b="5310"/>
          <a:stretch/>
        </p:blipFill>
        <p:spPr>
          <a:xfrm>
            <a:off x="39189" y="1267097"/>
            <a:ext cx="12122332" cy="5225143"/>
          </a:xfrm>
          <a:prstGeom prst="rect">
            <a:avLst/>
          </a:prstGeom>
        </p:spPr>
      </p:pic>
    </p:spTree>
    <p:extLst>
      <p:ext uri="{BB962C8B-B14F-4D97-AF65-F5344CB8AC3E}">
        <p14:creationId xmlns:p14="http://schemas.microsoft.com/office/powerpoint/2010/main" val="39257126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Motd.j2 Template</a:t>
            </a:r>
            <a:endParaRPr lang="en-US" dirty="0"/>
          </a:p>
        </p:txBody>
      </p:sp>
      <p:pic>
        <p:nvPicPr>
          <p:cNvPr id="5" name="Content Placeholder 4"/>
          <p:cNvPicPr>
            <a:picLocks noGrp="1" noChangeAspect="1"/>
          </p:cNvPicPr>
          <p:nvPr>
            <p:ph idx="1"/>
          </p:nvPr>
        </p:nvPicPr>
        <p:blipFill rotWithShape="1">
          <a:blip r:embed="rId3">
            <a:extLst>
              <a:ext uri="{28A0092B-C50C-407E-A947-70E740481C1C}">
                <a14:useLocalDpi xmlns:a14="http://schemas.microsoft.com/office/drawing/2010/main" val="0"/>
              </a:ext>
            </a:extLst>
          </a:blip>
          <a:srcRect l="60" t="5251" r="2871" b="14651"/>
          <a:stretch/>
        </p:blipFill>
        <p:spPr>
          <a:xfrm>
            <a:off x="677334" y="1930400"/>
            <a:ext cx="8714860" cy="4043151"/>
          </a:xfrm>
        </p:spPr>
      </p:pic>
    </p:spTree>
    <p:extLst>
      <p:ext uri="{BB962C8B-B14F-4D97-AF65-F5344CB8AC3E}">
        <p14:creationId xmlns:p14="http://schemas.microsoft.com/office/powerpoint/2010/main" val="24456542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appear while login </a:t>
            </a:r>
            <a:endParaRPr lang="en-US" dirty="0"/>
          </a:p>
        </p:txBody>
      </p:sp>
      <p:pic>
        <p:nvPicPr>
          <p:cNvPr id="5" name="Content Placeholder 4"/>
          <p:cNvPicPr>
            <a:picLocks noGrp="1" noChangeAspect="1"/>
          </p:cNvPicPr>
          <p:nvPr>
            <p:ph idx="1"/>
          </p:nvPr>
        </p:nvPicPr>
        <p:blipFill rotWithShape="1">
          <a:blip r:embed="rId3">
            <a:extLst>
              <a:ext uri="{28A0092B-C50C-407E-A947-70E740481C1C}">
                <a14:useLocalDpi xmlns:a14="http://schemas.microsoft.com/office/drawing/2010/main" val="0"/>
              </a:ext>
            </a:extLst>
          </a:blip>
          <a:srcRect l="28" t="5924" r="444" b="5901"/>
          <a:stretch/>
        </p:blipFill>
        <p:spPr>
          <a:xfrm>
            <a:off x="677334" y="1489164"/>
            <a:ext cx="8897740" cy="4431956"/>
          </a:xfrm>
        </p:spPr>
      </p:pic>
    </p:spTree>
    <p:extLst>
      <p:ext uri="{BB962C8B-B14F-4D97-AF65-F5344CB8AC3E}">
        <p14:creationId xmlns:p14="http://schemas.microsoft.com/office/powerpoint/2010/main" val="10115710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Playbook2</a:t>
            </a:r>
            <a:endParaRPr lang="en-US" dirty="0"/>
          </a:p>
        </p:txBody>
      </p:sp>
      <p:pic>
        <p:nvPicPr>
          <p:cNvPr id="17" name="Content Placeholder 16"/>
          <p:cNvPicPr>
            <a:picLocks noGrp="1" noChangeAspect="1"/>
          </p:cNvPicPr>
          <p:nvPr>
            <p:ph idx="1"/>
          </p:nvPr>
        </p:nvPicPr>
        <p:blipFill rotWithShape="1">
          <a:blip r:embed="rId3">
            <a:extLst>
              <a:ext uri="{28A0092B-C50C-407E-A947-70E740481C1C}">
                <a14:useLocalDpi xmlns:a14="http://schemas.microsoft.com/office/drawing/2010/main" val="0"/>
              </a:ext>
            </a:extLst>
          </a:blip>
          <a:srcRect l="-171" t="12612" r="-187" b="5727"/>
          <a:stretch/>
        </p:blipFill>
        <p:spPr>
          <a:xfrm>
            <a:off x="1005840" y="1825002"/>
            <a:ext cx="8974183" cy="4105535"/>
          </a:xfrm>
        </p:spPr>
      </p:pic>
    </p:spTree>
    <p:extLst>
      <p:ext uri="{BB962C8B-B14F-4D97-AF65-F5344CB8AC3E}">
        <p14:creationId xmlns:p14="http://schemas.microsoft.com/office/powerpoint/2010/main" val="4716147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Permissions</a:t>
            </a:r>
            <a:endParaRPr lang="en-US" dirty="0"/>
          </a:p>
        </p:txBody>
      </p:sp>
      <p:pic>
        <p:nvPicPr>
          <p:cNvPr id="5" name="Content Placeholder 4"/>
          <p:cNvPicPr>
            <a:picLocks noGrp="1" noChangeAspect="1"/>
          </p:cNvPicPr>
          <p:nvPr>
            <p:ph idx="1"/>
          </p:nvPr>
        </p:nvPicPr>
        <p:blipFill rotWithShape="1">
          <a:blip r:embed="rId3">
            <a:extLst>
              <a:ext uri="{28A0092B-C50C-407E-A947-70E740481C1C}">
                <a14:useLocalDpi xmlns:a14="http://schemas.microsoft.com/office/drawing/2010/main" val="0"/>
              </a:ext>
            </a:extLst>
          </a:blip>
          <a:srcRect l="-1" t="8278" r="-913" b="7248"/>
          <a:stretch/>
        </p:blipFill>
        <p:spPr>
          <a:xfrm>
            <a:off x="677334" y="1564641"/>
            <a:ext cx="8884677" cy="4181452"/>
          </a:xfrm>
        </p:spPr>
      </p:pic>
    </p:spTree>
    <p:extLst>
      <p:ext uri="{BB962C8B-B14F-4D97-AF65-F5344CB8AC3E}">
        <p14:creationId xmlns:p14="http://schemas.microsoft.com/office/powerpoint/2010/main" val="10548587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AGENDA</a:t>
            </a:r>
            <a:endParaRPr lang="en-US" dirty="0"/>
          </a:p>
        </p:txBody>
      </p:sp>
      <p:sp>
        <p:nvSpPr>
          <p:cNvPr id="3" name="Content Placeholder 2"/>
          <p:cNvSpPr>
            <a:spLocks noGrp="1"/>
          </p:cNvSpPr>
          <p:nvPr>
            <p:ph idx="1"/>
          </p:nvPr>
        </p:nvSpPr>
        <p:spPr/>
        <p:txBody>
          <a:bodyPr>
            <a:normAutofit/>
          </a:bodyPr>
          <a:lstStyle/>
          <a:p>
            <a:r>
              <a:rPr lang="en-US" sz="2400" dirty="0" smtClean="0"/>
              <a:t>Design</a:t>
            </a:r>
          </a:p>
          <a:p>
            <a:r>
              <a:rPr lang="en-US" sz="2400" dirty="0" smtClean="0"/>
              <a:t>IAM Solution </a:t>
            </a:r>
          </a:p>
          <a:p>
            <a:r>
              <a:rPr lang="en-US" sz="2400" dirty="0" smtClean="0"/>
              <a:t>Setup VPC</a:t>
            </a:r>
          </a:p>
          <a:p>
            <a:r>
              <a:rPr lang="en-US" sz="2400" dirty="0" smtClean="0"/>
              <a:t>Application and instance fleet</a:t>
            </a:r>
          </a:p>
          <a:p>
            <a:r>
              <a:rPr lang="en-US" sz="2400" dirty="0" smtClean="0"/>
              <a:t>Automation using </a:t>
            </a:r>
            <a:r>
              <a:rPr lang="en-US" sz="2400" dirty="0" err="1" smtClean="0"/>
              <a:t>Ansible</a:t>
            </a:r>
            <a:endParaRPr lang="en-US" sz="2400" dirty="0" smtClean="0"/>
          </a:p>
          <a:p>
            <a:r>
              <a:rPr lang="en-US" sz="2400" dirty="0" smtClean="0"/>
              <a:t>Monitoring Solutions </a:t>
            </a:r>
            <a:endParaRPr lang="en-US" sz="2400" dirty="0"/>
          </a:p>
        </p:txBody>
      </p:sp>
    </p:spTree>
    <p:extLst>
      <p:ext uri="{BB962C8B-B14F-4D97-AF65-F5344CB8AC3E}">
        <p14:creationId xmlns:p14="http://schemas.microsoft.com/office/powerpoint/2010/main" val="36709585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Available group</a:t>
            </a:r>
            <a:endParaRPr lang="en-US" dirty="0"/>
          </a:p>
        </p:txBody>
      </p:sp>
      <p:pic>
        <p:nvPicPr>
          <p:cNvPr id="5" name="Content Placeholder 4"/>
          <p:cNvPicPr>
            <a:picLocks noGrp="1" noChangeAspect="1"/>
          </p:cNvPicPr>
          <p:nvPr>
            <p:ph idx="1"/>
          </p:nvPr>
        </p:nvPicPr>
        <p:blipFill rotWithShape="1">
          <a:blip r:embed="rId3">
            <a:extLst>
              <a:ext uri="{28A0092B-C50C-407E-A947-70E740481C1C}">
                <a14:useLocalDpi xmlns:a14="http://schemas.microsoft.com/office/drawing/2010/main" val="0"/>
              </a:ext>
            </a:extLst>
          </a:blip>
          <a:srcRect l="-217" t="4840" r="1731" b="7120"/>
          <a:stretch/>
        </p:blipFill>
        <p:spPr>
          <a:xfrm>
            <a:off x="677334" y="1449976"/>
            <a:ext cx="8843554" cy="4444689"/>
          </a:xfrm>
        </p:spPr>
      </p:pic>
    </p:spTree>
    <p:extLst>
      <p:ext uri="{BB962C8B-B14F-4D97-AF65-F5344CB8AC3E}">
        <p14:creationId xmlns:p14="http://schemas.microsoft.com/office/powerpoint/2010/main" val="26132992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pPr marL="0" indent="0">
              <a:buNone/>
            </a:pPr>
            <a:endParaRPr lang="en-US" dirty="0" smtClean="0"/>
          </a:p>
          <a:p>
            <a:pPr marL="0" indent="0">
              <a:buNone/>
            </a:pPr>
            <a:r>
              <a:rPr lang="en-US" dirty="0" smtClean="0"/>
              <a:t>         </a:t>
            </a:r>
            <a:r>
              <a:rPr lang="en-US" sz="4000" dirty="0" smtClean="0"/>
              <a:t>Implement Monitoring Solutions</a:t>
            </a:r>
            <a:endParaRPr lang="en-US" sz="4000" dirty="0"/>
          </a:p>
        </p:txBody>
      </p:sp>
    </p:spTree>
    <p:extLst>
      <p:ext uri="{BB962C8B-B14F-4D97-AF65-F5344CB8AC3E}">
        <p14:creationId xmlns:p14="http://schemas.microsoft.com/office/powerpoint/2010/main" val="28343944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Trail</a:t>
            </a:r>
            <a:endParaRPr lang="en-US" dirty="0"/>
          </a:p>
        </p:txBody>
      </p:sp>
      <p:pic>
        <p:nvPicPr>
          <p:cNvPr id="4" name="Content Placeholder 5"/>
          <p:cNvPicPr>
            <a:picLocks noGrp="1" noChangeAspect="1"/>
          </p:cNvPicPr>
          <p:nvPr>
            <p:ph idx="1"/>
          </p:nvPr>
        </p:nvPicPr>
        <p:blipFill rotWithShape="1">
          <a:blip r:embed="rId3">
            <a:extLst>
              <a:ext uri="{28A0092B-C50C-407E-A947-70E740481C1C}">
                <a14:useLocalDpi xmlns:a14="http://schemas.microsoft.com/office/drawing/2010/main" val="0"/>
              </a:ext>
            </a:extLst>
          </a:blip>
          <a:srcRect l="1" t="9564" r="134"/>
          <a:stretch/>
        </p:blipFill>
        <p:spPr>
          <a:xfrm>
            <a:off x="1069144" y="1659988"/>
            <a:ext cx="10424161" cy="4426203"/>
          </a:xfrm>
        </p:spPr>
      </p:pic>
    </p:spTree>
    <p:extLst>
      <p:ext uri="{BB962C8B-B14F-4D97-AF65-F5344CB8AC3E}">
        <p14:creationId xmlns:p14="http://schemas.microsoft.com/office/powerpoint/2010/main" val="14726829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Route53</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8321" r="-98"/>
          <a:stretch/>
        </p:blipFill>
        <p:spPr>
          <a:xfrm>
            <a:off x="677863" y="2341418"/>
            <a:ext cx="10825498" cy="3106595"/>
          </a:xfrm>
        </p:spPr>
      </p:pic>
    </p:spTree>
    <p:extLst>
      <p:ext uri="{BB962C8B-B14F-4D97-AF65-F5344CB8AC3E}">
        <p14:creationId xmlns:p14="http://schemas.microsoft.com/office/powerpoint/2010/main" val="24528648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Cloudwatch</a:t>
            </a:r>
            <a:r>
              <a:rPr lang="en-US" dirty="0" smtClean="0"/>
              <a:t> Dashboard</a:t>
            </a:r>
            <a:endParaRPr lang="en-US" dirty="0"/>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577" t="9365" r="616" b="10166"/>
          <a:stretch/>
        </p:blipFill>
        <p:spPr>
          <a:xfrm>
            <a:off x="893298" y="1744394"/>
            <a:ext cx="9713741" cy="4396328"/>
          </a:xfrm>
        </p:spPr>
      </p:pic>
    </p:spTree>
    <p:extLst>
      <p:ext uri="{BB962C8B-B14F-4D97-AF65-F5344CB8AC3E}">
        <p14:creationId xmlns:p14="http://schemas.microsoft.com/office/powerpoint/2010/main" val="4358095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Alarm for CPU utilization</a:t>
            </a:r>
            <a:endParaRPr lang="en-US" dirty="0"/>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955" t="9450" r="-1549" b="36812"/>
          <a:stretch/>
        </p:blipFill>
        <p:spPr>
          <a:xfrm>
            <a:off x="703384" y="1776531"/>
            <a:ext cx="10060409" cy="2965286"/>
          </a:xfrm>
        </p:spPr>
      </p:pic>
    </p:spTree>
    <p:extLst>
      <p:ext uri="{BB962C8B-B14F-4D97-AF65-F5344CB8AC3E}">
        <p14:creationId xmlns:p14="http://schemas.microsoft.com/office/powerpoint/2010/main" val="199029142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Gmail Alarm</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 t="10320" r="-1292" b="28088"/>
          <a:stretch/>
        </p:blipFill>
        <p:spPr>
          <a:xfrm>
            <a:off x="677333" y="1634836"/>
            <a:ext cx="9893685" cy="2923308"/>
          </a:xfrm>
        </p:spPr>
      </p:pic>
    </p:spTree>
    <p:extLst>
      <p:ext uri="{BB962C8B-B14F-4D97-AF65-F5344CB8AC3E}">
        <p14:creationId xmlns:p14="http://schemas.microsoft.com/office/powerpoint/2010/main" val="35980923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FACED</a:t>
            </a:r>
            <a:endParaRPr lang="en-US" dirty="0"/>
          </a:p>
        </p:txBody>
      </p:sp>
      <p:sp>
        <p:nvSpPr>
          <p:cNvPr id="3" name="Content Placeholder 2"/>
          <p:cNvSpPr>
            <a:spLocks noGrp="1"/>
          </p:cNvSpPr>
          <p:nvPr>
            <p:ph idx="1"/>
          </p:nvPr>
        </p:nvSpPr>
        <p:spPr/>
        <p:txBody>
          <a:bodyPr>
            <a:normAutofit/>
          </a:bodyPr>
          <a:lstStyle/>
          <a:p>
            <a:r>
              <a:rPr lang="en-US" sz="2800" dirty="0" smtClean="0"/>
              <a:t>Configuring </a:t>
            </a:r>
            <a:r>
              <a:rPr lang="en-US" sz="2800" dirty="0" smtClean="0"/>
              <a:t>WordPress </a:t>
            </a:r>
            <a:r>
              <a:rPr lang="en-US" sz="2800" dirty="0" smtClean="0"/>
              <a:t>was quite difficult</a:t>
            </a:r>
            <a:r>
              <a:rPr lang="en-US" sz="2800" dirty="0" smtClean="0"/>
              <a:t>.</a:t>
            </a:r>
          </a:p>
          <a:p>
            <a:r>
              <a:rPr lang="en-US" sz="2800" dirty="0" smtClean="0"/>
              <a:t>Creating a design of the project is taking more time for me</a:t>
            </a:r>
            <a:endParaRPr lang="en-US" sz="2800" dirty="0"/>
          </a:p>
        </p:txBody>
      </p:sp>
    </p:spTree>
    <p:extLst>
      <p:ext uri="{BB962C8B-B14F-4D97-AF65-F5344CB8AC3E}">
        <p14:creationId xmlns:p14="http://schemas.microsoft.com/office/powerpoint/2010/main" val="34812068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a:p>
          <a:p>
            <a:pPr marL="0" indent="0">
              <a:buNone/>
            </a:pPr>
            <a:r>
              <a:rPr lang="en-US" dirty="0" smtClean="0"/>
              <a:t>                                    </a:t>
            </a:r>
            <a:r>
              <a:rPr lang="en-US" sz="5400" dirty="0" smtClean="0"/>
              <a:t>Thank You</a:t>
            </a:r>
            <a:endParaRPr lang="en-US" dirty="0" smtClean="0"/>
          </a:p>
        </p:txBody>
      </p:sp>
    </p:spTree>
    <p:extLst>
      <p:ext uri="{BB962C8B-B14F-4D97-AF65-F5344CB8AC3E}">
        <p14:creationId xmlns:p14="http://schemas.microsoft.com/office/powerpoint/2010/main" val="32487546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Design</a:t>
            </a:r>
            <a:endParaRPr lang="en-US" b="1"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8982" y="1397542"/>
            <a:ext cx="8908473" cy="4772758"/>
          </a:xfrm>
        </p:spPr>
      </p:pic>
    </p:spTree>
    <p:extLst>
      <p:ext uri="{BB962C8B-B14F-4D97-AF65-F5344CB8AC3E}">
        <p14:creationId xmlns:p14="http://schemas.microsoft.com/office/powerpoint/2010/main" val="2135585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IAM service</a:t>
            </a:r>
            <a:endParaRPr lang="en-US" sz="4000" dirty="0"/>
          </a:p>
        </p:txBody>
      </p:sp>
      <p:sp>
        <p:nvSpPr>
          <p:cNvPr id="3" name="Content Placeholder 2"/>
          <p:cNvSpPr>
            <a:spLocks noGrp="1"/>
          </p:cNvSpPr>
          <p:nvPr>
            <p:ph idx="1"/>
          </p:nvPr>
        </p:nvSpPr>
        <p:spPr>
          <a:xfrm>
            <a:off x="677333" y="2160590"/>
            <a:ext cx="9799077" cy="3521754"/>
          </a:xfrm>
        </p:spPr>
        <p:txBody>
          <a:bodyPr>
            <a:normAutofit/>
          </a:bodyPr>
          <a:lstStyle/>
          <a:p>
            <a:pPr>
              <a:buFont typeface="Wingdings" panose="020B0604020202020204" pitchFamily="34" charset="0"/>
              <a:buChar char="ü"/>
            </a:pPr>
            <a:r>
              <a:rPr lang="en-GB" sz="3200" dirty="0" smtClean="0"/>
              <a:t>IAM is one of Global service of AWS and it is used to manage authentication and authorization.</a:t>
            </a:r>
            <a:endParaRPr lang="en-US" sz="3200" dirty="0" smtClean="0"/>
          </a:p>
          <a:p>
            <a:pPr>
              <a:buFont typeface="Wingdings" panose="020B0604020202020204" pitchFamily="34" charset="0"/>
              <a:buChar char="ü"/>
            </a:pPr>
            <a:r>
              <a:rPr lang="en-GB" sz="3200" dirty="0" smtClean="0"/>
              <a:t>It also used to create User , Roles , Policy.</a:t>
            </a:r>
          </a:p>
          <a:p>
            <a:pPr>
              <a:buFont typeface="Wingdings" panose="020B0604020202020204" pitchFamily="34" charset="0"/>
              <a:buChar char="ü"/>
            </a:pPr>
            <a:r>
              <a:rPr lang="en-US" sz="3200" dirty="0"/>
              <a:t>We can also add two-factor authentication to user accounts and </a:t>
            </a:r>
            <a:r>
              <a:rPr lang="en-US" sz="3200" dirty="0" smtClean="0"/>
              <a:t>to </a:t>
            </a:r>
            <a:r>
              <a:rPr lang="en-US" sz="3200" dirty="0"/>
              <a:t>individual users for extra security.</a:t>
            </a:r>
            <a:endParaRPr lang="en-GB" sz="3200" dirty="0" smtClean="0"/>
          </a:p>
        </p:txBody>
      </p:sp>
    </p:spTree>
    <p:extLst>
      <p:ext uri="{BB962C8B-B14F-4D97-AF65-F5344CB8AC3E}">
        <p14:creationId xmlns:p14="http://schemas.microsoft.com/office/powerpoint/2010/main" val="27475550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smtClean="0">
                <a:latin typeface="Calibri" panose="020F0502020204030204" pitchFamily="34" charset="0"/>
                <a:cs typeface="Calibri" panose="020F0502020204030204" pitchFamily="34" charset="0"/>
              </a:rPr>
              <a:t>Group and Roles</a:t>
            </a:r>
            <a:endParaRPr lang="en-US" sz="4400" dirty="0"/>
          </a:p>
        </p:txBody>
      </p:sp>
      <p:pic>
        <p:nvPicPr>
          <p:cNvPr id="4" name="Content Placeholder 4">
            <a:extLst>
              <a:ext uri="{FF2B5EF4-FFF2-40B4-BE49-F238E27FC236}">
                <a16:creationId xmlns:a16="http://schemas.microsoft.com/office/drawing/2014/main" id="{B56C046B-417F-4C3C-9C12-BA63E0FCB8B5}"/>
              </a:ext>
            </a:extLst>
          </p:cNvPr>
          <p:cNvPicPr>
            <a:picLocks noGrp="1" noChangeAspect="1"/>
          </p:cNvPicPr>
          <p:nvPr>
            <p:ph idx="1"/>
          </p:nvPr>
        </p:nvPicPr>
        <p:blipFill>
          <a:blip r:embed="rId2"/>
          <a:stretch>
            <a:fillRect/>
          </a:stretch>
        </p:blipFill>
        <p:spPr>
          <a:xfrm>
            <a:off x="497105" y="2325189"/>
            <a:ext cx="8957125" cy="2918614"/>
          </a:xfrm>
        </p:spPr>
      </p:pic>
    </p:spTree>
    <p:extLst>
      <p:ext uri="{BB962C8B-B14F-4D97-AF65-F5344CB8AC3E}">
        <p14:creationId xmlns:p14="http://schemas.microsoft.com/office/powerpoint/2010/main" val="1403341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Adding I AM Users</a:t>
            </a:r>
            <a:endParaRPr lang="en-US" b="1" dirty="0"/>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1" t="9119" r="-157" b="19864"/>
          <a:stretch/>
        </p:blipFill>
        <p:spPr>
          <a:xfrm>
            <a:off x="677334" y="2103121"/>
            <a:ext cx="9328815" cy="3718946"/>
          </a:xfrm>
        </p:spPr>
      </p:pic>
    </p:spTree>
    <p:extLst>
      <p:ext uri="{BB962C8B-B14F-4D97-AF65-F5344CB8AC3E}">
        <p14:creationId xmlns:p14="http://schemas.microsoft.com/office/powerpoint/2010/main" val="15632728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I AM Groups</a:t>
            </a:r>
            <a:endParaRPr lang="en-US" dirty="0"/>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1" t="10208" r="536" b="21743"/>
          <a:stretch/>
        </p:blipFill>
        <p:spPr>
          <a:xfrm>
            <a:off x="677334" y="1619794"/>
            <a:ext cx="9642322" cy="3708911"/>
          </a:xfrm>
        </p:spPr>
      </p:pic>
    </p:spTree>
    <p:extLst>
      <p:ext uri="{BB962C8B-B14F-4D97-AF65-F5344CB8AC3E}">
        <p14:creationId xmlns:p14="http://schemas.microsoft.com/office/powerpoint/2010/main" val="323089733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756</TotalTime>
  <Words>422</Words>
  <Application>Microsoft Office PowerPoint</Application>
  <PresentationFormat>Widescreen</PresentationFormat>
  <Paragraphs>94</Paragraphs>
  <Slides>48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Calibri</vt:lpstr>
      <vt:lpstr>Quicksand</vt:lpstr>
      <vt:lpstr>Trebuchet MS</vt:lpstr>
      <vt:lpstr>Wingdings</vt:lpstr>
      <vt:lpstr>Wingdings 3</vt:lpstr>
      <vt:lpstr>Facet</vt:lpstr>
      <vt:lpstr>Capstone Project</vt:lpstr>
      <vt:lpstr>Introduction</vt:lpstr>
      <vt:lpstr>PROJECT OBJECTIVE</vt:lpstr>
      <vt:lpstr>AGENDA</vt:lpstr>
      <vt:lpstr>Design</vt:lpstr>
      <vt:lpstr>IAM service</vt:lpstr>
      <vt:lpstr>Group and Roles</vt:lpstr>
      <vt:lpstr>Adding I AM Users</vt:lpstr>
      <vt:lpstr>Creating I AM Groups</vt:lpstr>
      <vt:lpstr>MFA</vt:lpstr>
      <vt:lpstr>VPC </vt:lpstr>
      <vt:lpstr>VPC Objectives</vt:lpstr>
      <vt:lpstr>Creating VPC</vt:lpstr>
      <vt:lpstr>Creating Subnets</vt:lpstr>
      <vt:lpstr>Route table</vt:lpstr>
      <vt:lpstr>Internet Gateway</vt:lpstr>
      <vt:lpstr>NAT Gateway</vt:lpstr>
      <vt:lpstr>Security Groups</vt:lpstr>
      <vt:lpstr>Bastion Host Security Group</vt:lpstr>
      <vt:lpstr>WordPress Instance Security Group</vt:lpstr>
      <vt:lpstr>Load Balancer Security Group</vt:lpstr>
      <vt:lpstr>PowerPoint Presentation</vt:lpstr>
      <vt:lpstr> Tasks</vt:lpstr>
      <vt:lpstr>Creating Instances</vt:lpstr>
      <vt:lpstr>RDS Attached</vt:lpstr>
      <vt:lpstr>Target Group</vt:lpstr>
      <vt:lpstr>Load Balancer</vt:lpstr>
      <vt:lpstr>WordPress</vt:lpstr>
      <vt:lpstr>Creating EFS file system </vt:lpstr>
      <vt:lpstr>Mounted two Folders</vt:lpstr>
      <vt:lpstr>Snapshots</vt:lpstr>
      <vt:lpstr>Auto Scaling</vt:lpstr>
      <vt:lpstr> </vt:lpstr>
      <vt:lpstr>Ansible Definition</vt:lpstr>
      <vt:lpstr>Playbooks1</vt:lpstr>
      <vt:lpstr>Motd.j2 Template</vt:lpstr>
      <vt:lpstr>Message appear while login </vt:lpstr>
      <vt:lpstr>Playbook2</vt:lpstr>
      <vt:lpstr>Permissions</vt:lpstr>
      <vt:lpstr>Available group</vt:lpstr>
      <vt:lpstr>PowerPoint Presentation</vt:lpstr>
      <vt:lpstr>Cloud Trail</vt:lpstr>
      <vt:lpstr>Route53</vt:lpstr>
      <vt:lpstr>Cloudwatch Dashboard</vt:lpstr>
      <vt:lpstr>Alarm for CPU utilization</vt:lpstr>
      <vt:lpstr>Gmail Alarm</vt:lpstr>
      <vt:lpstr>CHALLENGE FACED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Windows User</dc:creator>
  <cp:lastModifiedBy>Windows User</cp:lastModifiedBy>
  <cp:revision>68</cp:revision>
  <dcterms:created xsi:type="dcterms:W3CDTF">2022-11-08T18:48:14Z</dcterms:created>
  <dcterms:modified xsi:type="dcterms:W3CDTF">2022-11-24T02:13:42Z</dcterms:modified>
</cp:coreProperties>
</file>