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ed022c47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eed022c47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eed022c47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eed022c47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79bd3c458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79bd3c458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9bd3c458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9bd3c458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9bd3c458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9bd3c458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9bd3c458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9bd3c458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9bd3c458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9bd3c458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ed022c47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ed022c4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ed022c47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ed022c47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ed022c47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eed022c4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Vector Databases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Cosine Comparison</a:t>
            </a:r>
            <a:endParaRPr/>
          </a:p>
        </p:txBody>
      </p:sp>
      <p:sp>
        <p:nvSpPr>
          <p:cNvPr id="120" name="Google Shape;120;p22"/>
          <p:cNvSpPr txBox="1"/>
          <p:nvPr>
            <p:ph idx="1" type="body"/>
          </p:nvPr>
        </p:nvSpPr>
        <p:spPr>
          <a:xfrm>
            <a:off x="311700" y="941250"/>
            <a:ext cx="8520600" cy="3876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In a vector space with so many directions, simple linear distance just won’t do it - that takes into account only 2 planes maximum</a:t>
            </a:r>
            <a:endParaRPr sz="2000"/>
          </a:p>
          <a:p>
            <a:pPr indent="-355600" lvl="0" marL="457200" rtl="0" algn="l">
              <a:spcBef>
                <a:spcPts val="0"/>
              </a:spcBef>
              <a:spcAft>
                <a:spcPts val="0"/>
              </a:spcAft>
              <a:buSzPts val="2000"/>
              <a:buChar char="●"/>
            </a:pPr>
            <a:r>
              <a:rPr lang="en" sz="2000"/>
              <a:t>Many LLMs will use cosine similarity</a:t>
            </a:r>
            <a:endParaRPr sz="2000"/>
          </a:p>
          <a:p>
            <a:pPr indent="-330200" lvl="1" marL="914400" rtl="0" algn="l">
              <a:spcBef>
                <a:spcPts val="0"/>
              </a:spcBef>
              <a:spcAft>
                <a:spcPts val="0"/>
              </a:spcAft>
              <a:buSzPts val="1600"/>
              <a:buChar char="○"/>
            </a:pPr>
            <a:r>
              <a:rPr lang="en" sz="1600"/>
              <a:t>The dot product of two vectors is divided by the dot product of their magnitudes</a:t>
            </a:r>
            <a:endParaRPr sz="1600"/>
          </a:p>
          <a:p>
            <a:pPr indent="-330200" lvl="1" marL="914400" rtl="0" algn="l">
              <a:spcBef>
                <a:spcPts val="0"/>
              </a:spcBef>
              <a:spcAft>
                <a:spcPts val="0"/>
              </a:spcAft>
              <a:buSzPts val="1600"/>
              <a:buChar char="○"/>
            </a:pPr>
            <a:r>
              <a:rPr lang="en" sz="1600"/>
              <a:t>This will give a “cosine similarity” value</a:t>
            </a:r>
            <a:endParaRPr sz="1600"/>
          </a:p>
          <a:p>
            <a:pPr indent="-355600" lvl="0" marL="457200" rtl="0" algn="l">
              <a:spcBef>
                <a:spcPts val="0"/>
              </a:spcBef>
              <a:spcAft>
                <a:spcPts val="0"/>
              </a:spcAft>
              <a:buSzPts val="2000"/>
              <a:buChar char="●"/>
            </a:pPr>
            <a:r>
              <a:rPr lang="en" sz="2000"/>
              <a:t>Why is this so convenient?</a:t>
            </a:r>
            <a:endParaRPr sz="2000"/>
          </a:p>
          <a:p>
            <a:pPr indent="-330200" lvl="1" marL="914400" rtl="0" algn="l">
              <a:spcBef>
                <a:spcPts val="0"/>
              </a:spcBef>
              <a:spcAft>
                <a:spcPts val="0"/>
              </a:spcAft>
              <a:buSzPts val="1600"/>
              <a:buChar char="○"/>
            </a:pPr>
            <a:r>
              <a:rPr lang="en" sz="1600"/>
              <a:t>The angle is very relevant to the direction of the vectors, so the score corresponds to their position in the space relative to each other</a:t>
            </a:r>
            <a:endParaRPr sz="1600"/>
          </a:p>
          <a:p>
            <a:pPr indent="-330200" lvl="1" marL="914400" rtl="0" algn="l">
              <a:spcBef>
                <a:spcPts val="0"/>
              </a:spcBef>
              <a:spcAft>
                <a:spcPts val="0"/>
              </a:spcAft>
              <a:buSzPts val="1600"/>
              <a:buChar char="○"/>
            </a:pPr>
            <a:r>
              <a:rPr lang="en" sz="1600"/>
              <a:t>Cosine’s range is only between -1 &lt;= x &lt;= 1, so a 1 means a high similarity score, 0 means no similarity, and -1 means a high dissimilarity or opposite</a:t>
            </a:r>
            <a:endParaRPr sz="1600"/>
          </a:p>
          <a:p>
            <a:pPr indent="-330200" lvl="1" marL="914400" rtl="0" algn="l">
              <a:spcBef>
                <a:spcPts val="0"/>
              </a:spcBef>
              <a:spcAft>
                <a:spcPts val="0"/>
              </a:spcAft>
              <a:buSzPts val="1600"/>
              <a:buChar char="○"/>
            </a:pPr>
            <a:r>
              <a:rPr lang="en" sz="1600"/>
              <a:t>This corresponds to direction as follows: 1 means in the same direction/area, around a 0 degree angle; 0 means in perpendicular directions, around a 90 degree angle; -1 means in opposite directions, around a 180 degree angle</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Third and Final Step - Cosine Comparison</a:t>
            </a:r>
            <a:endParaRPr/>
          </a:p>
        </p:txBody>
      </p:sp>
      <p:sp>
        <p:nvSpPr>
          <p:cNvPr id="126" name="Google Shape;126;p23"/>
          <p:cNvSpPr txBox="1"/>
          <p:nvPr>
            <p:ph idx="1" type="body"/>
          </p:nvPr>
        </p:nvSpPr>
        <p:spPr>
          <a:xfrm>
            <a:off x="311700" y="1247200"/>
            <a:ext cx="8520600" cy="4064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This program calculates the similarities between vectors as a real LLM would, with all 384 features taken into account instead of being compressed to 2. </a:t>
            </a:r>
            <a:endParaRPr/>
          </a:p>
          <a:p>
            <a:pPr indent="-342900" lvl="0" marL="914400" rtl="0" algn="l">
              <a:lnSpc>
                <a:spcPct val="135714"/>
              </a:lnSpc>
              <a:spcBef>
                <a:spcPts val="1200"/>
              </a:spcBef>
              <a:spcAft>
                <a:spcPts val="0"/>
              </a:spcAft>
              <a:buSzPts val="1800"/>
              <a:buAutoNum type="arabicPeriod"/>
            </a:pPr>
            <a:r>
              <a:rPr lang="en" sz="1050">
                <a:solidFill>
                  <a:srgbClr val="DCDCAA"/>
                </a:solidFill>
                <a:highlight>
                  <a:srgbClr val="1E1E1E"/>
                </a:highlight>
                <a:latin typeface="Courier New"/>
                <a:ea typeface="Courier New"/>
                <a:cs typeface="Courier New"/>
                <a:sym typeface="Courier New"/>
              </a:rPr>
              <a:t>Calculate_cosine_similarity </a:t>
            </a:r>
            <a:r>
              <a:rPr lang="en"/>
              <a:t>performs</a:t>
            </a:r>
            <a:r>
              <a:rPr lang="en"/>
              <a:t> the cosine similarity calculations previously discussed on the embeddings we calculated from the initial program</a:t>
            </a:r>
            <a:endParaRPr/>
          </a:p>
          <a:p>
            <a:pPr indent="-342900" lvl="0" marL="914400" rtl="0" algn="l">
              <a:lnSpc>
                <a:spcPct val="135714"/>
              </a:lnSpc>
              <a:spcBef>
                <a:spcPts val="0"/>
              </a:spcBef>
              <a:spcAft>
                <a:spcPts val="0"/>
              </a:spcAft>
              <a:buSzPts val="1800"/>
              <a:buAutoNum type="arabicPeriod"/>
            </a:pPr>
            <a:r>
              <a:rPr lang="en"/>
              <a:t>These values are simply stored into another data frame, exported as a .csv file, and can be found in our Data folder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are they used?</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LLMs’ “knowledge” is limited to the data they were trained on - current data cannot be used</a:t>
            </a:r>
            <a:endParaRPr/>
          </a:p>
          <a:p>
            <a:pPr indent="-342900" lvl="0" marL="457200" rtl="0" algn="l">
              <a:spcBef>
                <a:spcPts val="0"/>
              </a:spcBef>
              <a:spcAft>
                <a:spcPts val="0"/>
              </a:spcAft>
              <a:buSzPts val="1800"/>
              <a:buChar char="●"/>
            </a:pPr>
            <a:r>
              <a:rPr lang="en"/>
              <a:t>LLMs therefore rely on vector databases when required to use recent data to complete actions/prompts</a:t>
            </a:r>
            <a:endParaRPr/>
          </a:p>
          <a:p>
            <a:pPr indent="-342900" lvl="0" marL="457200" rtl="0" algn="l">
              <a:spcBef>
                <a:spcPts val="0"/>
              </a:spcBef>
              <a:spcAft>
                <a:spcPts val="0"/>
              </a:spcAft>
              <a:buSzPts val="1800"/>
              <a:buChar char="●"/>
            </a:pPr>
            <a:r>
              <a:rPr lang="en"/>
              <a:t>More often now, vector databases are used by private companies to pass private company info in vector databases to LLMs for proprietary use on company/corporation specifics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they work?</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First step - embedding model</a:t>
            </a:r>
            <a:endParaRPr sz="2000"/>
          </a:p>
          <a:p>
            <a:pPr indent="-330200" lvl="1" marL="914400" rtl="0" algn="l">
              <a:spcBef>
                <a:spcPts val="0"/>
              </a:spcBef>
              <a:spcAft>
                <a:spcPts val="0"/>
              </a:spcAft>
              <a:buSzPts val="1600"/>
              <a:buChar char="○"/>
            </a:pPr>
            <a:r>
              <a:rPr lang="en" sz="1600"/>
              <a:t>Many pretrained models exist from OpenAI, Meta, </a:t>
            </a:r>
            <a:r>
              <a:rPr lang="en" sz="1600"/>
              <a:t>Google</a:t>
            </a:r>
            <a:r>
              <a:rPr lang="en" sz="1600"/>
              <a:t>, open source libraries, etc.</a:t>
            </a:r>
            <a:endParaRPr sz="1600"/>
          </a:p>
          <a:p>
            <a:pPr indent="-330200" lvl="1" marL="914400" rtl="0" algn="l">
              <a:spcBef>
                <a:spcPts val="0"/>
              </a:spcBef>
              <a:spcAft>
                <a:spcPts val="0"/>
              </a:spcAft>
              <a:buSzPts val="1600"/>
              <a:buChar char="○"/>
            </a:pPr>
            <a:r>
              <a:rPr lang="en" sz="1600"/>
              <a:t>Learn from huge collections of text and the contexts they are used in</a:t>
            </a:r>
            <a:endParaRPr sz="1600"/>
          </a:p>
          <a:p>
            <a:pPr indent="-330200" lvl="1" marL="914400" rtl="0" algn="l">
              <a:spcBef>
                <a:spcPts val="0"/>
              </a:spcBef>
              <a:spcAft>
                <a:spcPts val="0"/>
              </a:spcAft>
              <a:buSzPts val="1600"/>
              <a:buChar char="○"/>
            </a:pPr>
            <a:r>
              <a:rPr lang="en" sz="1600"/>
              <a:t>Able to map words into vector spaces with multiple dimensions - can imagine each dimension corresponds to some feature/criteria/parsing the model uses for each word, which leads to long vector coordinates for words </a:t>
            </a:r>
            <a:endParaRPr sz="1600"/>
          </a:p>
          <a:p>
            <a:pPr indent="-355600" lvl="0" marL="457200" rtl="0" algn="l">
              <a:spcBef>
                <a:spcPts val="0"/>
              </a:spcBef>
              <a:spcAft>
                <a:spcPts val="0"/>
              </a:spcAft>
              <a:buSzPts val="2000"/>
              <a:buAutoNum type="arabicPeriod"/>
            </a:pPr>
            <a:r>
              <a:rPr lang="en" sz="2000"/>
              <a:t>Next step - comparison</a:t>
            </a:r>
            <a:endParaRPr sz="2000"/>
          </a:p>
          <a:p>
            <a:pPr indent="-330200" lvl="1" marL="914400" rtl="0" algn="l">
              <a:spcBef>
                <a:spcPts val="0"/>
              </a:spcBef>
              <a:spcAft>
                <a:spcPts val="0"/>
              </a:spcAft>
              <a:buSzPts val="1600"/>
              <a:buChar char="○"/>
            </a:pPr>
            <a:r>
              <a:rPr lang="en" sz="1600"/>
              <a:t>Now that words have been mapped as points in a space (Vector Database), the distance can be mathematically measured to determine some degree of commonality - however, not as easy for a model to see “groups” or nearby points as easily as humans, especially with many dimensions involved</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example</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Convert 10 sentences into vector embeddings with 384 dimensions</a:t>
            </a:r>
            <a:endParaRPr sz="2000"/>
          </a:p>
          <a:p>
            <a:pPr indent="-355600" lvl="0" marL="457200" rtl="0" algn="l">
              <a:spcBef>
                <a:spcPts val="0"/>
              </a:spcBef>
              <a:spcAft>
                <a:spcPts val="0"/>
              </a:spcAft>
              <a:buSzPts val="2000"/>
              <a:buChar char="●"/>
            </a:pPr>
            <a:r>
              <a:rPr lang="en" sz="2000"/>
              <a:t>Compute the distances between these vectors to identify </a:t>
            </a:r>
            <a:r>
              <a:rPr lang="en" sz="2000"/>
              <a:t>potential similarities</a:t>
            </a:r>
            <a:endParaRPr sz="2000"/>
          </a:p>
          <a:p>
            <a:pPr indent="-355600" lvl="0" marL="457200" rtl="0" algn="l">
              <a:spcBef>
                <a:spcPts val="0"/>
              </a:spcBef>
              <a:spcAft>
                <a:spcPts val="0"/>
              </a:spcAft>
              <a:buSzPts val="2000"/>
              <a:buChar char="●"/>
            </a:pPr>
            <a:r>
              <a:rPr lang="en" sz="2000"/>
              <a:t>For human visualization, compress embeddings into two-dimensional graph using principal component analysis</a:t>
            </a:r>
            <a:endParaRPr sz="2000"/>
          </a:p>
          <a:p>
            <a:pPr indent="-330200" lvl="1" marL="914400" rtl="0" algn="l">
              <a:spcBef>
                <a:spcPts val="0"/>
              </a:spcBef>
              <a:spcAft>
                <a:spcPts val="0"/>
              </a:spcAft>
              <a:buSzPts val="1600"/>
              <a:buChar char="○"/>
            </a:pPr>
            <a:r>
              <a:rPr lang="en" sz="1600"/>
              <a:t>Like introducing a bias for certain features/dimensions the embedding model uses on each sentence, then squeezing all the data in these multiple dimensions down into a flat plane with preference for the important features/dimensions</a:t>
            </a:r>
            <a:endParaRPr sz="1600"/>
          </a:p>
          <a:p>
            <a:pPr indent="-330200" lvl="1" marL="914400" rtl="0" algn="l">
              <a:spcBef>
                <a:spcPts val="0"/>
              </a:spcBef>
              <a:spcAft>
                <a:spcPts val="0"/>
              </a:spcAft>
              <a:buSzPts val="1600"/>
              <a:buChar char="○"/>
            </a:pPr>
            <a:r>
              <a:rPr lang="en" sz="1600"/>
              <a:t>Could easily be more than 2 important features (2 dimensions), could easily result in loss of big data, but practical for ability to see some results as an image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Step - Embeddings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Create a HuggingFace token so that the program has access to the Hugging Face API and the sentence transformer model all-MiniLM-L6-v2</a:t>
            </a:r>
            <a:endParaRPr/>
          </a:p>
          <a:p>
            <a:pPr indent="-342900" lvl="1" marL="914400" rtl="0" algn="l">
              <a:spcBef>
                <a:spcPts val="0"/>
              </a:spcBef>
              <a:spcAft>
                <a:spcPts val="0"/>
              </a:spcAft>
              <a:buSzPts val="1800"/>
              <a:buChar char="○"/>
            </a:pPr>
            <a:r>
              <a:rPr lang="en" sz="1800"/>
              <a:t>all-MiniLM-L6-v2 is an example of an open-source embedding model</a:t>
            </a:r>
            <a:endParaRPr sz="1800"/>
          </a:p>
          <a:p>
            <a:pPr indent="-342900" lvl="0" marL="457200" rtl="0" algn="l">
              <a:spcBef>
                <a:spcPts val="0"/>
              </a:spcBef>
              <a:spcAft>
                <a:spcPts val="0"/>
              </a:spcAft>
              <a:buSzPts val="1800"/>
              <a:buAutoNum type="arabicPeriod"/>
            </a:pPr>
            <a:r>
              <a:rPr lang="en"/>
              <a:t>Now we run the first code segment, which houses our 10 sample sentences (can change to literally anything)</a:t>
            </a:r>
            <a:endParaRPr/>
          </a:p>
          <a:p>
            <a:pPr indent="-342900" lvl="0" marL="457200" rtl="0" algn="l">
              <a:spcBef>
                <a:spcPts val="0"/>
              </a:spcBef>
              <a:spcAft>
                <a:spcPts val="0"/>
              </a:spcAft>
              <a:buSzPts val="1800"/>
              <a:buAutoNum type="arabicPeriod"/>
            </a:pPr>
            <a:r>
              <a:rPr lang="en"/>
              <a:t>Function </a:t>
            </a:r>
            <a:r>
              <a:rPr lang="en" sz="1050">
                <a:solidFill>
                  <a:srgbClr val="DCDCAA"/>
                </a:solidFill>
                <a:highlight>
                  <a:srgbClr val="1E1E1E"/>
                </a:highlight>
                <a:latin typeface="Courier New"/>
                <a:ea typeface="Courier New"/>
                <a:cs typeface="Courier New"/>
                <a:sym typeface="Courier New"/>
              </a:rPr>
              <a:t>_get_embeddings</a:t>
            </a:r>
            <a:r>
              <a:rPr lang="en"/>
              <a:t> calls the sentence transformer model and passes our “text chunks” through it, then returns the embeddings given through the function</a:t>
            </a:r>
            <a:endParaRPr/>
          </a:p>
          <a:p>
            <a:pPr indent="-342900" lvl="0" marL="457200" rtl="0" algn="l">
              <a:spcBef>
                <a:spcPts val="0"/>
              </a:spcBef>
              <a:spcAft>
                <a:spcPts val="0"/>
              </a:spcAft>
              <a:buSzPts val="1800"/>
              <a:buAutoNum type="arabicPeriod"/>
            </a:pPr>
            <a:r>
              <a:rPr lang="en"/>
              <a:t>Function </a:t>
            </a:r>
            <a:r>
              <a:rPr lang="en" sz="1050">
                <a:solidFill>
                  <a:srgbClr val="DCDCAA"/>
                </a:solidFill>
                <a:highlight>
                  <a:srgbClr val="1E1E1E"/>
                </a:highlight>
                <a:latin typeface="Courier New"/>
                <a:ea typeface="Courier New"/>
                <a:cs typeface="Courier New"/>
                <a:sym typeface="Courier New"/>
              </a:rPr>
              <a:t>from_text_to_embeddings </a:t>
            </a:r>
            <a:r>
              <a:rPr lang="en"/>
              <a:t>uses </a:t>
            </a:r>
            <a:r>
              <a:rPr lang="en" sz="1050">
                <a:solidFill>
                  <a:srgbClr val="DCDCAA"/>
                </a:solidFill>
                <a:highlight>
                  <a:srgbClr val="1E1E1E"/>
                </a:highlight>
                <a:latin typeface="Courier New"/>
                <a:ea typeface="Courier New"/>
                <a:cs typeface="Courier New"/>
                <a:sym typeface="Courier New"/>
              </a:rPr>
              <a:t>get_embeddings</a:t>
            </a:r>
            <a:r>
              <a:rPr lang="en"/>
              <a:t> to simply create a data frame with the embeddings and export it to a .csv file which we can find in our Data folder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 - Comparison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The next two programs are all about comparison - the first for human visual understanding, and the second for a more accurate but lengthy comparison</a:t>
            </a:r>
            <a:endParaRPr/>
          </a:p>
          <a:p>
            <a:pPr indent="-342900" lvl="0" marL="457200" rtl="0" algn="l">
              <a:spcBef>
                <a:spcPts val="1200"/>
              </a:spcBef>
              <a:spcAft>
                <a:spcPts val="0"/>
              </a:spcAft>
              <a:buSzPts val="1800"/>
              <a:buAutoNum type="arabicPeriod"/>
            </a:pPr>
            <a:r>
              <a:rPr lang="en"/>
              <a:t>The function </a:t>
            </a:r>
            <a:r>
              <a:rPr lang="en" sz="1050">
                <a:solidFill>
                  <a:srgbClr val="DCDCAA"/>
                </a:solidFill>
                <a:highlight>
                  <a:srgbClr val="1E1E1E"/>
                </a:highlight>
                <a:latin typeface="Courier New"/>
                <a:ea typeface="Courier New"/>
                <a:cs typeface="Courier New"/>
                <a:sym typeface="Courier New"/>
              </a:rPr>
              <a:t>create_pca_plot </a:t>
            </a:r>
            <a:r>
              <a:rPr lang="en"/>
              <a:t> performs a principal component analysis down to 2 features/dimensions from 384 and saves the data (now linear b/c 2 planes) to a data frame</a:t>
            </a:r>
            <a:endParaRPr/>
          </a:p>
          <a:p>
            <a:pPr indent="-317500" lvl="1" marL="914400" rtl="0" algn="l">
              <a:spcBef>
                <a:spcPts val="0"/>
              </a:spcBef>
              <a:spcAft>
                <a:spcPts val="0"/>
              </a:spcAft>
              <a:buSzPts val="1400"/>
              <a:buAutoNum type="alphaLcPeriod"/>
            </a:pPr>
            <a:r>
              <a:rPr lang="en"/>
              <a:t>PCA identifies which features the data varies in the most and compresses it to most </a:t>
            </a:r>
            <a:r>
              <a:rPr lang="en"/>
              <a:t>reflect those features/dimensions, allowing for summarization with the least possible info loss</a:t>
            </a:r>
            <a:endParaRPr/>
          </a:p>
          <a:p>
            <a:pPr indent="-342900" lvl="0" marL="457200" rtl="0" algn="l">
              <a:lnSpc>
                <a:spcPct val="135714"/>
              </a:lnSpc>
              <a:spcBef>
                <a:spcPts val="0"/>
              </a:spcBef>
              <a:spcAft>
                <a:spcPts val="0"/>
              </a:spcAft>
              <a:buSzPts val="1800"/>
              <a:buAutoNum type="arabicPeriod"/>
            </a:pPr>
            <a:r>
              <a:rPr lang="en" sz="1050">
                <a:solidFill>
                  <a:srgbClr val="DCDCAA"/>
                </a:solidFill>
                <a:highlight>
                  <a:srgbClr val="1E1E1E"/>
                </a:highlight>
                <a:latin typeface="Courier New"/>
                <a:ea typeface="Courier New"/>
                <a:cs typeface="Courier New"/>
                <a:sym typeface="Courier New"/>
              </a:rPr>
              <a:t>Create_scatter_plot </a:t>
            </a:r>
            <a:r>
              <a:rPr lang="en"/>
              <a:t>just takes that linear data and creates a scatter plot, then saves it as a png to our Data folder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Results!</a:t>
            </a:r>
            <a:endParaRPr/>
          </a:p>
        </p:txBody>
      </p:sp>
      <p:pic>
        <p:nvPicPr>
          <p:cNvPr id="95" name="Google Shape;95;p19"/>
          <p:cNvPicPr preferRelativeResize="0"/>
          <p:nvPr/>
        </p:nvPicPr>
        <p:blipFill>
          <a:blip r:embed="rId3">
            <a:alphaModFix/>
          </a:blip>
          <a:stretch>
            <a:fillRect/>
          </a:stretch>
        </p:blipFill>
        <p:spPr>
          <a:xfrm>
            <a:off x="527100" y="1233175"/>
            <a:ext cx="4593700" cy="3210649"/>
          </a:xfrm>
          <a:prstGeom prst="rect">
            <a:avLst/>
          </a:prstGeom>
          <a:noFill/>
          <a:ln>
            <a:noFill/>
          </a:ln>
        </p:spPr>
      </p:pic>
      <p:sp>
        <p:nvSpPr>
          <p:cNvPr id="96" name="Google Shape;96;p19"/>
          <p:cNvSpPr txBox="1"/>
          <p:nvPr/>
        </p:nvSpPr>
        <p:spPr>
          <a:xfrm>
            <a:off x="5427350" y="549800"/>
            <a:ext cx="3213300" cy="428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latin typeface="Lato"/>
                <a:ea typeface="Lato"/>
                <a:cs typeface="Lato"/>
                <a:sym typeface="Lato"/>
              </a:rPr>
              <a:t>As humans, we can only assume what features were prioritized. 384 → 2 dimensions, even as efficient as the PCA can get, is a huge loss of information. However, we can still see some clusters in this image, like the sun and sky close to each other, pizza and chocolate close, and violets and roses in their own corner. </a:t>
            </a:r>
            <a:endParaRPr sz="1800">
              <a:solidFill>
                <a:schemeClr val="dk2"/>
              </a:solidFill>
              <a:latin typeface="Lato"/>
              <a:ea typeface="Lato"/>
              <a:cs typeface="Lato"/>
              <a:sym typeface="Lato"/>
            </a:endParaRPr>
          </a:p>
        </p:txBody>
      </p:sp>
      <p:sp>
        <p:nvSpPr>
          <p:cNvPr id="97" name="Google Shape;97;p19"/>
          <p:cNvSpPr/>
          <p:nvPr/>
        </p:nvSpPr>
        <p:spPr>
          <a:xfrm>
            <a:off x="3871825" y="2656900"/>
            <a:ext cx="477000" cy="919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 name="Google Shape;98;p19"/>
          <p:cNvSpPr/>
          <p:nvPr/>
        </p:nvSpPr>
        <p:spPr>
          <a:xfrm>
            <a:off x="1605750" y="3636650"/>
            <a:ext cx="1005900" cy="496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9" name="Google Shape;99;p19"/>
          <p:cNvSpPr/>
          <p:nvPr/>
        </p:nvSpPr>
        <p:spPr>
          <a:xfrm rot="1593903">
            <a:off x="1099602" y="1951256"/>
            <a:ext cx="476953" cy="919829"/>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Run</a:t>
            </a:r>
            <a:endParaRPr/>
          </a:p>
        </p:txBody>
      </p:sp>
      <p:sp>
        <p:nvSpPr>
          <p:cNvPr id="105" name="Google Shape;105;p20"/>
          <p:cNvSpPr txBox="1"/>
          <p:nvPr>
            <p:ph idx="1" type="body"/>
          </p:nvPr>
        </p:nvSpPr>
        <p:spPr>
          <a:xfrm>
            <a:off x="6551425" y="786475"/>
            <a:ext cx="2280900" cy="450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is a run I created with sentences I made. Some clear clusters can be identified again, like Olive Garden and Italian food and the two Megalodon entries being close to each other.</a:t>
            </a:r>
            <a:endParaRPr/>
          </a:p>
        </p:txBody>
      </p:sp>
      <p:pic>
        <p:nvPicPr>
          <p:cNvPr id="106" name="Google Shape;106;p20"/>
          <p:cNvPicPr preferRelativeResize="0"/>
          <p:nvPr/>
        </p:nvPicPr>
        <p:blipFill>
          <a:blip r:embed="rId3">
            <a:alphaModFix/>
          </a:blip>
          <a:stretch>
            <a:fillRect/>
          </a:stretch>
        </p:blipFill>
        <p:spPr>
          <a:xfrm>
            <a:off x="152400" y="1169850"/>
            <a:ext cx="6246625" cy="3466115"/>
          </a:xfrm>
          <a:prstGeom prst="rect">
            <a:avLst/>
          </a:prstGeom>
          <a:noFill/>
          <a:ln>
            <a:noFill/>
          </a:ln>
        </p:spPr>
      </p:pic>
      <p:sp>
        <p:nvSpPr>
          <p:cNvPr id="107" name="Google Shape;107;p20"/>
          <p:cNvSpPr/>
          <p:nvPr/>
        </p:nvSpPr>
        <p:spPr>
          <a:xfrm>
            <a:off x="4095000" y="3394925"/>
            <a:ext cx="477000" cy="919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8" name="Google Shape;108;p20"/>
          <p:cNvSpPr/>
          <p:nvPr/>
        </p:nvSpPr>
        <p:spPr>
          <a:xfrm>
            <a:off x="969900" y="3535975"/>
            <a:ext cx="477000" cy="919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 how can LLMs compare vectors?</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3200"/>
              <a:t>The brain’s ability to see and group so quickly is amazing, but we want our models to do the same, and in exponentially more complex situations because of the hundreds and sometimes even thousands of dimensions these vectors are in. So how do they do it?</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