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9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57" r:id="rId10"/>
    <p:sldId id="258" r:id="rId11"/>
    <p:sldId id="259" r:id="rId12"/>
    <p:sldId id="262" r:id="rId13"/>
    <p:sldId id="263" r:id="rId14"/>
    <p:sldId id="264" r:id="rId15"/>
    <p:sldId id="265" r:id="rId16"/>
    <p:sldId id="261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5" r:id="rId26"/>
    <p:sldId id="276" r:id="rId27"/>
    <p:sldId id="277" r:id="rId28"/>
    <p:sldId id="278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64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FD49-A9C0-4911-A401-8148180BAB94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ED088-58EA-4C34-BB0D-3D40579F0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2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D088-58EA-4C34-BB0D-3D40579F0D5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47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2970-9C9F-4088-9806-2AEAA83D5778}" type="datetime5">
              <a:rPr lang="en-US" smtClean="0"/>
              <a:t>22-Jul-24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S4 MCA - Introduction to Machine Learning - VSM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5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E3A-4530-42A4-8AFC-E47FDE597D50}" type="datetime5">
              <a:rPr lang="en-US" smtClean="0"/>
              <a:t>22-Jul-24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S4 MCA - Introduction to Machine Learning - VSM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8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2FA8-6CEA-4178-8E1C-E09B5834D011}" type="datetime5">
              <a:rPr lang="en-US" smtClean="0"/>
              <a:t>22-Jul-24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S4 MCA - Introduction to Machine Learning - VSM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7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11B4-1423-4A1A-B4E0-795EFCF28D64}" type="datetime5">
              <a:rPr lang="en-US" smtClean="0"/>
              <a:t>22-Jul-24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S4 MCA - Introduction to Machine Learning - VSM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9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F3D8-BFB9-4DF1-AD06-998450952CCA}" type="datetime5">
              <a:rPr lang="en-US" smtClean="0"/>
              <a:t>22-Jul-24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S4 MCA - Introduction to Machine Learning - VSM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2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FEFA-5C57-49E5-96D0-9F15EB55D924}" type="datetime5">
              <a:rPr lang="en-US" smtClean="0"/>
              <a:t>22-Jul-24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S4 MCA - Introduction to Machine Learning - VSM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7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07B-B143-49E3-8C63-935248E2B531}" type="datetime5">
              <a:rPr lang="en-US" smtClean="0"/>
              <a:t>22-Jul-24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S4 MCA - Introduction to Machine Learning - VSM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29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9CF4-0DD4-47F7-A5FB-71C2E7040545}" type="datetime5">
              <a:rPr lang="en-US" smtClean="0"/>
              <a:t>22-Jul-24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S4 MCA - Introduction to Machine Learning - VSM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0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FD5F-BBB4-45D2-BD24-618D065E4AA8}" type="datetime5">
              <a:rPr lang="en-US" smtClean="0"/>
              <a:t>22-Jul-24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S4 MCA - Introduction to Machine Learning - VSM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538A-CBD5-4E52-91E9-B111F545C53D}" type="datetime5">
              <a:rPr lang="en-US" smtClean="0"/>
              <a:t>22-Jul-24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S4 MCA - Introduction to Machine Learning - VSM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24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0AFB-B98C-45BD-8E46-135D29943837}" type="datetime5">
              <a:rPr lang="en-US" smtClean="0"/>
              <a:t>22-Jul-24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S4 MCA - Introduction to Machine Learning - VSM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7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9B54D-DAA5-4244-BA44-E26181ADADC8}" type="datetime5">
              <a:rPr lang="en-US" smtClean="0"/>
              <a:t>22-Jul-24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S4 MCA - Introduction to Machine Learning - VSM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16204-02B4-4AAC-8652-24D527210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16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4EAA-BEC8-1F98-7794-1F8B0E751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58074-EE5D-20B8-5EEA-055567910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histogram to show how many people are between the ages of zero - 10, 11 - 20, 21 - 30, 31 - 40, 41 - 50, 51 -60, 61 - 70, and 71 - 80.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29000"/>
            <a:ext cx="4511402" cy="285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09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11</a:t>
            </a:fld>
            <a:endParaRPr lang="en-IN"/>
          </a:p>
        </p:txBody>
      </p:sp>
      <p:pic>
        <p:nvPicPr>
          <p:cNvPr id="5" name="Content Placeholder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18" y="2045941"/>
            <a:ext cx="7397764" cy="3701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43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Box plot is a way to visualize the distribution of the data by using a box and some vertical lines. It is known as the whisker plot. The data can be distributed between five key ranges, which are as follows:</a:t>
            </a:r>
          </a:p>
          <a:p>
            <a:r>
              <a:rPr lang="en-US" b="1" dirty="0"/>
              <a:t>Minimum</a:t>
            </a:r>
            <a:r>
              <a:rPr lang="en-US" dirty="0"/>
              <a:t>: Q1-1.5*IQR</a:t>
            </a:r>
          </a:p>
          <a:p>
            <a:r>
              <a:rPr lang="en-US" b="1" dirty="0"/>
              <a:t>1st quartile</a:t>
            </a:r>
            <a:r>
              <a:rPr lang="en-US" dirty="0"/>
              <a:t> (Q1): 25th percentile</a:t>
            </a:r>
          </a:p>
          <a:p>
            <a:r>
              <a:rPr lang="en-US" b="1" dirty="0"/>
              <a:t>Median</a:t>
            </a:r>
            <a:r>
              <a:rPr lang="en-US" dirty="0"/>
              <a:t>:50th percentile</a:t>
            </a:r>
          </a:p>
          <a:p>
            <a:r>
              <a:rPr lang="en-US" b="1" dirty="0"/>
              <a:t>3rd quartile</a:t>
            </a:r>
            <a:r>
              <a:rPr lang="en-US" dirty="0"/>
              <a:t>(Q3):75th percentile</a:t>
            </a:r>
          </a:p>
          <a:p>
            <a:r>
              <a:rPr lang="en-US" b="1" dirty="0"/>
              <a:t>Maximum</a:t>
            </a:r>
            <a:r>
              <a:rPr lang="en-US" dirty="0"/>
              <a:t>: Q3+1.5*IQR</a:t>
            </a:r>
          </a:p>
          <a:p>
            <a:r>
              <a:rPr lang="en-US" dirty="0"/>
              <a:t>Here IQR represents the </a:t>
            </a:r>
            <a:r>
              <a:rPr lang="en-US" b="1" dirty="0" err="1"/>
              <a:t>InterQuartile</a:t>
            </a:r>
            <a:r>
              <a:rPr lang="en-US" b="1" dirty="0"/>
              <a:t> Range</a:t>
            </a:r>
            <a:r>
              <a:rPr lang="en-US" dirty="0"/>
              <a:t> which starts from the first quartile (Q1) and ends at the third quartile (Q3).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Boxplot</a:t>
            </a:r>
          </a:p>
        </p:txBody>
      </p:sp>
    </p:spTree>
    <p:extLst>
      <p:ext uri="{BB962C8B-B14F-4D97-AF65-F5344CB8AC3E}">
        <p14:creationId xmlns:p14="http://schemas.microsoft.com/office/powerpoint/2010/main" val="386299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box whisker plot is a simple visual way of showing the distribution of a continuous variable with </a:t>
            </a:r>
            <a:r>
              <a:rPr lang="en-US" dirty="0" err="1"/>
              <a:t>quartliles</a:t>
            </a:r>
            <a:r>
              <a:rPr lang="en-US" dirty="0"/>
              <a:t>, median and outliers</a:t>
            </a:r>
          </a:p>
          <a:p>
            <a:r>
              <a:rPr lang="en-US" dirty="0"/>
              <a:t>In a distribution 25% of data points will be below Q1, 50% will be below Q2, and 75% will be below Q3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Visualizing numeric variables – boxplots</a:t>
            </a:r>
          </a:p>
        </p:txBody>
      </p:sp>
    </p:spTree>
    <p:extLst>
      <p:ext uri="{BB962C8B-B14F-4D97-AF65-F5344CB8AC3E}">
        <p14:creationId xmlns:p14="http://schemas.microsoft.com/office/powerpoint/2010/main" val="121223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Visualizing numeric variables – boxplots</a:t>
            </a:r>
          </a:p>
        </p:txBody>
      </p:sp>
      <p:pic>
        <p:nvPicPr>
          <p:cNvPr id="1026" name="Picture 2" descr="Box Plot in Python using Matplotl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6675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5576" y="3105835"/>
            <a:ext cx="81369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the box plot, those points which are out of range are called outliers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number of outliers in a dataset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Is the data skewed or not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range of the data</a:t>
            </a:r>
          </a:p>
          <a:p>
            <a:r>
              <a:rPr lang="en-US" dirty="0"/>
              <a:t>The range of the data from minimum to maximum is called the whisker limit. In Python, we will use the </a:t>
            </a:r>
            <a:r>
              <a:rPr lang="en-US" dirty="0" err="1"/>
              <a:t>matplotlib</a:t>
            </a:r>
            <a:r>
              <a:rPr lang="en-US" dirty="0"/>
              <a:t> module's </a:t>
            </a:r>
            <a:r>
              <a:rPr lang="en-US" dirty="0" err="1"/>
              <a:t>pyplot</a:t>
            </a:r>
            <a:r>
              <a:rPr lang="en-US" dirty="0"/>
              <a:t> module, which has an inbuilt function named boxplot() which can create the box plot of any data 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99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box-and-whiskers plot depicts the five-number summary values using the horizontal lines and dots. </a:t>
            </a:r>
          </a:p>
          <a:p>
            <a:pPr algn="just"/>
            <a:r>
              <a:rPr lang="en-US" dirty="0"/>
              <a:t>The horizontal lines forming the box in the middle of each figure represent Q1, Q2 (the median), and Q3 while reading the plot from the bottom to the top. </a:t>
            </a:r>
          </a:p>
          <a:p>
            <a:pPr algn="just"/>
            <a:r>
              <a:rPr lang="en-US" dirty="0"/>
              <a:t>The minimum and maximum values are shown using whiskers that extend above and below the box. Usually whiskers are allowed to extend to a minimum or maximum of 1.5 times the IQR below Q1 or above Q3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Visualizing numeric variables – boxplots</a:t>
            </a:r>
          </a:p>
        </p:txBody>
      </p:sp>
    </p:spTree>
    <p:extLst>
      <p:ext uri="{BB962C8B-B14F-4D97-AF65-F5344CB8AC3E}">
        <p14:creationId xmlns:p14="http://schemas.microsoft.com/office/powerpoint/2010/main" val="312534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variable's </a:t>
            </a:r>
            <a:r>
              <a:rPr lang="en-US" b="1" dirty="0"/>
              <a:t>distribution </a:t>
            </a:r>
            <a:r>
              <a:rPr lang="en-US" dirty="0"/>
              <a:t>describes how likely a value is to fall within various ranges.</a:t>
            </a:r>
          </a:p>
          <a:p>
            <a:pPr algn="just"/>
            <a:r>
              <a:rPr lang="en-US" dirty="0"/>
              <a:t>If all the values are equally likely to occur—then the  distribution is said to be </a:t>
            </a:r>
            <a:r>
              <a:rPr lang="en-US" b="1" dirty="0"/>
              <a:t>uniform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 uniform distribution is easy to detect with a histogram, because the bars are approximately the same height. </a:t>
            </a:r>
          </a:p>
          <a:p>
            <a:pPr algn="just"/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16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157192"/>
            <a:ext cx="3600400" cy="1296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33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fact, on the price histogram, it seems that values grow less likely to occur as they are further away from both sides of the center bar, resulting in a bell-shaped distribution of data.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17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67200"/>
            <a:ext cx="2895600" cy="1804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465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normal distribution, can be defined with : center and spread. </a:t>
            </a:r>
          </a:p>
          <a:p>
            <a:pPr algn="just"/>
            <a:r>
              <a:rPr lang="en-US" dirty="0"/>
              <a:t>The center of normal distribution is defined by its mean value</a:t>
            </a:r>
          </a:p>
          <a:p>
            <a:pPr algn="just"/>
            <a:r>
              <a:rPr lang="en-US" dirty="0"/>
              <a:t>The spread is measured by a statistic called the </a:t>
            </a:r>
            <a:r>
              <a:rPr lang="en-US" b="1" dirty="0"/>
              <a:t>standard deviation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18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085184"/>
            <a:ext cx="4648200" cy="99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44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standard deviation indicates, on average, how much each value differs from the mean.</a:t>
            </a:r>
          </a:p>
          <a:p>
            <a:pPr algn="just"/>
            <a:r>
              <a:rPr lang="en-US" dirty="0"/>
              <a:t>The standard deviation can be used to quickly estimate how extreme a given value is under the assumption that it came from a normal distribution.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68-95-99.7 rule </a:t>
            </a:r>
            <a:r>
              <a:rPr lang="en-US" dirty="0"/>
              <a:t>states that 68 percent of the values in a normal distribution fall within one standard deviation of the mean, while 95 percent and 99.7 percent of the values fall within two and three standard deviations, respectively.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54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77F6-A7A2-5C13-6BEE-A69D2638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598F-FC55-59F0-3D8E-1ED88706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Something given-an observation or a fact about a subject</a:t>
            </a:r>
          </a:p>
          <a:p>
            <a:r>
              <a:rPr lang="en-US" dirty="0"/>
              <a:t> Data Science identifies useful relationships within data</a:t>
            </a:r>
          </a:p>
          <a:p>
            <a:r>
              <a:rPr lang="en-US" dirty="0"/>
              <a:t>Data exploration helps to understand data better, prepares data that makes advanced analysis possible </a:t>
            </a:r>
          </a:p>
          <a:p>
            <a:r>
              <a:rPr lang="en-US" dirty="0"/>
              <a:t>Data exploration understands the structure of the data, distribution of the values and the interrelationships between the attributes of the data set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Descriptive statistics –condensing key characteristics of the dataset into simple numeric metrics-mean, standard deviation, correlation</a:t>
            </a:r>
          </a:p>
          <a:p>
            <a:pPr lvl="1"/>
            <a:r>
              <a:rPr lang="en-US" dirty="0"/>
              <a:t>Visualization-projecting the data into multidimensional space or abstract images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85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20</a:t>
            </a:fld>
            <a:endParaRPr lang="en-IN"/>
          </a:p>
        </p:txBody>
      </p:sp>
      <p:pic>
        <p:nvPicPr>
          <p:cNvPr id="5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5832647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42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Multivariate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More than one attribute in the same plot</a:t>
            </a:r>
          </a:p>
          <a:p>
            <a:r>
              <a:rPr lang="en-IN" dirty="0"/>
              <a:t>Scatter plot</a:t>
            </a:r>
          </a:p>
          <a:p>
            <a:pPr lvl="1"/>
            <a:r>
              <a:rPr lang="en-IN" dirty="0"/>
              <a:t>Bivariate relationship</a:t>
            </a:r>
          </a:p>
          <a:p>
            <a:pPr lvl="1"/>
            <a:r>
              <a:rPr lang="en-IN" dirty="0"/>
              <a:t>It is a two dimensional figure in which dots are drawn on a coordinate plane using values of one feature in the x-coordinate another feature values in the y coordinate</a:t>
            </a:r>
          </a:p>
          <a:p>
            <a:pPr lvl="1"/>
            <a:r>
              <a:rPr lang="en-IN" dirty="0"/>
              <a:t>Linear correlation-data points align closer to an imaginary straight line</a:t>
            </a:r>
          </a:p>
          <a:p>
            <a:pPr lvl="1"/>
            <a:r>
              <a:rPr lang="en-IN" dirty="0"/>
              <a:t>Otherwise scattered</a:t>
            </a:r>
          </a:p>
          <a:p>
            <a:pPr lvl="1"/>
            <a:r>
              <a:rPr lang="en-IN" dirty="0"/>
              <a:t>Identifies patterns, group of clusters, outliers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6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22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20" y="1700809"/>
            <a:ext cx="304950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1859340"/>
            <a:ext cx="8784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dot represents a single tree; each point’s horizontal position indicates that tree’s diameter (in centimeters) and the vertical position indicates that tree’s height (in meters). From the plot, we can see a generally tight positive correlation between a tree’s diameter and its height. We can also observe an outlier point, a tree that has a much larger diameter than the others. This tree appears fairly short for its girth, which might warrant further investigation.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54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of correlational relationships are common with scatter plots.</a:t>
            </a:r>
          </a:p>
          <a:p>
            <a:r>
              <a:rPr lang="en-US" dirty="0"/>
              <a:t>Identification of clusters</a:t>
            </a:r>
          </a:p>
          <a:p>
            <a:r>
              <a:rPr lang="en-US" dirty="0"/>
              <a:t>Gaps</a:t>
            </a:r>
          </a:p>
          <a:p>
            <a:r>
              <a:rPr lang="en-US" dirty="0"/>
              <a:t>Outliers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23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77072"/>
            <a:ext cx="57816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446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 </a:t>
            </a:r>
            <a:r>
              <a:rPr lang="en-IN" dirty="0" err="1"/>
              <a:t>Mutiple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More than two dimensions </a:t>
            </a:r>
          </a:p>
          <a:p>
            <a:r>
              <a:rPr lang="en-IN" dirty="0"/>
              <a:t>Primary attribute is the x-axis coordinate</a:t>
            </a:r>
          </a:p>
          <a:p>
            <a:r>
              <a:rPr lang="en-IN" dirty="0"/>
              <a:t>Secondary axis has more dimensions/attributes</a:t>
            </a:r>
          </a:p>
          <a:p>
            <a:r>
              <a:rPr lang="en-IN" dirty="0"/>
              <a:t>Y-axis-sepal length, sepal</a:t>
            </a:r>
          </a:p>
          <a:p>
            <a:pPr marL="0" indent="0">
              <a:buNone/>
            </a:pPr>
            <a:r>
              <a:rPr lang="en-IN" dirty="0"/>
              <a:t>Width petal width</a:t>
            </a:r>
          </a:p>
          <a:p>
            <a:r>
              <a:rPr lang="en-IN" dirty="0"/>
              <a:t>X-axis-Petal length different </a:t>
            </a:r>
          </a:p>
          <a:p>
            <a:pPr marL="0" indent="0">
              <a:buNone/>
            </a:pPr>
            <a:r>
              <a:rPr lang="en-IN" dirty="0" err="1"/>
              <a:t>colors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24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140968"/>
            <a:ext cx="3956050" cy="327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816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dataset has more than two attributes, scatter matrix compares all combination of attributes with individual scatter plots</a:t>
            </a:r>
          </a:p>
          <a:p>
            <a:r>
              <a:rPr lang="en-IN" dirty="0"/>
              <a:t>16 scatter plots in Iris dataset</a:t>
            </a:r>
          </a:p>
          <a:p>
            <a:r>
              <a:rPr lang="en-IN" dirty="0"/>
              <a:t>6 distinct comparisons for 4 attributes</a:t>
            </a:r>
          </a:p>
          <a:p>
            <a:r>
              <a:rPr lang="en-IN" dirty="0"/>
              <a:t>Provides an effective visualization of comparative, multivariate, high density data in small multiples of similar scatter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054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 matrix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6192688" cy="51125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647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Bubble chart, Density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Bubble chart-Similar </a:t>
            </a:r>
            <a:r>
              <a:rPr lang="en-IN" dirty="0"/>
              <a:t>to scatter plot with the addition of one more attribute to determine the size of the data point</a:t>
            </a:r>
          </a:p>
          <a:p>
            <a:r>
              <a:rPr lang="en-IN" dirty="0"/>
              <a:t>Density chart-Similar to scatter plots, with one more dimensions as a background </a:t>
            </a:r>
            <a:r>
              <a:rPr lang="en-IN" dirty="0" err="1"/>
              <a:t>color</a:t>
            </a:r>
            <a:endParaRPr lang="en-IN" dirty="0"/>
          </a:p>
          <a:p>
            <a:r>
              <a:rPr lang="en-IN" dirty="0"/>
              <a:t>Petal length x-axis, sepal length y-axis, sepal width background </a:t>
            </a:r>
            <a:r>
              <a:rPr lang="en-IN" dirty="0" err="1"/>
              <a:t>color</a:t>
            </a:r>
            <a:r>
              <a:rPr lang="en-IN" dirty="0"/>
              <a:t>, class label for the data point </a:t>
            </a:r>
            <a:r>
              <a:rPr lang="en-IN" dirty="0" err="1"/>
              <a:t>color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107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00200"/>
            <a:ext cx="6552728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03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30" y="1600200"/>
            <a:ext cx="3953106" cy="32780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29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35A1-CFF3-ED68-9BC9-57DA5919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7CA1-CF3D-649B-F5A2-5388B43B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kind of operations can be performed on that attribute</a:t>
            </a:r>
          </a:p>
          <a:p>
            <a:r>
              <a:rPr lang="en-US" dirty="0"/>
              <a:t>Numeric (</a:t>
            </a:r>
            <a:r>
              <a:rPr lang="en-US" sz="2600" dirty="0"/>
              <a:t>31.5oC</a:t>
            </a:r>
            <a:r>
              <a:rPr lang="en-US" dirty="0"/>
              <a:t>), ordered labels (</a:t>
            </a:r>
            <a:r>
              <a:rPr lang="en-US" dirty="0" err="1"/>
              <a:t>hot,mild,cold</a:t>
            </a:r>
            <a:r>
              <a:rPr lang="en-US" dirty="0"/>
              <a:t>)</a:t>
            </a:r>
          </a:p>
          <a:p>
            <a:r>
              <a:rPr lang="en-US" dirty="0"/>
              <a:t>Number of days with in a year below zero degree</a:t>
            </a:r>
          </a:p>
          <a:p>
            <a:r>
              <a:rPr lang="en-US" dirty="0"/>
              <a:t>Numeric or Continuous- Additive, </a:t>
            </a:r>
            <a:r>
              <a:rPr lang="en-US" dirty="0" err="1"/>
              <a:t>subtractive,logical</a:t>
            </a:r>
            <a:r>
              <a:rPr lang="en-US" dirty="0"/>
              <a:t> and ratio operations can be performed</a:t>
            </a:r>
          </a:p>
          <a:p>
            <a:r>
              <a:rPr lang="en-US" dirty="0"/>
              <a:t>Categorical-Color of the eye-black, blue, gray-no direct relationship between data values</a:t>
            </a:r>
          </a:p>
          <a:p>
            <a:pPr lvl="1"/>
            <a:r>
              <a:rPr lang="en-US" dirty="0"/>
              <a:t>Mathematical operators except logical cannot be applied</a:t>
            </a:r>
          </a:p>
          <a:p>
            <a:pPr lvl="1"/>
            <a:r>
              <a:rPr lang="en-US" dirty="0"/>
              <a:t>Ordered nominal-some kind of ordering between the values-hot, mild, cold</a:t>
            </a:r>
          </a:p>
          <a:p>
            <a:r>
              <a:rPr lang="en-US" dirty="0"/>
              <a:t>Type conversion process converts one data type to another-numeric score to categories</a:t>
            </a:r>
          </a:p>
        </p:txBody>
      </p:sp>
    </p:spTree>
    <p:extLst>
      <p:ext uri="{BB962C8B-B14F-4D97-AF65-F5344CB8AC3E}">
        <p14:creationId xmlns:p14="http://schemas.microsoft.com/office/powerpoint/2010/main" val="419799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D1D8-1D48-6E60-7063-C67699DE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E215-E99E-E461-7132-8D6553C2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Study of the aggregate quantities of the data set</a:t>
            </a:r>
          </a:p>
          <a:p>
            <a:r>
              <a:rPr lang="en-US" dirty="0"/>
              <a:t>Average annual income, median home price in a </a:t>
            </a:r>
            <a:r>
              <a:rPr lang="en-US" dirty="0" err="1"/>
              <a:t>neighbourhood</a:t>
            </a:r>
            <a:endParaRPr lang="en-US" dirty="0"/>
          </a:p>
          <a:p>
            <a:r>
              <a:rPr lang="en-US" dirty="0"/>
              <a:t>Centre of the dataset-</a:t>
            </a:r>
            <a:r>
              <a:rPr lang="en-US" dirty="0" err="1"/>
              <a:t>mean,median,mode</a:t>
            </a:r>
            <a:endParaRPr lang="en-US" dirty="0"/>
          </a:p>
          <a:p>
            <a:r>
              <a:rPr lang="en-US" dirty="0"/>
              <a:t>Spread-range, variance, standard deviation</a:t>
            </a:r>
          </a:p>
          <a:p>
            <a:r>
              <a:rPr lang="en-US" dirty="0"/>
              <a:t>Shape of the distribution of the data set-Symmetry, skewness</a:t>
            </a:r>
          </a:p>
          <a:p>
            <a:r>
              <a:rPr lang="en-US" dirty="0"/>
              <a:t>Two types-Univariate and multivariate exploration depending on the number of attributes under analysis</a:t>
            </a:r>
          </a:p>
        </p:txBody>
      </p:sp>
    </p:spTree>
    <p:extLst>
      <p:ext uri="{BB962C8B-B14F-4D97-AF65-F5344CB8AC3E}">
        <p14:creationId xmlns:p14="http://schemas.microsoft.com/office/powerpoint/2010/main" val="143824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C742-C5BA-2F8E-01C4-D020ADDE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Univariate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9EEB-B497-812F-5DF5-DABBCE39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Analysis of one attribute at a time</a:t>
            </a:r>
          </a:p>
          <a:p>
            <a:r>
              <a:rPr lang="en-US" dirty="0"/>
              <a:t>Measures of central tendency</a:t>
            </a:r>
          </a:p>
          <a:p>
            <a:pPr lvl="1"/>
            <a:r>
              <a:rPr lang="en-US" dirty="0"/>
              <a:t>Mean-Arithmetic average of all observations in the data set, affected if outliers are present</a:t>
            </a:r>
          </a:p>
          <a:p>
            <a:pPr lvl="1"/>
            <a:r>
              <a:rPr lang="en-US" dirty="0"/>
              <a:t>Median-value of the central point in the distribution</a:t>
            </a:r>
          </a:p>
          <a:p>
            <a:pPr lvl="1"/>
            <a:r>
              <a:rPr lang="en-US" dirty="0"/>
              <a:t>Mid point observation in the sorted list</a:t>
            </a:r>
          </a:p>
          <a:p>
            <a:pPr lvl="1"/>
            <a:r>
              <a:rPr lang="en-US" dirty="0"/>
              <a:t>Mode-most frequently occurring observation</a:t>
            </a:r>
          </a:p>
          <a:p>
            <a:pPr lvl="1"/>
            <a:r>
              <a:rPr lang="en-US" dirty="0"/>
              <a:t>Mean and median are fairly similar, sometimes mean vary much if outlier are present</a:t>
            </a:r>
          </a:p>
          <a:p>
            <a:r>
              <a:rPr lang="en-US" dirty="0"/>
              <a:t>Measure of spread</a:t>
            </a:r>
          </a:p>
          <a:p>
            <a:pPr lvl="1"/>
            <a:r>
              <a:rPr lang="en-US" dirty="0"/>
              <a:t>Range-difference between maximum and minimum value-affected by outliers, fails to consider the distribution of other points in the attributes</a:t>
            </a:r>
          </a:p>
          <a:p>
            <a:pPr lvl="1"/>
            <a:r>
              <a:rPr lang="en-US" dirty="0"/>
              <a:t>Deviation-Difference between a given value  and the mean-variance and standard deviation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7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0F57-5CF8-DB8F-5527-9076D167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7CCF-9158-838D-809A-0949BFFC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 probability theory and statistics, variance is the expectation of the squared deviation of a random variable from its population mean or sample mean. Variance is a measure of dispersion, meaning it is a measure of how far a set of numbers is spread out from their average value. </a:t>
            </a:r>
          </a:p>
          <a:p>
            <a:r>
              <a:rPr lang="el-GR" dirty="0">
                <a:effectLst/>
                <a:latin typeface="MJXc-TeX-main-R"/>
              </a:rPr>
              <a:t>Σ</a:t>
            </a:r>
            <a:r>
              <a:rPr lang="el-GR" b="0" i="0" dirty="0">
                <a:solidFill>
                  <a:srgbClr val="333333"/>
                </a:solidFill>
                <a:effectLst/>
                <a:latin typeface="MJXc-TeX-main-R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Xi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−¯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)2/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N</a:t>
            </a:r>
          </a:p>
          <a:p>
            <a:r>
              <a:rPr lang="en-US" dirty="0">
                <a:solidFill>
                  <a:srgbClr val="333333"/>
                </a:solidFill>
                <a:latin typeface="MJXc-TeX-math-I"/>
              </a:rPr>
              <a:t>Sum of the squared deviation of all data points/number of data points</a:t>
            </a:r>
          </a:p>
          <a:p>
            <a:r>
              <a:rPr lang="en-US" dirty="0">
                <a:solidFill>
                  <a:srgbClr val="333333"/>
                </a:solidFill>
                <a:effectLst/>
                <a:latin typeface="MJXc-TeX-math-I"/>
              </a:rPr>
              <a:t>Standard deviation i</a:t>
            </a:r>
            <a:r>
              <a:rPr lang="en-US" dirty="0">
                <a:solidFill>
                  <a:srgbClr val="333333"/>
                </a:solidFill>
                <a:latin typeface="MJXc-TeX-math-I"/>
              </a:rPr>
              <a:t>s the square root of variance</a:t>
            </a:r>
          </a:p>
          <a:p>
            <a:r>
              <a:rPr lang="en-US" dirty="0">
                <a:effectLst/>
              </a:rPr>
              <a:t>High standard deviation means the data points are spread widely around the central point</a:t>
            </a:r>
          </a:p>
          <a:p>
            <a:r>
              <a:rPr lang="en-US" dirty="0"/>
              <a:t>Low means data points are closer to the central point</a:t>
            </a:r>
          </a:p>
          <a:p>
            <a:r>
              <a:rPr lang="en-US" dirty="0">
                <a:effectLst/>
              </a:rPr>
              <a:t>If the distribution of the data aligns with the normal distribution, 68% of the data points align within one standard deviation from mean</a:t>
            </a:r>
            <a:br>
              <a:rPr lang="en-US" dirty="0">
                <a:effectLst/>
              </a:rPr>
            </a:br>
            <a:br>
              <a:rPr lang="en-US" b="0" i="0" dirty="0">
                <a:solidFill>
                  <a:srgbClr val="70757A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4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EF9C-2CD7-941D-9381-88AF0BAE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C68B-1E6A-FB58-0F63-3858EF50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Study of more than one attribute in the data set simultaneously</a:t>
            </a:r>
          </a:p>
          <a:p>
            <a:r>
              <a:rPr lang="en-US" dirty="0"/>
              <a:t>Understanding the relationship between the attributes</a:t>
            </a:r>
          </a:p>
          <a:p>
            <a:pPr lvl="1"/>
            <a:r>
              <a:rPr lang="en-US" dirty="0"/>
              <a:t>Central mean point</a:t>
            </a:r>
          </a:p>
          <a:p>
            <a:pPr lvl="1"/>
            <a:r>
              <a:rPr lang="en-US" dirty="0"/>
              <a:t>Correlation-relationship between the attributes-dependence of one attribute on another attribute</a:t>
            </a:r>
          </a:p>
          <a:p>
            <a:pPr lvl="1"/>
            <a:r>
              <a:rPr lang="en-US" dirty="0"/>
              <a:t>Correlation takes a value from -1 to +1</a:t>
            </a:r>
          </a:p>
          <a:p>
            <a:pPr lvl="1"/>
            <a:r>
              <a:rPr lang="en-US" dirty="0"/>
              <a:t>Appetitive and temp</a:t>
            </a:r>
          </a:p>
          <a:p>
            <a:pPr lvl="1"/>
            <a:r>
              <a:rPr lang="en-US" dirty="0"/>
              <a:t>Quantity of product sold and revenue-perfect correlation</a:t>
            </a:r>
          </a:p>
          <a:p>
            <a:pPr lvl="1"/>
            <a:r>
              <a:rPr lang="en-US" dirty="0"/>
              <a:t>0 means no linear relationship between the attributes</a:t>
            </a:r>
          </a:p>
        </p:txBody>
      </p:sp>
    </p:spTree>
    <p:extLst>
      <p:ext uri="{BB962C8B-B14F-4D97-AF65-F5344CB8AC3E}">
        <p14:creationId xmlns:p14="http://schemas.microsoft.com/office/powerpoint/2010/main" val="308886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D39B-99EA-CA7D-CC98-4EE9D1A4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19D8-C0FD-DFFF-B53F-BAEF81E3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Comprehension of dense information</a:t>
            </a:r>
          </a:p>
          <a:p>
            <a:pPr lvl="1"/>
            <a:r>
              <a:rPr lang="en-US" dirty="0"/>
              <a:t>Can include thousands of data points</a:t>
            </a:r>
          </a:p>
          <a:p>
            <a:pPr lvl="1"/>
            <a:r>
              <a:rPr lang="en-US" dirty="0"/>
              <a:t>trends can be identified easily than calculating statistical metrics</a:t>
            </a:r>
          </a:p>
          <a:p>
            <a:r>
              <a:rPr lang="en-US" dirty="0"/>
              <a:t>Relationships-easy exploration of relationships between the attributes</a:t>
            </a:r>
          </a:p>
          <a:p>
            <a:r>
              <a:rPr lang="en-US" dirty="0"/>
              <a:t>Selecting suitable visuals to explore data is important in discovering and comprehending hidden patterns in the data</a:t>
            </a:r>
          </a:p>
          <a:p>
            <a:r>
              <a:rPr lang="en-US" dirty="0"/>
              <a:t>Univariate and multivariate visualization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0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Univariate</a:t>
            </a:r>
            <a:r>
              <a:rPr lang="en-IN" dirty="0"/>
              <a:t>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Histogram</a:t>
            </a:r>
          </a:p>
          <a:p>
            <a:pPr lvl="1"/>
            <a:r>
              <a:rPr lang="en-IN" dirty="0"/>
              <a:t>A histogram is </a:t>
            </a:r>
            <a:r>
              <a:rPr lang="en-IN" b="1" dirty="0"/>
              <a:t>a graphical representation of data points organized into user-specified ranges</a:t>
            </a:r>
            <a:r>
              <a:rPr lang="en-IN" dirty="0"/>
              <a:t>. Similar in appearance to a bar graph, the histogram condenses a data series into an easily interpreted visual by taking many data points and grouping them into logical ranges or bins.</a:t>
            </a:r>
            <a:br>
              <a:rPr lang="en-IN" dirty="0"/>
            </a:br>
            <a:endParaRPr lang="en-IN" dirty="0"/>
          </a:p>
          <a:p>
            <a:pPr lvl="1"/>
            <a:r>
              <a:rPr lang="en-IN" dirty="0"/>
              <a:t>To understand the frequency of occurrence of values</a:t>
            </a:r>
          </a:p>
          <a:p>
            <a:pPr lvl="1"/>
            <a:r>
              <a:rPr lang="en-IN" dirty="0"/>
              <a:t>Shows the distribution of data by plotting the frequency of occurrence in a range</a:t>
            </a:r>
          </a:p>
          <a:p>
            <a:pPr lvl="1"/>
            <a:r>
              <a:rPr lang="en-IN" dirty="0"/>
              <a:t>Attribute of inquiry in the horizontal axis and the frequency of occurrence in the vertical axis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Number of bins is equal to the square root or cube root of the number of data points</a:t>
            </a:r>
          </a:p>
          <a:p>
            <a:pPr lvl="1"/>
            <a:r>
              <a:rPr lang="en-IN" dirty="0"/>
              <a:t>A histogram can be stratified to include different classes to gain more insight</a:t>
            </a:r>
          </a:p>
          <a:p>
            <a:pPr lvl="1"/>
            <a:r>
              <a:rPr lang="en-IN" dirty="0"/>
              <a:t>Histograms are used to find the central location, range and shape of the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204-02B4-4AAC-8652-24D5272109D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22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1635</Words>
  <Application>Microsoft Office PowerPoint</Application>
  <PresentationFormat>On-screen Show (4:3)</PresentationFormat>
  <Paragraphs>170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</vt:lpstr>
      <vt:lpstr>Calibri</vt:lpstr>
      <vt:lpstr>MJXc-TeX-main-R</vt:lpstr>
      <vt:lpstr>MJXc-TeX-math-I</vt:lpstr>
      <vt:lpstr>Office Theme</vt:lpstr>
      <vt:lpstr>Data Exploration</vt:lpstr>
      <vt:lpstr>Data</vt:lpstr>
      <vt:lpstr>Types of Data</vt:lpstr>
      <vt:lpstr>Descriptive statistics</vt:lpstr>
      <vt:lpstr>Univariate exploration</vt:lpstr>
      <vt:lpstr>PowerPoint Presentation</vt:lpstr>
      <vt:lpstr>Multivariate Exploration</vt:lpstr>
      <vt:lpstr>Data Visualization</vt:lpstr>
      <vt:lpstr>Univariate visualization</vt:lpstr>
      <vt:lpstr>PowerPoint Presentation</vt:lpstr>
      <vt:lpstr>PowerPoint Presentation</vt:lpstr>
      <vt:lpstr>Boxplot</vt:lpstr>
      <vt:lpstr>Visualizing numeric variables – boxplots</vt:lpstr>
      <vt:lpstr>Visualizing numeric variables – boxplots</vt:lpstr>
      <vt:lpstr>Visualizing numeric variables – boxplots</vt:lpstr>
      <vt:lpstr>Distribution Chart</vt:lpstr>
      <vt:lpstr>PowerPoint Presentation</vt:lpstr>
      <vt:lpstr>PowerPoint Presentation</vt:lpstr>
      <vt:lpstr>PowerPoint Presentation</vt:lpstr>
      <vt:lpstr>PowerPoint Presentation</vt:lpstr>
      <vt:lpstr>Multivariate visualization</vt:lpstr>
      <vt:lpstr>PowerPoint Presentation</vt:lpstr>
      <vt:lpstr>PowerPoint Presentation</vt:lpstr>
      <vt:lpstr>Scatter Mutiple</vt:lpstr>
      <vt:lpstr>Scatter Matrix</vt:lpstr>
      <vt:lpstr>Scatter matrix</vt:lpstr>
      <vt:lpstr>Bubble chart, Density 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MCA</dc:creator>
  <cp:lastModifiedBy>MCA_Dept_TKM_2019</cp:lastModifiedBy>
  <cp:revision>50</cp:revision>
  <dcterms:created xsi:type="dcterms:W3CDTF">2022-07-21T04:39:08Z</dcterms:created>
  <dcterms:modified xsi:type="dcterms:W3CDTF">2024-07-22T10:34:09Z</dcterms:modified>
</cp:coreProperties>
</file>