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314" r:id="rId2"/>
    <p:sldId id="256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70" r:id="rId11"/>
    <p:sldId id="271" r:id="rId12"/>
    <p:sldId id="264" r:id="rId13"/>
    <p:sldId id="265" r:id="rId14"/>
    <p:sldId id="266" r:id="rId15"/>
    <p:sldId id="267" r:id="rId16"/>
    <p:sldId id="317" r:id="rId17"/>
    <p:sldId id="318" r:id="rId18"/>
    <p:sldId id="316" r:id="rId19"/>
    <p:sldId id="268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300" r:id="rId38"/>
    <p:sldId id="315" r:id="rId39"/>
    <p:sldId id="303" r:id="rId40"/>
    <p:sldId id="304" r:id="rId41"/>
    <p:sldId id="305" r:id="rId42"/>
    <p:sldId id="306" r:id="rId43"/>
    <p:sldId id="30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27" autoAdjust="0"/>
  </p:normalViewPr>
  <p:slideViewPr>
    <p:cSldViewPr>
      <p:cViewPr varScale="1">
        <p:scale>
          <a:sx n="84" d="100"/>
          <a:sy n="84" d="100"/>
        </p:scale>
        <p:origin x="14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731FE-040E-4396-B8FE-92F4F0DC82D5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87780-6E3F-4190-9CEF-A462002D3D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9FD6E1-8E86-47CD-9D79-3E77DA6062E4}" type="datetime5">
              <a:rPr lang="en-US" smtClean="0"/>
              <a:t>18-Jul-24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S4 MCA - Introduction to Machine Learning - VSM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DE2FD-7A22-4F32-AA08-76B3BF366296}" type="datetime5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S4 MCA - Introduction to Machine Learning - VSM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15FE74-E13D-4A07-884C-4276385DFB19}" type="datetime5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S4 MCA - Introduction to Machine Learning - VSM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58744"/>
            <a:ext cx="1920240" cy="297656"/>
          </a:xfrm>
        </p:spPr>
        <p:txBody>
          <a:bodyPr/>
          <a:lstStyle>
            <a:lvl1pPr algn="r">
              <a:defRPr sz="1000"/>
            </a:lvl1pPr>
            <a:extLst/>
          </a:lstStyle>
          <a:p>
            <a:fld id="{C0A8CDB8-CA62-44A9-9B4E-0C30526E7A44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07944"/>
            <a:ext cx="6425953" cy="365125"/>
          </a:xfrm>
        </p:spPr>
        <p:txBody>
          <a:bodyPr/>
          <a:lstStyle>
            <a:lvl1pPr algn="l">
              <a:defRPr sz="1400">
                <a:solidFill>
                  <a:schemeClr val="bg2">
                    <a:lumMod val="10000"/>
                  </a:schemeClr>
                </a:solidFill>
              </a:defRPr>
            </a:lvl1pPr>
            <a:extLst/>
          </a:lstStyle>
          <a:p>
            <a:r>
              <a:rPr lang="en-US" smtClean="0"/>
              <a:t>S4 MCA - Introduction to Machine Learning - VSM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  <a:extLst/>
          </a:lstStyle>
          <a:p>
            <a:fld id="{719AEF0D-24CC-4F9B-81FF-EB50C91D518A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9144000" cy="609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tIns="182880" rtlCol="0" anchor="ctr" anchorCtr="0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 b="1" cap="none" spc="150" baseline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 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5C3E5-B85F-4D5D-8576-BFF5182C940F}" type="datetime5">
              <a:rPr lang="en-US" smtClean="0"/>
              <a:t>18-Jul-24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S4 MCA - Introduction to Machine Learning - VSM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8C23E-0056-4980-8BFB-FC45F2F0E410}" type="datetime5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S4 MCA - Introduction to Machine Learning - VSM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2E8CC2-7D99-4578-A390-F112B23B16A0}" type="datetime5">
              <a:rPr lang="en-US" smtClean="0"/>
              <a:t>18-Jul-24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S4 MCA - Introduction to Machine Learning - VSM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2EEE24-3F05-40C2-8F50-E09E7C753E73}" type="datetime5">
              <a:rPr lang="en-US" smtClean="0"/>
              <a:t>18-Jul-24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S4 MCA - Introduction to Machine Learning - VSM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A4301-13BD-4BE9-B5AC-DB8DB4C875A6}" type="datetime5">
              <a:rPr lang="en-US" smtClean="0"/>
              <a:t>18-Jul-24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S4 MCA - Introduction to Machine Learning - VSM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2544D0C-4369-4E36-B72A-4A629E7D4FB5}" type="datetime5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S4 MCA - Introduction to Machine Learning - VSM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F8FFEA-83A4-4434-9E0B-F16E0924A580}" type="datetime5">
              <a:rPr lang="en-US" smtClean="0"/>
              <a:t>18-Jul-24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S4 MCA - Introduction to Machine Learning - VSM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844A30-0CC0-4895-B0DE-0158C156B895}" type="datetime5">
              <a:rPr lang="en-US" smtClean="0"/>
              <a:t>18-Jul-24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S4 MCA - Introduction to Machine Learning - VSM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0DB974-1D65-4BBA-B6A3-31173C6679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848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09728" indent="0" algn="r">
              <a:buNone/>
            </a:pPr>
            <a:endParaRPr lang="en-US" dirty="0" smtClean="0"/>
          </a:p>
          <a:p>
            <a:pPr marL="109728" indent="0" algn="r">
              <a:buNone/>
            </a:pP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Garamond" pitchFamily="18" charset="0"/>
              </a:rPr>
              <a:t>Module </a:t>
            </a:r>
            <a:r>
              <a:rPr lang="en-US" smtClean="0">
                <a:solidFill>
                  <a:schemeClr val="bg2">
                    <a:lumMod val="50000"/>
                  </a:schemeClr>
                </a:solidFill>
                <a:latin typeface="Garamond" pitchFamily="18" charset="0"/>
              </a:rPr>
              <a:t>I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Garamond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Introducing Machine Learning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91A7-CAA3-4304-9E3D-AEE1577A0A0E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3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Growth in data necessitated additional computing power, which in turn spurred the development of </a:t>
            </a:r>
            <a:r>
              <a:rPr lang="en-US" b="1" dirty="0"/>
              <a:t>statistical methods </a:t>
            </a:r>
            <a:r>
              <a:rPr lang="en-US" dirty="0"/>
              <a:t>to analyze large datasets.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created a cycle of advancement, allowing even larger and more interesting data to be collected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The </a:t>
            </a:r>
            <a:r>
              <a:rPr lang="en-US" dirty="0">
                <a:effectLst/>
              </a:rPr>
              <a:t>origins of machine </a:t>
            </a:r>
            <a:r>
              <a:rPr lang="en-US" dirty="0" smtClean="0">
                <a:effectLst/>
              </a:rPr>
              <a:t>learning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428A-57A3-465C-AE2E-B1504F1A743E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5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point </a:t>
            </a:r>
            <a:r>
              <a:rPr lang="en-US" dirty="0"/>
              <a:t>of distinction </a:t>
            </a:r>
            <a:r>
              <a:rPr lang="en-US" dirty="0" smtClean="0"/>
              <a:t>between both is </a:t>
            </a:r>
          </a:p>
          <a:p>
            <a:pPr marL="109728" indent="0" algn="just">
              <a:buNone/>
            </a:pPr>
            <a:endParaRPr lang="en-US" dirty="0" smtClean="0"/>
          </a:p>
          <a:p>
            <a:pPr algn="just"/>
            <a:r>
              <a:rPr lang="en-US" b="1" i="1" dirty="0"/>
              <a:t>M</a:t>
            </a:r>
            <a:r>
              <a:rPr lang="en-US" b="1" i="1" dirty="0" smtClean="0"/>
              <a:t>achine </a:t>
            </a:r>
            <a:r>
              <a:rPr lang="en-US" b="1" i="1" dirty="0"/>
              <a:t>learning focuses on teaching computers how to use data to solve a problem, </a:t>
            </a:r>
            <a:endParaRPr lang="en-US" b="1" i="1" dirty="0" smtClean="0"/>
          </a:p>
          <a:p>
            <a:pPr marL="109728" indent="0" algn="just">
              <a:buNone/>
            </a:pPr>
            <a:r>
              <a:rPr lang="en-US" b="1" i="1" dirty="0" smtClean="0"/>
              <a:t>			while </a:t>
            </a:r>
          </a:p>
          <a:p>
            <a:pPr marL="109728" indent="0" algn="just">
              <a:buNone/>
            </a:pPr>
            <a:endParaRPr lang="en-US" b="1" i="1" dirty="0" smtClean="0"/>
          </a:p>
          <a:p>
            <a:pPr algn="just"/>
            <a:r>
              <a:rPr lang="en-US" b="1" i="1" dirty="0" smtClean="0"/>
              <a:t>Data </a:t>
            </a:r>
            <a:r>
              <a:rPr lang="en-US" b="1" i="1" dirty="0"/>
              <a:t>mining focuses on teaching computers to identify patterns that humans then use to solve a problem.</a:t>
            </a:r>
          </a:p>
          <a:p>
            <a:pPr algn="just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The </a:t>
            </a:r>
            <a:r>
              <a:rPr lang="en-US" dirty="0">
                <a:effectLst/>
              </a:rPr>
              <a:t>origins of machine </a:t>
            </a:r>
            <a:r>
              <a:rPr lang="en-US" dirty="0" smtClean="0">
                <a:effectLst/>
              </a:rPr>
              <a:t>learning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869D-DCBF-4DED-9B35-1EC3EA0A9293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442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The </a:t>
            </a:r>
            <a:r>
              <a:rPr lang="en-US" dirty="0">
                <a:effectLst/>
              </a:rPr>
              <a:t>origins of machine </a:t>
            </a:r>
            <a:r>
              <a:rPr lang="en-US" dirty="0" smtClean="0">
                <a:effectLst/>
              </a:rPr>
              <a:t>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49530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77982-B673-494B-ABB9-8CF91E27F3D2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formal definition of machine learning proposed by computer scientist Tom M. Mitchell states that a machine learns whenever it is able to utilize </a:t>
            </a:r>
            <a:r>
              <a:rPr lang="en-US" dirty="0" smtClean="0"/>
              <a:t>its </a:t>
            </a:r>
            <a:r>
              <a:rPr lang="en-US" dirty="0"/>
              <a:t>experience such that its performance improves on similar experiences in the future.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How </a:t>
            </a:r>
            <a:r>
              <a:rPr lang="en-US" dirty="0">
                <a:effectLst/>
              </a:rPr>
              <a:t>machines </a:t>
            </a:r>
            <a:r>
              <a:rPr lang="en-US" dirty="0" smtClean="0">
                <a:effectLst/>
              </a:rPr>
              <a:t>learn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7369-FA03-4068-BC32-DE2EDB61ADC6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51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While </a:t>
            </a:r>
            <a:r>
              <a:rPr lang="en-US" sz="2400" dirty="0"/>
              <a:t>human brains are naturally capable of learning from birth, the conditions necessary for computers to learn must be made </a:t>
            </a:r>
            <a:r>
              <a:rPr lang="en-US" sz="2400" dirty="0" smtClean="0"/>
              <a:t>explicit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smtClean="0"/>
              <a:t>Regardless </a:t>
            </a:r>
            <a:r>
              <a:rPr lang="en-US" sz="2400" dirty="0"/>
              <a:t>of whether the learner is a human or machine, the basic learning process is similar.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How </a:t>
            </a:r>
            <a:r>
              <a:rPr lang="en-US" dirty="0">
                <a:effectLst/>
              </a:rPr>
              <a:t>machines </a:t>
            </a:r>
            <a:r>
              <a:rPr lang="en-US" dirty="0" smtClean="0">
                <a:effectLst/>
              </a:rPr>
              <a:t>learn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D1E4-E2DE-42AE-A815-3E1188D391C7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5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can be divided into four interrelated components:</a:t>
            </a:r>
          </a:p>
          <a:p>
            <a:pPr lvl="1" algn="just"/>
            <a:r>
              <a:rPr lang="en-US" b="1" dirty="0"/>
              <a:t>Data storage </a:t>
            </a:r>
            <a:r>
              <a:rPr lang="en-US" dirty="0"/>
              <a:t>utilizes observation, memory, and recall to provide a factual basis for further reasoning</a:t>
            </a:r>
            <a:r>
              <a:rPr lang="en-US" dirty="0" smtClean="0"/>
              <a:t>.</a:t>
            </a:r>
          </a:p>
          <a:p>
            <a:pPr lvl="2" algn="just"/>
            <a:r>
              <a:rPr lang="en-US" sz="2400" dirty="0"/>
              <a:t>Instead of rote learning, memorize a small set of ideas and develop strategies on relating these </a:t>
            </a:r>
            <a:r>
              <a:rPr lang="en-US" sz="2400" dirty="0" smtClean="0"/>
              <a:t>ideas </a:t>
            </a:r>
            <a:endParaRPr lang="en-US" dirty="0"/>
          </a:p>
          <a:p>
            <a:pPr lvl="1" algn="just"/>
            <a:r>
              <a:rPr lang="en-US" b="1" dirty="0"/>
              <a:t>Abstraction </a:t>
            </a:r>
            <a:r>
              <a:rPr lang="en-US" dirty="0"/>
              <a:t>involves the translation of stored data into broader representations and concepts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Converting raw data into a model</a:t>
            </a:r>
          </a:p>
          <a:p>
            <a:pPr lvl="2" algn="just"/>
            <a:r>
              <a:rPr lang="en-US" dirty="0" smtClean="0"/>
              <a:t>Mathematical equations</a:t>
            </a:r>
          </a:p>
          <a:p>
            <a:pPr lvl="2" algn="just"/>
            <a:r>
              <a:rPr lang="en-US" dirty="0" smtClean="0"/>
              <a:t>Relational diagrams such as trees or graphs</a:t>
            </a:r>
          </a:p>
          <a:p>
            <a:pPr lvl="2" algn="just"/>
            <a:r>
              <a:rPr lang="en-US" dirty="0" smtClean="0"/>
              <a:t>Logical if else rules</a:t>
            </a:r>
          </a:p>
          <a:p>
            <a:pPr lvl="2" algn="just"/>
            <a:r>
              <a:rPr lang="en-US" dirty="0" smtClean="0"/>
              <a:t>Grouping of data known as clusters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How </a:t>
            </a:r>
            <a:r>
              <a:rPr lang="en-US" dirty="0">
                <a:effectLst/>
              </a:rPr>
              <a:t>machines </a:t>
            </a:r>
            <a:r>
              <a:rPr lang="en-US" dirty="0" smtClean="0">
                <a:effectLst/>
              </a:rPr>
              <a:t>learn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B79-43F5-4962-8192-537377A79CA7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25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CDB8-CA62-44A9-9B4E-0C30526E7A44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78794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1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Genomic data-combination of certain genes cause diabetes</a:t>
            </a:r>
          </a:p>
          <a:p>
            <a:r>
              <a:rPr lang="en-IN" dirty="0" smtClean="0"/>
              <a:t>Combination of certain personality characteristics may result in new disorders </a:t>
            </a:r>
          </a:p>
          <a:p>
            <a:r>
              <a:rPr lang="en-IN" dirty="0" smtClean="0"/>
              <a:t>These information always present but presenting in different format-a new idea can be conceptualised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CDB8-CA62-44A9-9B4E-0C30526E7A44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 algn="just"/>
            <a:r>
              <a:rPr lang="en-US" b="1" dirty="0"/>
              <a:t>Generalization </a:t>
            </a:r>
            <a:r>
              <a:rPr lang="en-US" dirty="0"/>
              <a:t>uses abstracted data </a:t>
            </a:r>
            <a:r>
              <a:rPr lang="en-US" dirty="0" smtClean="0"/>
              <a:t> for future action</a:t>
            </a:r>
          </a:p>
          <a:p>
            <a:pPr lvl="2" algn="just"/>
            <a:r>
              <a:rPr lang="en-US" dirty="0" smtClean="0"/>
              <a:t>Using it for data not identical but similar to trained data</a:t>
            </a:r>
          </a:p>
          <a:p>
            <a:pPr lvl="2" algn="just"/>
            <a:r>
              <a:rPr lang="en-US" dirty="0" smtClean="0"/>
              <a:t>Sometimes result in illogical conclusions</a:t>
            </a:r>
          </a:p>
          <a:p>
            <a:pPr lvl="2" algn="just"/>
            <a:r>
              <a:rPr lang="en-US" dirty="0" smtClean="0"/>
              <a:t>Air travel better than cars</a:t>
            </a:r>
          </a:p>
          <a:p>
            <a:pPr marL="630936" lvl="2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endParaRPr lang="en-US" dirty="0"/>
          </a:p>
          <a:p>
            <a:pPr marL="630936" lvl="2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endParaRPr lang="en-US" dirty="0"/>
          </a:p>
          <a:p>
            <a:pPr marL="630936" lvl="2" indent="0" algn="just">
              <a:buNone/>
            </a:pPr>
            <a:endParaRPr lang="en-US" dirty="0" smtClean="0"/>
          </a:p>
          <a:p>
            <a:pPr marL="630936" lvl="2" indent="0" algn="just">
              <a:buNone/>
            </a:pPr>
            <a:endParaRPr lang="en-US" dirty="0"/>
          </a:p>
          <a:p>
            <a:pPr lvl="1" algn="just"/>
            <a:r>
              <a:rPr lang="en-US" b="1" dirty="0"/>
              <a:t>Evaluation </a:t>
            </a:r>
            <a:r>
              <a:rPr lang="en-US" dirty="0"/>
              <a:t>provides a feedback mechanism to measure the utility of learned knowledge and inform potential improvements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How the algorithm behave on test data</a:t>
            </a:r>
          </a:p>
          <a:p>
            <a:pPr lvl="2" algn="just"/>
            <a:r>
              <a:rPr lang="en-US" dirty="0" smtClean="0"/>
              <a:t>Noise</a:t>
            </a:r>
          </a:p>
          <a:p>
            <a:pPr lvl="2" algn="just"/>
            <a:r>
              <a:rPr lang="en-US" dirty="0" err="1" smtClean="0"/>
              <a:t>Overfitting</a:t>
            </a:r>
            <a:r>
              <a:rPr lang="en-US" dirty="0" smtClean="0"/>
              <a:t> </a:t>
            </a:r>
            <a:endParaRPr lang="en-US" dirty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CDB8-CA62-44A9-9B4E-0C30526E7A44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68987" y="1005702"/>
            <a:ext cx="1296144" cy="455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098" y="4725144"/>
            <a:ext cx="309293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78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dirty="0"/>
              <a:t>The following figure illustrates the steps in the learning </a:t>
            </a:r>
            <a:r>
              <a:rPr lang="en-US" sz="2000" dirty="0" smtClean="0"/>
              <a:t>process</a:t>
            </a:r>
            <a:r>
              <a:rPr lang="en-US" sz="2000" dirty="0"/>
              <a:t>: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How </a:t>
            </a:r>
            <a:r>
              <a:rPr lang="en-US" dirty="0">
                <a:effectLst/>
              </a:rPr>
              <a:t>machines </a:t>
            </a:r>
            <a:r>
              <a:rPr lang="en-US" dirty="0" smtClean="0">
                <a:effectLst/>
              </a:rPr>
              <a:t>learn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6858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4ECA-97A7-43F2-BE72-154A9814B05F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19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98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the early stages, </a:t>
            </a:r>
            <a:r>
              <a:rPr lang="en-US" dirty="0" smtClean="0"/>
              <a:t>computers </a:t>
            </a:r>
            <a:r>
              <a:rPr lang="en-US" dirty="0"/>
              <a:t>are taught to play simple games of tic-tac-toe and chess. </a:t>
            </a:r>
            <a:endParaRPr lang="en-US" dirty="0" smtClean="0"/>
          </a:p>
          <a:p>
            <a:pPr algn="just"/>
            <a:r>
              <a:rPr lang="en-US" dirty="0" smtClean="0"/>
              <a:t>Later</a:t>
            </a:r>
            <a:r>
              <a:rPr lang="en-US" dirty="0"/>
              <a:t>, machines are given control of traffic lights and communications, followed by military drones and missiles. </a:t>
            </a:r>
            <a:endParaRPr lang="en-US" dirty="0" smtClean="0"/>
          </a:p>
          <a:p>
            <a:pPr algn="just"/>
            <a:r>
              <a:rPr lang="en-US" dirty="0" smtClean="0"/>
              <a:t>Now the </a:t>
            </a:r>
            <a:r>
              <a:rPr lang="en-US" dirty="0"/>
              <a:t>computers become sentient and learn how to teach themselves. </a:t>
            </a:r>
            <a:endParaRPr lang="en-US" dirty="0" smtClean="0"/>
          </a:p>
          <a:p>
            <a:pPr algn="just"/>
            <a:r>
              <a:rPr lang="en-US" dirty="0" smtClean="0"/>
              <a:t>Having </a:t>
            </a:r>
            <a:r>
              <a:rPr lang="en-US" dirty="0"/>
              <a:t>no more need for human programmers, humankind is then "deleted."</a:t>
            </a:r>
          </a:p>
          <a:p>
            <a:pPr algn="just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</a:t>
            </a:r>
            <a:r>
              <a:rPr lang="en-US" dirty="0">
                <a:effectLst/>
              </a:rPr>
              <a:t>Machine </a:t>
            </a:r>
            <a:r>
              <a:rPr lang="en-US" dirty="0" smtClean="0">
                <a:effectLst/>
              </a:rPr>
              <a:t>Learning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DF59-A64A-4B5E-8DF8-CD3598DA724F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65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To </a:t>
            </a:r>
            <a:r>
              <a:rPr lang="en-US" dirty="0"/>
              <a:t>apply the learning process to real-world tasks, we'll use a five-step process. Regardless of the task at </a:t>
            </a:r>
            <a:r>
              <a:rPr lang="en-US" dirty="0" smtClean="0"/>
              <a:t>hand</a:t>
            </a:r>
          </a:p>
          <a:p>
            <a:r>
              <a:rPr lang="en-US" dirty="0" smtClean="0"/>
              <a:t>Any </a:t>
            </a:r>
            <a:r>
              <a:rPr lang="en-US" dirty="0"/>
              <a:t>machine learning algorithm can be deployed by following these steps: </a:t>
            </a:r>
          </a:p>
          <a:p>
            <a:pPr lvl="1"/>
            <a:r>
              <a:rPr lang="en-US" b="1" dirty="0" smtClean="0"/>
              <a:t>Data </a:t>
            </a:r>
            <a:r>
              <a:rPr lang="en-US" b="1" dirty="0"/>
              <a:t>collection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dirty="0" smtClean="0"/>
              <a:t>Data </a:t>
            </a:r>
            <a:r>
              <a:rPr lang="en-US" b="1" dirty="0"/>
              <a:t>exploration and preparation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dirty="0" smtClean="0"/>
              <a:t>Model </a:t>
            </a:r>
            <a:r>
              <a:rPr lang="en-US" b="1" dirty="0"/>
              <a:t>training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dirty="0" smtClean="0"/>
              <a:t>Model </a:t>
            </a:r>
            <a:r>
              <a:rPr lang="en-US" b="1" dirty="0"/>
              <a:t>evaluation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b="1" dirty="0" smtClean="0"/>
              <a:t>Model </a:t>
            </a:r>
            <a:r>
              <a:rPr lang="en-US" b="1" dirty="0"/>
              <a:t>improvement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Machine </a:t>
            </a:r>
            <a:r>
              <a:rPr lang="en-US" dirty="0">
                <a:effectLst/>
              </a:rPr>
              <a:t>learning in practice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1475-26CD-4D09-97B7-172B4092E1E7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55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just">
              <a:buNone/>
            </a:pPr>
            <a:r>
              <a:rPr lang="en-US" sz="2800" b="1" dirty="0" smtClean="0"/>
              <a:t>Data </a:t>
            </a:r>
            <a:r>
              <a:rPr lang="en-US" sz="2800" b="1" dirty="0"/>
              <a:t>collection</a:t>
            </a:r>
            <a:r>
              <a:rPr lang="en-US" sz="2800" dirty="0"/>
              <a:t>: </a:t>
            </a:r>
            <a:endParaRPr lang="en-US" sz="2800" dirty="0" smtClean="0"/>
          </a:p>
          <a:p>
            <a:pPr lvl="0" algn="just"/>
            <a:endParaRPr lang="en-US" sz="2800" dirty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data collection step involves gathering the learning </a:t>
            </a:r>
            <a:r>
              <a:rPr lang="en-US" sz="2800" dirty="0" smtClean="0"/>
              <a:t>material, </a:t>
            </a:r>
            <a:r>
              <a:rPr lang="en-US" sz="2800" dirty="0"/>
              <a:t>an algorithm will use to generate actionable knowledge. </a:t>
            </a:r>
            <a:endParaRPr lang="en-US" sz="24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/>
              <a:t>most cases, the data will need to be combined into a single source like a text file, spreadsheet, or database</a:t>
            </a:r>
            <a:r>
              <a:rPr lang="en-US" sz="2800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Machine </a:t>
            </a:r>
            <a:r>
              <a:rPr lang="en-US" dirty="0">
                <a:effectLst/>
              </a:rPr>
              <a:t>learning in practice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A66D-3FB3-4220-A8E1-991262098830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8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lvl="0" indent="0" algn="just">
              <a:buNone/>
            </a:pPr>
            <a:r>
              <a:rPr lang="en-US" b="1" dirty="0" smtClean="0"/>
              <a:t>Data </a:t>
            </a:r>
            <a:r>
              <a:rPr lang="en-US" b="1" dirty="0"/>
              <a:t>exploration and preparation</a:t>
            </a:r>
            <a:r>
              <a:rPr lang="en-US" dirty="0"/>
              <a:t>: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quality of any machine learning project is based largely on the quality of its input data. </a:t>
            </a:r>
            <a:endParaRPr lang="en-US" dirty="0" smtClean="0"/>
          </a:p>
          <a:p>
            <a:pPr lvl="0" algn="just"/>
            <a:r>
              <a:rPr lang="en-US" dirty="0" smtClean="0"/>
              <a:t>Thus</a:t>
            </a:r>
            <a:r>
              <a:rPr lang="en-US" dirty="0"/>
              <a:t>, it is important to learn more about the data and its nuances during a practice called data exploration. </a:t>
            </a:r>
            <a:endParaRPr lang="en-US" dirty="0" smtClean="0"/>
          </a:p>
          <a:p>
            <a:pPr lvl="0" algn="just"/>
            <a:r>
              <a:rPr lang="en-US" dirty="0" smtClean="0"/>
              <a:t>Additional </a:t>
            </a:r>
            <a:r>
              <a:rPr lang="en-US" dirty="0"/>
              <a:t>work is required to prepare the data for the learning process. </a:t>
            </a:r>
            <a:endParaRPr lang="en-US" dirty="0" smtClean="0"/>
          </a:p>
          <a:p>
            <a:pPr lvl="0" algn="just"/>
            <a:r>
              <a:rPr lang="en-US" dirty="0" smtClean="0"/>
              <a:t>This </a:t>
            </a:r>
            <a:r>
              <a:rPr lang="en-US" dirty="0"/>
              <a:t>involves fixing or cleaning so-called "messy" data, eliminating unnecessary data, and recoding the data to conform to the learner's expected inputs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Machine </a:t>
            </a:r>
            <a:r>
              <a:rPr lang="en-US" dirty="0">
                <a:effectLst/>
              </a:rPr>
              <a:t>learning in practice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0BE3-9F49-4A81-B721-A4D1131AB98D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8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just">
              <a:buNone/>
            </a:pPr>
            <a:r>
              <a:rPr lang="en-US" b="1" dirty="0" smtClean="0"/>
              <a:t>Model </a:t>
            </a:r>
            <a:r>
              <a:rPr lang="en-US" b="1" dirty="0"/>
              <a:t>training</a:t>
            </a:r>
            <a:r>
              <a:rPr lang="en-US" dirty="0"/>
              <a:t>: </a:t>
            </a:r>
            <a:endParaRPr lang="en-US" dirty="0" smtClean="0"/>
          </a:p>
          <a:p>
            <a:pPr lvl="0" algn="just"/>
            <a:r>
              <a:rPr lang="en-US" dirty="0" smtClean="0"/>
              <a:t>By </a:t>
            </a:r>
            <a:r>
              <a:rPr lang="en-US" dirty="0"/>
              <a:t>the time the data has been prepared for analysis, you are likely to have a sense of what you are capable of learning from the data. </a:t>
            </a:r>
            <a:endParaRPr lang="en-US" dirty="0" smtClean="0"/>
          </a:p>
          <a:p>
            <a:pPr lvl="0" algn="just"/>
            <a:r>
              <a:rPr lang="en-US" dirty="0" smtClean="0"/>
              <a:t>The </a:t>
            </a:r>
            <a:r>
              <a:rPr lang="en-US" dirty="0"/>
              <a:t>specific machine learning task chosen will inform the selection of an appropriate algorithm, and the algorithm will represent the data in the form of a model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Machine </a:t>
            </a:r>
            <a:r>
              <a:rPr lang="en-US" dirty="0">
                <a:effectLst/>
              </a:rPr>
              <a:t>learning in practice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598A-73F3-404A-8DBC-6CD5ADBE2880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just">
              <a:buNone/>
            </a:pPr>
            <a:r>
              <a:rPr lang="en-US" b="1" dirty="0" smtClean="0"/>
              <a:t>Model </a:t>
            </a:r>
            <a:r>
              <a:rPr lang="en-US" b="1" dirty="0"/>
              <a:t>evaluation</a:t>
            </a:r>
            <a:r>
              <a:rPr lang="en-US" dirty="0"/>
              <a:t>: </a:t>
            </a:r>
            <a:endParaRPr lang="en-US" dirty="0" smtClean="0"/>
          </a:p>
          <a:p>
            <a:pPr lvl="0" algn="just"/>
            <a:r>
              <a:rPr lang="en-US" dirty="0" smtClean="0"/>
              <a:t>Because </a:t>
            </a:r>
            <a:r>
              <a:rPr lang="en-US" dirty="0"/>
              <a:t>each machine learning model results in a biased solution to the learning problem, it is important to evaluate how well the algorithm learns from its experience. </a:t>
            </a:r>
            <a:endParaRPr lang="en-US" dirty="0" smtClean="0"/>
          </a:p>
          <a:p>
            <a:pPr lvl="0" algn="just"/>
            <a:r>
              <a:rPr lang="en-US" dirty="0" smtClean="0"/>
              <a:t>Depending </a:t>
            </a:r>
            <a:r>
              <a:rPr lang="en-US" dirty="0"/>
              <a:t>on the type of model used, you might be able to evaluate the accuracy of the model using a test dataset or you may need to develop measures of performance specific to the intended application.</a:t>
            </a:r>
          </a:p>
          <a:p>
            <a:pPr marL="109728" lvl="0" indent="0" algn="just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Machine </a:t>
            </a:r>
            <a:r>
              <a:rPr lang="en-US" dirty="0">
                <a:effectLst/>
              </a:rPr>
              <a:t>learning in practice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FC2B-ECA9-40D4-A336-3CF928B1785A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just">
              <a:buNone/>
            </a:pPr>
            <a:r>
              <a:rPr lang="en-US" b="1" dirty="0" smtClean="0"/>
              <a:t>Model improvement</a:t>
            </a:r>
            <a:r>
              <a:rPr lang="en-US" dirty="0" smtClean="0"/>
              <a:t>: </a:t>
            </a:r>
          </a:p>
          <a:p>
            <a:pPr lvl="0" algn="just"/>
            <a:r>
              <a:rPr lang="en-US" dirty="0" smtClean="0"/>
              <a:t>If better performance is needed, it becomes necessary to utilize more advanced strategies to augment the performance of the model. </a:t>
            </a:r>
          </a:p>
          <a:p>
            <a:pPr lvl="0" algn="just"/>
            <a:r>
              <a:rPr lang="en-US" dirty="0" smtClean="0"/>
              <a:t>Sometimes, it may be necessary to switch to a different type of model altogether. </a:t>
            </a:r>
          </a:p>
          <a:p>
            <a:pPr lvl="0" algn="just"/>
            <a:r>
              <a:rPr lang="en-US" dirty="0" smtClean="0"/>
              <a:t>You may need to supplement your data with additional data or perform additional preparatory work as in step two of this process.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Machine </a:t>
            </a:r>
            <a:r>
              <a:rPr lang="en-US" dirty="0">
                <a:effectLst/>
              </a:rPr>
              <a:t>learning in practice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2A71-0338-4D5E-B05B-3592B5ABF7A3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After these steps are completed, if the model appears to be performing well, it can be deployed for its intended task.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successes and failures of the deployed model might even provide additional data to train your next generation learner.</a:t>
            </a:r>
          </a:p>
          <a:p>
            <a:pPr algn="just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Machine </a:t>
            </a:r>
            <a:r>
              <a:rPr lang="en-US" dirty="0">
                <a:effectLst/>
              </a:rPr>
              <a:t>learning in practice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43BC-3F2C-4D18-8382-4E73E160C9A5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259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Machine learning algorithms are divided into categories according to their purpose.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Understanding </a:t>
            </a:r>
            <a:r>
              <a:rPr lang="en-US" sz="2800" dirty="0"/>
              <a:t>the categories of learning algorithms is an essential first step towards using data to drive the desired action</a:t>
            </a:r>
            <a:r>
              <a:rPr lang="en-US" sz="2800" dirty="0" smtClean="0"/>
              <a:t>.</a:t>
            </a:r>
            <a:r>
              <a:rPr lang="en-US" sz="2800" dirty="0"/>
              <a:t> </a:t>
            </a:r>
            <a:endParaRPr lang="en-US" sz="2800" dirty="0" smtClean="0"/>
          </a:p>
          <a:p>
            <a:pPr algn="just"/>
            <a:r>
              <a:rPr lang="en-US" sz="2800" dirty="0" smtClean="0"/>
              <a:t>Different types of learning models are</a:t>
            </a:r>
          </a:p>
          <a:p>
            <a:pPr lvl="1" algn="just"/>
            <a:r>
              <a:rPr lang="en-US" sz="2400" dirty="0"/>
              <a:t>P</a:t>
            </a:r>
            <a:r>
              <a:rPr lang="en-US" sz="2400" dirty="0" smtClean="0"/>
              <a:t>redictive model</a:t>
            </a:r>
          </a:p>
          <a:p>
            <a:pPr lvl="1" algn="just"/>
            <a:r>
              <a:rPr lang="en-US" sz="2400" dirty="0" smtClean="0"/>
              <a:t>Descriptive model and</a:t>
            </a:r>
          </a:p>
          <a:p>
            <a:pPr lvl="1" algn="just"/>
            <a:r>
              <a:rPr lang="en-US" sz="2400" dirty="0" smtClean="0"/>
              <a:t>Meta learners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4E35-3A90-4383-995A-D16DAA7C0EB7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17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b="1" dirty="0"/>
              <a:t>predictive model </a:t>
            </a:r>
            <a:r>
              <a:rPr lang="en-US" sz="2400" dirty="0"/>
              <a:t>is used for tasks that </a:t>
            </a:r>
            <a:r>
              <a:rPr lang="en-US" sz="2400" dirty="0" smtClean="0"/>
              <a:t>involve, </a:t>
            </a:r>
            <a:r>
              <a:rPr lang="en-US" sz="2400" dirty="0"/>
              <a:t>the prediction of one value using other values in the </a:t>
            </a:r>
            <a:r>
              <a:rPr lang="en-US" sz="2400" dirty="0" smtClean="0"/>
              <a:t>dataset.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learning algorithm attempts to discover and model the relationship between the </a:t>
            </a:r>
            <a:r>
              <a:rPr lang="en-US" sz="2400" b="1" dirty="0"/>
              <a:t>target </a:t>
            </a:r>
            <a:r>
              <a:rPr lang="en-US" sz="2400" dirty="0"/>
              <a:t>feature (the feature being predicted) and the other features.  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56A2-763A-48AA-BA27-FFEF9CAEA23C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73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 predictive model could be used to predict past events, such as the date of a baby's conception using the mother's present-day hormone levels.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Predictive </a:t>
            </a:r>
            <a:r>
              <a:rPr lang="en-US" sz="2400" dirty="0"/>
              <a:t>models can also be used in real time to control traffic lights during rush hours. 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Predictive </a:t>
            </a:r>
            <a:r>
              <a:rPr lang="en-US" sz="2400" dirty="0"/>
              <a:t>models are given clear instruction on what they need to learn and how they are intended to learn </a:t>
            </a:r>
            <a:r>
              <a:rPr lang="en-US" sz="2400" dirty="0" smtClean="0"/>
              <a:t>it.</a:t>
            </a:r>
          </a:p>
          <a:p>
            <a:pPr algn="just"/>
            <a:endParaRPr lang="en-US" sz="2400" dirty="0"/>
          </a:p>
          <a:p>
            <a:pPr marL="109728" indent="0" algn="just"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F801-16E5-4A44-8887-F71251944173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28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goal of today's machine learning is not to create an artificial brain, but rather to assist us in making sense of the world's massive data stores. </a:t>
            </a: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field of machine learning provides a set of algorithms that transform data into actionable knowledge. </a:t>
            </a:r>
          </a:p>
          <a:p>
            <a:pPr algn="just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  Machine Learning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A5E-F351-4C79-BAA6-AE7E531F2BE5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273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process of training a predictive model is known as </a:t>
            </a:r>
            <a:r>
              <a:rPr lang="en-US" sz="2400" b="1" dirty="0"/>
              <a:t>supervised learning</a:t>
            </a:r>
            <a:r>
              <a:rPr lang="en-US" sz="2400" dirty="0"/>
              <a:t>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supervision does not refer to human involvement, but </a:t>
            </a:r>
            <a:r>
              <a:rPr lang="en-US" sz="2400" dirty="0" smtClean="0"/>
              <a:t>the </a:t>
            </a:r>
            <a:r>
              <a:rPr lang="en-US" sz="2400" dirty="0"/>
              <a:t>target values provide a way for the learner to know how well it has learned the desired task.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G</a:t>
            </a:r>
            <a:r>
              <a:rPr lang="en-US" sz="2400" dirty="0" smtClean="0"/>
              <a:t>iven </a:t>
            </a:r>
            <a:r>
              <a:rPr lang="en-US" sz="2400" dirty="0"/>
              <a:t>a set of data, a supervised learning algorithm attempts to optimize a function (the model) to find the combination of feature values that result in the target output.</a:t>
            </a:r>
          </a:p>
          <a:p>
            <a:pPr algn="just"/>
            <a:endParaRPr lang="en-US" sz="2400" dirty="0"/>
          </a:p>
          <a:p>
            <a:pPr marL="109728" indent="0" algn="just"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DD2C-AD3B-4270-B86B-89E95607C845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32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often used supervised machine learning task of predicting which category an example belongs to is known as </a:t>
            </a:r>
            <a:r>
              <a:rPr lang="en-US" sz="2800" b="1" dirty="0"/>
              <a:t>classification</a:t>
            </a:r>
            <a:r>
              <a:rPr lang="en-US" sz="2800" dirty="0"/>
              <a:t>. </a:t>
            </a:r>
            <a:endParaRPr lang="en-US" sz="2800" dirty="0" smtClean="0"/>
          </a:p>
          <a:p>
            <a:pPr marL="109728" indent="0" algn="just">
              <a:buNone/>
            </a:pPr>
            <a:endParaRPr lang="en-US" sz="2800" dirty="0"/>
          </a:p>
          <a:p>
            <a:pPr algn="just"/>
            <a:r>
              <a:rPr lang="en-US" sz="2800" dirty="0" smtClean="0"/>
              <a:t>Using Classifier, </a:t>
            </a:r>
            <a:r>
              <a:rPr lang="en-US" sz="2800" dirty="0"/>
              <a:t>you could predict whether</a:t>
            </a:r>
            <a:r>
              <a:rPr lang="en-US" sz="2800" dirty="0" smtClean="0"/>
              <a:t>:</a:t>
            </a:r>
            <a:endParaRPr lang="en-US" sz="2800" dirty="0"/>
          </a:p>
          <a:p>
            <a:pPr lvl="1" algn="just"/>
            <a:r>
              <a:rPr lang="en-US" sz="2400" dirty="0" smtClean="0"/>
              <a:t>An </a:t>
            </a:r>
            <a:r>
              <a:rPr lang="en-US" sz="2400" dirty="0"/>
              <a:t>e-mail message is spam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A </a:t>
            </a:r>
            <a:r>
              <a:rPr lang="en-US" sz="2400" dirty="0"/>
              <a:t>person has </a:t>
            </a:r>
            <a:r>
              <a:rPr lang="en-US" sz="2400" dirty="0" smtClean="0"/>
              <a:t>cancer</a:t>
            </a:r>
          </a:p>
          <a:p>
            <a:pPr lvl="1" algn="just"/>
            <a:r>
              <a:rPr lang="en-US" sz="2400" dirty="0" smtClean="0"/>
              <a:t>A </a:t>
            </a:r>
            <a:r>
              <a:rPr lang="en-US" sz="2400" dirty="0"/>
              <a:t>football team will win or </a:t>
            </a:r>
            <a:r>
              <a:rPr lang="en-US" sz="2400" dirty="0" smtClean="0"/>
              <a:t>lose</a:t>
            </a:r>
          </a:p>
          <a:p>
            <a:pPr lvl="1" algn="just"/>
            <a:r>
              <a:rPr lang="en-US" sz="2400" dirty="0" smtClean="0"/>
              <a:t>An </a:t>
            </a:r>
            <a:r>
              <a:rPr lang="en-US" sz="2400" dirty="0"/>
              <a:t>applicant will default on a </a:t>
            </a:r>
            <a:r>
              <a:rPr lang="en-US" sz="2400" dirty="0" smtClean="0"/>
              <a:t>loan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6A7-B05C-4A1F-ADB4-CF570DE137F0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11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In </a:t>
            </a:r>
            <a:r>
              <a:rPr lang="en-US" sz="3200" dirty="0"/>
              <a:t>classification, </a:t>
            </a:r>
            <a:endParaRPr lang="en-US" sz="3200" dirty="0" smtClean="0"/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target feature to be predicted is a categorical feature known as the </a:t>
            </a:r>
            <a:r>
              <a:rPr lang="en-US" sz="2800" b="1" dirty="0"/>
              <a:t>class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and </a:t>
            </a:r>
            <a:r>
              <a:rPr lang="en-US" sz="2800" dirty="0"/>
              <a:t>is divided into categories called </a:t>
            </a:r>
            <a:r>
              <a:rPr lang="en-US" sz="2800" b="1" dirty="0"/>
              <a:t>levels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3200" dirty="0" smtClean="0"/>
              <a:t>A </a:t>
            </a:r>
            <a:r>
              <a:rPr lang="en-US" sz="3200" dirty="0"/>
              <a:t>class can have two or more levels, and the levels may or may not be ordinal. </a:t>
            </a:r>
            <a:endParaRPr lang="en-US" sz="3200" dirty="0" smtClean="0"/>
          </a:p>
          <a:p>
            <a:pPr marL="109728" indent="0" algn="just">
              <a:buNone/>
            </a:pP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29F6-7DD0-4E47-A5A8-3982231493D1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30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Supervised learners can also be used to predict numeric data such as </a:t>
            </a:r>
            <a:endParaRPr lang="en-US" sz="2800" dirty="0" smtClean="0"/>
          </a:p>
          <a:p>
            <a:pPr lvl="1" algn="just"/>
            <a:r>
              <a:rPr lang="en-US" sz="2400" dirty="0" smtClean="0"/>
              <a:t>income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laboratory </a:t>
            </a:r>
            <a:r>
              <a:rPr lang="en-US" sz="2400" dirty="0"/>
              <a:t>values,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test </a:t>
            </a:r>
            <a:r>
              <a:rPr lang="en-US" sz="2400" dirty="0"/>
              <a:t>scores, or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counts </a:t>
            </a:r>
            <a:r>
              <a:rPr lang="en-US" sz="2400" dirty="0"/>
              <a:t>of items. </a:t>
            </a:r>
            <a:endParaRPr lang="en-US" sz="2400" dirty="0" smtClean="0"/>
          </a:p>
          <a:p>
            <a:pPr algn="just"/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1EBB-1188-4DA8-B5D0-1C5639220E4B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30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 common form of </a:t>
            </a:r>
            <a:r>
              <a:rPr lang="en-US" sz="2400" b="1" dirty="0"/>
              <a:t>numeric prediction </a:t>
            </a:r>
            <a:r>
              <a:rPr lang="en-US" sz="2400" dirty="0"/>
              <a:t>fits linear regression models to the input data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Regression </a:t>
            </a:r>
            <a:r>
              <a:rPr lang="en-US" sz="2400" dirty="0"/>
              <a:t>methods are widely used for forecasting, as they </a:t>
            </a:r>
            <a:r>
              <a:rPr lang="en-US" sz="2400" dirty="0" smtClean="0"/>
              <a:t>quantify </a:t>
            </a:r>
            <a:r>
              <a:rPr lang="en-US" sz="2400" dirty="0"/>
              <a:t>the association between inputs and the target, including both, the magnitude and uncertainty of the relationship. 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ABCD-0532-4852-8FC3-996868EBA842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69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descriptive modeling task called </a:t>
            </a:r>
            <a:r>
              <a:rPr lang="en-US" sz="2400" b="1" dirty="0"/>
              <a:t>pattern discovery </a:t>
            </a:r>
            <a:r>
              <a:rPr lang="en-US" sz="2400" dirty="0"/>
              <a:t>is used to identify useful associations within data.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Pattern </a:t>
            </a:r>
            <a:r>
              <a:rPr lang="en-US" sz="2400" dirty="0"/>
              <a:t>discovery is often used for </a:t>
            </a:r>
            <a:r>
              <a:rPr lang="en-US" sz="2400" b="1" dirty="0"/>
              <a:t>market basket analysis </a:t>
            </a:r>
            <a:r>
              <a:rPr lang="en-US" sz="2400" dirty="0"/>
              <a:t>on retailers' transactional purchase data.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goal is to identify items that are frequently purchased together, such that the learned information can be used to refine marketing tactics. 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8BF2D-B087-49E2-B62C-5F063BCDA6C5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51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If </a:t>
            </a:r>
            <a:r>
              <a:rPr lang="en-US" sz="2800" dirty="0"/>
              <a:t>a retailer learns that swimming trunks are commonly purchased at the same time as sunglasses,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retailer might reposition the items more closely in the store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or </a:t>
            </a:r>
            <a:r>
              <a:rPr lang="en-US" sz="2800" dirty="0"/>
              <a:t>run a promotion to "up-sell" customers on associated items. </a:t>
            </a:r>
            <a:endParaRPr 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9FB0-9511-44CF-896D-40C7CEF849B2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51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b="1" dirty="0"/>
              <a:t>descriptive model </a:t>
            </a:r>
            <a:r>
              <a:rPr lang="en-US" sz="2400" dirty="0"/>
              <a:t>is used for tasks that would benefit from the insight gained from summarizing data in new and interesting ways.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a descriptive model, no single feature is more important than any other. 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Since </a:t>
            </a:r>
            <a:r>
              <a:rPr lang="en-US" sz="2400" dirty="0"/>
              <a:t>there is no target to learn, the process of training a descriptive model is called </a:t>
            </a:r>
            <a:r>
              <a:rPr lang="en-US" sz="2400" b="1" dirty="0"/>
              <a:t>unsupervised learning</a:t>
            </a:r>
            <a:r>
              <a:rPr lang="en-US" sz="2400" dirty="0"/>
              <a:t>. </a:t>
            </a:r>
            <a:endParaRPr lang="en-US" sz="2400" dirty="0" smtClean="0"/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4B5D-9B76-4928-9C8B-CECF5883CE1F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50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Pattern discovery is now starting to be used in quite innovative ways like</a:t>
            </a:r>
          </a:p>
          <a:p>
            <a:pPr lvl="1" algn="just"/>
            <a:r>
              <a:rPr lang="en-US" sz="2800" dirty="0" smtClean="0"/>
              <a:t>to </a:t>
            </a:r>
            <a:r>
              <a:rPr lang="en-US" sz="2800" dirty="0"/>
              <a:t>detect patterns of fraudulent behavior,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screen </a:t>
            </a:r>
            <a:r>
              <a:rPr lang="en-US" sz="2800" dirty="0"/>
              <a:t>for genetic defects, or 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identify </a:t>
            </a:r>
            <a:r>
              <a:rPr lang="en-US" sz="2800" dirty="0"/>
              <a:t>hot spots for criminal activity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BF19-1F15-4D93-8738-74902592CF81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86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b="1" dirty="0"/>
              <a:t>descriptive modeling </a:t>
            </a:r>
            <a:r>
              <a:rPr lang="en-US" sz="2800" dirty="0"/>
              <a:t>task of dividing a dataset into homogeneous groups is called </a:t>
            </a:r>
            <a:r>
              <a:rPr lang="en-US" sz="2800" b="1" dirty="0"/>
              <a:t>clustering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is sometimes used for </a:t>
            </a:r>
            <a:r>
              <a:rPr lang="en-US" sz="2800" b="1" dirty="0"/>
              <a:t>segmentation analysis </a:t>
            </a:r>
            <a:endParaRPr lang="en-US" sz="2800" b="1" dirty="0" smtClean="0"/>
          </a:p>
          <a:p>
            <a:pPr lvl="1" algn="just"/>
            <a:r>
              <a:rPr lang="en-US" sz="2400" dirty="0" smtClean="0"/>
              <a:t>that </a:t>
            </a:r>
            <a:r>
              <a:rPr lang="en-US" sz="2400" dirty="0"/>
              <a:t>identifies groups of individuals with similar behavior or demographic information, so that advertising campaigns could be tailored for particular audiences. 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68A8-1B1C-4065-B83C-87A34C2B42A9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51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From the advent of written language, human observations have been recorded. </a:t>
            </a:r>
            <a:endParaRPr lang="en-US" dirty="0" smtClean="0"/>
          </a:p>
          <a:p>
            <a:pPr algn="just"/>
            <a:r>
              <a:rPr lang="en-US" dirty="0" smtClean="0"/>
              <a:t>Hunters </a:t>
            </a:r>
            <a:r>
              <a:rPr lang="en-US" dirty="0"/>
              <a:t>monitored the  movement of animal herds, early astronomers recorded the alignment of planets and stars, and cities recorded tax payments, births, and deaths. </a:t>
            </a:r>
            <a:endParaRPr lang="en-US" dirty="0" smtClean="0"/>
          </a:p>
          <a:p>
            <a:pPr algn="just"/>
            <a:r>
              <a:rPr lang="en-US" dirty="0" smtClean="0"/>
              <a:t>Today</a:t>
            </a:r>
            <a:r>
              <a:rPr lang="en-US" dirty="0"/>
              <a:t>, such observations, and many more, are increasingly automated and recorded systematically in the ever-growing computerized databases.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88C3-9F68-4CC2-93AC-59CB58369C67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 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Although </a:t>
            </a:r>
            <a:r>
              <a:rPr lang="en-US" sz="2800" dirty="0"/>
              <a:t>the machine is capable of identifying the clusters, human intervention is required to interpret them. </a:t>
            </a:r>
            <a:endParaRPr lang="en-US" sz="2800" dirty="0" smtClean="0"/>
          </a:p>
          <a:p>
            <a:pPr algn="just"/>
            <a:r>
              <a:rPr lang="en-US" sz="2800" dirty="0" smtClean="0"/>
              <a:t>For </a:t>
            </a:r>
            <a:r>
              <a:rPr lang="en-US" sz="2800" dirty="0"/>
              <a:t>example, given five different clusters of shoppers at a grocery store, the marketing team will need to understand the differences among the groups in order to create a promotion that best suits each group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596D-4E2A-4FF0-AA28-AD98F64A314C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51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768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technique of combining and managing predictions of multiple models</a:t>
            </a:r>
          </a:p>
          <a:p>
            <a:pPr algn="just"/>
            <a:endParaRPr lang="en-US" sz="2800" dirty="0"/>
          </a:p>
          <a:p>
            <a:pPr algn="just"/>
            <a:endParaRPr 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9EEB-7B95-4BB7-8222-D0785A91BD4A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98159"/>
            <a:ext cx="6656288" cy="264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1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744568"/>
              </p:ext>
            </p:extLst>
          </p:nvPr>
        </p:nvGraphicFramePr>
        <p:xfrm>
          <a:off x="457200" y="1676397"/>
          <a:ext cx="8229600" cy="4495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440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task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Supervised Learning Algorithms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Nearest Neighbor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Naïve Bayes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Decision Trees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Classification Rule Learners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Linear Regression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Numeric 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Model Trees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Numeric Prediction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Neural Networks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Dual use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Support Vector Machines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Dual 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154668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Some general types of machine learning algorithms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2498-CD83-4404-B45C-0BE4CEAB65EF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51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426514"/>
              </p:ext>
            </p:extLst>
          </p:nvPr>
        </p:nvGraphicFramePr>
        <p:xfrm>
          <a:off x="533400" y="1371600"/>
          <a:ext cx="8229600" cy="359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4403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Learning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task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Unsupervised Learning Algorithms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Association Rules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Pattern Detection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k-means clustering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Clustering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Meta-Learning Algorithms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Bagging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Dual use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Boosting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Dual 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019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Dual use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8FC8-16AB-40DC-8D07-8525CF96A6A3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dirty="0" smtClean="0">
                <a:effectLst/>
              </a:rPr>
              <a:t>   Types of </a:t>
            </a:r>
            <a:r>
              <a:rPr lang="en-US" sz="3200" dirty="0"/>
              <a:t>Machine learning algorithms</a:t>
            </a:r>
            <a:r>
              <a:rPr lang="en-US" sz="3200" dirty="0" smtClean="0">
                <a:effectLst/>
              </a:rPr>
              <a:t>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64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invention of electronic sensors has additionally contributed to an explosion in the volume and richness of recorded data. </a:t>
            </a:r>
            <a:endParaRPr lang="en-US" dirty="0" smtClean="0"/>
          </a:p>
          <a:p>
            <a:pPr algn="just"/>
            <a:r>
              <a:rPr lang="en-US" dirty="0" smtClean="0"/>
              <a:t>Specialized </a:t>
            </a:r>
            <a:r>
              <a:rPr lang="en-US" dirty="0"/>
              <a:t>sensors see, hear, smell, taste, and feel. These sensors process the data far differently than a human being would. </a:t>
            </a:r>
            <a:endParaRPr lang="en-US" dirty="0" smtClean="0"/>
          </a:p>
          <a:p>
            <a:pPr algn="just"/>
            <a:r>
              <a:rPr lang="en-US" dirty="0"/>
              <a:t>Between databases and sensors, many aspects of our lives are recorded. </a:t>
            </a:r>
            <a:endParaRPr lang="en-US" dirty="0" smtClean="0"/>
          </a:p>
          <a:p>
            <a:pPr marL="109728" indent="0" algn="just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The </a:t>
            </a:r>
            <a:r>
              <a:rPr lang="en-US" dirty="0">
                <a:effectLst/>
              </a:rPr>
              <a:t>origins of machine </a:t>
            </a:r>
            <a:r>
              <a:rPr lang="en-US" dirty="0" smtClean="0">
                <a:effectLst/>
              </a:rPr>
              <a:t>learning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F42E-D1F5-41EC-8E12-313725A681D3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8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Governments</a:t>
            </a:r>
            <a:r>
              <a:rPr lang="en-US" dirty="0"/>
              <a:t>, </a:t>
            </a:r>
            <a:r>
              <a:rPr lang="en-US" dirty="0" smtClean="0"/>
              <a:t>businesses</a:t>
            </a:r>
            <a:r>
              <a:rPr lang="en-US" dirty="0"/>
              <a:t>, and individuals are recording and reporting </a:t>
            </a:r>
            <a:r>
              <a:rPr lang="en-US" dirty="0" smtClean="0"/>
              <a:t>information.</a:t>
            </a:r>
          </a:p>
          <a:p>
            <a:pPr algn="just"/>
            <a:r>
              <a:rPr lang="en-US" dirty="0" smtClean="0"/>
              <a:t>Weather </a:t>
            </a:r>
            <a:r>
              <a:rPr lang="en-US" dirty="0"/>
              <a:t>sensors record temperature and pressure </a:t>
            </a:r>
            <a:r>
              <a:rPr lang="en-US" dirty="0" smtClean="0"/>
              <a:t>data</a:t>
            </a:r>
          </a:p>
          <a:p>
            <a:pPr algn="just"/>
            <a:r>
              <a:rPr lang="en-US" dirty="0"/>
              <a:t>S</a:t>
            </a:r>
            <a:r>
              <a:rPr lang="en-US" dirty="0" smtClean="0"/>
              <a:t>urveillance </a:t>
            </a:r>
            <a:r>
              <a:rPr lang="en-US" dirty="0"/>
              <a:t>cameras watch sidewalks and subway </a:t>
            </a:r>
            <a:r>
              <a:rPr lang="en-US" dirty="0" smtClean="0"/>
              <a:t>tunnels</a:t>
            </a:r>
          </a:p>
          <a:p>
            <a:pPr algn="just"/>
            <a:r>
              <a:rPr lang="en-US" dirty="0" smtClean="0"/>
              <a:t>All </a:t>
            </a:r>
            <a:r>
              <a:rPr lang="en-US" dirty="0"/>
              <a:t>manner of electronic behaviors are monitored: transactions, communications, friendships, and many others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The </a:t>
            </a:r>
            <a:r>
              <a:rPr lang="en-US" dirty="0">
                <a:effectLst/>
              </a:rPr>
              <a:t>origins of machine </a:t>
            </a:r>
            <a:r>
              <a:rPr lang="en-US" dirty="0" smtClean="0">
                <a:effectLst/>
              </a:rPr>
              <a:t>learning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D1C2-180B-46AE-AC4B-DBDC71245A48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8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deluge of data has led some to state that we have entered an era of </a:t>
            </a:r>
            <a:r>
              <a:rPr lang="en-US" b="1" dirty="0"/>
              <a:t>Big Data</a:t>
            </a:r>
            <a:r>
              <a:rPr lang="en-US" dirty="0"/>
              <a:t>, but this may be a bit of a misnomer. </a:t>
            </a: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Human </a:t>
            </a:r>
            <a:r>
              <a:rPr lang="en-US" dirty="0"/>
              <a:t>beings have always been surrounded by large amounts of data.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What </a:t>
            </a:r>
            <a:r>
              <a:rPr lang="en-US" dirty="0"/>
              <a:t>makes the current era unique is that we have vast amounts of </a:t>
            </a:r>
            <a:r>
              <a:rPr lang="en-US" b="1" i="1" dirty="0"/>
              <a:t>recorded </a:t>
            </a:r>
            <a:r>
              <a:rPr lang="en-US" b="1" dirty="0"/>
              <a:t>data, </a:t>
            </a:r>
            <a:r>
              <a:rPr lang="en-US" dirty="0"/>
              <a:t>much of which can be directly accessed by computers. 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The </a:t>
            </a:r>
            <a:r>
              <a:rPr lang="en-US" dirty="0">
                <a:effectLst/>
              </a:rPr>
              <a:t>origins of machine </a:t>
            </a:r>
            <a:r>
              <a:rPr lang="en-US" dirty="0" smtClean="0">
                <a:effectLst/>
              </a:rPr>
              <a:t>learning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D7F7-E2E6-4040-B329-A6F72C1748E7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4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Larger </a:t>
            </a:r>
            <a:r>
              <a:rPr lang="en-US" sz="2800" dirty="0"/>
              <a:t>and more interesting data sets are increasingly accessible at the tips of our fingers, only a web search away. </a:t>
            </a:r>
            <a:endParaRPr lang="en-US" sz="2800" dirty="0" smtClean="0"/>
          </a:p>
          <a:p>
            <a:pPr marL="109728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wealth of information has the potential to inform action, given a systematic way of making sense from it all.</a:t>
            </a:r>
          </a:p>
          <a:p>
            <a:pPr algn="just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The </a:t>
            </a:r>
            <a:r>
              <a:rPr lang="en-US" dirty="0">
                <a:effectLst/>
              </a:rPr>
              <a:t>origins of machine </a:t>
            </a:r>
            <a:r>
              <a:rPr lang="en-US" dirty="0" smtClean="0">
                <a:effectLst/>
              </a:rPr>
              <a:t>learning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0753-A047-4C9B-B882-2B0352C3036D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79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field of study interested in the development of computer algorithms to transform data into intelligent action is known as </a:t>
            </a:r>
            <a:r>
              <a:rPr lang="en-US" b="1" dirty="0"/>
              <a:t>machine learning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field originated in an environment where available data, statistical methods, and computing power rapidly and simultaneously evolved. 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   The </a:t>
            </a:r>
            <a:r>
              <a:rPr lang="en-US" dirty="0">
                <a:effectLst/>
              </a:rPr>
              <a:t>origins of machine </a:t>
            </a:r>
            <a:r>
              <a:rPr lang="en-US" dirty="0" smtClean="0">
                <a:effectLst/>
              </a:rPr>
              <a:t>learning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E840-DC66-4D6A-AD59-C5C2677A984D}" type="datetime5">
              <a:rPr lang="en-US" smtClean="0"/>
              <a:t>18-Jul-24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EF0D-24CC-4F9B-81FF-EB50C91D518A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64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2224</Words>
  <Application>Microsoft Office PowerPoint</Application>
  <PresentationFormat>On-screen Show (4:3)</PresentationFormat>
  <Paragraphs>328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Garamond</vt:lpstr>
      <vt:lpstr>Lucida Sans Unicode</vt:lpstr>
      <vt:lpstr>Verdana</vt:lpstr>
      <vt:lpstr>Wingdings 2</vt:lpstr>
      <vt:lpstr>Wingdings 3</vt:lpstr>
      <vt:lpstr>Concourse</vt:lpstr>
      <vt:lpstr>Introducing Machine Learning</vt:lpstr>
      <vt:lpstr>   Machine Learning</vt:lpstr>
      <vt:lpstr>   Machine Learning</vt:lpstr>
      <vt:lpstr>   Machine Learning</vt:lpstr>
      <vt:lpstr>   The origins of machine learning</vt:lpstr>
      <vt:lpstr>   The origins of machine learning</vt:lpstr>
      <vt:lpstr>   The origins of machine learning</vt:lpstr>
      <vt:lpstr>   The origins of machine learning</vt:lpstr>
      <vt:lpstr>   The origins of machine learning</vt:lpstr>
      <vt:lpstr>   The origins of machine learning</vt:lpstr>
      <vt:lpstr>   The origins of machine learning</vt:lpstr>
      <vt:lpstr>   The origins of machine learning</vt:lpstr>
      <vt:lpstr>   How machines learn</vt:lpstr>
      <vt:lpstr>   How machines learn</vt:lpstr>
      <vt:lpstr>   How machines learn</vt:lpstr>
      <vt:lpstr>PowerPoint Presentation</vt:lpstr>
      <vt:lpstr>PowerPoint Presentation</vt:lpstr>
      <vt:lpstr> </vt:lpstr>
      <vt:lpstr>   How machines learn</vt:lpstr>
      <vt:lpstr>   Machine learning in practice</vt:lpstr>
      <vt:lpstr>   Machine learning in practice</vt:lpstr>
      <vt:lpstr>   Machine learning in practice</vt:lpstr>
      <vt:lpstr>   Machine learning in practice</vt:lpstr>
      <vt:lpstr>   Machine learning in practice</vt:lpstr>
      <vt:lpstr>   Machine learning in practice</vt:lpstr>
      <vt:lpstr>   Machine learning in practice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  <vt:lpstr>   Types of Machine learning algorithms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Machine Learning</dc:title>
  <dc:creator>admin</dc:creator>
  <cp:lastModifiedBy>Nadeera</cp:lastModifiedBy>
  <cp:revision>54</cp:revision>
  <dcterms:created xsi:type="dcterms:W3CDTF">2018-01-14T02:19:50Z</dcterms:created>
  <dcterms:modified xsi:type="dcterms:W3CDTF">2024-07-18T03:54:20Z</dcterms:modified>
</cp:coreProperties>
</file>