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96" r:id="rId46"/>
    <p:sldId id="304" r:id="rId47"/>
    <p:sldId id="305" r:id="rId48"/>
    <p:sldId id="306" r:id="rId49"/>
    <p:sldId id="307" r:id="rId50"/>
    <p:sldId id="308" r:id="rId51"/>
    <p:sldId id="31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21" r:id="rId64"/>
    <p:sldId id="322" r:id="rId65"/>
    <p:sldId id="323" r:id="rId66"/>
    <p:sldId id="337" r:id="rId67"/>
    <p:sldId id="324" r:id="rId68"/>
    <p:sldId id="338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6" r:id="rId79"/>
    <p:sldId id="334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5A2F6-3BE2-440C-9333-401489185D9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3AA5D-1579-4D0E-9DAF-0CCF68D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3AA5D-1579-4D0E-9DAF-0CCF68DAB71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8AF-A1AC-41C7-9D0B-6C6FE097A6F2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AF65-FEAC-46E6-9648-2D483CAA8B62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3F2A-7DF7-4A50-AFB7-8D1441840BE9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21C7-B987-4563-B33A-73510124EC99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599" cy="4830763"/>
          </a:xfr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defRPr/>
            </a:lvl1pPr>
            <a:lvl2pPr>
              <a:buClr>
                <a:schemeClr val="tx2">
                  <a:lumMod val="60000"/>
                  <a:lumOff val="40000"/>
                </a:schemeClr>
              </a:buClr>
              <a:defRPr/>
            </a:lvl2pPr>
            <a:lvl3pPr>
              <a:buClr>
                <a:schemeClr val="tx2">
                  <a:lumMod val="60000"/>
                  <a:lumOff val="40000"/>
                </a:schemeClr>
              </a:buClr>
              <a:defRPr/>
            </a:lvl3pPr>
            <a:lvl4pPr>
              <a:buClr>
                <a:schemeClr val="tx2">
                  <a:lumMod val="60000"/>
                  <a:lumOff val="40000"/>
                </a:schemeClr>
              </a:buClr>
              <a:defRPr/>
            </a:lvl4pPr>
            <a:lvl5pPr>
              <a:buClr>
                <a:schemeClr val="tx2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8B8A-06EE-424E-B779-B6AF955778AB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9EE1-C0EB-45D2-92BF-89262486581F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86C0-ABB3-4B1F-A440-36EAAC524E2A}" type="datetime1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DD90-C0D7-4FEC-ACA4-E95DDF45E33B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D201-29DD-4D1F-A83D-AE74333236DC}" type="datetime1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FAD1-9672-4AEE-B9AF-6F935FB71044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952-A923-4CBD-958C-1BED1C059D8C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1406074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30480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FF721C7-B987-4563-B33A-73510124EC99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F6CBF89-A062-4583-85E0-B7EA71BEB2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9892"/>
            <a:ext cx="7772400" cy="178010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Evaluating Model Performance</a:t>
            </a:r>
            <a:br>
              <a:rPr lang="en-US" sz="4000" dirty="0">
                <a:solidFill>
                  <a:srgbClr val="002060"/>
                </a:solidFill>
              </a:rPr>
            </a:b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569-79A6-4EBE-986D-C6E72204C1DE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2 x 2 confusion matrix, we can formalize our definition of </a:t>
            </a:r>
            <a:r>
              <a:rPr lang="en-US" dirty="0" smtClean="0"/>
              <a:t>prediction </a:t>
            </a:r>
            <a:r>
              <a:rPr lang="en-US" b="1" dirty="0" smtClean="0"/>
              <a:t>accuracy </a:t>
            </a:r>
            <a:r>
              <a:rPr lang="en-US" dirty="0"/>
              <a:t>(sometimes called the </a:t>
            </a:r>
            <a:r>
              <a:rPr lang="en-US" b="1" dirty="0"/>
              <a:t>success rate</a:t>
            </a:r>
            <a:r>
              <a:rPr lang="en-US" dirty="0"/>
              <a:t>) 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terms </a:t>
            </a:r>
            <a:r>
              <a:rPr lang="en-US" i="1" dirty="0" err="1"/>
              <a:t>TP</a:t>
            </a:r>
            <a:r>
              <a:rPr lang="en-US" dirty="0"/>
              <a:t>, </a:t>
            </a:r>
            <a:r>
              <a:rPr lang="en-US" i="1" dirty="0"/>
              <a:t>TN</a:t>
            </a:r>
            <a:r>
              <a:rPr lang="en-US" dirty="0"/>
              <a:t>, </a:t>
            </a:r>
            <a:r>
              <a:rPr lang="en-US" i="1" dirty="0"/>
              <a:t>FP</a:t>
            </a:r>
            <a:r>
              <a:rPr lang="en-US" dirty="0"/>
              <a:t>, and </a:t>
            </a:r>
            <a:r>
              <a:rPr lang="en-US" i="1" dirty="0" err="1"/>
              <a:t>FN</a:t>
            </a:r>
            <a:r>
              <a:rPr lang="en-US" i="1" dirty="0"/>
              <a:t> </a:t>
            </a:r>
            <a:r>
              <a:rPr lang="en-US" dirty="0"/>
              <a:t>refer to the number of times </a:t>
            </a:r>
            <a:r>
              <a:rPr lang="en-US" dirty="0" smtClean="0"/>
              <a:t>the model's </a:t>
            </a:r>
            <a:r>
              <a:rPr lang="en-US" dirty="0"/>
              <a:t>predictions fell into each of these categories.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accuracy is therefore </a:t>
            </a:r>
            <a:r>
              <a:rPr lang="en-US" dirty="0" smtClean="0"/>
              <a:t>a proportion </a:t>
            </a:r>
            <a:r>
              <a:rPr lang="en-US" dirty="0"/>
              <a:t>that represents the number of true positives and true negatives, </a:t>
            </a:r>
            <a:r>
              <a:rPr lang="en-US" dirty="0" smtClean="0"/>
              <a:t>divided by </a:t>
            </a:r>
            <a:r>
              <a:rPr lang="en-US" dirty="0"/>
              <a:t>the total number of predictions.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Using confusion matrices to measure</a:t>
            </a:r>
            <a:br>
              <a:rPr lang="en-US" sz="3200" b="1" dirty="0"/>
            </a:br>
            <a:r>
              <a:rPr lang="en-US" sz="3200" b="1" dirty="0"/>
              <a:t>performance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68" y="2514600"/>
            <a:ext cx="446994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6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 </a:t>
                </a:r>
                <a:r>
                  <a:rPr lang="en-US" sz="2800" b="1" dirty="0"/>
                  <a:t>error rate </a:t>
                </a:r>
                <a:r>
                  <a:rPr lang="en-US" sz="2800" dirty="0"/>
                  <a:t>or the proportion of the incorrectly classified examples is specified </a:t>
                </a:r>
                <a:r>
                  <a:rPr lang="en-US" sz="2800" dirty="0" smtClean="0"/>
                  <a:t>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𝒆𝒓𝒓𝒐𝒓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  <m:r>
                      <a:rPr lang="en-US" sz="2800" b="1" i="1">
                        <a:latin typeface="Cambria Math"/>
                      </a:rPr>
                      <m:t>𝒓𝒂𝒕𝒆</m:t>
                    </m:r>
                    <m:r>
                      <a:rPr lang="en-US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𝑭𝑷</m:t>
                        </m:r>
                        <m:r>
                          <a:rPr lang="en-US" sz="2800" b="1" i="1">
                            <a:latin typeface="Cambria Math"/>
                          </a:rPr>
                          <m:t>+ </m:t>
                        </m:r>
                        <m:r>
                          <a:rPr lang="en-US" sz="2800" b="1" i="1">
                            <a:latin typeface="Cambria Math"/>
                          </a:rPr>
                          <m:t>𝑭𝑵</m:t>
                        </m:r>
                      </m:num>
                      <m:den>
                        <m:r>
                          <a:rPr lang="en-US" sz="2800" b="1" i="1">
                            <a:latin typeface="Cambria Math"/>
                          </a:rPr>
                          <m:t>𝑻𝑷</m:t>
                        </m:r>
                        <m:r>
                          <a:rPr lang="en-US" sz="2800" b="1" i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𝑻𝑵</m:t>
                        </m:r>
                        <m:r>
                          <a:rPr lang="en-US" sz="2800" b="1" i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𝑭𝑷</m:t>
                        </m:r>
                        <m:r>
                          <a:rPr lang="en-US" sz="2800" b="1" i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𝑭𝑵</m:t>
                        </m:r>
                      </m:den>
                    </m:f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</a:rPr>
                      <m:t>−</m:t>
                    </m:r>
                    <m:r>
                      <a:rPr lang="en-US" sz="2800" b="1" i="1">
                        <a:latin typeface="Cambria Math"/>
                      </a:rPr>
                      <m:t>𝒂𝒄𝒄𝒖𝒓𝒂𝒄𝒚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</a:t>
                </a:r>
                <a:r>
                  <a:rPr lang="en-US" sz="2800" dirty="0"/>
                  <a:t>error rate can be calculated as one minus the accuracy. </a:t>
                </a:r>
                <a:endParaRPr lang="en-US" sz="2800" dirty="0" smtClean="0"/>
              </a:p>
              <a:p>
                <a:r>
                  <a:rPr lang="en-US" sz="2800" dirty="0" smtClean="0"/>
                  <a:t>A </a:t>
                </a:r>
                <a:r>
                  <a:rPr lang="en-US" sz="2800" dirty="0"/>
                  <a:t>model that is correct 95 percent of the time is incorrect 5 </a:t>
                </a:r>
                <a:r>
                  <a:rPr lang="en-US" sz="2800" dirty="0" smtClean="0"/>
                  <a:t>percent of </a:t>
                </a:r>
                <a:r>
                  <a:rPr lang="en-US" sz="2800" dirty="0"/>
                  <a:t>the time</a:t>
                </a:r>
                <a:r>
                  <a:rPr lang="en-US" sz="2800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Using confusion matrices to measure</a:t>
            </a:r>
            <a:br>
              <a:rPr lang="en-US" sz="3200" b="1" dirty="0"/>
            </a:br>
            <a:r>
              <a:rPr lang="en-US" sz="3200" b="1" dirty="0"/>
              <a:t>performance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361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15400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Countless performance measures have been developed and used for </a:t>
            </a:r>
            <a:r>
              <a:rPr lang="en-US" dirty="0" smtClean="0"/>
              <a:t>specific purposes </a:t>
            </a:r>
            <a:r>
              <a:rPr lang="en-US" dirty="0"/>
              <a:t>in disciplines as diverse as medicine, information retrieval, marketing</a:t>
            </a:r>
            <a:r>
              <a:rPr lang="en-US" dirty="0" smtClean="0"/>
              <a:t>, and </a:t>
            </a:r>
            <a:r>
              <a:rPr lang="en-US" dirty="0"/>
              <a:t>signal detection theory, among others. </a:t>
            </a:r>
            <a:endParaRPr lang="en-US" dirty="0" smtClean="0"/>
          </a:p>
          <a:p>
            <a:r>
              <a:rPr lang="en-US" dirty="0" smtClean="0"/>
              <a:t>We'll consider </a:t>
            </a:r>
            <a:r>
              <a:rPr lang="en-US" dirty="0"/>
              <a:t>only some of the most useful and commonly cited measures in the </a:t>
            </a:r>
            <a:r>
              <a:rPr lang="en-US" dirty="0" smtClean="0"/>
              <a:t>machine learning </a:t>
            </a:r>
            <a:r>
              <a:rPr lang="en-US" dirty="0"/>
              <a:t>literature.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Beyond accuracy – other measures of</a:t>
            </a:r>
            <a:br>
              <a:rPr lang="en-US" sz="3200" b="1" dirty="0"/>
            </a:br>
            <a:r>
              <a:rPr lang="en-US" sz="3200" b="1" dirty="0"/>
              <a:t>performance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700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</a:t>
            </a:r>
            <a:r>
              <a:rPr lang="en-US" sz="3000" b="1" dirty="0"/>
              <a:t>kappa statistic </a:t>
            </a:r>
            <a:r>
              <a:rPr lang="en-US" sz="3000" dirty="0" smtClean="0"/>
              <a:t> </a:t>
            </a:r>
            <a:r>
              <a:rPr lang="en-US" sz="3000" dirty="0"/>
              <a:t>adjusts accuracy </a:t>
            </a:r>
            <a:r>
              <a:rPr lang="en-US" sz="3000" dirty="0" smtClean="0"/>
              <a:t>by accounting </a:t>
            </a:r>
            <a:r>
              <a:rPr lang="en-US" sz="3000" dirty="0"/>
              <a:t>for the possibility of a correct prediction by chance alone. </a:t>
            </a:r>
            <a:endParaRPr lang="en-US" sz="3000" dirty="0" smtClean="0"/>
          </a:p>
          <a:p>
            <a:r>
              <a:rPr lang="en-US" sz="3000" dirty="0" smtClean="0"/>
              <a:t>This is especially </a:t>
            </a:r>
            <a:r>
              <a:rPr lang="en-US" sz="3000" dirty="0"/>
              <a:t>important for datasets with a severe class imbalance, because a </a:t>
            </a:r>
            <a:r>
              <a:rPr lang="en-US" sz="3000" dirty="0" smtClean="0"/>
              <a:t>classifier can </a:t>
            </a:r>
            <a:r>
              <a:rPr lang="en-US" sz="3000" dirty="0"/>
              <a:t>obtain high accuracy simply by always guessing the most frequent class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The kappa </a:t>
            </a:r>
            <a:r>
              <a:rPr lang="en-US" sz="3000" dirty="0"/>
              <a:t>statistic will only reward the classifier if it is correct more often than </a:t>
            </a:r>
            <a:r>
              <a:rPr lang="en-US" sz="3000" dirty="0" smtClean="0"/>
              <a:t>this simplistic </a:t>
            </a:r>
            <a:r>
              <a:rPr lang="en-US" sz="3000" dirty="0"/>
              <a:t>strategy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kappa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4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Kappa </a:t>
            </a:r>
            <a:r>
              <a:rPr lang="en-US" sz="3200" dirty="0"/>
              <a:t>values range from 0 to a maximum of 1, which indicates perfect </a:t>
            </a:r>
            <a:r>
              <a:rPr lang="en-US" sz="3200" dirty="0" smtClean="0"/>
              <a:t>agreement between </a:t>
            </a:r>
            <a:r>
              <a:rPr lang="en-US" sz="3200" dirty="0"/>
              <a:t>the model's predictions and the true values. </a:t>
            </a:r>
            <a:endParaRPr lang="en-US" sz="3200" dirty="0" smtClean="0"/>
          </a:p>
          <a:p>
            <a:r>
              <a:rPr lang="en-US" sz="3200" dirty="0" smtClean="0"/>
              <a:t>Values </a:t>
            </a:r>
            <a:r>
              <a:rPr lang="en-US" sz="3200" dirty="0"/>
              <a:t>less than one </a:t>
            </a:r>
            <a:r>
              <a:rPr lang="en-US" sz="3200" dirty="0" smtClean="0"/>
              <a:t>indicate imperfect </a:t>
            </a:r>
            <a:r>
              <a:rPr lang="en-US" sz="3200" dirty="0"/>
              <a:t>agreement. </a:t>
            </a:r>
            <a:endParaRPr lang="en-US" sz="3200" dirty="0" smtClean="0"/>
          </a:p>
          <a:p>
            <a:r>
              <a:rPr lang="en-US" sz="3200" dirty="0" smtClean="0"/>
              <a:t>Depending </a:t>
            </a:r>
            <a:r>
              <a:rPr lang="en-US" sz="3200" dirty="0"/>
              <a:t>on how a model is to be used, the interpretation </a:t>
            </a:r>
            <a:r>
              <a:rPr lang="en-US" sz="3200" dirty="0" smtClean="0"/>
              <a:t>of the </a:t>
            </a:r>
            <a:r>
              <a:rPr lang="en-US" sz="3200" dirty="0"/>
              <a:t>kappa statistic might vary. </a:t>
            </a:r>
            <a:endParaRPr lang="en-US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kappa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One </a:t>
            </a:r>
            <a:r>
              <a:rPr lang="en-US" sz="2800" dirty="0"/>
              <a:t>common interpretation is shown as follows:</a:t>
            </a:r>
          </a:p>
          <a:p>
            <a:pPr lvl="1" algn="just"/>
            <a:r>
              <a:rPr lang="en-US" sz="2400" dirty="0" smtClean="0"/>
              <a:t>Poor </a:t>
            </a:r>
            <a:r>
              <a:rPr lang="en-US" sz="2400" dirty="0"/>
              <a:t>agreement = less than 0.20</a:t>
            </a:r>
          </a:p>
          <a:p>
            <a:pPr lvl="1" algn="just"/>
            <a:r>
              <a:rPr lang="en-US" sz="2400" dirty="0" smtClean="0"/>
              <a:t>Fair </a:t>
            </a:r>
            <a:r>
              <a:rPr lang="en-US" sz="2400" dirty="0"/>
              <a:t>agreement = 0.20 to 0.40</a:t>
            </a:r>
          </a:p>
          <a:p>
            <a:pPr lvl="1" algn="just"/>
            <a:r>
              <a:rPr lang="en-US" sz="2400" dirty="0" smtClean="0"/>
              <a:t>Moderate </a:t>
            </a:r>
            <a:r>
              <a:rPr lang="en-US" sz="2400" dirty="0"/>
              <a:t>agreement = 0.40 to 0.60</a:t>
            </a:r>
          </a:p>
          <a:p>
            <a:pPr lvl="1" algn="just"/>
            <a:r>
              <a:rPr lang="en-US" sz="2400" dirty="0" smtClean="0"/>
              <a:t>Good </a:t>
            </a:r>
            <a:r>
              <a:rPr lang="en-US" sz="2400" dirty="0"/>
              <a:t>agreement = 0.60 to 0.80</a:t>
            </a:r>
          </a:p>
          <a:p>
            <a:pPr lvl="1" algn="just"/>
            <a:r>
              <a:rPr lang="en-US" sz="2400" dirty="0" smtClean="0"/>
              <a:t>Very </a:t>
            </a:r>
            <a:r>
              <a:rPr lang="en-US" sz="2400" dirty="0"/>
              <a:t>good agreement = 0.80 to 1.00</a:t>
            </a:r>
          </a:p>
          <a:p>
            <a:pPr algn="just"/>
            <a:r>
              <a:rPr lang="en-US" sz="2800" dirty="0"/>
              <a:t>It's important to note that these categories are subjective. While a "good </a:t>
            </a:r>
            <a:r>
              <a:rPr lang="en-US" sz="2800" dirty="0" smtClean="0"/>
              <a:t>agreement“ may </a:t>
            </a:r>
            <a:r>
              <a:rPr lang="en-US" sz="2800" dirty="0"/>
              <a:t>be more than adequate to predict someone's favorite ice cream flavor, "</a:t>
            </a:r>
            <a:r>
              <a:rPr lang="en-US" sz="2800" dirty="0" smtClean="0"/>
              <a:t>very good </a:t>
            </a:r>
            <a:r>
              <a:rPr lang="en-US" sz="2800" dirty="0"/>
              <a:t>agreement" may not suffice if your goal is to identify birth defects.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kappa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formula to calculate the kappa statistic. 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this formula, </a:t>
            </a:r>
            <a:r>
              <a:rPr lang="en-US" sz="3200" i="1" dirty="0" err="1"/>
              <a:t>Pr</a:t>
            </a:r>
            <a:r>
              <a:rPr lang="en-US" sz="3200" i="1" dirty="0"/>
              <a:t>(a</a:t>
            </a:r>
            <a:r>
              <a:rPr lang="en-US" sz="3200" i="1" dirty="0" smtClean="0"/>
              <a:t>) </a:t>
            </a:r>
            <a:r>
              <a:rPr lang="en-US" sz="3200" dirty="0" smtClean="0"/>
              <a:t>refers </a:t>
            </a:r>
            <a:r>
              <a:rPr lang="en-US" sz="3200" dirty="0"/>
              <a:t>to the proportion of the actual agreement and </a:t>
            </a:r>
            <a:r>
              <a:rPr lang="en-US" sz="3200" i="1" dirty="0" err="1"/>
              <a:t>Pr</a:t>
            </a:r>
            <a:r>
              <a:rPr lang="en-US" sz="3200" i="1" dirty="0"/>
              <a:t>(e) </a:t>
            </a:r>
            <a:r>
              <a:rPr lang="en-US" sz="3200" dirty="0"/>
              <a:t>refers to the </a:t>
            </a:r>
            <a:r>
              <a:rPr lang="en-US" sz="3200" dirty="0" smtClean="0"/>
              <a:t>expected agreement </a:t>
            </a:r>
            <a:r>
              <a:rPr lang="en-US" sz="3200" dirty="0"/>
              <a:t>between the classifier and the true values, under the assumption </a:t>
            </a:r>
            <a:r>
              <a:rPr lang="en-US" sz="3200" dirty="0" smtClean="0"/>
              <a:t>that they </a:t>
            </a:r>
            <a:r>
              <a:rPr lang="en-US" sz="3200" dirty="0"/>
              <a:t>were chosen at random: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kappa statistic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18" y="2009775"/>
            <a:ext cx="341898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3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36823"/>
            <a:ext cx="3962400" cy="531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0215"/>
            <a:ext cx="4419599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bottom value in each cell indicates the proportion of all </a:t>
            </a:r>
            <a:r>
              <a:rPr lang="en-US" dirty="0" smtClean="0"/>
              <a:t>instances falling </a:t>
            </a:r>
            <a:r>
              <a:rPr lang="en-US" dirty="0"/>
              <a:t>into that cell.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to calculate the observed agreement </a:t>
            </a:r>
            <a:r>
              <a:rPr lang="en-US" i="1" dirty="0" err="1"/>
              <a:t>Pr</a:t>
            </a:r>
            <a:r>
              <a:rPr lang="en-US" i="1" dirty="0"/>
              <a:t>(a)</a:t>
            </a:r>
            <a:r>
              <a:rPr lang="en-US" dirty="0"/>
              <a:t>, we </a:t>
            </a:r>
            <a:r>
              <a:rPr lang="en-US" dirty="0" smtClean="0"/>
              <a:t>simply add </a:t>
            </a:r>
            <a:r>
              <a:rPr lang="en-US" dirty="0"/>
              <a:t>the proportion of all instances where the predicted type and actual </a:t>
            </a:r>
            <a:r>
              <a:rPr lang="en-US" dirty="0" err="1"/>
              <a:t>SMS</a:t>
            </a:r>
            <a:r>
              <a:rPr lang="en-US" dirty="0"/>
              <a:t> </a:t>
            </a:r>
            <a:r>
              <a:rPr lang="en-US" dirty="0" smtClean="0"/>
              <a:t>type agree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we can calculate </a:t>
            </a:r>
            <a:r>
              <a:rPr lang="en-US" i="1" dirty="0" err="1" smtClean="0"/>
              <a:t>Pr</a:t>
            </a:r>
            <a:r>
              <a:rPr lang="en-US" i="1" dirty="0" smtClean="0"/>
              <a:t>(a</a:t>
            </a:r>
            <a:r>
              <a:rPr lang="en-US" i="1" dirty="0"/>
              <a:t>) </a:t>
            </a:r>
            <a:r>
              <a:rPr lang="en-US" dirty="0"/>
              <a:t>as: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pr_a</a:t>
            </a:r>
            <a:r>
              <a:rPr lang="en-US" b="1" dirty="0"/>
              <a:t> &lt;- 0.865 + 0.109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/>
              <a:t>pr_a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[1] 0.974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kappa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0215"/>
            <a:ext cx="83820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observed and actual values agree 97.4 percent of the </a:t>
            </a:r>
            <a:r>
              <a:rPr lang="en-US" dirty="0" smtClean="0"/>
              <a:t>time—you </a:t>
            </a:r>
            <a:r>
              <a:rPr lang="en-US" dirty="0"/>
              <a:t>will note that this is the same as the accuracy.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kappa statistic adjusts </a:t>
            </a:r>
            <a:r>
              <a:rPr lang="en-US" dirty="0" smtClean="0"/>
              <a:t>the accuracy </a:t>
            </a:r>
            <a:r>
              <a:rPr lang="en-US" dirty="0"/>
              <a:t>relative to the expected agreement </a:t>
            </a:r>
            <a:r>
              <a:rPr lang="en-US" i="1" dirty="0" err="1"/>
              <a:t>Pr</a:t>
            </a:r>
            <a:r>
              <a:rPr lang="en-US" i="1" dirty="0"/>
              <a:t>(e)</a:t>
            </a:r>
            <a:r>
              <a:rPr lang="en-US" dirty="0"/>
              <a:t>, which is the probability </a:t>
            </a:r>
            <a:r>
              <a:rPr lang="en-US" dirty="0" smtClean="0"/>
              <a:t>that the </a:t>
            </a:r>
            <a:r>
              <a:rPr lang="en-US" dirty="0"/>
              <a:t>chance alone would lead the predicted and actual values to match, under </a:t>
            </a:r>
            <a:r>
              <a:rPr lang="en-US" dirty="0" err="1" smtClean="0"/>
              <a:t>theassumption</a:t>
            </a:r>
            <a:r>
              <a:rPr lang="en-US" dirty="0" smtClean="0"/>
              <a:t> </a:t>
            </a:r>
            <a:r>
              <a:rPr lang="en-US" dirty="0"/>
              <a:t>that both are selected randomly according to the observed proportions</a:t>
            </a:r>
            <a:r>
              <a:rPr lang="en-US" dirty="0" smtClean="0"/>
              <a:t>.</a:t>
            </a:r>
          </a:p>
          <a:p>
            <a:r>
              <a:rPr lang="en-US" dirty="0"/>
              <a:t>Assuming </a:t>
            </a:r>
            <a:r>
              <a:rPr lang="en-US" dirty="0" smtClean="0"/>
              <a:t>two events </a:t>
            </a:r>
            <a:r>
              <a:rPr lang="en-US" dirty="0"/>
              <a:t>are independent (meaning that one does not affect the other), probability </a:t>
            </a:r>
            <a:r>
              <a:rPr lang="en-US" dirty="0" smtClean="0"/>
              <a:t>rules note </a:t>
            </a:r>
            <a:r>
              <a:rPr lang="en-US" dirty="0"/>
              <a:t>that the probability of both occurring is equal to the product of the </a:t>
            </a:r>
            <a:r>
              <a:rPr lang="en-US" dirty="0" smtClean="0"/>
              <a:t>probabilities of </a:t>
            </a:r>
            <a:r>
              <a:rPr lang="en-US" dirty="0"/>
              <a:t>each one occurring.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of both </a:t>
            </a:r>
            <a:r>
              <a:rPr lang="en-US" dirty="0" smtClean="0"/>
              <a:t>choosing ham </a:t>
            </a:r>
            <a:r>
              <a:rPr lang="en-US" dirty="0"/>
              <a:t>is: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Pr</a:t>
            </a:r>
            <a:r>
              <a:rPr lang="en-US" i="1" dirty="0" smtClean="0"/>
              <a:t>(actual </a:t>
            </a:r>
            <a:r>
              <a:rPr lang="en-US" i="1" dirty="0"/>
              <a:t>type is ham) * </a:t>
            </a:r>
            <a:r>
              <a:rPr lang="en-US" i="1" dirty="0" err="1"/>
              <a:t>Pr</a:t>
            </a:r>
            <a:r>
              <a:rPr lang="en-US" i="1" dirty="0"/>
              <a:t>(predicted type is ham)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kappa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599" cy="4830763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2"/>
              </a:buClr>
              <a:buSzPct val="93000"/>
              <a:buNone/>
            </a:pPr>
            <a:r>
              <a:rPr lang="en-US" sz="4000" dirty="0" smtClean="0"/>
              <a:t>The </a:t>
            </a:r>
            <a:r>
              <a:rPr lang="en-US" sz="4000" dirty="0"/>
              <a:t>process of evaluating machine learning algorithms is needed since </a:t>
            </a:r>
            <a:r>
              <a:rPr lang="en-US" sz="4000" dirty="0" smtClean="0"/>
              <a:t>algorithms</a:t>
            </a:r>
          </a:p>
          <a:p>
            <a:pPr lvl="1" algn="just">
              <a:buClr>
                <a:schemeClr val="tx2"/>
              </a:buClr>
              <a:buSzPct val="93000"/>
              <a:buFont typeface="Wingdings" pitchFamily="2" charset="2"/>
              <a:buChar char="§"/>
            </a:pPr>
            <a:r>
              <a:rPr lang="en-US" sz="3600" dirty="0"/>
              <a:t>have </a:t>
            </a:r>
            <a:r>
              <a:rPr lang="en-US" sz="3600" dirty="0" smtClean="0"/>
              <a:t>varying </a:t>
            </a:r>
            <a:r>
              <a:rPr lang="en-US" sz="3600" dirty="0"/>
              <a:t>strengths and weaknesses, </a:t>
            </a:r>
            <a:endParaRPr lang="en-US" sz="3600" dirty="0" smtClean="0"/>
          </a:p>
          <a:p>
            <a:pPr lvl="1" algn="just">
              <a:buClr>
                <a:schemeClr val="tx2"/>
              </a:buClr>
              <a:buSzPct val="93000"/>
              <a:buFont typeface="Wingdings" pitchFamily="2" charset="2"/>
              <a:buChar char="§"/>
            </a:pPr>
            <a:r>
              <a:rPr lang="en-US" sz="3600" dirty="0" smtClean="0"/>
              <a:t>tests </a:t>
            </a:r>
            <a:r>
              <a:rPr lang="en-US" sz="3600" dirty="0"/>
              <a:t>should distinguish among the learners</a:t>
            </a:r>
            <a:r>
              <a:rPr lang="en-US" sz="3600" dirty="0" smtClean="0"/>
              <a:t>.</a:t>
            </a:r>
          </a:p>
          <a:p>
            <a:pPr lvl="1" algn="just">
              <a:buClr>
                <a:schemeClr val="tx2"/>
              </a:buClr>
              <a:buSzPct val="93000"/>
              <a:buFont typeface="Wingdings" pitchFamily="2" charset="2"/>
              <a:buChar char="§"/>
            </a:pPr>
            <a:r>
              <a:rPr lang="en-US" sz="3600" dirty="0" smtClean="0"/>
              <a:t>to </a:t>
            </a:r>
            <a:r>
              <a:rPr lang="en-US" sz="3600" dirty="0"/>
              <a:t>forecast how a learner will perform on future data.</a:t>
            </a:r>
          </a:p>
          <a:p>
            <a:pPr algn="just">
              <a:buClr>
                <a:schemeClr val="tx2"/>
              </a:buClr>
              <a:buSzPct val="93000"/>
              <a:buFont typeface="Wingdings" pitchFamily="2" charset="2"/>
              <a:buChar char="§"/>
            </a:pPr>
            <a:endParaRPr lang="en-US" sz="4000" dirty="0"/>
          </a:p>
          <a:p>
            <a:pPr algn="just">
              <a:buClr>
                <a:schemeClr val="tx2"/>
              </a:buClr>
              <a:buSzPct val="93000"/>
              <a:buFont typeface="Wingdings" pitchFamily="2" charset="2"/>
              <a:buChar char="§"/>
            </a:pP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Model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0867-01AD-42B5-8588-D7E7552F7FB0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50164"/>
            <a:ext cx="3523129" cy="379236"/>
          </a:xfrm>
        </p:spPr>
        <p:txBody>
          <a:bodyPr/>
          <a:lstStyle/>
          <a:p>
            <a:r>
              <a:rPr lang="en-US" dirty="0" err="1" smtClean="0"/>
              <a:t>VSM</a:t>
            </a:r>
            <a:r>
              <a:rPr lang="en-US" dirty="0" smtClean="0"/>
              <a:t>, MCA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0215"/>
            <a:ext cx="8382000" cy="4830763"/>
          </a:xfrm>
        </p:spPr>
        <p:txBody>
          <a:bodyPr>
            <a:noAutofit/>
          </a:bodyPr>
          <a:lstStyle/>
          <a:p>
            <a:r>
              <a:rPr lang="en-US" sz="2000" dirty="0"/>
              <a:t>The probability of both choosing spam is:</a:t>
            </a:r>
          </a:p>
          <a:p>
            <a:pPr marL="0" indent="0"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Pr</a:t>
            </a:r>
            <a:r>
              <a:rPr lang="en-US" sz="2000" i="1" dirty="0" smtClean="0"/>
              <a:t>(actual </a:t>
            </a:r>
            <a:r>
              <a:rPr lang="en-US" sz="2000" i="1" dirty="0"/>
              <a:t>type is spam) * </a:t>
            </a:r>
            <a:r>
              <a:rPr lang="en-US" sz="2000" i="1" dirty="0" err="1"/>
              <a:t>Pr</a:t>
            </a:r>
            <a:r>
              <a:rPr lang="en-US" sz="2000" i="1" dirty="0"/>
              <a:t>(predicted type is spam)</a:t>
            </a:r>
          </a:p>
          <a:p>
            <a:r>
              <a:rPr lang="en-US" sz="2000" dirty="0"/>
              <a:t>The probability that the predicted or actual type is spam or ham can be </a:t>
            </a:r>
            <a:r>
              <a:rPr lang="en-US" sz="2000" dirty="0" smtClean="0"/>
              <a:t>obtained from </a:t>
            </a:r>
            <a:r>
              <a:rPr lang="en-US" sz="2000" dirty="0"/>
              <a:t>the row or column totals.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i="1" dirty="0" err="1" smtClean="0"/>
              <a:t>Pr</a:t>
            </a:r>
            <a:r>
              <a:rPr lang="en-US" sz="2000" i="1" dirty="0" smtClean="0"/>
              <a:t>(actual </a:t>
            </a:r>
            <a:r>
              <a:rPr lang="en-US" sz="2000" i="1" dirty="0"/>
              <a:t>type is ham) = 0.868 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Pr</a:t>
            </a:r>
            <a:r>
              <a:rPr lang="en-US" sz="2000" i="1" dirty="0" smtClean="0"/>
              <a:t>(predicted </a:t>
            </a:r>
            <a:r>
              <a:rPr lang="en-US" sz="2000" i="1" dirty="0"/>
              <a:t>type is ham) = 0.888</a:t>
            </a:r>
            <a:r>
              <a:rPr lang="en-US" sz="2000" dirty="0"/>
              <a:t>.</a:t>
            </a:r>
          </a:p>
          <a:p>
            <a:r>
              <a:rPr lang="en-US" sz="2000" i="1" dirty="0" err="1"/>
              <a:t>Pr</a:t>
            </a:r>
            <a:r>
              <a:rPr lang="en-US" sz="2000" i="1" dirty="0"/>
              <a:t>(e) </a:t>
            </a:r>
            <a:r>
              <a:rPr lang="en-US" sz="2000" dirty="0"/>
              <a:t>is calculated as the sum of the probabilities that by chance the predicted </a:t>
            </a:r>
            <a:r>
              <a:rPr lang="en-US" sz="2000" dirty="0" smtClean="0"/>
              <a:t>and actual </a:t>
            </a:r>
            <a:r>
              <a:rPr lang="en-US" sz="2000" dirty="0"/>
              <a:t>values agree that the message is either spam or ham. </a:t>
            </a:r>
            <a:endParaRPr lang="en-US" sz="2000" dirty="0" smtClean="0"/>
          </a:p>
          <a:p>
            <a:r>
              <a:rPr lang="en-US" sz="2000" dirty="0" smtClean="0"/>
              <a:t>For mutually exclusive </a:t>
            </a:r>
            <a:r>
              <a:rPr lang="en-US" sz="2000" dirty="0"/>
              <a:t>events (events that cannot happen simultaneously), the probability </a:t>
            </a:r>
            <a:r>
              <a:rPr lang="en-US" sz="2000" dirty="0" smtClean="0"/>
              <a:t>of either </a:t>
            </a:r>
            <a:r>
              <a:rPr lang="en-US" sz="2000" dirty="0"/>
              <a:t>occurring is equal to the sum of their probabilities. </a:t>
            </a:r>
            <a:endParaRPr lang="en-US" sz="2000" dirty="0" smtClean="0"/>
          </a:p>
          <a:p>
            <a:r>
              <a:rPr lang="en-US" sz="2000" dirty="0" smtClean="0"/>
              <a:t>Therefore</a:t>
            </a:r>
            <a:r>
              <a:rPr lang="en-US" sz="2000" dirty="0"/>
              <a:t>, to obtain </a:t>
            </a:r>
            <a:r>
              <a:rPr lang="en-US" sz="2000" dirty="0" smtClean="0"/>
              <a:t>the final </a:t>
            </a:r>
            <a:r>
              <a:rPr lang="en-US" sz="2000" i="1" dirty="0" err="1"/>
              <a:t>Pr</a:t>
            </a:r>
            <a:r>
              <a:rPr lang="en-US" sz="2000" i="1" dirty="0"/>
              <a:t>(e)</a:t>
            </a:r>
            <a:r>
              <a:rPr lang="en-US" sz="2000" dirty="0"/>
              <a:t>, we simply add both </a:t>
            </a:r>
            <a:r>
              <a:rPr lang="en-US" sz="2000" dirty="0" smtClean="0"/>
              <a:t>products</a:t>
            </a:r>
            <a:endParaRPr lang="en-US" sz="2000" dirty="0"/>
          </a:p>
          <a:p>
            <a:pPr marL="0" indent="0">
              <a:buNone/>
            </a:pPr>
            <a:r>
              <a:rPr lang="pt-BR" sz="2000" b="1" dirty="0" smtClean="0"/>
              <a:t>&gt; </a:t>
            </a:r>
            <a:r>
              <a:rPr lang="pt-BR" sz="2000" b="1" dirty="0"/>
              <a:t>pr_e &lt;- 0.868 * 0.888 + 0.132 * 0.112</a:t>
            </a:r>
          </a:p>
          <a:p>
            <a:pPr marL="0" indent="0">
              <a:buNone/>
            </a:pPr>
            <a:r>
              <a:rPr lang="en-US" sz="2000" b="1" dirty="0"/>
              <a:t>&gt; </a:t>
            </a:r>
            <a:r>
              <a:rPr lang="en-US" sz="2000" b="1" dirty="0" err="1"/>
              <a:t>pr_e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[1] </a:t>
            </a:r>
            <a:r>
              <a:rPr lang="en-US" sz="2000" b="1" dirty="0" smtClean="0"/>
              <a:t>0.785568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20</a:t>
            </a:fld>
            <a:endParaRPr lang="en-US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kappa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0215"/>
            <a:ext cx="86868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Since </a:t>
            </a:r>
            <a:r>
              <a:rPr lang="en-US" i="1" dirty="0" err="1"/>
              <a:t>Pr</a:t>
            </a:r>
            <a:r>
              <a:rPr lang="en-US" i="1" dirty="0"/>
              <a:t>(e) </a:t>
            </a:r>
            <a:r>
              <a:rPr lang="en-US" dirty="0"/>
              <a:t>is 0.786, by chance alone, we would expect the observed and actual </a:t>
            </a:r>
            <a:r>
              <a:rPr lang="en-US" dirty="0" smtClean="0"/>
              <a:t>values to </a:t>
            </a:r>
            <a:r>
              <a:rPr lang="en-US" dirty="0"/>
              <a:t>agree about 78.6 percent of the time.</a:t>
            </a:r>
          </a:p>
          <a:p>
            <a:r>
              <a:rPr lang="en-US" dirty="0"/>
              <a:t>This means that we now have all the information needed to complete the </a:t>
            </a:r>
            <a:r>
              <a:rPr lang="en-US" dirty="0" smtClean="0"/>
              <a:t>kappa formula.</a:t>
            </a:r>
          </a:p>
          <a:p>
            <a:r>
              <a:rPr lang="en-US" dirty="0" smtClean="0"/>
              <a:t>Plugging </a:t>
            </a:r>
            <a:r>
              <a:rPr lang="en-US" dirty="0"/>
              <a:t>the </a:t>
            </a:r>
            <a:r>
              <a:rPr lang="en-US" i="1" dirty="0" err="1"/>
              <a:t>Pr</a:t>
            </a:r>
            <a:r>
              <a:rPr lang="en-US" i="1" dirty="0"/>
              <a:t>(a) </a:t>
            </a:r>
            <a:r>
              <a:rPr lang="en-US" dirty="0"/>
              <a:t>and </a:t>
            </a:r>
            <a:r>
              <a:rPr lang="en-US" i="1" dirty="0" err="1"/>
              <a:t>Pr</a:t>
            </a:r>
            <a:r>
              <a:rPr lang="en-US" i="1" dirty="0"/>
              <a:t>(e) </a:t>
            </a:r>
            <a:r>
              <a:rPr lang="en-US" dirty="0"/>
              <a:t>values into the kappa formula, we find:</a:t>
            </a:r>
          </a:p>
          <a:p>
            <a:pPr marL="0" indent="0">
              <a:buNone/>
            </a:pPr>
            <a:r>
              <a:rPr lang="pt-BR" b="1" dirty="0"/>
              <a:t>&gt; k &lt;- (pr_a - pr_e) / (1 - pr_e)</a:t>
            </a:r>
          </a:p>
          <a:p>
            <a:pPr marL="0" indent="0">
              <a:buNone/>
            </a:pPr>
            <a:r>
              <a:rPr lang="en-US" b="1" dirty="0"/>
              <a:t>&gt; k</a:t>
            </a:r>
          </a:p>
          <a:p>
            <a:pPr marL="0" indent="0">
              <a:buNone/>
            </a:pPr>
            <a:r>
              <a:rPr lang="en-US" b="1" dirty="0"/>
              <a:t>[1] 0.8787494</a:t>
            </a:r>
          </a:p>
          <a:p>
            <a:r>
              <a:rPr lang="en-US" dirty="0"/>
              <a:t>The kappa is about 0.88, which agrees with the </a:t>
            </a:r>
            <a:r>
              <a:rPr lang="en-US" dirty="0" smtClean="0"/>
              <a:t>previous confusion Matrix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21</a:t>
            </a:fld>
            <a:endParaRPr lang="en-US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kappa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Finding a useful classifier often involves a balance between predictions that </a:t>
            </a:r>
            <a:r>
              <a:rPr lang="en-US" sz="2600" dirty="0" smtClean="0"/>
              <a:t>are overly </a:t>
            </a:r>
            <a:r>
              <a:rPr lang="en-US" sz="2600" dirty="0"/>
              <a:t>conservative and overly aggressive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 </a:t>
            </a:r>
            <a:r>
              <a:rPr lang="en-US" sz="2600" dirty="0"/>
              <a:t>For example, an e-mail filter </a:t>
            </a:r>
            <a:r>
              <a:rPr lang="en-US" sz="2600" dirty="0" smtClean="0"/>
              <a:t>could guarantee </a:t>
            </a:r>
            <a:r>
              <a:rPr lang="en-US" sz="2600" dirty="0"/>
              <a:t>to eliminate every spam message by aggressively eliminating </a:t>
            </a:r>
            <a:r>
              <a:rPr lang="en-US" sz="2600" dirty="0" smtClean="0"/>
              <a:t>nearly every </a:t>
            </a:r>
            <a:r>
              <a:rPr lang="en-US" sz="2600" dirty="0"/>
              <a:t>ham message at the same time. </a:t>
            </a:r>
            <a:endParaRPr lang="en-US" sz="2600" dirty="0" smtClean="0"/>
          </a:p>
          <a:p>
            <a:pPr algn="just"/>
            <a:r>
              <a:rPr lang="en-US" sz="2600" dirty="0" smtClean="0"/>
              <a:t>On </a:t>
            </a:r>
            <a:r>
              <a:rPr lang="en-US" sz="2600" dirty="0"/>
              <a:t>the other hand, guaranteeing that no </a:t>
            </a:r>
            <a:r>
              <a:rPr lang="en-US" sz="2600" dirty="0" smtClean="0"/>
              <a:t>ham message </a:t>
            </a:r>
            <a:r>
              <a:rPr lang="en-US" sz="2600" dirty="0"/>
              <a:t>is inadvertently filtered might require us to allow an unacceptable </a:t>
            </a:r>
            <a:r>
              <a:rPr lang="en-US" sz="2600" dirty="0" smtClean="0"/>
              <a:t>amount of </a:t>
            </a:r>
            <a:r>
              <a:rPr lang="en-US" sz="2600" dirty="0"/>
              <a:t>spam to pass through the filter. </a:t>
            </a:r>
            <a:endParaRPr lang="en-US" sz="2600" dirty="0" smtClean="0"/>
          </a:p>
          <a:p>
            <a:r>
              <a:rPr lang="en-US" sz="2600" dirty="0" smtClean="0"/>
              <a:t>A </a:t>
            </a:r>
            <a:r>
              <a:rPr lang="en-US" sz="2600" dirty="0"/>
              <a:t>pair of performance measures captures </a:t>
            </a:r>
            <a:r>
              <a:rPr lang="en-US" sz="2600" dirty="0" smtClean="0"/>
              <a:t>this tradeoff</a:t>
            </a:r>
            <a:r>
              <a:rPr lang="en-US" sz="2600" dirty="0"/>
              <a:t>: </a:t>
            </a:r>
            <a:r>
              <a:rPr lang="en-US" sz="2600" b="1" dirty="0"/>
              <a:t>sensitivity and specificity.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and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sensitivity </a:t>
            </a:r>
            <a:r>
              <a:rPr lang="en-US" sz="2800" dirty="0"/>
              <a:t>of a model (also called the </a:t>
            </a:r>
            <a:r>
              <a:rPr lang="en-US" sz="2800" b="1" dirty="0"/>
              <a:t>true positive rate</a:t>
            </a:r>
            <a:r>
              <a:rPr lang="en-US" sz="2800" dirty="0"/>
              <a:t>) measures </a:t>
            </a:r>
            <a:r>
              <a:rPr lang="en-US" sz="2800" dirty="0" smtClean="0"/>
              <a:t>the proportion </a:t>
            </a:r>
            <a:r>
              <a:rPr lang="en-US" sz="2800" dirty="0"/>
              <a:t>of positive examples that were correctly classified. 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calculated as the number of true positives divided </a:t>
            </a:r>
            <a:r>
              <a:rPr lang="en-US" sz="2800" dirty="0" smtClean="0"/>
              <a:t>by the </a:t>
            </a:r>
            <a:r>
              <a:rPr lang="en-US" sz="2800" dirty="0"/>
              <a:t>total number of positives, both correctly classified (the true positives) as well </a:t>
            </a:r>
            <a:r>
              <a:rPr lang="en-US" sz="2800" dirty="0" smtClean="0"/>
              <a:t>as incorrectly </a:t>
            </a:r>
            <a:r>
              <a:rPr lang="en-US" sz="2800" dirty="0"/>
              <a:t>classified (the false negatives):</a:t>
            </a:r>
            <a:endParaRPr lang="en-US" sz="2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and specificity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71800"/>
            <a:ext cx="3281360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5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specificity </a:t>
            </a:r>
            <a:r>
              <a:rPr lang="en-US" sz="2800" dirty="0"/>
              <a:t>of a model (also called the </a:t>
            </a:r>
            <a:r>
              <a:rPr lang="en-US" sz="2800" b="1" dirty="0"/>
              <a:t>true negative rate</a:t>
            </a:r>
            <a:r>
              <a:rPr lang="en-US" sz="2800" dirty="0"/>
              <a:t>) measures </a:t>
            </a:r>
            <a:r>
              <a:rPr lang="en-US" sz="2800" dirty="0" smtClean="0"/>
              <a:t>the proportion </a:t>
            </a:r>
            <a:r>
              <a:rPr lang="en-US" sz="2800" dirty="0"/>
              <a:t>of negative examples that were correctly classified. 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/>
              <a:t>with sensitivity</a:t>
            </a:r>
            <a:r>
              <a:rPr lang="en-US" sz="2800" dirty="0" smtClean="0"/>
              <a:t>, this </a:t>
            </a:r>
            <a:r>
              <a:rPr lang="en-US" sz="2800" dirty="0"/>
              <a:t>is computed as the number of true negatives, divided by the total number </a:t>
            </a:r>
            <a:r>
              <a:rPr lang="en-US" sz="2800" dirty="0" smtClean="0"/>
              <a:t>of negatives—the </a:t>
            </a:r>
            <a:r>
              <a:rPr lang="en-US" sz="2800" dirty="0"/>
              <a:t>true negatives plus the false positives:</a:t>
            </a:r>
            <a:endParaRPr lang="en-US" sz="2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and specificity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3199231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4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Given the confusion matrix for the </a:t>
            </a:r>
            <a:r>
              <a:rPr lang="en-US" sz="3200" dirty="0" err="1"/>
              <a:t>SMS</a:t>
            </a:r>
            <a:r>
              <a:rPr lang="en-US" sz="3200" dirty="0"/>
              <a:t> classifier, we can easily calculate these</a:t>
            </a:r>
            <a:r>
              <a:rPr lang="en-US" sz="3200" dirty="0" smtClean="0"/>
              <a:t> measures </a:t>
            </a:r>
            <a:r>
              <a:rPr lang="en-US" sz="3200" dirty="0"/>
              <a:t>by hand. </a:t>
            </a:r>
            <a:endParaRPr lang="en-US" sz="3200" dirty="0" smtClean="0"/>
          </a:p>
          <a:p>
            <a:r>
              <a:rPr lang="en-US" sz="3200" dirty="0" smtClean="0"/>
              <a:t>Assuming </a:t>
            </a:r>
            <a:r>
              <a:rPr lang="en-US" sz="3200" dirty="0"/>
              <a:t>that spam is the positive class, we can confirm that </a:t>
            </a:r>
            <a:r>
              <a:rPr lang="en-US" sz="3200" dirty="0" smtClean="0"/>
              <a:t>the numbers </a:t>
            </a:r>
            <a:r>
              <a:rPr lang="en-US" sz="3200" dirty="0"/>
              <a:t>in the </a:t>
            </a:r>
            <a:r>
              <a:rPr lang="en-US" sz="3200" dirty="0" err="1"/>
              <a:t>confusionMatrix</a:t>
            </a:r>
            <a:r>
              <a:rPr lang="en-US" sz="3200" dirty="0"/>
              <a:t>() output are correct. </a:t>
            </a:r>
            <a:endParaRPr lang="en-US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and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calculation for </a:t>
            </a:r>
            <a:r>
              <a:rPr lang="en-US" sz="2800" dirty="0"/>
              <a:t>sensitivity is:</a:t>
            </a:r>
          </a:p>
          <a:p>
            <a:pPr marL="0" indent="0">
              <a:buNone/>
            </a:pPr>
            <a:r>
              <a:rPr lang="en-US" sz="2800" b="1" dirty="0"/>
              <a:t>&gt; </a:t>
            </a:r>
            <a:r>
              <a:rPr lang="en-US" sz="2800" b="1" dirty="0" err="1"/>
              <a:t>sens</a:t>
            </a:r>
            <a:r>
              <a:rPr lang="en-US" sz="2800" b="1" dirty="0"/>
              <a:t> &lt;- 152 / (152 + 31)</a:t>
            </a:r>
          </a:p>
          <a:p>
            <a:pPr marL="0" indent="0">
              <a:buNone/>
            </a:pPr>
            <a:r>
              <a:rPr lang="en-US" sz="2800" b="1" dirty="0"/>
              <a:t>&gt; </a:t>
            </a:r>
            <a:r>
              <a:rPr lang="en-US" sz="2800" b="1" dirty="0" err="1"/>
              <a:t>sens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[1] 0.8306011</a:t>
            </a:r>
          </a:p>
          <a:p>
            <a:endParaRPr lang="en-US" sz="2800" dirty="0" smtClean="0"/>
          </a:p>
          <a:p>
            <a:r>
              <a:rPr lang="en-US" sz="2800" dirty="0" smtClean="0"/>
              <a:t>Similarly</a:t>
            </a:r>
            <a:r>
              <a:rPr lang="en-US" sz="2800" dirty="0"/>
              <a:t>, for specificity we can calculate:</a:t>
            </a:r>
          </a:p>
          <a:p>
            <a:pPr marL="0" indent="0">
              <a:buNone/>
            </a:pPr>
            <a:r>
              <a:rPr lang="en-US" sz="2800" b="1" dirty="0"/>
              <a:t>&gt; spec &lt;- 1203 / (1203 + 4)</a:t>
            </a:r>
          </a:p>
          <a:p>
            <a:pPr marL="0" indent="0">
              <a:buNone/>
            </a:pPr>
            <a:r>
              <a:rPr lang="en-US" sz="2800" b="1" dirty="0"/>
              <a:t>&gt; spec</a:t>
            </a:r>
          </a:p>
          <a:p>
            <a:pPr marL="0" indent="0">
              <a:buNone/>
            </a:pPr>
            <a:r>
              <a:rPr lang="en-US" sz="2800" b="1" dirty="0"/>
              <a:t>[1] 0.996686</a:t>
            </a:r>
            <a:endParaRPr lang="en-US" sz="2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and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1437"/>
            <a:ext cx="8229599" cy="4983163"/>
          </a:xfrm>
        </p:spPr>
        <p:txBody>
          <a:bodyPr>
            <a:noAutofit/>
          </a:bodyPr>
          <a:lstStyle/>
          <a:p>
            <a:r>
              <a:rPr lang="en-US" sz="3200" dirty="0"/>
              <a:t>Sensitivity and specificity range from 0 to 1, with values close to 1 being </a:t>
            </a:r>
            <a:r>
              <a:rPr lang="en-US" sz="3200" dirty="0" smtClean="0"/>
              <a:t>more desirable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example, in this case, the sensitivity of 0.831 implies that 83.1 percent of the </a:t>
            </a:r>
            <a:r>
              <a:rPr lang="en-US" sz="3200" dirty="0" smtClean="0"/>
              <a:t>spam messages </a:t>
            </a:r>
            <a:r>
              <a:rPr lang="en-US" sz="3200" dirty="0"/>
              <a:t>were correctly classified. </a:t>
            </a:r>
            <a:endParaRPr lang="en-US" sz="3200" dirty="0" smtClean="0"/>
          </a:p>
          <a:p>
            <a:r>
              <a:rPr lang="en-US" sz="3200" dirty="0" smtClean="0"/>
              <a:t>Similarly</a:t>
            </a:r>
            <a:r>
              <a:rPr lang="en-US" sz="3200" dirty="0"/>
              <a:t>, the specificity of 0.997 implies </a:t>
            </a:r>
            <a:r>
              <a:rPr lang="en-US" sz="3200" dirty="0" smtClean="0"/>
              <a:t>that 99.7 </a:t>
            </a:r>
            <a:r>
              <a:rPr lang="en-US" sz="3200" dirty="0"/>
              <a:t>percent of the </a:t>
            </a:r>
            <a:r>
              <a:rPr lang="en-US" sz="3200" dirty="0" err="1"/>
              <a:t>nonspam</a:t>
            </a:r>
            <a:r>
              <a:rPr lang="en-US" sz="3200" dirty="0"/>
              <a:t> messages were correctly classified or, alternatively, </a:t>
            </a:r>
            <a:r>
              <a:rPr lang="en-US" sz="3200" dirty="0" smtClean="0"/>
              <a:t>0.3 percent </a:t>
            </a:r>
            <a:r>
              <a:rPr lang="en-US" sz="3200" dirty="0"/>
              <a:t>of the valid messages were rejected as spam. 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and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1437"/>
            <a:ext cx="8382000" cy="4983163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idea of rejecting 0.3 </a:t>
            </a:r>
            <a:r>
              <a:rPr lang="en-US" sz="3200" dirty="0" smtClean="0"/>
              <a:t>percent of </a:t>
            </a:r>
            <a:r>
              <a:rPr lang="en-US" sz="3200" dirty="0"/>
              <a:t>valid </a:t>
            </a:r>
            <a:r>
              <a:rPr lang="en-US" sz="3200" dirty="0" err="1"/>
              <a:t>SMS</a:t>
            </a:r>
            <a:r>
              <a:rPr lang="en-US" sz="3200" dirty="0"/>
              <a:t> messages may be unacceptable, or it may be a reasonable </a:t>
            </a:r>
            <a:r>
              <a:rPr lang="en-US" sz="3200" dirty="0" smtClean="0"/>
              <a:t>trade-off given </a:t>
            </a:r>
            <a:r>
              <a:rPr lang="en-US" sz="3200" dirty="0"/>
              <a:t>the reduction in spam.</a:t>
            </a:r>
          </a:p>
          <a:p>
            <a:r>
              <a:rPr lang="en-US" sz="3200" dirty="0"/>
              <a:t>Sensitivity and specificity provide tools for thinking about such trade-offs. </a:t>
            </a:r>
            <a:endParaRPr lang="en-US" sz="3200" dirty="0" smtClean="0"/>
          </a:p>
          <a:p>
            <a:r>
              <a:rPr lang="en-US" sz="3200" dirty="0" smtClean="0"/>
              <a:t>Typically, changes </a:t>
            </a:r>
            <a:r>
              <a:rPr lang="en-US" sz="3200" dirty="0"/>
              <a:t>are made to the model and different models are tested until you find </a:t>
            </a:r>
            <a:r>
              <a:rPr lang="en-US" sz="3200" dirty="0" smtClean="0"/>
              <a:t>one that </a:t>
            </a:r>
            <a:r>
              <a:rPr lang="en-US" sz="3200" dirty="0"/>
              <a:t>meets a desired sensitivity and specificity threshold</a:t>
            </a:r>
            <a:r>
              <a:rPr lang="en-US" sz="3200" dirty="0" smtClean="0"/>
              <a:t>.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and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Used primarily in </a:t>
            </a:r>
            <a:r>
              <a:rPr lang="en-US" sz="2600" dirty="0"/>
              <a:t>the context of information retrieval, these statistics are intended to provide </a:t>
            </a:r>
            <a:r>
              <a:rPr lang="en-US" sz="2600" dirty="0" smtClean="0"/>
              <a:t>an indication </a:t>
            </a:r>
            <a:r>
              <a:rPr lang="en-US" sz="2600" dirty="0"/>
              <a:t>of how interesting and relevant a model's results are, or whether </a:t>
            </a:r>
            <a:r>
              <a:rPr lang="en-US" sz="2600" dirty="0" smtClean="0"/>
              <a:t>the predictions </a:t>
            </a:r>
            <a:r>
              <a:rPr lang="en-US" sz="2600" dirty="0"/>
              <a:t>are diluted by meaningless noise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The </a:t>
            </a:r>
            <a:r>
              <a:rPr lang="en-US" sz="2600" b="1" dirty="0"/>
              <a:t>precision </a:t>
            </a:r>
            <a:r>
              <a:rPr lang="en-US" sz="2600" dirty="0"/>
              <a:t>(also known as the </a:t>
            </a:r>
            <a:r>
              <a:rPr lang="en-US" sz="2600" b="1" dirty="0"/>
              <a:t>positive predictive value</a:t>
            </a:r>
            <a:r>
              <a:rPr lang="en-US" sz="2600" dirty="0"/>
              <a:t>) is defined as </a:t>
            </a:r>
            <a:r>
              <a:rPr lang="en-US" sz="2600" dirty="0" smtClean="0"/>
              <a:t>the proportion </a:t>
            </a:r>
            <a:r>
              <a:rPr lang="en-US" sz="2600" dirty="0"/>
              <a:t>of positive examples that are truly positive; in other words, when a </a:t>
            </a:r>
            <a:r>
              <a:rPr lang="en-US" sz="2600" dirty="0" smtClean="0"/>
              <a:t>model predicts </a:t>
            </a:r>
            <a:r>
              <a:rPr lang="en-US" sz="2600" dirty="0"/>
              <a:t>the positive class, how often is it correct</a:t>
            </a:r>
            <a:r>
              <a:rPr lang="en-US" sz="2600" dirty="0" smtClean="0"/>
              <a:t>?</a:t>
            </a:r>
          </a:p>
          <a:p>
            <a:r>
              <a:rPr lang="en-US" sz="2600" dirty="0" smtClean="0"/>
              <a:t>A </a:t>
            </a:r>
            <a:r>
              <a:rPr lang="en-US" sz="2600" dirty="0"/>
              <a:t>precise model will only predict </a:t>
            </a:r>
            <a:r>
              <a:rPr lang="en-US" sz="2600" dirty="0" smtClean="0"/>
              <a:t>the positive </a:t>
            </a:r>
            <a:r>
              <a:rPr lang="en-US" sz="2600" dirty="0"/>
              <a:t>class in cases that are very likely to be positive. It will be very trustworthy.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and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9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599" cy="4953000"/>
          </a:xfrm>
        </p:spPr>
        <p:txBody>
          <a:bodyPr>
            <a:noAutofit/>
          </a:bodyPr>
          <a:lstStyle/>
          <a:p>
            <a:pPr algn="just">
              <a:buClr>
                <a:schemeClr val="tx2"/>
              </a:buClr>
            </a:pPr>
            <a:r>
              <a:rPr lang="en-US" sz="3200" dirty="0"/>
              <a:t>We measured classifier accuracy by dividing the proportion of correct predictions by the total number of predictions. </a:t>
            </a:r>
            <a:endParaRPr lang="en-US" sz="3200" dirty="0" smtClean="0"/>
          </a:p>
          <a:p>
            <a:pPr algn="just">
              <a:buClr>
                <a:schemeClr val="tx2"/>
              </a:buClr>
            </a:pPr>
            <a:r>
              <a:rPr lang="en-US" sz="3200" dirty="0" smtClean="0"/>
              <a:t>This </a:t>
            </a:r>
            <a:r>
              <a:rPr lang="en-US" sz="3200" dirty="0"/>
              <a:t>indicates the percentage of cases in which the learner is right or wrong</a:t>
            </a:r>
            <a:r>
              <a:rPr lang="en-US" sz="3200" dirty="0" smtClean="0"/>
              <a:t>.</a:t>
            </a:r>
          </a:p>
          <a:p>
            <a:pPr algn="just">
              <a:buClr>
                <a:schemeClr val="tx2"/>
              </a:buClr>
            </a:pPr>
            <a:r>
              <a:rPr lang="en-US" sz="3200" dirty="0"/>
              <a:t>Though there are many ways to measure a classifier's performance, the best measure is always the one that captures whether the classifier is successful at its intended </a:t>
            </a:r>
            <a:r>
              <a:rPr lang="en-US" sz="3200" dirty="0" smtClean="0"/>
              <a:t>purpose.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Measuring performance for classification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0867-01AD-42B5-8588-D7E7552F7FB0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50164"/>
            <a:ext cx="3523129" cy="379236"/>
          </a:xfrm>
        </p:spPr>
        <p:txBody>
          <a:bodyPr/>
          <a:lstStyle/>
          <a:p>
            <a:r>
              <a:rPr lang="en-US" dirty="0" err="1" smtClean="0"/>
              <a:t>VSM</a:t>
            </a:r>
            <a:r>
              <a:rPr lang="en-US" dirty="0" smtClean="0"/>
              <a:t>, MCA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would happen if the model was very imprecise.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time, the </a:t>
            </a:r>
            <a:r>
              <a:rPr lang="en-US" dirty="0" smtClean="0"/>
              <a:t>results would </a:t>
            </a:r>
            <a:r>
              <a:rPr lang="en-US" dirty="0"/>
              <a:t>be less likely to be trusted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case of the </a:t>
            </a:r>
            <a:r>
              <a:rPr lang="en-US" dirty="0" err="1"/>
              <a:t>SMS</a:t>
            </a:r>
            <a:r>
              <a:rPr lang="en-US" dirty="0"/>
              <a:t> spam filter</a:t>
            </a:r>
            <a:r>
              <a:rPr lang="en-US" dirty="0" smtClean="0"/>
              <a:t>, high </a:t>
            </a:r>
            <a:r>
              <a:rPr lang="en-US" dirty="0"/>
              <a:t>precision means that the model is able to carefully target only the spam </a:t>
            </a:r>
            <a:r>
              <a:rPr lang="en-US" dirty="0" smtClean="0"/>
              <a:t>while ignoring </a:t>
            </a:r>
            <a:r>
              <a:rPr lang="en-US" dirty="0"/>
              <a:t>the ham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and recall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507945"/>
            <a:ext cx="4019550" cy="98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7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</a:t>
            </a:r>
            <a:r>
              <a:rPr lang="en-US" sz="2800" b="1" dirty="0" smtClean="0"/>
              <a:t>ecall </a:t>
            </a:r>
            <a:r>
              <a:rPr lang="en-US" sz="2800" dirty="0"/>
              <a:t>is a measure of how complete the results are. 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</a:t>
            </a:r>
            <a:r>
              <a:rPr lang="en-US" sz="2800" dirty="0"/>
              <a:t>is defined as the number of true positives over </a:t>
            </a:r>
            <a:r>
              <a:rPr lang="en-US" sz="2800" dirty="0" smtClean="0"/>
              <a:t>the total </a:t>
            </a:r>
            <a:r>
              <a:rPr lang="en-US" sz="2800" dirty="0"/>
              <a:t>number of positives.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may have already recognized this as the same </a:t>
            </a:r>
            <a:r>
              <a:rPr lang="en-US" sz="2800" dirty="0" smtClean="0"/>
              <a:t>as sensitivity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I</a:t>
            </a:r>
            <a:r>
              <a:rPr lang="en-US" sz="2800" dirty="0" smtClean="0"/>
              <a:t>n </a:t>
            </a:r>
            <a:r>
              <a:rPr lang="en-US" sz="2800" dirty="0"/>
              <a:t>this case, the interpretation differs slightly. </a:t>
            </a:r>
            <a:endParaRPr 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and recall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24075"/>
            <a:ext cx="2676958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7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model with a high recall captures a large portion of the positive examples, meaning that it has wide breadth. </a:t>
            </a:r>
          </a:p>
          <a:p>
            <a:r>
              <a:rPr lang="en-US" sz="2800" dirty="0"/>
              <a:t>For example, a search engine with a high recall returns a large number of documents pertinent to the search query. </a:t>
            </a:r>
          </a:p>
          <a:p>
            <a:r>
              <a:rPr lang="en-US" sz="2800" dirty="0"/>
              <a:t>Similarly, the </a:t>
            </a:r>
            <a:r>
              <a:rPr lang="en-US" sz="2800" dirty="0" err="1"/>
              <a:t>SMS</a:t>
            </a:r>
            <a:r>
              <a:rPr lang="en-US" sz="2800" dirty="0"/>
              <a:t> spam filter has a high recall if the majority of spam messages are correctly identified.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and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precision and recall from the confusion matrix. </a:t>
            </a:r>
            <a:endParaRPr lang="en-US" dirty="0" smtClean="0"/>
          </a:p>
          <a:p>
            <a:r>
              <a:rPr lang="en-US" dirty="0" smtClean="0"/>
              <a:t>Assuming that </a:t>
            </a:r>
            <a:r>
              <a:rPr lang="en-US" dirty="0"/>
              <a:t>spam is the positive class, the precision is: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prec</a:t>
            </a:r>
            <a:r>
              <a:rPr lang="en-US" b="1" dirty="0"/>
              <a:t> &lt;- 152 / (152 + 4)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prec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[1] 0.974359</a:t>
            </a:r>
          </a:p>
          <a:p>
            <a:r>
              <a:rPr lang="en-US" dirty="0"/>
              <a:t>The recall is:</a:t>
            </a:r>
          </a:p>
          <a:p>
            <a:pPr marL="0" indent="0">
              <a:buNone/>
            </a:pPr>
            <a:r>
              <a:rPr lang="en-US" b="1" dirty="0"/>
              <a:t>&gt; rec &lt;- 152 / (152 + 31)</a:t>
            </a:r>
          </a:p>
          <a:p>
            <a:pPr marL="0" indent="0">
              <a:buNone/>
            </a:pPr>
            <a:r>
              <a:rPr lang="en-US" b="1" dirty="0"/>
              <a:t>&gt; rec</a:t>
            </a:r>
          </a:p>
          <a:p>
            <a:pPr marL="0" indent="0">
              <a:buNone/>
            </a:pPr>
            <a:r>
              <a:rPr lang="en-US" b="1" dirty="0"/>
              <a:t>[1] 0.8306011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and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</a:t>
            </a:r>
            <a:r>
              <a:rPr lang="en-US" sz="3200" dirty="0"/>
              <a:t>is difficult to build a model with both high precision </a:t>
            </a:r>
            <a:r>
              <a:rPr lang="en-US" sz="3200" dirty="0" smtClean="0"/>
              <a:t>and high </a:t>
            </a:r>
            <a:r>
              <a:rPr lang="en-US" sz="3200" dirty="0"/>
              <a:t>recall. </a:t>
            </a:r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contrast, having both high precision and recall at the same time </a:t>
            </a:r>
            <a:r>
              <a:rPr lang="en-US" sz="3200" dirty="0" smtClean="0"/>
              <a:t>is very </a:t>
            </a:r>
            <a:r>
              <a:rPr lang="en-US" sz="3200" dirty="0"/>
              <a:t>challenging. </a:t>
            </a:r>
            <a:endParaRPr lang="en-US" sz="3200" dirty="0" smtClean="0"/>
          </a:p>
          <a:p>
            <a:r>
              <a:rPr lang="en-US" sz="3200" dirty="0" smtClean="0"/>
              <a:t>It </a:t>
            </a:r>
            <a:r>
              <a:rPr lang="en-US" sz="3200" dirty="0"/>
              <a:t>is therefore important to test a variety of models in order to </a:t>
            </a:r>
            <a:r>
              <a:rPr lang="en-US" sz="3200" dirty="0" smtClean="0"/>
              <a:t>find the </a:t>
            </a:r>
            <a:r>
              <a:rPr lang="en-US" sz="3200" dirty="0"/>
              <a:t>combination of precision and recall that will meet the needs of your project.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and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measure of model performance that combines precision and recall into a </a:t>
            </a:r>
            <a:r>
              <a:rPr lang="en-US" dirty="0" smtClean="0"/>
              <a:t>single number </a:t>
            </a:r>
            <a:r>
              <a:rPr lang="en-US" dirty="0"/>
              <a:t>is known as the </a:t>
            </a:r>
            <a:r>
              <a:rPr lang="en-US" b="1" dirty="0"/>
              <a:t>F-measure </a:t>
            </a:r>
            <a:r>
              <a:rPr lang="en-US" dirty="0"/>
              <a:t>(also sometimes called the </a:t>
            </a:r>
            <a:r>
              <a:rPr lang="en-US" b="1" dirty="0" err="1"/>
              <a:t>F1</a:t>
            </a:r>
            <a:r>
              <a:rPr lang="en-US" b="1" dirty="0"/>
              <a:t> score </a:t>
            </a:r>
            <a:r>
              <a:rPr lang="en-US" dirty="0"/>
              <a:t>or </a:t>
            </a:r>
            <a:r>
              <a:rPr lang="en-US" b="1" dirty="0"/>
              <a:t>F-score</a:t>
            </a:r>
            <a:r>
              <a:rPr lang="en-US" dirty="0"/>
              <a:t>).</a:t>
            </a:r>
          </a:p>
          <a:p>
            <a:r>
              <a:rPr lang="en-US" dirty="0"/>
              <a:t>The F-measure combines precision and recall using the </a:t>
            </a:r>
            <a:r>
              <a:rPr lang="en-US" b="1" dirty="0"/>
              <a:t>harmonic mean</a:t>
            </a:r>
            <a:r>
              <a:rPr lang="en-US" dirty="0"/>
              <a:t>, a type </a:t>
            </a:r>
            <a:r>
              <a:rPr lang="en-US" dirty="0" smtClean="0"/>
              <a:t>of  average </a:t>
            </a:r>
            <a:r>
              <a:rPr lang="en-US" dirty="0"/>
              <a:t>that is used for rates of change.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harmonic mean is used rather </a:t>
            </a:r>
            <a:r>
              <a:rPr lang="en-US" dirty="0" smtClean="0"/>
              <a:t>than the </a:t>
            </a:r>
            <a:r>
              <a:rPr lang="en-US" dirty="0"/>
              <a:t>common arithmetic mean since both precision and recall are expressed </a:t>
            </a:r>
            <a:r>
              <a:rPr lang="en-US" dirty="0" smtClean="0"/>
              <a:t>as proportions </a:t>
            </a:r>
            <a:r>
              <a:rPr lang="en-US" dirty="0"/>
              <a:t>between zero and one, which can be interpreted as rates.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Precision and </a:t>
            </a:r>
            <a:r>
              <a:rPr lang="en-US" b="1" dirty="0" smtClean="0"/>
              <a:t>recall </a:t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F-measure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4971426"/>
            <a:ext cx="8077200" cy="7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7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7"/>
            <a:ext cx="8229599" cy="4830763"/>
          </a:xfrm>
        </p:spPr>
        <p:txBody>
          <a:bodyPr/>
          <a:lstStyle/>
          <a:p>
            <a:r>
              <a:rPr lang="en-US" dirty="0"/>
              <a:t>To calculate the F-measure, use the precision and recall values computed previously:</a:t>
            </a:r>
          </a:p>
          <a:p>
            <a:pPr marL="0" indent="0">
              <a:buNone/>
            </a:pPr>
            <a:r>
              <a:rPr lang="en-US" b="1" dirty="0"/>
              <a:t>&gt; f &lt;- (2 * </a:t>
            </a:r>
            <a:r>
              <a:rPr lang="en-US" b="1" dirty="0" err="1"/>
              <a:t>prec</a:t>
            </a:r>
            <a:r>
              <a:rPr lang="en-US" b="1" dirty="0"/>
              <a:t> * rec) / (</a:t>
            </a:r>
            <a:r>
              <a:rPr lang="en-US" b="1" dirty="0" err="1"/>
              <a:t>prec</a:t>
            </a:r>
            <a:r>
              <a:rPr lang="en-US" b="1" dirty="0"/>
              <a:t> + rec)</a:t>
            </a:r>
          </a:p>
          <a:p>
            <a:pPr marL="0" indent="0">
              <a:buNone/>
            </a:pPr>
            <a:r>
              <a:rPr lang="en-US" b="1" dirty="0"/>
              <a:t>&gt; f</a:t>
            </a:r>
          </a:p>
          <a:p>
            <a:pPr marL="0" indent="0">
              <a:buNone/>
            </a:pPr>
            <a:r>
              <a:rPr lang="en-US" b="1" dirty="0"/>
              <a:t>[1] 0.8967552</a:t>
            </a:r>
          </a:p>
          <a:p>
            <a:r>
              <a:rPr lang="en-US" dirty="0"/>
              <a:t>This comes out exactly the same as using the counts from the confusion matrix:</a:t>
            </a:r>
          </a:p>
          <a:p>
            <a:pPr marL="0" indent="0">
              <a:buNone/>
            </a:pPr>
            <a:r>
              <a:rPr lang="en-US" b="1" dirty="0"/>
              <a:t>&gt; f &lt;- (2 * 152) / (2 * 152 + 4 + 31)</a:t>
            </a:r>
          </a:p>
          <a:p>
            <a:pPr marL="0" indent="0">
              <a:buNone/>
            </a:pPr>
            <a:r>
              <a:rPr lang="en-US" b="1" dirty="0"/>
              <a:t>&gt; f</a:t>
            </a:r>
          </a:p>
          <a:p>
            <a:pPr marL="0" indent="0">
              <a:buNone/>
            </a:pPr>
            <a:r>
              <a:rPr lang="en-US" b="1" dirty="0"/>
              <a:t>[1] 0.8967552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Precision and </a:t>
            </a:r>
            <a:r>
              <a:rPr lang="en-US" b="1" dirty="0" smtClean="0"/>
              <a:t>recall </a:t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F-measure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7"/>
            <a:ext cx="8229599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F-measure </a:t>
            </a:r>
            <a:r>
              <a:rPr lang="en-US" dirty="0"/>
              <a:t>describes the model performance in a single number, it </a:t>
            </a:r>
            <a:r>
              <a:rPr lang="en-US" dirty="0" smtClean="0"/>
              <a:t>provides a </a:t>
            </a:r>
            <a:r>
              <a:rPr lang="en-US" dirty="0"/>
              <a:t>convenient way to compare several models side by side.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this </a:t>
            </a:r>
            <a:r>
              <a:rPr lang="en-US" dirty="0" smtClean="0"/>
              <a:t>assumes that </a:t>
            </a:r>
            <a:r>
              <a:rPr lang="en-US" dirty="0"/>
              <a:t>equal weight should be assigned to precision and recall, an assumption </a:t>
            </a:r>
            <a:r>
              <a:rPr lang="en-US" dirty="0" smtClean="0"/>
              <a:t>that is </a:t>
            </a:r>
            <a:r>
              <a:rPr lang="en-US" dirty="0"/>
              <a:t>not always valid.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possible to calculate F-scores using different </a:t>
            </a:r>
            <a:r>
              <a:rPr lang="en-US" dirty="0" smtClean="0"/>
              <a:t>weights for </a:t>
            </a:r>
            <a:r>
              <a:rPr lang="en-US" dirty="0"/>
              <a:t>precision and recall, but choosing the weights could be tricky at the best </a:t>
            </a:r>
            <a:r>
              <a:rPr lang="en-US" dirty="0" smtClean="0"/>
              <a:t>and arbitrary </a:t>
            </a:r>
            <a:r>
              <a:rPr lang="en-US" dirty="0"/>
              <a:t>at worst.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better practice is to use measures such as the F-score </a:t>
            </a:r>
            <a:r>
              <a:rPr lang="en-US" dirty="0" smtClean="0"/>
              <a:t>in combination </a:t>
            </a:r>
            <a:r>
              <a:rPr lang="en-US" dirty="0"/>
              <a:t>with methods that consider a model's strengths and weaknesses </a:t>
            </a:r>
            <a:r>
              <a:rPr lang="en-US" dirty="0" smtClean="0"/>
              <a:t>more globally</a:t>
            </a:r>
            <a:r>
              <a:rPr lang="en-US" dirty="0"/>
              <a:t>, such as those described in the next section.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37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Precision and </a:t>
            </a:r>
            <a:r>
              <a:rPr lang="en-US" b="1" dirty="0" smtClean="0"/>
              <a:t>recall </a:t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F-measure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procedure of partitioning data into training and test datasets that we used </a:t>
            </a:r>
            <a:r>
              <a:rPr lang="en-US" dirty="0" smtClean="0"/>
              <a:t>in previous </a:t>
            </a:r>
            <a:r>
              <a:rPr lang="en-US" dirty="0"/>
              <a:t>chapters is known as the </a:t>
            </a:r>
            <a:r>
              <a:rPr lang="en-US" b="1" dirty="0"/>
              <a:t>holdout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As </a:t>
            </a:r>
            <a:r>
              <a:rPr lang="en-US" dirty="0"/>
              <a:t>shown in </a:t>
            </a:r>
            <a:r>
              <a:rPr lang="en-US" dirty="0" smtClean="0"/>
              <a:t>the diagram</a:t>
            </a:r>
            <a:r>
              <a:rPr lang="en-US" dirty="0"/>
              <a:t>, the </a:t>
            </a:r>
            <a:r>
              <a:rPr lang="en-US" b="1" dirty="0"/>
              <a:t>training dataset </a:t>
            </a:r>
            <a:r>
              <a:rPr lang="en-US" dirty="0"/>
              <a:t>is used to generate the model, which is then </a:t>
            </a:r>
            <a:r>
              <a:rPr lang="en-US" dirty="0" smtClean="0"/>
              <a:t>applied to </a:t>
            </a:r>
            <a:r>
              <a:rPr lang="en-US" dirty="0"/>
              <a:t>the </a:t>
            </a:r>
            <a:r>
              <a:rPr lang="en-US" b="1" dirty="0"/>
              <a:t>test dataset </a:t>
            </a:r>
            <a:r>
              <a:rPr lang="en-US" dirty="0"/>
              <a:t>to generate predictions for evaluation.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holdout method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90355"/>
            <a:ext cx="6781800" cy="215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2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Typically, about one-third of the data is held out for testing, and two-thirds is used for training, but this proportion can vary depending on the amount of available data. </a:t>
            </a:r>
          </a:p>
          <a:p>
            <a:r>
              <a:rPr lang="en-US" sz="2800" dirty="0"/>
              <a:t>To ensure that the training and test data do not have systematic differences, their examples are randomly divided into the two groups. </a:t>
            </a:r>
          </a:p>
          <a:p>
            <a:r>
              <a:rPr lang="en-US" sz="2800" dirty="0"/>
              <a:t>For the holdout method to result in a truly accurate estimate of the </a:t>
            </a:r>
            <a:r>
              <a:rPr lang="en-US" sz="2800" dirty="0" smtClean="0"/>
              <a:t>future performance</a:t>
            </a:r>
            <a:r>
              <a:rPr lang="en-US" sz="2800" dirty="0"/>
              <a:t>, at no time should the performance on the test dataset be allowed </a:t>
            </a:r>
            <a:r>
              <a:rPr lang="en-US" sz="2800" dirty="0" smtClean="0"/>
              <a:t>to influence </a:t>
            </a:r>
            <a:r>
              <a:rPr lang="en-US" sz="2800" dirty="0"/>
              <a:t>the model. </a:t>
            </a:r>
            <a:endParaRPr 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39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holdout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confusion matrix </a:t>
            </a:r>
            <a:r>
              <a:rPr lang="en-US" sz="2800" dirty="0"/>
              <a:t>is a table that categorizes predictions according to </a:t>
            </a:r>
            <a:r>
              <a:rPr lang="en-US" sz="2800" dirty="0" smtClean="0"/>
              <a:t>whether they </a:t>
            </a:r>
            <a:r>
              <a:rPr lang="en-US" sz="2800" dirty="0"/>
              <a:t>match the actual value. </a:t>
            </a:r>
            <a:endParaRPr lang="en-US" sz="2800" dirty="0" smtClean="0"/>
          </a:p>
          <a:p>
            <a:r>
              <a:rPr lang="en-US" sz="2800" dirty="0" smtClean="0"/>
              <a:t>One </a:t>
            </a:r>
            <a:r>
              <a:rPr lang="en-US" sz="2800" dirty="0"/>
              <a:t>of the table's dimensions indicates the </a:t>
            </a:r>
            <a:r>
              <a:rPr lang="en-US" sz="2800" dirty="0" smtClean="0"/>
              <a:t>possible categories </a:t>
            </a:r>
            <a:r>
              <a:rPr lang="en-US" sz="2800" dirty="0"/>
              <a:t>of predicted values, while the other dimension indicates the same </a:t>
            </a:r>
            <a:r>
              <a:rPr lang="en-US" sz="2800" dirty="0" smtClean="0"/>
              <a:t>for actual </a:t>
            </a:r>
            <a:r>
              <a:rPr lang="en-US" sz="2800" dirty="0"/>
              <a:t>values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Although we have only seen 2 x 2 confusion matrices so far, a </a:t>
            </a:r>
            <a:r>
              <a:rPr lang="en-US" sz="2800" dirty="0" smtClean="0"/>
              <a:t>matrix can </a:t>
            </a:r>
            <a:r>
              <a:rPr lang="en-US" sz="2800" dirty="0"/>
              <a:t>be created for models that predict any number of class values. </a:t>
            </a:r>
            <a:endParaRPr 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onfusion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</a:t>
            </a:r>
            <a:r>
              <a:rPr lang="en-US" sz="2800" dirty="0"/>
              <a:t>is easy to unknowingly violate this rule by choosing the </a:t>
            </a:r>
            <a:r>
              <a:rPr lang="en-US" sz="2800" dirty="0" smtClean="0"/>
              <a:t>best model </a:t>
            </a:r>
            <a:r>
              <a:rPr lang="en-US" sz="2800" dirty="0"/>
              <a:t>based upon the results of repeated testing.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example, suppose we </a:t>
            </a:r>
            <a:r>
              <a:rPr lang="en-US" sz="2800" dirty="0" smtClean="0"/>
              <a:t>built several </a:t>
            </a:r>
            <a:r>
              <a:rPr lang="en-US" sz="2800" dirty="0"/>
              <a:t>models on the training data, and selected the one with the highest </a:t>
            </a:r>
            <a:r>
              <a:rPr lang="en-US" sz="2800" dirty="0" smtClean="0"/>
              <a:t>accuracy on </a:t>
            </a:r>
            <a:r>
              <a:rPr lang="en-US" sz="2800" dirty="0"/>
              <a:t>the test data. </a:t>
            </a:r>
            <a:endParaRPr lang="en-US" sz="2800" dirty="0" smtClean="0"/>
          </a:p>
          <a:p>
            <a:r>
              <a:rPr lang="en-US" sz="2800" dirty="0" smtClean="0"/>
              <a:t>Because </a:t>
            </a:r>
            <a:r>
              <a:rPr lang="en-US" sz="2800" dirty="0"/>
              <a:t>we have cherry-picked the best result, the test </a:t>
            </a:r>
            <a:r>
              <a:rPr lang="en-US" sz="2800" dirty="0" smtClean="0"/>
              <a:t>performance is </a:t>
            </a:r>
            <a:r>
              <a:rPr lang="en-US" sz="2800" dirty="0"/>
              <a:t>not an unbiased measure of the performance on unseen data.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40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holdout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avoid this problem, it is better to divide the original data so that in addition </a:t>
            </a:r>
            <a:r>
              <a:rPr lang="en-US" sz="2800" dirty="0" smtClean="0"/>
              <a:t>to the </a:t>
            </a:r>
            <a:r>
              <a:rPr lang="en-US" sz="2800" dirty="0"/>
              <a:t>training datasets and the test datasets, a </a:t>
            </a:r>
            <a:r>
              <a:rPr lang="en-US" sz="2800" b="1" dirty="0"/>
              <a:t>validation dataset </a:t>
            </a:r>
            <a:r>
              <a:rPr lang="en-US" sz="2800" dirty="0"/>
              <a:t>is available. </a:t>
            </a:r>
            <a:endParaRPr lang="en-US" sz="2800" dirty="0" smtClean="0"/>
          </a:p>
          <a:p>
            <a:r>
              <a:rPr lang="en-US" sz="2800" dirty="0" smtClean="0"/>
              <a:t>The validation </a:t>
            </a:r>
            <a:r>
              <a:rPr lang="en-US" sz="2800" dirty="0"/>
              <a:t>dataset would be used for iterating and refining the model or </a:t>
            </a:r>
            <a:r>
              <a:rPr lang="en-US" sz="2800" dirty="0" smtClean="0"/>
              <a:t>models chosen</a:t>
            </a:r>
            <a:r>
              <a:rPr lang="en-US" sz="2800" dirty="0"/>
              <a:t>, leaving the test dataset to be used only once as a final step to report </a:t>
            </a:r>
            <a:r>
              <a:rPr lang="en-US" sz="2800" dirty="0" smtClean="0"/>
              <a:t>an estimated </a:t>
            </a:r>
            <a:r>
              <a:rPr lang="en-US" sz="2800" dirty="0"/>
              <a:t>error rate for future predictions.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typical split between training, test</a:t>
            </a:r>
            <a:r>
              <a:rPr lang="en-US" sz="2800" dirty="0" smtClean="0"/>
              <a:t>, and </a:t>
            </a:r>
            <a:r>
              <a:rPr lang="en-US" sz="2800" dirty="0"/>
              <a:t>validation would be 50 percent, 25 percent, and 25 percent, respectively.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41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holdout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simple method to create holdout samples uses random number generators to </a:t>
            </a:r>
            <a:r>
              <a:rPr lang="en-US" sz="2800" dirty="0" smtClean="0"/>
              <a:t>assign records </a:t>
            </a:r>
            <a:r>
              <a:rPr lang="en-US" sz="2800" dirty="0"/>
              <a:t>to partitions.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42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holdout method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62263"/>
            <a:ext cx="7380845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0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order to reduce the chance of this occurring, a technique called </a:t>
            </a:r>
            <a:r>
              <a:rPr lang="en-US" sz="2800" b="1" dirty="0"/>
              <a:t>stratified </a:t>
            </a:r>
            <a:r>
              <a:rPr lang="en-US" sz="2800" b="1" dirty="0" smtClean="0"/>
              <a:t>random sampling </a:t>
            </a:r>
            <a:r>
              <a:rPr lang="en-US" sz="2800" dirty="0"/>
              <a:t>can be used. </a:t>
            </a:r>
            <a:endParaRPr lang="en-US" sz="2800" dirty="0" smtClean="0"/>
          </a:p>
          <a:p>
            <a:r>
              <a:rPr lang="en-US" sz="2800" dirty="0" smtClean="0"/>
              <a:t>Although </a:t>
            </a:r>
            <a:r>
              <a:rPr lang="en-US" sz="2800" dirty="0"/>
              <a:t>in the long run a random sample should </a:t>
            </a:r>
            <a:r>
              <a:rPr lang="en-US" sz="2800" dirty="0" smtClean="0"/>
              <a:t>contain roughly </a:t>
            </a:r>
            <a:r>
              <a:rPr lang="en-US" sz="2800" dirty="0"/>
              <a:t>the same proportion of each class value as the full dataset, </a:t>
            </a:r>
            <a:r>
              <a:rPr lang="en-US" sz="2800" dirty="0" smtClean="0"/>
              <a:t>stratified random sampling </a:t>
            </a:r>
            <a:r>
              <a:rPr lang="en-US" sz="2800" dirty="0"/>
              <a:t>guarantees that the random partitions have nearly the same proportion </a:t>
            </a:r>
            <a:r>
              <a:rPr lang="en-US" sz="2800" dirty="0" smtClean="0"/>
              <a:t>of each </a:t>
            </a:r>
            <a:r>
              <a:rPr lang="en-US" sz="2800" dirty="0"/>
              <a:t>class as the full dataset, even when some classes are small</a:t>
            </a:r>
            <a:r>
              <a:rPr lang="en-US" sz="28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43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holdout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technique called </a:t>
            </a:r>
            <a:r>
              <a:rPr lang="en-US" sz="2800" b="1" dirty="0"/>
              <a:t>repeated holdout </a:t>
            </a:r>
            <a:r>
              <a:rPr lang="en-US" sz="2800" dirty="0"/>
              <a:t>is sometimes used to mitigate the </a:t>
            </a:r>
            <a:r>
              <a:rPr lang="en-US" sz="2800" dirty="0" smtClean="0"/>
              <a:t>problems of </a:t>
            </a:r>
            <a:r>
              <a:rPr lang="en-US" sz="2800" dirty="0"/>
              <a:t>randomly composed training datasets.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repeated holdout method is a </a:t>
            </a:r>
            <a:r>
              <a:rPr lang="en-US" sz="2800" dirty="0" smtClean="0"/>
              <a:t>special case </a:t>
            </a:r>
            <a:r>
              <a:rPr lang="en-US" sz="2800" dirty="0"/>
              <a:t>of the holdout method that uses the average result from several random </a:t>
            </a:r>
            <a:r>
              <a:rPr lang="en-US" sz="2800" dirty="0" smtClean="0"/>
              <a:t>holdout samples </a:t>
            </a:r>
            <a:r>
              <a:rPr lang="en-US" sz="2800" dirty="0"/>
              <a:t>to evaluate a model's performance. </a:t>
            </a:r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/>
              <a:t>multiple holdout samples are used</a:t>
            </a:r>
            <a:r>
              <a:rPr lang="en-US" sz="2800" dirty="0" smtClean="0"/>
              <a:t>, it </a:t>
            </a:r>
            <a:r>
              <a:rPr lang="en-US" sz="2800" dirty="0"/>
              <a:t>is less likely that the model is trained or tested on </a:t>
            </a:r>
            <a:r>
              <a:rPr lang="en-US" sz="2800" dirty="0" smtClean="0"/>
              <a:t>non representative </a:t>
            </a:r>
            <a:r>
              <a:rPr lang="en-US" sz="2800" dirty="0"/>
              <a:t>data.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44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holdout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3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repeated holdout is the basis of a technique known as </a:t>
            </a:r>
            <a:r>
              <a:rPr lang="en-US" b="1" dirty="0"/>
              <a:t>k-fold </a:t>
            </a:r>
            <a:r>
              <a:rPr lang="en-US" b="1" dirty="0" smtClean="0"/>
              <a:t>cross-validation  </a:t>
            </a:r>
            <a:r>
              <a:rPr lang="en-US" dirty="0" smtClean="0"/>
              <a:t>(</a:t>
            </a:r>
            <a:r>
              <a:rPr lang="en-US" dirty="0"/>
              <a:t>or </a:t>
            </a:r>
            <a:r>
              <a:rPr lang="en-US" b="1" dirty="0"/>
              <a:t>k-fold CV</a:t>
            </a:r>
            <a:r>
              <a:rPr lang="en-US" dirty="0"/>
              <a:t>), which has become the industry standard for estimating </a:t>
            </a:r>
            <a:r>
              <a:rPr lang="en-US" dirty="0" smtClean="0"/>
              <a:t>model performance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taking repeated random samples that could </a:t>
            </a:r>
            <a:r>
              <a:rPr lang="en-US" dirty="0" smtClean="0"/>
              <a:t>potentially use </a:t>
            </a:r>
            <a:r>
              <a:rPr lang="en-US" dirty="0"/>
              <a:t>the same record more than once, k-fold CV randomly divides the data into </a:t>
            </a:r>
            <a:r>
              <a:rPr lang="en-US" i="1" dirty="0"/>
              <a:t>k </a:t>
            </a:r>
            <a:r>
              <a:rPr lang="en-US" dirty="0" smtClean="0"/>
              <a:t>to completely </a:t>
            </a:r>
            <a:r>
              <a:rPr lang="en-US" dirty="0"/>
              <a:t>separate random partitions called </a:t>
            </a:r>
            <a:r>
              <a:rPr lang="en-US" b="1" dirty="0"/>
              <a:t>folds</a:t>
            </a:r>
            <a:r>
              <a:rPr lang="en-US" dirty="0"/>
              <a:t>.</a:t>
            </a:r>
          </a:p>
          <a:p>
            <a:r>
              <a:rPr lang="en-US" dirty="0"/>
              <a:t>Although </a:t>
            </a:r>
            <a:r>
              <a:rPr lang="en-US" i="1" dirty="0"/>
              <a:t>k </a:t>
            </a:r>
            <a:r>
              <a:rPr lang="en-US" dirty="0"/>
              <a:t>can be set to any number, by far, the most common convention is to </a:t>
            </a:r>
            <a:r>
              <a:rPr lang="en-US" dirty="0" smtClean="0"/>
              <a:t>use </a:t>
            </a:r>
            <a:r>
              <a:rPr lang="en-US" b="1" dirty="0" smtClean="0"/>
              <a:t>10-fold </a:t>
            </a:r>
            <a:r>
              <a:rPr lang="en-US" b="1" dirty="0"/>
              <a:t>cross-validation </a:t>
            </a:r>
            <a:r>
              <a:rPr lang="en-US" dirty="0"/>
              <a:t>(10-fold CV). Why 10 folds?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reason is that the </a:t>
            </a:r>
            <a:r>
              <a:rPr lang="en-US" dirty="0" smtClean="0"/>
              <a:t>empirical evidence </a:t>
            </a:r>
            <a:r>
              <a:rPr lang="en-US" dirty="0"/>
              <a:t>suggests that there is little added benefit in using a greater number.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 reason is that the </a:t>
            </a:r>
            <a:r>
              <a:rPr lang="en-US" sz="2600" dirty="0" smtClean="0"/>
              <a:t>empirical evidence </a:t>
            </a:r>
            <a:r>
              <a:rPr lang="en-US" sz="2600" dirty="0"/>
              <a:t>suggests that there is little added benefit in using a greater number. </a:t>
            </a:r>
            <a:endParaRPr lang="en-US" sz="2600" dirty="0" smtClean="0"/>
          </a:p>
          <a:p>
            <a:r>
              <a:rPr lang="en-US" sz="2600" dirty="0" smtClean="0"/>
              <a:t>For each </a:t>
            </a:r>
            <a:r>
              <a:rPr lang="en-US" sz="2600" dirty="0"/>
              <a:t>of the 10 folds (each comprising 10 percent of the total data), a machine </a:t>
            </a:r>
            <a:r>
              <a:rPr lang="en-US" sz="2600" dirty="0" smtClean="0"/>
              <a:t>learning model </a:t>
            </a:r>
            <a:r>
              <a:rPr lang="en-US" sz="2600" dirty="0"/>
              <a:t>is built on the remaining 90 percent of data.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fold's matching 10 </a:t>
            </a:r>
            <a:r>
              <a:rPr lang="en-US" sz="2600" dirty="0" smtClean="0"/>
              <a:t>percent sample </a:t>
            </a:r>
            <a:r>
              <a:rPr lang="en-US" sz="2600" dirty="0"/>
              <a:t>is then used for model evaluation. </a:t>
            </a:r>
            <a:endParaRPr lang="en-US" sz="2600" dirty="0" smtClean="0"/>
          </a:p>
          <a:p>
            <a:r>
              <a:rPr lang="en-US" sz="2600" dirty="0" smtClean="0"/>
              <a:t>After </a:t>
            </a:r>
            <a:r>
              <a:rPr lang="en-US" sz="2600" dirty="0"/>
              <a:t>the process of training and </a:t>
            </a:r>
            <a:r>
              <a:rPr lang="en-US" sz="2600" dirty="0" smtClean="0"/>
              <a:t>evaluating the </a:t>
            </a:r>
            <a:r>
              <a:rPr lang="en-US" sz="2600" dirty="0"/>
              <a:t>model has occurred for 10 times (with 10 different </a:t>
            </a:r>
            <a:r>
              <a:rPr lang="en-US" sz="2600" dirty="0" smtClean="0"/>
              <a:t> training/testing </a:t>
            </a:r>
            <a:r>
              <a:rPr lang="en-US" sz="2600" dirty="0"/>
              <a:t>combinations</a:t>
            </a:r>
            <a:r>
              <a:rPr lang="en-US" sz="2600" dirty="0" smtClean="0"/>
              <a:t>), the </a:t>
            </a:r>
            <a:r>
              <a:rPr lang="en-US" sz="2600" dirty="0"/>
              <a:t>average performance across all the folds is reported.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3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Datasets for cross-validation can be created using the </a:t>
            </a:r>
            <a:r>
              <a:rPr lang="en-US" sz="2800" dirty="0" err="1"/>
              <a:t>createFolds</a:t>
            </a:r>
            <a:r>
              <a:rPr lang="en-US" sz="2800" dirty="0"/>
              <a:t>() function </a:t>
            </a:r>
            <a:r>
              <a:rPr lang="en-US" sz="2800" dirty="0" smtClean="0"/>
              <a:t>in the </a:t>
            </a:r>
            <a:r>
              <a:rPr lang="en-US" sz="2800" dirty="0"/>
              <a:t>caret package. </a:t>
            </a:r>
            <a:endParaRPr lang="en-US" sz="2800" dirty="0" smtClean="0"/>
          </a:p>
          <a:p>
            <a:r>
              <a:rPr lang="en-US" sz="2800" dirty="0" smtClean="0"/>
              <a:t>Similar </a:t>
            </a:r>
            <a:r>
              <a:rPr lang="en-US" sz="2800" dirty="0"/>
              <a:t>to the stratified random holdout sampling, this </a:t>
            </a:r>
            <a:r>
              <a:rPr lang="en-US" sz="2800" dirty="0" smtClean="0"/>
              <a:t>function will </a:t>
            </a:r>
            <a:r>
              <a:rPr lang="en-US" sz="2800" dirty="0"/>
              <a:t>attempt to maintain the same class balance in each of the folds as in the </a:t>
            </a:r>
            <a:r>
              <a:rPr lang="en-US" sz="2800" dirty="0" smtClean="0"/>
              <a:t>original dataset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following is the command to create 10 folds:</a:t>
            </a:r>
          </a:p>
          <a:p>
            <a:pPr marL="0" indent="0">
              <a:buNone/>
            </a:pPr>
            <a:r>
              <a:rPr lang="en-US" sz="2800" b="1" dirty="0"/>
              <a:t>&gt; folds &lt;- </a:t>
            </a:r>
            <a:r>
              <a:rPr lang="en-US" sz="2800" b="1" dirty="0" err="1"/>
              <a:t>createFolds</a:t>
            </a:r>
            <a:r>
              <a:rPr lang="en-US" sz="2800" b="1" dirty="0"/>
              <a:t>(</a:t>
            </a:r>
            <a:r>
              <a:rPr lang="en-US" sz="2800" b="1" dirty="0" err="1"/>
              <a:t>credit$default</a:t>
            </a:r>
            <a:r>
              <a:rPr lang="en-US" sz="2800" b="1" dirty="0"/>
              <a:t>, k = 10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47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result of the </a:t>
            </a:r>
            <a:r>
              <a:rPr lang="en-US" dirty="0" err="1"/>
              <a:t>createFolds</a:t>
            </a:r>
            <a:r>
              <a:rPr lang="en-US" dirty="0"/>
              <a:t>() function is a list of vectors storing the row </a:t>
            </a:r>
            <a:r>
              <a:rPr lang="en-US" dirty="0" smtClean="0"/>
              <a:t>numbers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str</a:t>
            </a:r>
            <a:r>
              <a:rPr lang="en-US" b="1" dirty="0"/>
              <a:t>(folds)</a:t>
            </a:r>
          </a:p>
          <a:p>
            <a:pPr marL="0" indent="0">
              <a:buNone/>
            </a:pPr>
            <a:r>
              <a:rPr lang="en-US" b="1" dirty="0"/>
              <a:t>List of 10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Fold01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b="1" dirty="0"/>
              <a:t> [1:100] 1 5 12 13 19 21 25 32 36 38 </a:t>
            </a:r>
            <a:r>
              <a:rPr lang="en-US" b="1" dirty="0" smtClean="0"/>
              <a:t>...</a:t>
            </a:r>
          </a:p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Fold02</a:t>
            </a:r>
            <a:r>
              <a:rPr lang="en-US" b="1" dirty="0" smtClean="0"/>
              <a:t>: </a:t>
            </a:r>
            <a:r>
              <a:rPr lang="en-US" b="1" dirty="0" err="1" smtClean="0"/>
              <a:t>int</a:t>
            </a:r>
            <a:r>
              <a:rPr lang="en-US" b="1" dirty="0" smtClean="0"/>
              <a:t> [1:100] 16 49 78 81 84 93 105 108 128 134 ...</a:t>
            </a:r>
          </a:p>
          <a:p>
            <a:pPr marL="0" indent="0">
              <a:buNone/>
            </a:pPr>
            <a:r>
              <a:rPr lang="en-US" b="1" dirty="0" smtClean="0"/>
              <a:t>$ </a:t>
            </a:r>
            <a:r>
              <a:rPr lang="en-US" b="1" dirty="0" err="1"/>
              <a:t>Fold03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b="1" dirty="0"/>
              <a:t> [1:100] 15 48 60 67 76 91 102 109 117 123 ...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Fold04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b="1" dirty="0"/>
              <a:t> [1:100] 24 28 59 64 75 85 95 97 99 104 ...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Fold05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b="1" dirty="0"/>
              <a:t> [1:100] 9 10 23 27 29 34 37 39 53 61 ...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Fold06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b="1" dirty="0"/>
              <a:t> [1:100] 4 8 41 55 58 103 118 121 144 146 ...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Fold07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b="1" dirty="0"/>
              <a:t> [1:100] 2 3 7 11 14 33 40 45 51 57 ...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Fold08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b="1" dirty="0"/>
              <a:t> [1:100] 17 30 35 52 70 107 113 129 133 137 ...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Fold09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b="1" dirty="0"/>
              <a:t> [1:100] 6 20 26 31 42 44 46 63 79 101 ...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Fold10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b="1" dirty="0"/>
              <a:t> [1:100] 18 22 43 50 68 77 80 88 106 111 ...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48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1437"/>
            <a:ext cx="8686800" cy="4830763"/>
          </a:xfrm>
        </p:spPr>
        <p:txBody>
          <a:bodyPr>
            <a:noAutofit/>
          </a:bodyPr>
          <a:lstStyle/>
          <a:p>
            <a:r>
              <a:rPr lang="en-US" sz="2600" dirty="0" smtClean="0"/>
              <a:t>The </a:t>
            </a:r>
            <a:r>
              <a:rPr lang="en-US" sz="2600" dirty="0"/>
              <a:t>first fold is named </a:t>
            </a:r>
            <a:r>
              <a:rPr lang="en-US" sz="2600" dirty="0" err="1"/>
              <a:t>Fold01</a:t>
            </a:r>
            <a:r>
              <a:rPr lang="en-US" sz="2600" dirty="0"/>
              <a:t> and stores 100 integers, </a:t>
            </a:r>
            <a:r>
              <a:rPr lang="en-US" sz="2600" dirty="0" smtClean="0"/>
              <a:t>indicating the </a:t>
            </a:r>
            <a:r>
              <a:rPr lang="en-US" sz="2600" dirty="0"/>
              <a:t>100 rows in the credit data frame for the first fold. </a:t>
            </a:r>
            <a:endParaRPr lang="en-US" sz="2600" dirty="0" smtClean="0"/>
          </a:p>
          <a:p>
            <a:r>
              <a:rPr lang="en-US" sz="2600" dirty="0" smtClean="0"/>
              <a:t>To </a:t>
            </a:r>
            <a:r>
              <a:rPr lang="en-US" sz="2600" dirty="0"/>
              <a:t>create training and </a:t>
            </a:r>
            <a:r>
              <a:rPr lang="en-US" sz="2600" dirty="0" smtClean="0"/>
              <a:t>test datasets </a:t>
            </a:r>
            <a:r>
              <a:rPr lang="en-US" sz="2600" dirty="0"/>
              <a:t>to build and evaluate a model, an additional step is needed. </a:t>
            </a:r>
            <a:endParaRPr lang="en-US" sz="2600" dirty="0" smtClean="0"/>
          </a:p>
          <a:p>
            <a:r>
              <a:rPr lang="en-US" sz="2600" dirty="0" smtClean="0"/>
              <a:t>To </a:t>
            </a:r>
            <a:r>
              <a:rPr lang="en-US" sz="2600" dirty="0"/>
              <a:t>create data for the first fold. </a:t>
            </a:r>
            <a:r>
              <a:rPr lang="en-US" sz="2600" dirty="0" smtClean="0"/>
              <a:t>We'll </a:t>
            </a:r>
            <a:r>
              <a:rPr lang="en-US" sz="2600" dirty="0"/>
              <a:t>assign the </a:t>
            </a:r>
            <a:r>
              <a:rPr lang="en-US" sz="2600" dirty="0" smtClean="0"/>
              <a:t>selected 10 </a:t>
            </a:r>
            <a:r>
              <a:rPr lang="en-US" sz="2600" dirty="0"/>
              <a:t>percent to the test dataset, and use the negative symbol to assign the </a:t>
            </a:r>
            <a:r>
              <a:rPr lang="en-US" sz="2600" dirty="0" smtClean="0"/>
              <a:t>remaining 90 </a:t>
            </a:r>
            <a:r>
              <a:rPr lang="en-US" sz="2600" dirty="0"/>
              <a:t>percent to the training dataset:</a:t>
            </a:r>
          </a:p>
          <a:p>
            <a:r>
              <a:rPr lang="en-US" sz="2600" b="1" dirty="0"/>
              <a:t>&gt; </a:t>
            </a:r>
            <a:r>
              <a:rPr lang="en-US" sz="2600" b="1" dirty="0" err="1"/>
              <a:t>credit01_test</a:t>
            </a:r>
            <a:r>
              <a:rPr lang="en-US" sz="2600" b="1" dirty="0"/>
              <a:t> &lt;- credit[</a:t>
            </a:r>
            <a:r>
              <a:rPr lang="en-US" sz="2600" b="1" dirty="0" err="1"/>
              <a:t>folds$Fold01</a:t>
            </a:r>
            <a:r>
              <a:rPr lang="en-US" sz="2600" b="1" dirty="0"/>
              <a:t>, ]</a:t>
            </a:r>
          </a:p>
          <a:p>
            <a:r>
              <a:rPr lang="en-US" sz="2600" b="1" dirty="0"/>
              <a:t>&gt; </a:t>
            </a:r>
            <a:r>
              <a:rPr lang="en-US" sz="2600" b="1" dirty="0" err="1"/>
              <a:t>credit01_train</a:t>
            </a:r>
            <a:r>
              <a:rPr lang="en-US" sz="2600" b="1" dirty="0"/>
              <a:t> &lt;- credit[-</a:t>
            </a:r>
            <a:r>
              <a:rPr lang="en-US" sz="2600" b="1" dirty="0" err="1"/>
              <a:t>folds$Fold01</a:t>
            </a:r>
            <a:r>
              <a:rPr lang="en-US" sz="2600" b="1" dirty="0"/>
              <a:t>, ]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49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figure </a:t>
            </a:r>
            <a:r>
              <a:rPr lang="en-US" dirty="0"/>
              <a:t>depicts the familiar confusion matrix for a two-class binary model as well </a:t>
            </a:r>
            <a:r>
              <a:rPr lang="en-US" dirty="0" smtClean="0"/>
              <a:t>as the </a:t>
            </a:r>
            <a:r>
              <a:rPr lang="en-US" dirty="0"/>
              <a:t>3 x 3 confusion matrix for a three-class model.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onfusion matrix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599"/>
            <a:ext cx="8001000" cy="344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1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To perform the full 10-fold CV, this step would need to be repeated a total </a:t>
            </a:r>
            <a:r>
              <a:rPr lang="en-US" sz="2600" dirty="0" smtClean="0"/>
              <a:t>of 10 </a:t>
            </a:r>
            <a:r>
              <a:rPr lang="en-US" sz="2600" dirty="0"/>
              <a:t>times; building a model and then calculating the model's performance each time.</a:t>
            </a:r>
          </a:p>
          <a:p>
            <a:r>
              <a:rPr lang="en-US" sz="2600" dirty="0"/>
              <a:t>At the end, the performance measures would be averaged to obtain the </a:t>
            </a:r>
            <a:r>
              <a:rPr lang="en-US" sz="2600" dirty="0" smtClean="0"/>
              <a:t>overall performance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/>
              <a:t>W</a:t>
            </a:r>
            <a:r>
              <a:rPr lang="en-US" sz="2600" dirty="0" smtClean="0"/>
              <a:t>e </a:t>
            </a:r>
            <a:r>
              <a:rPr lang="en-US" sz="2600" dirty="0"/>
              <a:t>can automate this task by applying several of </a:t>
            </a:r>
            <a:r>
              <a:rPr lang="en-US" sz="2600" dirty="0" smtClean="0"/>
              <a:t>the techniques </a:t>
            </a:r>
            <a:r>
              <a:rPr lang="en-US" sz="2600" dirty="0"/>
              <a:t>we've learned earlier.</a:t>
            </a:r>
          </a:p>
          <a:p>
            <a:r>
              <a:rPr lang="en-US" sz="2600" dirty="0"/>
              <a:t>To demonstrate the process, we'll estimate the kappa statistic for a </a:t>
            </a:r>
            <a:r>
              <a:rPr lang="en-US" sz="2600" dirty="0" err="1"/>
              <a:t>C5.0</a:t>
            </a:r>
            <a:r>
              <a:rPr lang="en-US" sz="2600" dirty="0"/>
              <a:t> decision </a:t>
            </a:r>
            <a:r>
              <a:rPr lang="en-US" sz="2600" dirty="0" smtClean="0"/>
              <a:t>tree  model </a:t>
            </a:r>
            <a:r>
              <a:rPr lang="en-US" sz="2600" dirty="0"/>
              <a:t>of the credit data using 10-fold CV. </a:t>
            </a:r>
            <a:endParaRPr lang="en-US" sz="2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50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First</a:t>
            </a:r>
            <a:r>
              <a:rPr lang="en-US" dirty="0"/>
              <a:t>, we need to load some R packages</a:t>
            </a:r>
            <a:r>
              <a:rPr lang="en-US" dirty="0" smtClean="0"/>
              <a:t>: caret </a:t>
            </a:r>
            <a:r>
              <a:rPr lang="en-US" dirty="0"/>
              <a:t>(to create the folds), </a:t>
            </a:r>
            <a:r>
              <a:rPr lang="en-US" dirty="0" err="1"/>
              <a:t>C50</a:t>
            </a:r>
            <a:r>
              <a:rPr lang="en-US" dirty="0"/>
              <a:t> (for the decision tree), and </a:t>
            </a:r>
            <a:r>
              <a:rPr lang="en-US" dirty="0" err="1"/>
              <a:t>irr</a:t>
            </a:r>
            <a:r>
              <a:rPr lang="en-US" dirty="0"/>
              <a:t> (to calculate kappa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/>
              <a:t>library(caret)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/>
              <a:t>library(</a:t>
            </a:r>
            <a:r>
              <a:rPr lang="en-US" b="1" dirty="0" err="1"/>
              <a:t>C50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library(</a:t>
            </a:r>
            <a:r>
              <a:rPr lang="en-US" b="1" dirty="0" err="1"/>
              <a:t>irr</a:t>
            </a:r>
            <a:r>
              <a:rPr lang="en-US" b="1" dirty="0"/>
              <a:t>)</a:t>
            </a:r>
          </a:p>
          <a:p>
            <a:r>
              <a:rPr lang="en-US" dirty="0"/>
              <a:t>Next, we'll create a list of 10 folds as we have done previously. The </a:t>
            </a:r>
            <a:r>
              <a:rPr lang="en-US" dirty="0" err="1"/>
              <a:t>set.seed</a:t>
            </a:r>
            <a:r>
              <a:rPr lang="en-US" dirty="0" smtClean="0"/>
              <a:t>() function </a:t>
            </a:r>
            <a:r>
              <a:rPr lang="en-US" dirty="0"/>
              <a:t>is used here to ensure that the results are consistent if the same </a:t>
            </a:r>
            <a:r>
              <a:rPr lang="en-US" dirty="0" smtClean="0"/>
              <a:t>code is </a:t>
            </a:r>
            <a:r>
              <a:rPr lang="en-US" dirty="0"/>
              <a:t>run again: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set.seed</a:t>
            </a:r>
            <a:r>
              <a:rPr lang="en-US" b="1" dirty="0"/>
              <a:t>(123)</a:t>
            </a:r>
          </a:p>
          <a:p>
            <a:pPr marL="0" indent="0">
              <a:buNone/>
            </a:pPr>
            <a:r>
              <a:rPr lang="en-US" b="1" dirty="0" smtClean="0"/>
              <a:t>&gt; folds </a:t>
            </a:r>
            <a:r>
              <a:rPr lang="en-US" b="1" dirty="0"/>
              <a:t>&lt;- </a:t>
            </a:r>
            <a:r>
              <a:rPr lang="en-US" b="1" dirty="0" err="1"/>
              <a:t>createFolds</a:t>
            </a:r>
            <a:r>
              <a:rPr lang="en-US" b="1" dirty="0"/>
              <a:t>(</a:t>
            </a:r>
            <a:r>
              <a:rPr lang="en-US" b="1" dirty="0" err="1"/>
              <a:t>credit$default</a:t>
            </a:r>
            <a:r>
              <a:rPr lang="en-US" b="1" dirty="0"/>
              <a:t>, k = </a:t>
            </a:r>
            <a:r>
              <a:rPr lang="en-US" b="1" dirty="0" smtClean="0"/>
              <a:t>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51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Finally, we will apply a series of identical steps to the list of folds using the </a:t>
            </a:r>
            <a:r>
              <a:rPr lang="en-US" dirty="0" err="1"/>
              <a:t>lapply</a:t>
            </a:r>
            <a:r>
              <a:rPr lang="en-US" dirty="0" smtClean="0"/>
              <a:t>() function.</a:t>
            </a:r>
          </a:p>
          <a:p>
            <a:r>
              <a:rPr lang="en-US" dirty="0" smtClean="0"/>
              <a:t>Our </a:t>
            </a:r>
            <a:r>
              <a:rPr lang="en-US" dirty="0"/>
              <a:t>custom function divides the credit data frame into training and test data, </a:t>
            </a:r>
            <a:r>
              <a:rPr lang="en-US" dirty="0" smtClean="0"/>
              <a:t>builds a </a:t>
            </a:r>
            <a:r>
              <a:rPr lang="en-US" dirty="0"/>
              <a:t>decision tree using the </a:t>
            </a:r>
            <a:r>
              <a:rPr lang="en-US" dirty="0" err="1"/>
              <a:t>C5.0</a:t>
            </a:r>
            <a:r>
              <a:rPr lang="en-US" dirty="0"/>
              <a:t>() function on the training data, generates a set </a:t>
            </a:r>
            <a:r>
              <a:rPr lang="en-US" dirty="0" smtClean="0"/>
              <a:t>of predictions </a:t>
            </a:r>
            <a:r>
              <a:rPr lang="en-US" dirty="0"/>
              <a:t>from the test data, and compares the predicted and actual values </a:t>
            </a:r>
            <a:r>
              <a:rPr lang="en-US" dirty="0" smtClean="0"/>
              <a:t>using the </a:t>
            </a:r>
            <a:r>
              <a:rPr lang="en-US" dirty="0" err="1"/>
              <a:t>kappa2</a:t>
            </a:r>
            <a:r>
              <a:rPr lang="en-US" dirty="0"/>
              <a:t>() function: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cv_results</a:t>
            </a:r>
            <a:r>
              <a:rPr lang="en-US" b="1" dirty="0"/>
              <a:t> &lt;- </a:t>
            </a:r>
            <a:r>
              <a:rPr lang="en-US" b="1" dirty="0" err="1"/>
              <a:t>lapply</a:t>
            </a:r>
            <a:r>
              <a:rPr lang="en-US" b="1" dirty="0"/>
              <a:t>(folds, function(x) {</a:t>
            </a:r>
          </a:p>
          <a:p>
            <a:pPr marL="0" indent="0">
              <a:buNone/>
            </a:pPr>
            <a:r>
              <a:rPr lang="en-US" b="1" dirty="0" err="1"/>
              <a:t>credit_train</a:t>
            </a:r>
            <a:r>
              <a:rPr lang="en-US" b="1" dirty="0"/>
              <a:t> &lt;- credit[-x, ]</a:t>
            </a:r>
          </a:p>
          <a:p>
            <a:pPr marL="0" indent="0">
              <a:buNone/>
            </a:pPr>
            <a:r>
              <a:rPr lang="en-US" b="1" dirty="0" err="1"/>
              <a:t>credit_test</a:t>
            </a:r>
            <a:r>
              <a:rPr lang="en-US" b="1" dirty="0"/>
              <a:t> &lt;- credit[x, ]</a:t>
            </a:r>
          </a:p>
          <a:p>
            <a:pPr marL="0" indent="0">
              <a:buNone/>
            </a:pPr>
            <a:r>
              <a:rPr lang="en-US" b="1" dirty="0" err="1"/>
              <a:t>credit_model</a:t>
            </a:r>
            <a:r>
              <a:rPr lang="en-US" b="1" dirty="0"/>
              <a:t> &lt;- </a:t>
            </a:r>
            <a:r>
              <a:rPr lang="en-US" b="1" dirty="0" err="1"/>
              <a:t>C5.0</a:t>
            </a:r>
            <a:r>
              <a:rPr lang="en-US" b="1" dirty="0"/>
              <a:t>(default ~ ., data = </a:t>
            </a:r>
            <a:r>
              <a:rPr lang="en-US" b="1" dirty="0" err="1"/>
              <a:t>credit_train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credit_pred</a:t>
            </a:r>
            <a:r>
              <a:rPr lang="en-US" b="1" dirty="0"/>
              <a:t> &lt;- predict(</a:t>
            </a:r>
            <a:r>
              <a:rPr lang="en-US" b="1" dirty="0" err="1"/>
              <a:t>credit_model</a:t>
            </a:r>
            <a:r>
              <a:rPr lang="en-US" b="1" dirty="0"/>
              <a:t>, </a:t>
            </a:r>
            <a:r>
              <a:rPr lang="en-US" b="1" dirty="0" err="1"/>
              <a:t>credit_test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credit_actual</a:t>
            </a:r>
            <a:r>
              <a:rPr lang="en-US" b="1" dirty="0"/>
              <a:t> &lt;- </a:t>
            </a:r>
            <a:r>
              <a:rPr lang="en-US" b="1" dirty="0" err="1"/>
              <a:t>credit_test$default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kappa &lt;- </a:t>
            </a:r>
            <a:r>
              <a:rPr lang="en-US" b="1" dirty="0" err="1"/>
              <a:t>kappa2</a:t>
            </a:r>
            <a:r>
              <a:rPr lang="en-US" b="1" dirty="0"/>
              <a:t>(</a:t>
            </a:r>
            <a:r>
              <a:rPr lang="en-US" b="1" dirty="0" err="1"/>
              <a:t>data.frame</a:t>
            </a:r>
            <a:r>
              <a:rPr lang="en-US" b="1" dirty="0"/>
              <a:t>(</a:t>
            </a:r>
            <a:r>
              <a:rPr lang="en-US" b="1" dirty="0" err="1"/>
              <a:t>credit_actual</a:t>
            </a:r>
            <a:r>
              <a:rPr lang="en-US" b="1" dirty="0"/>
              <a:t>, </a:t>
            </a:r>
            <a:r>
              <a:rPr lang="en-US" b="1" dirty="0" err="1"/>
              <a:t>credit_pred</a:t>
            </a:r>
            <a:r>
              <a:rPr lang="en-US" b="1" dirty="0"/>
              <a:t>))$value</a:t>
            </a:r>
          </a:p>
          <a:p>
            <a:pPr marL="0" indent="0">
              <a:buNone/>
            </a:pPr>
            <a:r>
              <a:rPr lang="en-US" b="1" dirty="0"/>
              <a:t>return(kappa)</a:t>
            </a:r>
          </a:p>
          <a:p>
            <a:pPr marL="0" indent="0">
              <a:buNone/>
            </a:pPr>
            <a:r>
              <a:rPr lang="en-US" b="1" dirty="0" smtClean="0"/>
              <a:t>})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52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resulting kappa statistics are compiled into a list stored in the </a:t>
            </a:r>
            <a:r>
              <a:rPr lang="en-US" dirty="0" err="1" smtClean="0"/>
              <a:t>cv_results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/>
              <a:t>, which we can examine using </a:t>
            </a:r>
            <a:r>
              <a:rPr lang="en-US" dirty="0" err="1"/>
              <a:t>str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str</a:t>
            </a:r>
            <a:r>
              <a:rPr lang="en-US" b="1" dirty="0"/>
              <a:t>(</a:t>
            </a:r>
            <a:r>
              <a:rPr lang="en-US" b="1" dirty="0" err="1"/>
              <a:t>cv_results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List of 10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Fold01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0.343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Fold02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0.255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Fold03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0.109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Fold04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0.107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Fold05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0.338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Fold06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0.474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Fold07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0.245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Fold08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0.0365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Fold09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0.425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Fold10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0.505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53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There's just one more step remaining in the 10-fold CV process: we must calculate </a:t>
            </a:r>
            <a:r>
              <a:rPr lang="en-US" sz="2600" dirty="0" smtClean="0"/>
              <a:t>the average </a:t>
            </a:r>
            <a:r>
              <a:rPr lang="en-US" sz="2600" dirty="0"/>
              <a:t>of these 10 values. </a:t>
            </a:r>
            <a:endParaRPr lang="en-US" sz="2600" dirty="0" smtClean="0"/>
          </a:p>
          <a:p>
            <a:r>
              <a:rPr lang="en-US" sz="2600" dirty="0" smtClean="0"/>
              <a:t>Although </a:t>
            </a:r>
            <a:r>
              <a:rPr lang="en-US" sz="2600" dirty="0"/>
              <a:t>you will be tempted to type mean(</a:t>
            </a:r>
            <a:r>
              <a:rPr lang="en-US" sz="2600" dirty="0" err="1"/>
              <a:t>cv_results</a:t>
            </a:r>
            <a:r>
              <a:rPr lang="en-US" sz="2600" dirty="0" smtClean="0"/>
              <a:t>), because </a:t>
            </a:r>
            <a:r>
              <a:rPr lang="en-US" sz="2600" dirty="0" err="1"/>
              <a:t>cv_results</a:t>
            </a:r>
            <a:r>
              <a:rPr lang="en-US" sz="2600" dirty="0"/>
              <a:t> is not a numeric vector, the result would be an error. </a:t>
            </a:r>
            <a:endParaRPr lang="en-US" sz="2600" dirty="0" smtClean="0"/>
          </a:p>
          <a:p>
            <a:r>
              <a:rPr lang="en-US" sz="2600" dirty="0" smtClean="0"/>
              <a:t>Instead</a:t>
            </a:r>
            <a:r>
              <a:rPr lang="en-US" sz="2600" dirty="0"/>
              <a:t>, </a:t>
            </a:r>
            <a:r>
              <a:rPr lang="en-US" sz="2600" dirty="0" smtClean="0"/>
              <a:t>use the </a:t>
            </a:r>
            <a:r>
              <a:rPr lang="en-US" sz="2600" dirty="0" err="1"/>
              <a:t>unlist</a:t>
            </a:r>
            <a:r>
              <a:rPr lang="en-US" sz="2600" dirty="0"/>
              <a:t>() function, which eliminates the list structure, and reduces </a:t>
            </a:r>
            <a:r>
              <a:rPr lang="en-US" sz="2600" dirty="0" err="1"/>
              <a:t>cv_results</a:t>
            </a:r>
            <a:r>
              <a:rPr lang="en-US" sz="2600" dirty="0"/>
              <a:t> </a:t>
            </a:r>
            <a:r>
              <a:rPr lang="en-US" sz="2600" dirty="0" smtClean="0"/>
              <a:t>to a </a:t>
            </a:r>
            <a:r>
              <a:rPr lang="en-US" sz="2600" dirty="0"/>
              <a:t>numeric vector. From here, we can calculate the mean kappa as expected:</a:t>
            </a:r>
          </a:p>
          <a:p>
            <a:pPr marL="0" indent="0">
              <a:buNone/>
            </a:pPr>
            <a:r>
              <a:rPr lang="en-US" sz="2600" b="1" dirty="0"/>
              <a:t>&gt; mean(</a:t>
            </a:r>
            <a:r>
              <a:rPr lang="en-US" sz="2600" b="1" dirty="0" err="1"/>
              <a:t>unlist</a:t>
            </a:r>
            <a:r>
              <a:rPr lang="en-US" sz="2600" b="1" dirty="0"/>
              <a:t>(</a:t>
            </a:r>
            <a:r>
              <a:rPr lang="en-US" sz="2600" b="1" dirty="0" err="1"/>
              <a:t>cv_results</a:t>
            </a:r>
            <a:r>
              <a:rPr lang="en-US" sz="2600" b="1" dirty="0"/>
              <a:t>))</a:t>
            </a:r>
          </a:p>
          <a:p>
            <a:pPr marL="0" indent="0">
              <a:buNone/>
            </a:pPr>
            <a:r>
              <a:rPr lang="en-US" sz="2600" b="1" dirty="0"/>
              <a:t>[1] </a:t>
            </a:r>
            <a:r>
              <a:rPr lang="en-US" sz="2600" b="1" dirty="0" smtClean="0"/>
              <a:t>0.283796</a:t>
            </a:r>
            <a:endParaRPr lang="en-US" sz="2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54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5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/>
              <a:t>kappa statistic is fairly low, corresponding to "fair" on the interpretation scale</a:t>
            </a:r>
            <a:r>
              <a:rPr lang="en-US" sz="2800" dirty="0" smtClean="0"/>
              <a:t>, which </a:t>
            </a:r>
            <a:r>
              <a:rPr lang="en-US" sz="2800" dirty="0"/>
              <a:t>suggests that the credit scoring model performs only marginally better </a:t>
            </a:r>
            <a:r>
              <a:rPr lang="en-US" sz="2800" dirty="0" smtClean="0"/>
              <a:t>than random </a:t>
            </a:r>
            <a:r>
              <a:rPr lang="en-US" sz="2800" dirty="0"/>
              <a:t>chance. </a:t>
            </a:r>
            <a:endParaRPr 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55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slightly less frequently used alternative to k-fold CV is known as </a:t>
            </a:r>
            <a:r>
              <a:rPr lang="en-US" b="1" dirty="0" smtClean="0"/>
              <a:t>bootstrap sampling</a:t>
            </a:r>
            <a:r>
              <a:rPr lang="en-US" dirty="0"/>
              <a:t>, the </a:t>
            </a:r>
            <a:r>
              <a:rPr lang="en-US" b="1" dirty="0"/>
              <a:t>bootstrap </a:t>
            </a:r>
            <a:r>
              <a:rPr lang="en-US" dirty="0"/>
              <a:t>or </a:t>
            </a:r>
            <a:r>
              <a:rPr lang="en-US" b="1" dirty="0"/>
              <a:t>bootstrapping </a:t>
            </a:r>
            <a:r>
              <a:rPr lang="en-US" dirty="0"/>
              <a:t>for short. </a:t>
            </a:r>
            <a:endParaRPr lang="en-US" dirty="0" smtClean="0"/>
          </a:p>
          <a:p>
            <a:r>
              <a:rPr lang="en-US" dirty="0" smtClean="0"/>
              <a:t>These refer </a:t>
            </a:r>
            <a:r>
              <a:rPr lang="en-US" dirty="0"/>
              <a:t>to the statistical methods of using random samples of data to estimate </a:t>
            </a:r>
            <a:r>
              <a:rPr lang="en-US" dirty="0" smtClean="0"/>
              <a:t>the properties </a:t>
            </a:r>
            <a:r>
              <a:rPr lang="en-US" dirty="0"/>
              <a:t>of a larger set.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this principle is applied to machine learning </a:t>
            </a:r>
            <a:r>
              <a:rPr lang="en-US" dirty="0" smtClean="0"/>
              <a:t>model performance</a:t>
            </a:r>
            <a:r>
              <a:rPr lang="en-US" dirty="0"/>
              <a:t>, it implies the creation of several randomly selected training </a:t>
            </a:r>
            <a:r>
              <a:rPr lang="en-US" dirty="0" smtClean="0"/>
              <a:t>and test </a:t>
            </a:r>
            <a:r>
              <a:rPr lang="en-US" dirty="0"/>
              <a:t>datasets, which are then used to estimate performance statistics. </a:t>
            </a:r>
            <a:endParaRPr lang="en-US" dirty="0" smtClean="0"/>
          </a:p>
          <a:p>
            <a:r>
              <a:rPr lang="en-US" dirty="0" smtClean="0"/>
              <a:t>The results from </a:t>
            </a:r>
            <a:r>
              <a:rPr lang="en-US" dirty="0"/>
              <a:t>the various random datasets are then averaged to obtain a final estimate </a:t>
            </a:r>
            <a:r>
              <a:rPr lang="en-US" dirty="0" smtClean="0"/>
              <a:t>of future </a:t>
            </a:r>
            <a:r>
              <a:rPr lang="en-US" dirty="0"/>
              <a:t>performance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Bootstrap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1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Bootstrap sampling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dirty="0"/>
              <a:t>, what makes this procedure different from k-fold CV? </a:t>
            </a:r>
            <a:endParaRPr lang="en-US" dirty="0" smtClean="0"/>
          </a:p>
          <a:p>
            <a:r>
              <a:rPr lang="en-US" dirty="0" smtClean="0"/>
              <a:t>Whereas cross-validation divides </a:t>
            </a:r>
            <a:r>
              <a:rPr lang="en-US" dirty="0"/>
              <a:t>the data into separate partitions in which each example can appear </a:t>
            </a:r>
            <a:r>
              <a:rPr lang="en-US" dirty="0" smtClean="0"/>
              <a:t>only once</a:t>
            </a:r>
            <a:r>
              <a:rPr lang="en-US" dirty="0"/>
              <a:t>, the bootstrap allows examples to be selected multiple times through a </a:t>
            </a:r>
            <a:r>
              <a:rPr lang="en-US" dirty="0" smtClean="0"/>
              <a:t>process of </a:t>
            </a:r>
            <a:r>
              <a:rPr lang="en-US" b="1" dirty="0"/>
              <a:t>sampling with replacement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from the original dataset of </a:t>
            </a:r>
            <a:r>
              <a:rPr lang="en-US" i="1" dirty="0" smtClean="0"/>
              <a:t>n </a:t>
            </a:r>
            <a:r>
              <a:rPr lang="en-US" dirty="0" smtClean="0"/>
              <a:t>examples</a:t>
            </a:r>
            <a:r>
              <a:rPr lang="en-US" dirty="0"/>
              <a:t>, the bootstrap procedure will create one or more new training datasets </a:t>
            </a:r>
            <a:r>
              <a:rPr lang="en-US" dirty="0" smtClean="0"/>
              <a:t>that will </a:t>
            </a:r>
            <a:r>
              <a:rPr lang="en-US" dirty="0"/>
              <a:t>also contain </a:t>
            </a:r>
            <a:r>
              <a:rPr lang="en-US" i="1" dirty="0"/>
              <a:t>n </a:t>
            </a:r>
            <a:r>
              <a:rPr lang="en-US" dirty="0"/>
              <a:t>examples, some of which are repeated.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corresponding </a:t>
            </a:r>
            <a:r>
              <a:rPr lang="en-US" dirty="0" smtClean="0"/>
              <a:t>test datasets </a:t>
            </a:r>
            <a:r>
              <a:rPr lang="en-US" dirty="0"/>
              <a:t>are then constructed from the set of examples that were not selected for </a:t>
            </a:r>
            <a:r>
              <a:rPr lang="en-US" dirty="0" smtClean="0"/>
              <a:t>the respective </a:t>
            </a:r>
            <a:r>
              <a:rPr lang="en-US" dirty="0"/>
              <a:t>training datasets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sampling with replacement as described previously, the probability that </a:t>
            </a:r>
            <a:r>
              <a:rPr lang="en-US" sz="2800" dirty="0" smtClean="0"/>
              <a:t>any given </a:t>
            </a:r>
            <a:r>
              <a:rPr lang="en-US" sz="2800" dirty="0"/>
              <a:t>instance is included in the training dataset is 63.2 percent. </a:t>
            </a:r>
            <a:endParaRPr lang="en-US" sz="2800" dirty="0" smtClean="0"/>
          </a:p>
          <a:p>
            <a:r>
              <a:rPr lang="en-US" sz="2800" dirty="0" smtClean="0"/>
              <a:t>Consequently</a:t>
            </a:r>
            <a:r>
              <a:rPr lang="en-US" sz="2800" dirty="0"/>
              <a:t>, </a:t>
            </a:r>
            <a:r>
              <a:rPr lang="en-US" sz="2800" dirty="0" smtClean="0"/>
              <a:t>the probability </a:t>
            </a:r>
            <a:r>
              <a:rPr lang="en-US" sz="2800" dirty="0"/>
              <a:t>of any </a:t>
            </a:r>
            <a:r>
              <a:rPr lang="en-US" sz="2800" dirty="0" smtClean="0"/>
              <a:t>instance </a:t>
            </a:r>
            <a:r>
              <a:rPr lang="en-US" sz="2800" dirty="0"/>
              <a:t>being in the test dataset is 36.8 percent.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other words</a:t>
            </a:r>
            <a:r>
              <a:rPr lang="en-US" sz="2800" dirty="0" smtClean="0"/>
              <a:t>, the </a:t>
            </a:r>
            <a:r>
              <a:rPr lang="en-US" sz="2800" dirty="0"/>
              <a:t>training data represents only 63.2 percent of available examples, some of </a:t>
            </a:r>
            <a:r>
              <a:rPr lang="en-US" sz="2800" dirty="0" smtClean="0"/>
              <a:t>which are </a:t>
            </a:r>
            <a:r>
              <a:rPr lang="en-US" sz="2800" dirty="0"/>
              <a:t>repeated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In contrast to 10-fold CV, which uses 90 percent of the examples </a:t>
            </a:r>
            <a:r>
              <a:rPr lang="en-US" sz="2800" dirty="0" smtClean="0"/>
              <a:t>for training</a:t>
            </a:r>
            <a:r>
              <a:rPr lang="en-US" sz="2800" dirty="0"/>
              <a:t>, the bootstrap sample is less representative of the full dataset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Bootstrap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Because </a:t>
            </a:r>
            <a:r>
              <a:rPr lang="en-US" sz="2800" dirty="0"/>
              <a:t>a model trained on only 63.2 percent of the training data is likely to </a:t>
            </a:r>
            <a:r>
              <a:rPr lang="en-US" sz="2800" dirty="0" smtClean="0"/>
              <a:t>perform worse </a:t>
            </a:r>
            <a:r>
              <a:rPr lang="en-US" sz="2800" dirty="0"/>
              <a:t>than a model trained on a larger training set, the bootstrap's </a:t>
            </a:r>
            <a:r>
              <a:rPr lang="en-US" sz="2800" dirty="0" smtClean="0"/>
              <a:t>performance estimates </a:t>
            </a:r>
            <a:r>
              <a:rPr lang="en-US" sz="2800" dirty="0"/>
              <a:t>may be substantially lower than what would be obtained when the </a:t>
            </a:r>
            <a:r>
              <a:rPr lang="en-US" sz="2800" dirty="0" smtClean="0"/>
              <a:t>model is </a:t>
            </a:r>
            <a:r>
              <a:rPr lang="en-US" sz="2800" dirty="0"/>
              <a:t>later trained on the full dataset.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special case of bootstrapping known as </a:t>
            </a:r>
            <a:r>
              <a:rPr lang="en-US" sz="2800" dirty="0" smtClean="0"/>
              <a:t>the </a:t>
            </a:r>
            <a:r>
              <a:rPr lang="en-US" sz="2800" b="1" dirty="0" smtClean="0"/>
              <a:t>0.632 </a:t>
            </a:r>
            <a:r>
              <a:rPr lang="en-US" sz="2800" b="1" dirty="0"/>
              <a:t>bootstrap </a:t>
            </a:r>
            <a:r>
              <a:rPr lang="en-US" sz="2800" dirty="0"/>
              <a:t>accounts for this by calculating the final performance measure as </a:t>
            </a:r>
            <a:r>
              <a:rPr lang="en-US" sz="2800" dirty="0" smtClean="0"/>
              <a:t>a function </a:t>
            </a:r>
            <a:r>
              <a:rPr lang="en-US" sz="2800" dirty="0"/>
              <a:t>of performance on both the training data (which is overly optimistic) </a:t>
            </a:r>
            <a:r>
              <a:rPr lang="en-US" sz="2800" dirty="0" smtClean="0"/>
              <a:t>and the </a:t>
            </a:r>
            <a:r>
              <a:rPr lang="en-US" sz="2800" dirty="0"/>
              <a:t>test data (which is overly pessimistic). </a:t>
            </a:r>
            <a:endParaRPr 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59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Bootstrap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When the predicted value is the same as the actual value, it is a correct classification.</a:t>
            </a:r>
          </a:p>
          <a:p>
            <a:r>
              <a:rPr lang="en-US" sz="2600" dirty="0"/>
              <a:t>Correct predictions fall on the diagonal in the confusion matrix (denoted by </a:t>
            </a:r>
            <a:r>
              <a:rPr lang="en-US" sz="2600" b="1" dirty="0"/>
              <a:t>O</a:t>
            </a:r>
            <a:r>
              <a:rPr lang="en-US" sz="2600" dirty="0"/>
              <a:t>).</a:t>
            </a:r>
          </a:p>
          <a:p>
            <a:r>
              <a:rPr lang="en-US" sz="2600" dirty="0"/>
              <a:t>The off-diagonal matrix cells (denoted by </a:t>
            </a:r>
            <a:r>
              <a:rPr lang="en-US" sz="2600" b="1" dirty="0"/>
              <a:t>X</a:t>
            </a:r>
            <a:r>
              <a:rPr lang="en-US" sz="2600" dirty="0"/>
              <a:t>) indicate the cases where the </a:t>
            </a:r>
            <a:r>
              <a:rPr lang="en-US" sz="2600" dirty="0" smtClean="0"/>
              <a:t>predicted value </a:t>
            </a:r>
            <a:r>
              <a:rPr lang="en-US" sz="2600" dirty="0"/>
              <a:t>differs from the actual value. </a:t>
            </a:r>
            <a:endParaRPr lang="en-US" sz="2600" dirty="0" smtClean="0"/>
          </a:p>
          <a:p>
            <a:r>
              <a:rPr lang="en-US" sz="2600" dirty="0" smtClean="0"/>
              <a:t>These </a:t>
            </a:r>
            <a:r>
              <a:rPr lang="en-US" sz="2600" dirty="0"/>
              <a:t>are incorrect predictions. </a:t>
            </a:r>
            <a:endParaRPr lang="en-US" sz="2600" dirty="0" smtClean="0"/>
          </a:p>
          <a:p>
            <a:r>
              <a:rPr lang="en-US" sz="2600" dirty="0" smtClean="0"/>
              <a:t>The performance measures </a:t>
            </a:r>
            <a:r>
              <a:rPr lang="en-US" sz="2600" dirty="0"/>
              <a:t>for classification models are based on the counts of predictions falling </a:t>
            </a:r>
            <a:r>
              <a:rPr lang="en-US" sz="2600" dirty="0" smtClean="0"/>
              <a:t>on and </a:t>
            </a:r>
            <a:r>
              <a:rPr lang="en-US" sz="2600" dirty="0"/>
              <a:t>off the diagonal in these </a:t>
            </a:r>
            <a:r>
              <a:rPr lang="en-US" sz="2600" dirty="0" smtClean="0"/>
              <a:t>tables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onfusion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The </a:t>
                </a:r>
                <a:r>
                  <a:rPr lang="en-US" sz="3200" dirty="0"/>
                  <a:t>final error rate is then estimated as</a:t>
                </a:r>
                <a:r>
                  <a:rPr lang="en-US" sz="3200" dirty="0" smtClean="0"/>
                  <a:t>: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𝑒𝑟𝑟𝑜𝑟</m:t>
                      </m:r>
                      <m:r>
                        <a:rPr lang="en-US" sz="3200" b="0" i="1" smtClean="0">
                          <a:latin typeface="Cambria Math"/>
                        </a:rPr>
                        <m:t>=0.632∗</m:t>
                      </m:r>
                      <m:r>
                        <a:rPr lang="en-US" sz="3200" b="0" i="1" smtClean="0">
                          <a:latin typeface="Cambria Math"/>
                        </a:rPr>
                        <m:t>𝑒𝑟𝑟𝑜𝑟𝑡𝑒𝑠𝑡</m:t>
                      </m:r>
                      <m:r>
                        <a:rPr lang="en-US" sz="3200" b="0" i="1" smtClean="0">
                          <a:latin typeface="Cambria Math"/>
                        </a:rPr>
                        <m:t>+0.632∗</m:t>
                      </m:r>
                      <m:r>
                        <a:rPr lang="en-US" sz="3200" i="1">
                          <a:latin typeface="Cambria Math"/>
                        </a:rPr>
                        <m:t>𝑒𝑟𝑟𝑜𝑟</m:t>
                      </m:r>
                      <m:r>
                        <m:rPr>
                          <m:nor/>
                        </m:rPr>
                        <a:rPr lang="en-US" sz="3200" i="1" baseline="-25000" dirty="0"/>
                        <m:t>train</m:t>
                      </m:r>
                    </m:oMath>
                  </m:oMathPara>
                </a14:m>
                <a:endParaRPr lang="en-US" sz="3200" i="1" baseline="-25000" dirty="0"/>
              </a:p>
              <a:p>
                <a:r>
                  <a:rPr lang="en-US" sz="3000" dirty="0" smtClean="0"/>
                  <a:t>One </a:t>
                </a:r>
                <a:r>
                  <a:rPr lang="en-US" sz="3000" dirty="0"/>
                  <a:t>advantage of bootstrap over cross-validation is that it tends to work </a:t>
                </a:r>
                <a:r>
                  <a:rPr lang="en-US" sz="3000" dirty="0" smtClean="0"/>
                  <a:t>better with </a:t>
                </a:r>
                <a:r>
                  <a:rPr lang="en-US" sz="3000" dirty="0"/>
                  <a:t>very small datasets. </a:t>
                </a:r>
                <a:endParaRPr lang="en-US" sz="3000" dirty="0" smtClean="0"/>
              </a:p>
              <a:p>
                <a:r>
                  <a:rPr lang="en-US" sz="3000" dirty="0" smtClean="0"/>
                  <a:t>Additionally</a:t>
                </a:r>
                <a:r>
                  <a:rPr lang="en-US" sz="3000" dirty="0"/>
                  <a:t>, bootstrap sampling has applications </a:t>
                </a:r>
                <a:r>
                  <a:rPr lang="en-US" sz="3000" dirty="0" smtClean="0"/>
                  <a:t>beyond performance </a:t>
                </a:r>
                <a:r>
                  <a:rPr lang="en-US" sz="3000" dirty="0"/>
                  <a:t>measurement. </a:t>
                </a:r>
                <a:endParaRPr lang="en-US" sz="30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1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Bootstrap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</a:t>
            </a:r>
            <a:r>
              <a:rPr lang="en-US" sz="3200" dirty="0"/>
              <a:t>to automate model performance tuning by systematically searching </a:t>
            </a:r>
            <a:r>
              <a:rPr lang="en-US" sz="3200" dirty="0" smtClean="0"/>
              <a:t>for the </a:t>
            </a:r>
            <a:r>
              <a:rPr lang="en-US" sz="3200" dirty="0"/>
              <a:t>optimal set of training conditions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methods for combining models into groups that use teamwork to </a:t>
            </a:r>
            <a:r>
              <a:rPr lang="en-US" sz="3200" dirty="0" smtClean="0"/>
              <a:t>tackle tough </a:t>
            </a:r>
            <a:r>
              <a:rPr lang="en-US" sz="3200" dirty="0"/>
              <a:t>learning tasks</a:t>
            </a:r>
          </a:p>
          <a:p>
            <a:r>
              <a:rPr lang="en-US" sz="3200" dirty="0" smtClean="0"/>
              <a:t>How </a:t>
            </a:r>
            <a:r>
              <a:rPr lang="en-US" sz="3200" dirty="0"/>
              <a:t>to apply a variant of decision trees, which has quickly become </a:t>
            </a:r>
            <a:r>
              <a:rPr lang="en-US" sz="3200" dirty="0" smtClean="0"/>
              <a:t>popular due </a:t>
            </a:r>
            <a:r>
              <a:rPr lang="en-US" sz="3200" dirty="0"/>
              <a:t>to its impressive performance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</a:t>
            </a:r>
            <a:r>
              <a:rPr lang="en-US" dirty="0" smtClean="0"/>
              <a:t>Model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ensemble methods are </a:t>
            </a:r>
            <a:r>
              <a:rPr lang="en-US" sz="2800" dirty="0" smtClean="0"/>
              <a:t>based on </a:t>
            </a:r>
            <a:r>
              <a:rPr lang="en-US" sz="2800" dirty="0"/>
              <a:t>the idea that by combining multiple weaker learners, a stronger learner is created.</a:t>
            </a:r>
          </a:p>
          <a:p>
            <a:r>
              <a:rPr lang="en-US" sz="2800" dirty="0"/>
              <a:t>The various ensemble methods can be distinguished, in large part, by the </a:t>
            </a:r>
            <a:r>
              <a:rPr lang="en-US" sz="2800" dirty="0" smtClean="0"/>
              <a:t>answers to </a:t>
            </a:r>
            <a:r>
              <a:rPr lang="en-US" sz="2800" dirty="0"/>
              <a:t>these two questions:</a:t>
            </a:r>
          </a:p>
          <a:p>
            <a:pPr lvl="1"/>
            <a:r>
              <a:rPr lang="en-US" sz="2800" i="1" dirty="0" smtClean="0"/>
              <a:t>How </a:t>
            </a:r>
            <a:r>
              <a:rPr lang="en-US" sz="2800" i="1" dirty="0"/>
              <a:t>are the weak learning models chosen and/or constructed?</a:t>
            </a:r>
          </a:p>
          <a:p>
            <a:pPr lvl="1"/>
            <a:r>
              <a:rPr lang="en-US" sz="2800" i="1" dirty="0" smtClean="0"/>
              <a:t>How </a:t>
            </a:r>
            <a:r>
              <a:rPr lang="en-US" sz="2800" i="1" dirty="0"/>
              <a:t>are the weak learners' predictions combined to make a </a:t>
            </a:r>
            <a:r>
              <a:rPr lang="en-US" sz="2800" i="1" dirty="0" smtClean="0"/>
              <a:t>single final </a:t>
            </a:r>
            <a:r>
              <a:rPr lang="en-US" sz="2800" i="1" dirty="0"/>
              <a:t>prediction</a:t>
            </a:r>
            <a:r>
              <a:rPr lang="en-US" sz="2800" i="1" dirty="0" smtClean="0"/>
              <a:t>?</a:t>
            </a:r>
            <a:endParaRPr lang="en-US" sz="28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ensembles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0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input training data is used to build a number of models.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allocation function </a:t>
            </a:r>
            <a:r>
              <a:rPr lang="en-US" dirty="0"/>
              <a:t>dictates how much of the training data each model receives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Whether they each receive </a:t>
            </a:r>
            <a:r>
              <a:rPr lang="en-US" dirty="0"/>
              <a:t>the full training dataset or merely a </a:t>
            </a:r>
            <a:r>
              <a:rPr lang="en-US" dirty="0" smtClean="0"/>
              <a:t>sample. </a:t>
            </a:r>
          </a:p>
          <a:p>
            <a:r>
              <a:rPr lang="en-US" dirty="0" smtClean="0"/>
              <a:t>Whether </a:t>
            </a:r>
            <a:r>
              <a:rPr lang="en-US" dirty="0"/>
              <a:t>they each receive </a:t>
            </a:r>
            <a:r>
              <a:rPr lang="en-US" dirty="0" smtClean="0"/>
              <a:t>every feature </a:t>
            </a:r>
            <a:r>
              <a:rPr lang="en-US" dirty="0"/>
              <a:t>or a </a:t>
            </a:r>
            <a:r>
              <a:rPr lang="en-US" dirty="0" smtClean="0"/>
              <a:t>subset.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799354"/>
            <a:ext cx="78676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ensembles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 ideal ensemble includes a diverse set of models, the allocation </a:t>
            </a:r>
            <a:r>
              <a:rPr lang="en-US" sz="2600" dirty="0" smtClean="0"/>
              <a:t>function can </a:t>
            </a:r>
            <a:r>
              <a:rPr lang="en-US" sz="2600" dirty="0"/>
              <a:t>increase diversity by artificially varying the input data to bias the </a:t>
            </a:r>
            <a:r>
              <a:rPr lang="en-US" sz="2600" dirty="0" smtClean="0"/>
              <a:t>resulting learners</a:t>
            </a:r>
            <a:r>
              <a:rPr lang="en-US" sz="2600" dirty="0"/>
              <a:t>, even if they are the same type. </a:t>
            </a:r>
            <a:endParaRPr lang="en-US" sz="2600" dirty="0" smtClean="0"/>
          </a:p>
          <a:p>
            <a:r>
              <a:rPr lang="en-US" sz="2600" dirty="0" smtClean="0"/>
              <a:t>For </a:t>
            </a:r>
            <a:r>
              <a:rPr lang="en-US" sz="2600" dirty="0"/>
              <a:t>instance, it might use bootstrap </a:t>
            </a:r>
            <a:r>
              <a:rPr lang="en-US" sz="2600" dirty="0" smtClean="0"/>
              <a:t>sampling to </a:t>
            </a:r>
            <a:r>
              <a:rPr lang="en-US" sz="2600" dirty="0"/>
              <a:t>construct unique training datasets or pass on a different subset of features </a:t>
            </a:r>
            <a:r>
              <a:rPr lang="en-US" sz="2600" dirty="0" smtClean="0"/>
              <a:t>or examples </a:t>
            </a:r>
            <a:r>
              <a:rPr lang="en-US" sz="2600" dirty="0"/>
              <a:t>to each model. On the other hand, if the ensemble already includes a </a:t>
            </a:r>
            <a:r>
              <a:rPr lang="en-US" sz="2600" dirty="0" smtClean="0"/>
              <a:t>diverse set </a:t>
            </a:r>
            <a:r>
              <a:rPr lang="en-US" sz="2600" dirty="0"/>
              <a:t>of algorithms—such as a neural network, a decision tree, and a k-</a:t>
            </a:r>
            <a:r>
              <a:rPr lang="en-US" sz="2600" dirty="0" err="1"/>
              <a:t>NN</a:t>
            </a:r>
            <a:r>
              <a:rPr lang="en-US" sz="2600" dirty="0"/>
              <a:t> </a:t>
            </a:r>
            <a:r>
              <a:rPr lang="en-US" sz="2600" dirty="0" smtClean="0"/>
              <a:t>classifier—the allocation </a:t>
            </a:r>
            <a:r>
              <a:rPr lang="en-US" sz="2600" dirty="0"/>
              <a:t>function might pass the data on to each algorithm relatively </a:t>
            </a:r>
            <a:r>
              <a:rPr lang="en-US" sz="2600" dirty="0" smtClean="0"/>
              <a:t>unchanged.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64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ensembles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After the models are constructed, they can be used to generate a set of predictions</a:t>
            </a:r>
            <a:r>
              <a:rPr lang="en-US" sz="2800" dirty="0" smtClean="0"/>
              <a:t>, which </a:t>
            </a:r>
            <a:r>
              <a:rPr lang="en-US" sz="2800" dirty="0"/>
              <a:t>must be managed in some way.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b="1" dirty="0"/>
              <a:t>combination function </a:t>
            </a:r>
            <a:r>
              <a:rPr lang="en-US" sz="2800" dirty="0"/>
              <a:t>governs </a:t>
            </a:r>
            <a:r>
              <a:rPr lang="en-US" sz="2800" dirty="0" smtClean="0"/>
              <a:t>how disagreements </a:t>
            </a:r>
            <a:r>
              <a:rPr lang="en-US" sz="2800" dirty="0"/>
              <a:t>among the predictions are reconciled.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example, the ensemble </a:t>
            </a:r>
            <a:r>
              <a:rPr lang="en-US" sz="2800" dirty="0" smtClean="0"/>
              <a:t>might use </a:t>
            </a:r>
            <a:r>
              <a:rPr lang="en-US" sz="2800" dirty="0"/>
              <a:t>a majority vote to determine the final prediction, or it could use a more </a:t>
            </a:r>
            <a:r>
              <a:rPr lang="en-US" sz="2800" dirty="0" smtClean="0"/>
              <a:t>complex strategy </a:t>
            </a:r>
            <a:r>
              <a:rPr lang="en-US" sz="2800" dirty="0"/>
              <a:t>such as weighting each model's votes based on its prior performance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65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ensembles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3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</a:t>
            </a:r>
            <a:r>
              <a:rPr lang="en-US" sz="2800" dirty="0"/>
              <a:t>ensembles even utilize another model to learn a combination function </a:t>
            </a:r>
            <a:r>
              <a:rPr lang="en-US" sz="2800" dirty="0" smtClean="0"/>
              <a:t>from various </a:t>
            </a:r>
            <a:r>
              <a:rPr lang="en-US" sz="2800" dirty="0"/>
              <a:t>combinations of predictions.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example, suppose that when </a:t>
            </a:r>
            <a:r>
              <a:rPr lang="en-US" sz="2800" i="1" dirty="0" err="1"/>
              <a:t>M1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 err="1" smtClean="0"/>
              <a:t>M2</a:t>
            </a:r>
            <a:r>
              <a:rPr lang="en-US" sz="2800" i="1" dirty="0" smtClean="0"/>
              <a:t> </a:t>
            </a:r>
            <a:r>
              <a:rPr lang="en-US" sz="2800" dirty="0" smtClean="0"/>
              <a:t>both </a:t>
            </a:r>
            <a:r>
              <a:rPr lang="en-US" sz="2800" dirty="0"/>
              <a:t>vote yes, the actual class value is usually no. In this case, the ensemble </a:t>
            </a:r>
            <a:r>
              <a:rPr lang="en-US" sz="2800" dirty="0" smtClean="0"/>
              <a:t>could learn </a:t>
            </a:r>
            <a:r>
              <a:rPr lang="en-US" sz="2800" dirty="0"/>
              <a:t>to ignore the vote of </a:t>
            </a:r>
            <a:r>
              <a:rPr lang="en-US" sz="2800" i="1" dirty="0" err="1"/>
              <a:t>M1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 err="1"/>
              <a:t>M2</a:t>
            </a:r>
            <a:r>
              <a:rPr lang="en-US" sz="2800" i="1" dirty="0"/>
              <a:t> </a:t>
            </a:r>
            <a:r>
              <a:rPr lang="en-US" sz="2800" dirty="0"/>
              <a:t>when they agree.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process of using </a:t>
            </a:r>
            <a:r>
              <a:rPr lang="en-US" sz="2800" dirty="0" smtClean="0"/>
              <a:t>the predictions </a:t>
            </a:r>
            <a:r>
              <a:rPr lang="en-US" sz="2800" dirty="0"/>
              <a:t>of several models to train a final arbiter model is known as </a:t>
            </a:r>
            <a:r>
              <a:rPr lang="en-US" sz="2800" b="1" dirty="0"/>
              <a:t>stacking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66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ensembles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5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One of the benefits of using ensembles is that they may allow you to spend less </a:t>
            </a:r>
            <a:r>
              <a:rPr lang="en-US" sz="2800" dirty="0" smtClean="0"/>
              <a:t>time in </a:t>
            </a:r>
            <a:r>
              <a:rPr lang="en-US" sz="2800" dirty="0"/>
              <a:t>pursuit of a single best model. Instead, you can train a number of </a:t>
            </a:r>
            <a:r>
              <a:rPr lang="en-US" sz="2800" dirty="0" smtClean="0"/>
              <a:t>reasonably strong </a:t>
            </a:r>
            <a:r>
              <a:rPr lang="en-US" sz="2800" dirty="0"/>
              <a:t>candidates and combine them. </a:t>
            </a:r>
          </a:p>
          <a:p>
            <a:r>
              <a:rPr lang="en-US" sz="2800" dirty="0" smtClean="0"/>
              <a:t>Ensembles </a:t>
            </a:r>
            <a:r>
              <a:rPr lang="en-US" sz="2800" dirty="0"/>
              <a:t>also offer a number of performance advantages over single models:</a:t>
            </a:r>
          </a:p>
          <a:p>
            <a:r>
              <a:rPr lang="en-US" sz="2800" b="1" i="1" dirty="0" smtClean="0"/>
              <a:t>Better </a:t>
            </a:r>
            <a:r>
              <a:rPr lang="en-US" sz="2800" b="1" i="1" dirty="0"/>
              <a:t>generalizability to future problems</a:t>
            </a:r>
            <a:r>
              <a:rPr lang="en-US" sz="2800" i="1" dirty="0"/>
              <a:t>: As the opinions of </a:t>
            </a:r>
            <a:r>
              <a:rPr lang="en-US" sz="2800" i="1" dirty="0" smtClean="0"/>
              <a:t>several learners </a:t>
            </a:r>
            <a:r>
              <a:rPr lang="en-US" sz="2800" i="1" dirty="0"/>
              <a:t>are incorporated into a single final prediction, no single bias is </a:t>
            </a:r>
            <a:r>
              <a:rPr lang="en-US" sz="2800" i="1" dirty="0" smtClean="0"/>
              <a:t>able to </a:t>
            </a:r>
            <a:r>
              <a:rPr lang="en-US" sz="2800" i="1" dirty="0"/>
              <a:t>dominate. This reduces the chance of </a:t>
            </a:r>
            <a:r>
              <a:rPr lang="en-US" sz="2800" i="1" dirty="0" smtClean="0"/>
              <a:t>over fitting </a:t>
            </a:r>
            <a:r>
              <a:rPr lang="en-US" sz="2800" i="1" dirty="0"/>
              <a:t>to a learning task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67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ensembles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Improved </a:t>
            </a:r>
            <a:r>
              <a:rPr lang="en-US" sz="2800" b="1" i="1" dirty="0"/>
              <a:t>performance on massive or miniscule datasets</a:t>
            </a:r>
            <a:r>
              <a:rPr lang="en-US" sz="2800" i="1" dirty="0"/>
              <a:t>: </a:t>
            </a:r>
            <a:endParaRPr lang="en-US" sz="2800" i="1" dirty="0" smtClean="0"/>
          </a:p>
          <a:p>
            <a:pPr lvl="1"/>
            <a:r>
              <a:rPr lang="en-US" sz="2400" i="1" dirty="0" smtClean="0"/>
              <a:t>Many </a:t>
            </a:r>
            <a:r>
              <a:rPr lang="en-US" sz="2400" i="1" dirty="0"/>
              <a:t>models </a:t>
            </a:r>
            <a:r>
              <a:rPr lang="en-US" sz="2400" i="1" dirty="0" smtClean="0"/>
              <a:t>run into </a:t>
            </a:r>
            <a:r>
              <a:rPr lang="en-US" sz="2400" i="1" dirty="0"/>
              <a:t>memory or complexity limits when an extremely large set of </a:t>
            </a:r>
            <a:r>
              <a:rPr lang="en-US" sz="2400" i="1" dirty="0" smtClean="0"/>
              <a:t>features or </a:t>
            </a:r>
            <a:r>
              <a:rPr lang="en-US" sz="2400" i="1" dirty="0"/>
              <a:t>examples are used, </a:t>
            </a:r>
            <a:endParaRPr lang="en-US" sz="2400" i="1" dirty="0" smtClean="0"/>
          </a:p>
          <a:p>
            <a:pPr lvl="1"/>
            <a:r>
              <a:rPr lang="en-US" sz="2400" i="1" dirty="0" smtClean="0"/>
              <a:t>making </a:t>
            </a:r>
            <a:r>
              <a:rPr lang="en-US" sz="2400" i="1" dirty="0"/>
              <a:t>it more efficient to train several small </a:t>
            </a:r>
            <a:r>
              <a:rPr lang="en-US" sz="2400" i="1" dirty="0" smtClean="0"/>
              <a:t>models than </a:t>
            </a:r>
            <a:r>
              <a:rPr lang="en-US" sz="2400" i="1" dirty="0"/>
              <a:t>a single full </a:t>
            </a:r>
            <a:r>
              <a:rPr lang="en-US" sz="2400" i="1" dirty="0" smtClean="0"/>
              <a:t>model..</a:t>
            </a:r>
          </a:p>
          <a:p>
            <a:pPr lvl="1"/>
            <a:r>
              <a:rPr lang="en-US" sz="2400" i="1" dirty="0" smtClean="0"/>
              <a:t>Conversely</a:t>
            </a:r>
            <a:r>
              <a:rPr lang="en-US" sz="2400" i="1" dirty="0"/>
              <a:t>, ensembles also do well on the </a:t>
            </a:r>
            <a:r>
              <a:rPr lang="en-US" sz="2400" i="1" dirty="0" smtClean="0"/>
              <a:t>smallest datasets </a:t>
            </a:r>
            <a:r>
              <a:rPr lang="en-US" sz="2400" i="1" dirty="0"/>
              <a:t>because resampling methods such as bootstrapping are inherently </a:t>
            </a:r>
            <a:r>
              <a:rPr lang="en-US" sz="2400" i="1" dirty="0" smtClean="0"/>
              <a:t>a part </a:t>
            </a:r>
            <a:r>
              <a:rPr lang="en-US" sz="2400" i="1" dirty="0"/>
              <a:t>of many ensemble designs. </a:t>
            </a:r>
            <a:endParaRPr lang="en-US" sz="2400" i="1" dirty="0" smtClean="0"/>
          </a:p>
          <a:p>
            <a:pPr lvl="1"/>
            <a:r>
              <a:rPr lang="en-US" sz="2400" i="1" dirty="0" smtClean="0"/>
              <a:t>Perhaps </a:t>
            </a:r>
            <a:r>
              <a:rPr lang="en-US" sz="2400" i="1" dirty="0"/>
              <a:t>most importantly, it is often </a:t>
            </a:r>
            <a:r>
              <a:rPr lang="en-US" sz="2400" i="1" dirty="0" smtClean="0"/>
              <a:t>possible to </a:t>
            </a:r>
            <a:r>
              <a:rPr lang="en-US" sz="2400" i="1" dirty="0"/>
              <a:t>train an ensemble in parallel using distributed computing methods.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68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ensembles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/>
              <a:t>The ability to synthesize data from distinct domains</a:t>
            </a:r>
            <a:r>
              <a:rPr lang="en-US" sz="2800" i="1" dirty="0"/>
              <a:t>: Since there is no </a:t>
            </a:r>
            <a:r>
              <a:rPr lang="en-US" sz="2800" i="1" dirty="0" err="1" smtClean="0"/>
              <a:t>onesize</a:t>
            </a:r>
            <a:r>
              <a:rPr lang="en-US" sz="2800" i="1" dirty="0" smtClean="0"/>
              <a:t>-fits-all </a:t>
            </a:r>
            <a:r>
              <a:rPr lang="en-US" sz="2800" i="1" dirty="0"/>
              <a:t>learning algorithm, the ensemble's ability to incorporate </a:t>
            </a:r>
            <a:r>
              <a:rPr lang="en-US" sz="2800" i="1" dirty="0" smtClean="0"/>
              <a:t>evidence from </a:t>
            </a:r>
            <a:r>
              <a:rPr lang="en-US" sz="2800" i="1" dirty="0"/>
              <a:t>multiple types of learners is increasingly important as </a:t>
            </a:r>
            <a:r>
              <a:rPr lang="en-US" sz="2800" i="1" dirty="0" smtClean="0"/>
              <a:t>complex phenomena </a:t>
            </a:r>
            <a:r>
              <a:rPr lang="en-US" sz="2800" i="1" dirty="0"/>
              <a:t>rely on data drawn from diverse domains.</a:t>
            </a:r>
          </a:p>
          <a:p>
            <a:r>
              <a:rPr lang="en-US" sz="2800" b="1" i="1" dirty="0" smtClean="0"/>
              <a:t>A </a:t>
            </a:r>
            <a:r>
              <a:rPr lang="en-US" sz="2800" b="1" i="1" dirty="0"/>
              <a:t>more nuanced understanding of difficult learning tasks</a:t>
            </a:r>
            <a:r>
              <a:rPr lang="en-US" sz="2800" i="1" dirty="0"/>
              <a:t>: </a:t>
            </a:r>
            <a:r>
              <a:rPr lang="en-US" sz="2800" i="1" dirty="0" smtClean="0"/>
              <a:t>Real-world phenomena </a:t>
            </a:r>
            <a:r>
              <a:rPr lang="en-US" sz="2800" i="1" dirty="0"/>
              <a:t>are often extremely complex with many interacting </a:t>
            </a:r>
            <a:r>
              <a:rPr lang="en-US" sz="2800" i="1" dirty="0" smtClean="0"/>
              <a:t>intricacies. Models </a:t>
            </a:r>
            <a:r>
              <a:rPr lang="en-US" sz="2800" i="1" dirty="0"/>
              <a:t>that divide the task into smaller portions are likely to </a:t>
            </a:r>
            <a:r>
              <a:rPr lang="en-US" sz="2800" i="1" dirty="0" smtClean="0"/>
              <a:t>more accurately </a:t>
            </a:r>
            <a:r>
              <a:rPr lang="en-US" sz="2800" i="1" dirty="0"/>
              <a:t>capture subtle patterns that a single global model might miss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69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ensembles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6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most common performance measures consider the model's ability to discern </a:t>
            </a:r>
            <a:r>
              <a:rPr lang="en-US" sz="2800" dirty="0" smtClean="0"/>
              <a:t>one class </a:t>
            </a:r>
            <a:r>
              <a:rPr lang="en-US" sz="2800" dirty="0"/>
              <a:t>versus all others.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class of interest is known as the </a:t>
            </a:r>
            <a:r>
              <a:rPr lang="en-US" sz="2800" b="1" dirty="0"/>
              <a:t>positive </a:t>
            </a:r>
            <a:r>
              <a:rPr lang="en-US" sz="2800" dirty="0"/>
              <a:t>class, while </a:t>
            </a:r>
            <a:r>
              <a:rPr lang="en-US" sz="2800" dirty="0" smtClean="0"/>
              <a:t>all others </a:t>
            </a:r>
            <a:r>
              <a:rPr lang="en-US" sz="2800" dirty="0"/>
              <a:t>are known as </a:t>
            </a:r>
            <a:r>
              <a:rPr lang="en-US" sz="2800" b="1" dirty="0"/>
              <a:t>negative</a:t>
            </a:r>
            <a:r>
              <a:rPr lang="en-US" sz="28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onfusion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One of the first ensemble methods </a:t>
            </a:r>
            <a:r>
              <a:rPr lang="en-US" sz="2800" dirty="0" smtClean="0"/>
              <a:t>used </a:t>
            </a:r>
            <a:r>
              <a:rPr lang="en-US" sz="2800" dirty="0"/>
              <a:t>a </a:t>
            </a:r>
            <a:r>
              <a:rPr lang="en-US" sz="2800" dirty="0" smtClean="0"/>
              <a:t>technique called </a:t>
            </a:r>
            <a:r>
              <a:rPr lang="en-US" sz="2800" b="1" dirty="0"/>
              <a:t>bootstrap aggregating </a:t>
            </a:r>
            <a:r>
              <a:rPr lang="en-US" sz="2800" dirty="0"/>
              <a:t>or </a:t>
            </a:r>
            <a:r>
              <a:rPr lang="en-US" sz="2800" b="1" dirty="0"/>
              <a:t>bagging </a:t>
            </a:r>
            <a:r>
              <a:rPr lang="en-US" sz="2800" dirty="0"/>
              <a:t>for </a:t>
            </a:r>
            <a:r>
              <a:rPr lang="en-US" sz="2800" dirty="0" smtClean="0"/>
              <a:t>short. </a:t>
            </a:r>
          </a:p>
          <a:p>
            <a:r>
              <a:rPr lang="en-US" sz="2800" dirty="0" smtClean="0"/>
              <a:t>Bagging generates a number </a:t>
            </a:r>
            <a:r>
              <a:rPr lang="en-US" sz="2800" dirty="0"/>
              <a:t>of training datasets by bootstrap sampling </a:t>
            </a:r>
            <a:r>
              <a:rPr lang="en-US" sz="2800" dirty="0" smtClean="0"/>
              <a:t>the original </a:t>
            </a:r>
            <a:r>
              <a:rPr lang="en-US" sz="2800" dirty="0"/>
              <a:t>training data.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datasets are then used to generate a set of models </a:t>
            </a:r>
            <a:r>
              <a:rPr lang="en-US" sz="2800" dirty="0" smtClean="0"/>
              <a:t>using a </a:t>
            </a:r>
            <a:r>
              <a:rPr lang="en-US" sz="2800" dirty="0"/>
              <a:t>single learning algorithm. The models' predictions are combined using voting (</a:t>
            </a:r>
            <a:r>
              <a:rPr lang="en-US" sz="2800" dirty="0" smtClean="0"/>
              <a:t>for classification</a:t>
            </a:r>
            <a:r>
              <a:rPr lang="en-US" sz="2800" dirty="0"/>
              <a:t>) or averaging (for numeric prediction).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Bagging </a:t>
            </a:r>
            <a:r>
              <a:rPr lang="en-US" sz="2800" dirty="0"/>
              <a:t>is a relatively simple ensemble, it can perform quite </a:t>
            </a:r>
            <a:r>
              <a:rPr lang="en-US" sz="2800" dirty="0" smtClean="0"/>
              <a:t>with </a:t>
            </a:r>
            <a:r>
              <a:rPr lang="en-US" sz="2800" dirty="0"/>
              <a:t>relatively </a:t>
            </a:r>
            <a:r>
              <a:rPr lang="en-US" sz="2800" b="1" dirty="0"/>
              <a:t>unstable </a:t>
            </a:r>
            <a:r>
              <a:rPr lang="en-US" sz="2800" dirty="0"/>
              <a:t>learners, </a:t>
            </a:r>
            <a:endParaRPr lang="en-US" sz="2800" dirty="0" smtClean="0"/>
          </a:p>
          <a:p>
            <a:pPr lvl="2"/>
            <a:r>
              <a:rPr lang="en-US" sz="2400" dirty="0" smtClean="0"/>
              <a:t>that </a:t>
            </a:r>
            <a:r>
              <a:rPr lang="en-US" sz="2400" dirty="0"/>
              <a:t>is, those generating models </a:t>
            </a:r>
            <a:r>
              <a:rPr lang="en-US" sz="2400" dirty="0" smtClean="0"/>
              <a:t>that tend </a:t>
            </a:r>
            <a:r>
              <a:rPr lang="en-US" sz="2400" dirty="0"/>
              <a:t>to change substantially when the input data changes only slightly. </a:t>
            </a:r>
            <a:endParaRPr lang="en-US" sz="2400" dirty="0" smtClean="0"/>
          </a:p>
          <a:p>
            <a:r>
              <a:rPr lang="en-US" sz="2800" dirty="0" smtClean="0"/>
              <a:t>Unstable</a:t>
            </a:r>
            <a:r>
              <a:rPr lang="en-US" sz="2800" dirty="0"/>
              <a:t> </a:t>
            </a:r>
            <a:r>
              <a:rPr lang="en-US" sz="2800" dirty="0" smtClean="0"/>
              <a:t>models </a:t>
            </a:r>
            <a:r>
              <a:rPr lang="en-US" sz="2800" dirty="0"/>
              <a:t>are essential in order to ensure the ensemble's diversity in spite of only </a:t>
            </a:r>
            <a:r>
              <a:rPr lang="en-US" sz="2800" dirty="0" smtClean="0"/>
              <a:t>minor variations </a:t>
            </a:r>
            <a:r>
              <a:rPr lang="en-US" sz="2800" dirty="0"/>
              <a:t>between the bootstrap training datasets. </a:t>
            </a:r>
            <a:endParaRPr lang="en-US" sz="2800" dirty="0" smtClean="0"/>
          </a:p>
          <a:p>
            <a:r>
              <a:rPr lang="en-US" sz="2800" dirty="0"/>
              <a:t>B</a:t>
            </a:r>
            <a:r>
              <a:rPr lang="en-US" sz="2800" dirty="0" smtClean="0"/>
              <a:t>agging </a:t>
            </a:r>
            <a:r>
              <a:rPr lang="en-US" sz="2800" dirty="0"/>
              <a:t>is </a:t>
            </a:r>
            <a:r>
              <a:rPr lang="en-US" sz="2800" dirty="0" smtClean="0"/>
              <a:t>often used </a:t>
            </a:r>
            <a:r>
              <a:rPr lang="en-US" sz="2800" dirty="0"/>
              <a:t>with decision trees, which have the tendency to vary dramatically given </a:t>
            </a:r>
            <a:r>
              <a:rPr lang="en-US" sz="2800" dirty="0" smtClean="0"/>
              <a:t>minor changes </a:t>
            </a:r>
            <a:r>
              <a:rPr lang="en-US" sz="2800" dirty="0"/>
              <a:t>in the input data</a:t>
            </a:r>
            <a:r>
              <a:rPr lang="en-US" sz="28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71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i="1" dirty="0" err="1" smtClean="0"/>
              <a:t>1pred</a:t>
            </a:r>
            <a:r>
              <a:rPr lang="en-US" sz="2800" dirty="0" smtClean="0"/>
              <a:t> </a:t>
            </a:r>
            <a:r>
              <a:rPr lang="en-US" sz="2800" dirty="0"/>
              <a:t>package offers a classic implementation of bagged decision trees.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i="1" dirty="0" err="1"/>
              <a:t>nbagg</a:t>
            </a:r>
            <a:r>
              <a:rPr lang="en-US" sz="2800" dirty="0"/>
              <a:t> parameter is used to control the number of decision </a:t>
            </a:r>
            <a:r>
              <a:rPr lang="en-US" sz="2800" dirty="0" smtClean="0"/>
              <a:t>trees voting </a:t>
            </a:r>
            <a:r>
              <a:rPr lang="en-US" sz="2800" dirty="0"/>
              <a:t>in the ensemble (with a default value of 25). </a:t>
            </a:r>
            <a:endParaRPr lang="en-US" sz="2800" dirty="0" smtClean="0"/>
          </a:p>
          <a:p>
            <a:r>
              <a:rPr lang="en-US" sz="2800" dirty="0" smtClean="0"/>
              <a:t>Depending </a:t>
            </a:r>
            <a:r>
              <a:rPr lang="en-US" sz="2800" dirty="0"/>
              <a:t>on the </a:t>
            </a:r>
            <a:r>
              <a:rPr lang="en-US" sz="2800" dirty="0" smtClean="0"/>
              <a:t>difficulty of </a:t>
            </a:r>
            <a:r>
              <a:rPr lang="en-US" sz="2800" dirty="0"/>
              <a:t>the learning task and the amount of training data, increasing this number </a:t>
            </a:r>
            <a:r>
              <a:rPr lang="en-US" sz="2800" dirty="0" smtClean="0"/>
              <a:t>may improve </a:t>
            </a:r>
            <a:r>
              <a:rPr lang="en-US" sz="2800" dirty="0"/>
              <a:t>the model's performance up to a limit. </a:t>
            </a:r>
            <a:endParaRPr lang="en-US" sz="2800" dirty="0" smtClean="0"/>
          </a:p>
          <a:p>
            <a:r>
              <a:rPr lang="en-US" sz="2800" dirty="0" smtClean="0"/>
              <a:t>But additional </a:t>
            </a:r>
            <a:r>
              <a:rPr lang="en-US" sz="2800" dirty="0"/>
              <a:t>computational expense because a large number of </a:t>
            </a:r>
            <a:r>
              <a:rPr lang="en-US" sz="2800" dirty="0" smtClean="0"/>
              <a:t>trees may </a:t>
            </a:r>
            <a:r>
              <a:rPr lang="en-US" sz="2800" dirty="0"/>
              <a:t>take some time to train.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72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common ensemble-based method is called </a:t>
            </a:r>
            <a:r>
              <a:rPr lang="en-US" b="1" dirty="0"/>
              <a:t>boosting </a:t>
            </a:r>
            <a:r>
              <a:rPr lang="en-US" dirty="0"/>
              <a:t>because it boosts </a:t>
            </a:r>
            <a:r>
              <a:rPr lang="en-US" dirty="0" smtClean="0"/>
              <a:t>the performance </a:t>
            </a:r>
            <a:r>
              <a:rPr lang="en-US" dirty="0"/>
              <a:t>of weak learners to attain the performance of stronger learners. </a:t>
            </a:r>
            <a:endParaRPr lang="en-US" dirty="0" smtClean="0"/>
          </a:p>
          <a:p>
            <a:r>
              <a:rPr lang="en-US" dirty="0" smtClean="0"/>
              <a:t>This method </a:t>
            </a:r>
            <a:r>
              <a:rPr lang="en-US" dirty="0"/>
              <a:t>is based largely on the work of Robert </a:t>
            </a:r>
            <a:r>
              <a:rPr lang="en-US" dirty="0" err="1"/>
              <a:t>Schapire</a:t>
            </a:r>
            <a:r>
              <a:rPr lang="en-US" dirty="0"/>
              <a:t> and </a:t>
            </a:r>
            <a:r>
              <a:rPr lang="en-US" dirty="0" err="1"/>
              <a:t>Yoav</a:t>
            </a:r>
            <a:r>
              <a:rPr lang="en-US" dirty="0"/>
              <a:t> Freund</a:t>
            </a:r>
            <a:r>
              <a:rPr lang="en-US" dirty="0" smtClean="0"/>
              <a:t>, </a:t>
            </a:r>
            <a:r>
              <a:rPr lang="en-US" dirty="0"/>
              <a:t>who have published extensively on the topic</a:t>
            </a:r>
            <a:r>
              <a:rPr lang="en-US" dirty="0" smtClean="0"/>
              <a:t>.</a:t>
            </a:r>
          </a:p>
          <a:p>
            <a:r>
              <a:rPr lang="en-US" dirty="0"/>
              <a:t>Similar to bagging, boosting uses ensembles of models trained on </a:t>
            </a:r>
            <a:r>
              <a:rPr lang="en-US" dirty="0" smtClean="0"/>
              <a:t>resampled data </a:t>
            </a:r>
            <a:r>
              <a:rPr lang="en-US" dirty="0"/>
              <a:t>and a vote to determine the final prediction.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key </a:t>
            </a:r>
            <a:r>
              <a:rPr lang="en-US" dirty="0" smtClean="0"/>
              <a:t>distinctions.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, the resampled datasets in boosting are constructed specifically to </a:t>
            </a:r>
            <a:r>
              <a:rPr lang="en-US" dirty="0" smtClean="0"/>
              <a:t>generate complementary </a:t>
            </a:r>
            <a:r>
              <a:rPr lang="en-US" dirty="0"/>
              <a:t>learners. </a:t>
            </a:r>
            <a:endParaRPr lang="en-US" dirty="0" smtClean="0"/>
          </a:p>
          <a:p>
            <a:pPr lvl="1"/>
            <a:r>
              <a:rPr lang="en-US" dirty="0" smtClean="0"/>
              <a:t>Second</a:t>
            </a:r>
            <a:r>
              <a:rPr lang="en-US" dirty="0"/>
              <a:t>, rather than giving each learner an equal vote</a:t>
            </a:r>
            <a:r>
              <a:rPr lang="en-US" dirty="0" smtClean="0"/>
              <a:t>, boosting </a:t>
            </a:r>
            <a:r>
              <a:rPr lang="en-US" dirty="0"/>
              <a:t>gives each learner's vote a weight based on its past performance. </a:t>
            </a:r>
          </a:p>
          <a:p>
            <a:r>
              <a:rPr lang="en-US" dirty="0" smtClean="0"/>
              <a:t>Models that </a:t>
            </a:r>
            <a:r>
              <a:rPr lang="en-US" dirty="0"/>
              <a:t>perform better have greater influence over the ensemble's final prediction.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73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Boosting will result in performance that is often quite better and certainly no </a:t>
            </a:r>
            <a:r>
              <a:rPr lang="en-US" sz="2800" dirty="0" smtClean="0"/>
              <a:t>worse than </a:t>
            </a:r>
            <a:r>
              <a:rPr lang="en-US" sz="2800" dirty="0"/>
              <a:t>the best of the models in the ensemble. </a:t>
            </a:r>
            <a:endParaRPr lang="en-US" sz="2800" dirty="0" smtClean="0"/>
          </a:p>
          <a:p>
            <a:r>
              <a:rPr lang="en-US" sz="2800" dirty="0" smtClean="0"/>
              <a:t>Since </a:t>
            </a:r>
            <a:r>
              <a:rPr lang="en-US" sz="2800" dirty="0"/>
              <a:t>the models in the ensemble </a:t>
            </a:r>
            <a:r>
              <a:rPr lang="en-US" sz="2800" dirty="0" smtClean="0"/>
              <a:t>are built </a:t>
            </a:r>
            <a:r>
              <a:rPr lang="en-US" sz="2800" dirty="0"/>
              <a:t>to be complementary, it is possible to increase ensemble performance to </a:t>
            </a:r>
            <a:r>
              <a:rPr lang="en-US" sz="2800" dirty="0" smtClean="0"/>
              <a:t>an arbitrary </a:t>
            </a:r>
            <a:r>
              <a:rPr lang="en-US" sz="2800" dirty="0"/>
              <a:t>threshold simply by adding additional classifiers to the </a:t>
            </a:r>
            <a:r>
              <a:rPr lang="en-US" sz="2800" dirty="0" smtClean="0"/>
              <a:t>group, assuming that each classifier performs better.</a:t>
            </a:r>
          </a:p>
          <a:p>
            <a:r>
              <a:rPr lang="en-US" sz="2800" dirty="0" smtClean="0"/>
              <a:t>Boosting </a:t>
            </a:r>
            <a:r>
              <a:rPr lang="en-US" sz="2800" dirty="0"/>
              <a:t>is thought to be one of the most significant discoveries </a:t>
            </a:r>
            <a:r>
              <a:rPr lang="en-US" sz="2800" dirty="0" smtClean="0"/>
              <a:t>in machine </a:t>
            </a:r>
            <a:r>
              <a:rPr lang="en-US" sz="2800" dirty="0"/>
              <a:t>learning.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74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 boosting algorithm called </a:t>
            </a:r>
            <a:r>
              <a:rPr lang="en-US" sz="2600" b="1" dirty="0" err="1"/>
              <a:t>AdaBoost</a:t>
            </a:r>
            <a:r>
              <a:rPr lang="en-US" sz="2600" b="1" dirty="0"/>
              <a:t> </a:t>
            </a:r>
            <a:r>
              <a:rPr lang="en-US" sz="2600" dirty="0"/>
              <a:t>or </a:t>
            </a:r>
            <a:r>
              <a:rPr lang="en-US" sz="2600" b="1" dirty="0"/>
              <a:t>adaptive boosting </a:t>
            </a:r>
            <a:r>
              <a:rPr lang="en-US" sz="2600" dirty="0"/>
              <a:t>was proposed </a:t>
            </a:r>
            <a:r>
              <a:rPr lang="en-US" sz="2600" dirty="0" smtClean="0"/>
              <a:t>by Freund </a:t>
            </a:r>
            <a:r>
              <a:rPr lang="en-US" sz="2600" dirty="0"/>
              <a:t>and </a:t>
            </a:r>
            <a:r>
              <a:rPr lang="en-US" sz="2600" dirty="0" err="1"/>
              <a:t>Schapire</a:t>
            </a:r>
            <a:r>
              <a:rPr lang="en-US" sz="2600" dirty="0"/>
              <a:t> in 1997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Though boosting principles can be applied to nearly any type of model, </a:t>
            </a:r>
            <a:r>
              <a:rPr lang="en-US" sz="2600" dirty="0" smtClean="0"/>
              <a:t>the principles </a:t>
            </a:r>
            <a:r>
              <a:rPr lang="en-US" sz="2600" dirty="0"/>
              <a:t>are most commonly used with decision trees.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algorithm is based on the idea of </a:t>
            </a:r>
            <a:r>
              <a:rPr lang="en-US" sz="2600" dirty="0" smtClean="0"/>
              <a:t>generating weak </a:t>
            </a:r>
            <a:r>
              <a:rPr lang="en-US" sz="2600" dirty="0"/>
              <a:t>learners that iteratively learn a larger portion of the </a:t>
            </a:r>
            <a:r>
              <a:rPr lang="en-US" sz="2600" dirty="0" smtClean="0"/>
              <a:t>difficult-to-classify examples </a:t>
            </a:r>
            <a:r>
              <a:rPr lang="en-US" sz="2600" dirty="0"/>
              <a:t>by paying more attention (that is, giving more weight) to </a:t>
            </a:r>
            <a:r>
              <a:rPr lang="en-US" sz="2600" dirty="0" smtClean="0"/>
              <a:t>frequently misclassified </a:t>
            </a:r>
            <a:r>
              <a:rPr lang="en-US" sz="2600" dirty="0"/>
              <a:t>examples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Beginning from an </a:t>
            </a:r>
            <a:r>
              <a:rPr lang="en-US" sz="2600" dirty="0" err="1"/>
              <a:t>unweighted</a:t>
            </a:r>
            <a:r>
              <a:rPr lang="en-US" sz="2600" dirty="0"/>
              <a:t> dataset, the first classifier attempts to model the outcome. </a:t>
            </a:r>
          </a:p>
          <a:p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75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Examples </a:t>
            </a:r>
            <a:r>
              <a:rPr lang="en-US" sz="2600" dirty="0"/>
              <a:t>that the classifier predicted correctly will be less </a:t>
            </a:r>
            <a:r>
              <a:rPr lang="en-US" sz="2600" dirty="0" smtClean="0"/>
              <a:t>likely to </a:t>
            </a:r>
            <a:r>
              <a:rPr lang="en-US" sz="2600" dirty="0"/>
              <a:t>appear in the training dataset for the following classifier, and conversely, </a:t>
            </a:r>
            <a:r>
              <a:rPr lang="en-US" sz="2600" dirty="0" smtClean="0"/>
              <a:t>the difficult-to-classify </a:t>
            </a:r>
            <a:r>
              <a:rPr lang="en-US" sz="2600" dirty="0"/>
              <a:t>examples will appear more frequently. </a:t>
            </a:r>
            <a:endParaRPr lang="en-US" sz="2600" dirty="0" smtClean="0"/>
          </a:p>
          <a:p>
            <a:r>
              <a:rPr lang="en-US" sz="2600" dirty="0" smtClean="0"/>
              <a:t>As </a:t>
            </a:r>
            <a:r>
              <a:rPr lang="en-US" sz="2600" dirty="0"/>
              <a:t>additional rounds </a:t>
            </a:r>
            <a:r>
              <a:rPr lang="en-US" sz="2600" dirty="0" smtClean="0"/>
              <a:t>of weak </a:t>
            </a:r>
            <a:r>
              <a:rPr lang="en-US" sz="2600" dirty="0"/>
              <a:t>learners are added, they are trained on data with successively more </a:t>
            </a:r>
            <a:r>
              <a:rPr lang="en-US" sz="2600" dirty="0" smtClean="0"/>
              <a:t>difficult examples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process continues until the desired overall error rate is reached </a:t>
            </a:r>
            <a:r>
              <a:rPr lang="en-US" sz="2600" dirty="0" smtClean="0"/>
              <a:t>or performance </a:t>
            </a:r>
            <a:r>
              <a:rPr lang="en-US" sz="2600" dirty="0"/>
              <a:t>no longer improves. </a:t>
            </a:r>
            <a:endParaRPr lang="en-US" sz="2600" dirty="0" smtClean="0"/>
          </a:p>
          <a:p>
            <a:r>
              <a:rPr lang="en-US" sz="2600" dirty="0" smtClean="0"/>
              <a:t>At </a:t>
            </a:r>
            <a:r>
              <a:rPr lang="en-US" sz="2600" dirty="0"/>
              <a:t>that point, each classifier's vote is </a:t>
            </a:r>
            <a:r>
              <a:rPr lang="en-US" sz="2600" dirty="0" smtClean="0"/>
              <a:t>weighted according </a:t>
            </a:r>
            <a:r>
              <a:rPr lang="en-US" sz="2600" dirty="0"/>
              <a:t>to its accuracy on the training data on which it was built.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76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Another ensemble-based method called </a:t>
            </a:r>
            <a:r>
              <a:rPr lang="en-US" sz="2800" b="1" dirty="0"/>
              <a:t>random forests </a:t>
            </a:r>
            <a:r>
              <a:rPr lang="en-US" sz="2800" dirty="0"/>
              <a:t>(or </a:t>
            </a:r>
            <a:r>
              <a:rPr lang="en-US" sz="2800" b="1" dirty="0"/>
              <a:t>decision tree forests</a:t>
            </a:r>
            <a:r>
              <a:rPr lang="en-US" sz="2800" dirty="0" smtClean="0"/>
              <a:t>) focuses </a:t>
            </a:r>
            <a:r>
              <a:rPr lang="en-US" sz="2800" dirty="0"/>
              <a:t>only on ensembles of decision trees.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method was championed </a:t>
            </a:r>
            <a:r>
              <a:rPr lang="en-US" sz="2800" dirty="0" smtClean="0"/>
              <a:t>by Leo </a:t>
            </a:r>
            <a:r>
              <a:rPr lang="en-US" sz="2800" dirty="0" err="1"/>
              <a:t>Breiman</a:t>
            </a:r>
            <a:r>
              <a:rPr lang="en-US" sz="2800" dirty="0"/>
              <a:t> and Adele Cutler, and combines the base principles of bagging </a:t>
            </a:r>
            <a:r>
              <a:rPr lang="en-US" sz="2800" dirty="0" smtClean="0"/>
              <a:t>with random </a:t>
            </a:r>
            <a:r>
              <a:rPr lang="en-US" sz="2800" dirty="0"/>
              <a:t>feature selection to add additional diversity to the decision tree models.</a:t>
            </a:r>
          </a:p>
          <a:p>
            <a:r>
              <a:rPr lang="en-US" sz="2800" dirty="0"/>
              <a:t>After the ensemble of trees (the forest) is generated, the model uses a vote to </a:t>
            </a:r>
            <a:r>
              <a:rPr lang="en-US" sz="2800" dirty="0" smtClean="0"/>
              <a:t>combine the </a:t>
            </a:r>
            <a:r>
              <a:rPr lang="en-US" sz="2800" dirty="0"/>
              <a:t>trees' predictions</a:t>
            </a:r>
            <a:r>
              <a:rPr lang="en-US" sz="28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Random </a:t>
            </a:r>
            <a:r>
              <a:rPr lang="en-US" sz="2800" dirty="0"/>
              <a:t>forests combine versatility and power into a single machine </a:t>
            </a:r>
            <a:r>
              <a:rPr lang="en-US" sz="2800" dirty="0" smtClean="0"/>
              <a:t>learning approach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/>
              <a:t>the ensemble uses only a small, random portion of the full feature </a:t>
            </a:r>
            <a:r>
              <a:rPr lang="en-US" sz="2800" dirty="0" smtClean="0"/>
              <a:t>set, random </a:t>
            </a:r>
            <a:r>
              <a:rPr lang="en-US" sz="2800" dirty="0"/>
              <a:t>forests can handle extremely large datasets, where the so-called "curse </a:t>
            </a:r>
            <a:r>
              <a:rPr lang="en-US" sz="2800" dirty="0" smtClean="0"/>
              <a:t>of dimensionality</a:t>
            </a:r>
            <a:r>
              <a:rPr lang="en-US" sz="2800" dirty="0"/>
              <a:t>" might cause other models to fail. </a:t>
            </a:r>
            <a:endParaRPr lang="en-US" sz="2800" dirty="0" smtClean="0"/>
          </a:p>
          <a:p>
            <a:r>
              <a:rPr lang="en-US" sz="2800" dirty="0" smtClean="0"/>
              <a:t>At </a:t>
            </a:r>
            <a:r>
              <a:rPr lang="en-US" sz="2800" dirty="0"/>
              <a:t>the same time, its error rates </a:t>
            </a:r>
            <a:r>
              <a:rPr lang="en-US" sz="2800" dirty="0" smtClean="0"/>
              <a:t>for most </a:t>
            </a:r>
            <a:r>
              <a:rPr lang="en-US" sz="2800" dirty="0"/>
              <a:t>learning tasks are on par with nearly any other method.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</a:t>
            </a:r>
            <a:r>
              <a:rPr lang="en-US" dirty="0"/>
              <a:t>to their power, versatility, and ease of use, random forests are quickly </a:t>
            </a:r>
            <a:r>
              <a:rPr lang="en-US" dirty="0" smtClean="0"/>
              <a:t>becoming one </a:t>
            </a:r>
            <a:r>
              <a:rPr lang="en-US" dirty="0"/>
              <a:t>of the most popular machine learning methods.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79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559843"/>
            <a:ext cx="8305801" cy="368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4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relationship between the positive class and negative class predictions can </a:t>
            </a:r>
            <a:r>
              <a:rPr lang="en-US" dirty="0" smtClean="0"/>
              <a:t>be depicted </a:t>
            </a:r>
            <a:r>
              <a:rPr lang="en-US" dirty="0"/>
              <a:t>as a 2 x 2 confusion matrix that tabulates whether predictions fall into </a:t>
            </a:r>
            <a:r>
              <a:rPr lang="en-US" dirty="0" smtClean="0"/>
              <a:t>one of </a:t>
            </a:r>
            <a:r>
              <a:rPr lang="en-US" dirty="0"/>
              <a:t>the four categories: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/>
              <a:t>True </a:t>
            </a:r>
            <a:r>
              <a:rPr lang="en-US" sz="2400" b="1" dirty="0"/>
              <a:t>Positive (</a:t>
            </a:r>
            <a:r>
              <a:rPr lang="en-US" sz="2400" b="1" dirty="0" err="1"/>
              <a:t>TP</a:t>
            </a:r>
            <a:r>
              <a:rPr lang="en-US" sz="2400" b="1" dirty="0"/>
              <a:t>)</a:t>
            </a:r>
            <a:r>
              <a:rPr lang="en-US" sz="2400" dirty="0"/>
              <a:t>: Correctly classified as the class of interest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/>
              <a:t>True </a:t>
            </a:r>
            <a:r>
              <a:rPr lang="en-US" sz="2400" b="1" dirty="0"/>
              <a:t>Negative (TN)</a:t>
            </a:r>
            <a:r>
              <a:rPr lang="en-US" sz="2400" dirty="0"/>
              <a:t>: Correctly classified as not the class of interest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/>
              <a:t>False </a:t>
            </a:r>
            <a:r>
              <a:rPr lang="en-US" sz="2400" b="1" dirty="0"/>
              <a:t>Positive (FP)</a:t>
            </a:r>
            <a:r>
              <a:rPr lang="en-US" sz="2400" dirty="0"/>
              <a:t>: Incorrectly classified as the class of interest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/>
              <a:t>False </a:t>
            </a:r>
            <a:r>
              <a:rPr lang="en-US" sz="2400" b="1" dirty="0"/>
              <a:t>Negative (</a:t>
            </a:r>
            <a:r>
              <a:rPr lang="en-US" sz="2400" b="1" dirty="0" err="1"/>
              <a:t>FN</a:t>
            </a:r>
            <a:r>
              <a:rPr lang="en-US" sz="2400" b="1" dirty="0"/>
              <a:t>)</a:t>
            </a:r>
            <a:r>
              <a:rPr lang="en-US" sz="2400" dirty="0"/>
              <a:t>: Incorrectly classified as not the class of interest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onfusion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For the spam classifier, the positive class is spam, as this is the outcome </a:t>
            </a:r>
            <a:r>
              <a:rPr lang="en-US" dirty="0" smtClean="0"/>
              <a:t>we hope </a:t>
            </a:r>
            <a:r>
              <a:rPr lang="en-US" dirty="0"/>
              <a:t>to detect. We can then imagine the confusion matrix </a:t>
            </a:r>
            <a:r>
              <a:rPr lang="en-US" dirty="0" smtClean="0"/>
              <a:t>as in the </a:t>
            </a:r>
            <a:r>
              <a:rPr lang="en-US" dirty="0"/>
              <a:t>diagram: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84D-93E6-4833-AA4A-133965508B0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F89-A062-4583-85E0-B7EA71BEB261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onfusion matrix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74" y="2514599"/>
            <a:ext cx="39528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1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463</TotalTime>
  <Words>5957</Words>
  <Application>Microsoft Office PowerPoint</Application>
  <PresentationFormat>On-screen Show (4:3)</PresentationFormat>
  <Paragraphs>571</Paragraphs>
  <Slides>79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Cambria Math</vt:lpstr>
      <vt:lpstr>Symbol</vt:lpstr>
      <vt:lpstr>Times New Roman</vt:lpstr>
      <vt:lpstr>Wingdings</vt:lpstr>
      <vt:lpstr>Waveform</vt:lpstr>
      <vt:lpstr>Evaluating Model Performance </vt:lpstr>
      <vt:lpstr>Evaluating Model Performance</vt:lpstr>
      <vt:lpstr>Measuring performance for classification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Using confusion matrices to measure performance</vt:lpstr>
      <vt:lpstr>Using confusion matrices to measure performance</vt:lpstr>
      <vt:lpstr>PowerPoint Presentation</vt:lpstr>
      <vt:lpstr>Beyond accuracy – other measures of performance</vt:lpstr>
      <vt:lpstr>The kappa statistic</vt:lpstr>
      <vt:lpstr>The kappa statistic</vt:lpstr>
      <vt:lpstr>The kappa statistic</vt:lpstr>
      <vt:lpstr>The kappa statistic</vt:lpstr>
      <vt:lpstr>The kappa statistic</vt:lpstr>
      <vt:lpstr>The kappa statistic</vt:lpstr>
      <vt:lpstr>The kappa statistic</vt:lpstr>
      <vt:lpstr>The kappa statistic</vt:lpstr>
      <vt:lpstr>Sensitivity and specificity</vt:lpstr>
      <vt:lpstr>Sensitivity and specificity</vt:lpstr>
      <vt:lpstr>Sensitivity and specificity</vt:lpstr>
      <vt:lpstr>Sensitivity and specificity</vt:lpstr>
      <vt:lpstr>Sensitivity and specificity</vt:lpstr>
      <vt:lpstr>Sensitivity and specificity</vt:lpstr>
      <vt:lpstr>Sensitivity and specificity</vt:lpstr>
      <vt:lpstr>Precision and recall</vt:lpstr>
      <vt:lpstr>Precision and recall</vt:lpstr>
      <vt:lpstr>Precision and recall</vt:lpstr>
      <vt:lpstr>Precision and recall</vt:lpstr>
      <vt:lpstr>Precision and recall</vt:lpstr>
      <vt:lpstr>Precision and recall</vt:lpstr>
      <vt:lpstr>Precision and recall  The F-measure</vt:lpstr>
      <vt:lpstr>Precision and recall  The F-measure</vt:lpstr>
      <vt:lpstr>Precision and recall  The F-measure</vt:lpstr>
      <vt:lpstr>The holdout method</vt:lpstr>
      <vt:lpstr>The holdout method</vt:lpstr>
      <vt:lpstr>The holdout method</vt:lpstr>
      <vt:lpstr>The holdout method</vt:lpstr>
      <vt:lpstr>The holdout method</vt:lpstr>
      <vt:lpstr>The holdout method</vt:lpstr>
      <vt:lpstr>The holdout method</vt:lpstr>
      <vt:lpstr>Cross-validation</vt:lpstr>
      <vt:lpstr>Cross-validation</vt:lpstr>
      <vt:lpstr>Cross-validation</vt:lpstr>
      <vt:lpstr>Cross-validation</vt:lpstr>
      <vt:lpstr>Cross-validation</vt:lpstr>
      <vt:lpstr>Cross-validation</vt:lpstr>
      <vt:lpstr>Cross-validation</vt:lpstr>
      <vt:lpstr>Cross-validation</vt:lpstr>
      <vt:lpstr>Cross-validation</vt:lpstr>
      <vt:lpstr>Cross-validation</vt:lpstr>
      <vt:lpstr>Cross-validation</vt:lpstr>
      <vt:lpstr>Bootstrap sampling</vt:lpstr>
      <vt:lpstr>Bootstrap sampling</vt:lpstr>
      <vt:lpstr>Bootstrap sampling</vt:lpstr>
      <vt:lpstr>Bootstrap sampling</vt:lpstr>
      <vt:lpstr>Bootstrap sampling</vt:lpstr>
      <vt:lpstr>Improving Model Performance</vt:lpstr>
      <vt:lpstr>Understanding ensembles</vt:lpstr>
      <vt:lpstr>Understanding ensembles</vt:lpstr>
      <vt:lpstr>Understanding ensembles</vt:lpstr>
      <vt:lpstr>Understanding ensembles</vt:lpstr>
      <vt:lpstr>Understanding ensembles</vt:lpstr>
      <vt:lpstr>Understanding ensembles</vt:lpstr>
      <vt:lpstr>Understanding ensembles</vt:lpstr>
      <vt:lpstr>Understanding ensembles</vt:lpstr>
      <vt:lpstr>Bagging</vt:lpstr>
      <vt:lpstr>Bagging</vt:lpstr>
      <vt:lpstr>Bagging</vt:lpstr>
      <vt:lpstr>Boosting</vt:lpstr>
      <vt:lpstr>Boosting</vt:lpstr>
      <vt:lpstr>Boosting</vt:lpstr>
      <vt:lpstr>Boosting</vt:lpstr>
      <vt:lpstr>Random forests</vt:lpstr>
      <vt:lpstr>Random forests</vt:lpstr>
      <vt:lpstr>Random forests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Model Performance</dc:title>
  <dc:creator>admin</dc:creator>
  <cp:lastModifiedBy>Nadeera</cp:lastModifiedBy>
  <cp:revision>33</cp:revision>
  <dcterms:created xsi:type="dcterms:W3CDTF">2018-03-21T23:16:48Z</dcterms:created>
  <dcterms:modified xsi:type="dcterms:W3CDTF">2024-07-12T04:53:38Z</dcterms:modified>
</cp:coreProperties>
</file>