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68" r:id="rId4"/>
    <p:sldId id="271" r:id="rId5"/>
    <p:sldId id="265" r:id="rId6"/>
    <p:sldId id="287" r:id="rId7"/>
    <p:sldId id="264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1655" autoAdjust="0"/>
  </p:normalViewPr>
  <p:slideViewPr>
    <p:cSldViewPr snapToGrid="0">
      <p:cViewPr varScale="1">
        <p:scale>
          <a:sx n="75" d="100"/>
          <a:sy n="7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Sojitra" userId="4ca2e01372b646be" providerId="LiveId" clId="{0EF93D37-D039-4D93-A024-F80B8720F5E2}"/>
    <pc:docChg chg="undo custSel modSld">
      <pc:chgData name="Mahin Sojitra" userId="4ca2e01372b646be" providerId="LiveId" clId="{0EF93D37-D039-4D93-A024-F80B8720F5E2}" dt="2024-04-16T04:39:18.926" v="38" actId="33524"/>
      <pc:docMkLst>
        <pc:docMk/>
      </pc:docMkLst>
      <pc:sldChg chg="modSp mod">
        <pc:chgData name="Mahin Sojitra" userId="4ca2e01372b646be" providerId="LiveId" clId="{0EF93D37-D039-4D93-A024-F80B8720F5E2}" dt="2024-04-16T03:12:30.511" v="20" actId="113"/>
        <pc:sldMkLst>
          <pc:docMk/>
          <pc:sldMk cId="1775457033" sldId="268"/>
        </pc:sldMkLst>
        <pc:spChg chg="mod">
          <ac:chgData name="Mahin Sojitra" userId="4ca2e01372b646be" providerId="LiveId" clId="{0EF93D37-D039-4D93-A024-F80B8720F5E2}" dt="2024-04-16T03:12:30.511" v="20" actId="113"/>
          <ac:spMkLst>
            <pc:docMk/>
            <pc:sldMk cId="1775457033" sldId="268"/>
            <ac:spMk id="4" creationId="{3549D066-A492-2B33-E013-282F030E667B}"/>
          </ac:spMkLst>
        </pc:spChg>
      </pc:sldChg>
      <pc:sldChg chg="modSp mod">
        <pc:chgData name="Mahin Sojitra" userId="4ca2e01372b646be" providerId="LiveId" clId="{0EF93D37-D039-4D93-A024-F80B8720F5E2}" dt="2024-04-16T03:20:03.790" v="33" actId="20577"/>
        <pc:sldMkLst>
          <pc:docMk/>
          <pc:sldMk cId="1530352549" sldId="271"/>
        </pc:sldMkLst>
        <pc:spChg chg="mod">
          <ac:chgData name="Mahin Sojitra" userId="4ca2e01372b646be" providerId="LiveId" clId="{0EF93D37-D039-4D93-A024-F80B8720F5E2}" dt="2024-04-16T03:20:03.790" v="33" actId="20577"/>
          <ac:spMkLst>
            <pc:docMk/>
            <pc:sldMk cId="1530352549" sldId="271"/>
            <ac:spMk id="4" creationId="{3549D066-A492-2B33-E013-282F030E667B}"/>
          </ac:spMkLst>
        </pc:spChg>
      </pc:sldChg>
      <pc:sldChg chg="modSp mod">
        <pc:chgData name="Mahin Sojitra" userId="4ca2e01372b646be" providerId="LiveId" clId="{0EF93D37-D039-4D93-A024-F80B8720F5E2}" dt="2024-04-16T04:39:06.033" v="37" actId="33524"/>
        <pc:sldMkLst>
          <pc:docMk/>
          <pc:sldMk cId="863453400" sldId="273"/>
        </pc:sldMkLst>
        <pc:spChg chg="mod">
          <ac:chgData name="Mahin Sojitra" userId="4ca2e01372b646be" providerId="LiveId" clId="{0EF93D37-D039-4D93-A024-F80B8720F5E2}" dt="2024-04-16T04:39:06.033" v="37" actId="33524"/>
          <ac:spMkLst>
            <pc:docMk/>
            <pc:sldMk cId="863453400" sldId="273"/>
            <ac:spMk id="3" creationId="{E7C699EE-7A2A-3134-8D5D-EE823A6D4022}"/>
          </ac:spMkLst>
        </pc:spChg>
      </pc:sldChg>
      <pc:sldChg chg="modSp mod">
        <pc:chgData name="Mahin Sojitra" userId="4ca2e01372b646be" providerId="LiveId" clId="{0EF93D37-D039-4D93-A024-F80B8720F5E2}" dt="2024-04-16T04:39:18.926" v="38" actId="33524"/>
        <pc:sldMkLst>
          <pc:docMk/>
          <pc:sldMk cId="64246679" sldId="276"/>
        </pc:sldMkLst>
        <pc:spChg chg="mod">
          <ac:chgData name="Mahin Sojitra" userId="4ca2e01372b646be" providerId="LiveId" clId="{0EF93D37-D039-4D93-A024-F80B8720F5E2}" dt="2024-04-16T04:39:18.926" v="38" actId="33524"/>
          <ac:spMkLst>
            <pc:docMk/>
            <pc:sldMk cId="64246679" sldId="276"/>
            <ac:spMk id="3" creationId="{E7C699EE-7A2A-3134-8D5D-EE823A6D4022}"/>
          </ac:spMkLst>
        </pc:spChg>
      </pc:sldChg>
      <pc:sldChg chg="modSp mod">
        <pc:chgData name="Mahin Sojitra" userId="4ca2e01372b646be" providerId="LiveId" clId="{0EF93D37-D039-4D93-A024-F80B8720F5E2}" dt="2024-04-16T03:29:43.670" v="36" actId="20577"/>
        <pc:sldMkLst>
          <pc:docMk/>
          <pc:sldMk cId="88296215" sldId="287"/>
        </pc:sldMkLst>
        <pc:spChg chg="mod">
          <ac:chgData name="Mahin Sojitra" userId="4ca2e01372b646be" providerId="LiveId" clId="{0EF93D37-D039-4D93-A024-F80B8720F5E2}" dt="2024-04-16T03:29:43.670" v="36" actId="20577"/>
          <ac:spMkLst>
            <pc:docMk/>
            <pc:sldMk cId="88296215" sldId="287"/>
            <ac:spMk id="8" creationId="{A581DFEC-F4F7-B742-57B3-A42D1116DF83}"/>
          </ac:spMkLst>
        </pc:spChg>
        <pc:spChg chg="mod">
          <ac:chgData name="Mahin Sojitra" userId="4ca2e01372b646be" providerId="LiveId" clId="{0EF93D37-D039-4D93-A024-F80B8720F5E2}" dt="2024-04-16T03:29:26.907" v="34" actId="33524"/>
          <ac:spMkLst>
            <pc:docMk/>
            <pc:sldMk cId="88296215" sldId="287"/>
            <ac:spMk id="9" creationId="{ACAB2A8E-AAF2-D013-4DCE-1123A0D120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5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Agglomerative Clustering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F86E58-0E9E-F311-F23F-531EF8364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238" y="2961000"/>
            <a:ext cx="932769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232" y="2161725"/>
            <a:ext cx="9377274" cy="414282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Step 1 : Make each data point as a single-point cluster.</a:t>
            </a:r>
          </a:p>
          <a:p>
            <a:r>
              <a:rPr lang="en-IN" dirty="0"/>
              <a:t>Step 2: Take the two closest distance clusters by single linkage method and make them one clusters.</a:t>
            </a:r>
          </a:p>
          <a:p>
            <a:r>
              <a:rPr lang="en-IN" dirty="0"/>
              <a:t>Before using single linkage method on each clusters, we must know the distance between clusters.</a:t>
            </a:r>
          </a:p>
          <a:p>
            <a:r>
              <a:rPr lang="en-IN" dirty="0"/>
              <a:t>Let’s visualize the distance between each clusters with the help of distance matrix. Here, I am taking Euclidean distance between two points.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4DE8A-DED5-811A-7720-7C1C0427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904"/>
            <a:ext cx="2259932" cy="32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3702647"/>
          </a:xfrm>
        </p:spPr>
        <p:txBody>
          <a:bodyPr/>
          <a:lstStyle/>
          <a:p>
            <a:r>
              <a:rPr lang="en-IN" dirty="0"/>
              <a:t>P00 = 0, P11 = 0, P22 = 0, P33 = 0, P44 = 0</a:t>
            </a:r>
          </a:p>
          <a:p>
            <a:pPr marL="0" indent="0">
              <a:buNone/>
            </a:pPr>
            <a:r>
              <a:rPr lang="en-IN" dirty="0"/>
              <a:t>  (this is because distance between self is 0)</a:t>
            </a:r>
          </a:p>
          <a:p>
            <a:pPr marL="0" indent="0">
              <a:buNone/>
            </a:pPr>
            <a:r>
              <a:rPr lang="en-IN" dirty="0"/>
              <a:t>Distance between two points P12</a:t>
            </a:r>
          </a:p>
          <a:p>
            <a:pPr marL="0" indent="0">
              <a:buNone/>
            </a:pPr>
            <a:r>
              <a:rPr lang="en-IN" dirty="0"/>
              <a:t>= sqrt((P1.X – P2.x)^2 + (P1.Y – P2.Y)^2)</a:t>
            </a:r>
          </a:p>
          <a:p>
            <a:pPr marL="0" indent="0">
              <a:buNone/>
            </a:pPr>
            <a:r>
              <a:rPr lang="en-IN" dirty="0"/>
              <a:t>= sqrt((170-168)^2 + (56-60)^2)</a:t>
            </a:r>
          </a:p>
          <a:p>
            <a:pPr marL="0" indent="0">
              <a:buNone/>
            </a:pPr>
            <a:r>
              <a:rPr lang="en-IN" dirty="0"/>
              <a:t>= sqrt(4+16) </a:t>
            </a:r>
          </a:p>
          <a:p>
            <a:pPr marL="0" indent="0">
              <a:buNone/>
            </a:pPr>
            <a:r>
              <a:rPr lang="en-IN" dirty="0"/>
              <a:t>= sqrt(20)</a:t>
            </a:r>
          </a:p>
          <a:p>
            <a:pPr marL="0" indent="0">
              <a:buNone/>
            </a:pPr>
            <a:r>
              <a:rPr lang="en-IN" dirty="0"/>
              <a:t>= 4.47</a:t>
            </a:r>
          </a:p>
        </p:txBody>
      </p:sp>
    </p:spTree>
    <p:extLst>
      <p:ext uri="{BB962C8B-B14F-4D97-AF65-F5344CB8AC3E}">
        <p14:creationId xmlns:p14="http://schemas.microsoft.com/office/powerpoint/2010/main" val="13938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Matrix of all points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3924AE-99C0-E598-16EC-00F20EEEF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221"/>
            <a:ext cx="12192000" cy="48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2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3702647"/>
          </a:xfrm>
        </p:spPr>
        <p:txBody>
          <a:bodyPr/>
          <a:lstStyle/>
          <a:p>
            <a:r>
              <a:rPr lang="en-IN" dirty="0"/>
              <a:t>Now we have to see which cluster has minimum distance And the distance we found first is P0 and P4 which is 3.So, we must group these two clusters </a:t>
            </a:r>
            <a:r>
              <a:rPr lang="en-IN" dirty="0" err="1"/>
              <a:t>together.Now</a:t>
            </a:r>
            <a:r>
              <a:rPr lang="en-IN" dirty="0"/>
              <a:t> with the help of single linkage method we will merge two clusters.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0883-3927-137B-592F-23ACF474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2" y="3914275"/>
            <a:ext cx="9063788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sz="2400" dirty="0"/>
              <a:t>Step 3 : Repeat step 2</a:t>
            </a:r>
          </a:p>
          <a:p>
            <a:r>
              <a:rPr lang="en-IN" dirty="0"/>
              <a:t>Again the minimum distance is P1-P2. So, the next distance matrix will be:</a:t>
            </a:r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r>
              <a:rPr lang="en-IN" dirty="0"/>
              <a:t>After Merging of P1 and P2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058CA-8FC3-0904-C31F-01DD93E7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46" y="3255294"/>
            <a:ext cx="8081175" cy="19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dirty="0"/>
              <a:t>Step 3: Repeat step 2</a:t>
            </a:r>
          </a:p>
          <a:p>
            <a:r>
              <a:rPr lang="en-IN" sz="2400" dirty="0"/>
              <a:t>Now </a:t>
            </a:r>
            <a:r>
              <a:rPr lang="en-IN" sz="2400" dirty="0" err="1"/>
              <a:t>minimu</a:t>
            </a:r>
            <a:r>
              <a:rPr lang="en-IN" sz="2400" dirty="0"/>
              <a:t> distance is P3-[P0,P4] which is 5. So, the next distance matrix will be:</a:t>
            </a:r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r>
              <a:rPr lang="en-IN" sz="2400"/>
              <a:t>After Merging of </a:t>
            </a:r>
            <a:r>
              <a:rPr lang="en-IN" sz="2400" dirty="0"/>
              <a:t>P3 and [P0,P4]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2606C-9418-16B6-3D35-E5FEFA68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6" y="3692216"/>
            <a:ext cx="8085220" cy="18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sz="2400" dirty="0"/>
              <a:t>Step 3: Repeat step 2</a:t>
            </a:r>
          </a:p>
          <a:p>
            <a:r>
              <a:rPr lang="en-IN" dirty="0"/>
              <a:t>Now minimum distance is P5-[P3,[P0,P4]] which is 5.</a:t>
            </a:r>
            <a:r>
              <a:rPr lang="en-IN" sz="2400" dirty="0"/>
              <a:t>83. So, the next distance matrix will be:</a:t>
            </a:r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r>
              <a:rPr lang="en-IN" dirty="0"/>
              <a:t>After merging of P5 and [P3,[P0,P4]]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39F21-5B49-84FA-0220-CAC6E53B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3" y="3429000"/>
            <a:ext cx="8037094" cy="16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sz="2400" dirty="0"/>
              <a:t>Step 3: Repeat step 2</a:t>
            </a:r>
          </a:p>
          <a:p>
            <a:r>
              <a:rPr lang="en-IN" dirty="0"/>
              <a:t>Now there are only two clusters whose distance is 13.6. So, the final distance matrix will be:</a:t>
            </a:r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r>
              <a:rPr lang="en-IN" sz="2400" dirty="0"/>
              <a:t>After Merging of [P1,P2] and [P5,[P3,[P0,P4]]]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A1E97-88F1-DD7A-5772-74D47198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4" y="3745856"/>
            <a:ext cx="9160042" cy="11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dirty="0"/>
              <a:t>Step 4: </a:t>
            </a:r>
            <a:r>
              <a:rPr lang="en-IN" dirty="0" err="1"/>
              <a:t>Ceate</a:t>
            </a:r>
            <a:r>
              <a:rPr lang="en-IN" dirty="0"/>
              <a:t> a dendrogram to visualize the history of grouping.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28A9C-A4F1-CA23-0D66-8E26CAF9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4" y="2746045"/>
            <a:ext cx="8149389" cy="39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5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sz="2400" dirty="0"/>
              <a:t>Step 5: Find optimal number of cluster from dendrogram.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24314B6-10E8-6F54-666A-0BC3914F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54" y="2662989"/>
            <a:ext cx="8518358" cy="40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E398-49E6-FE89-9701-A594C42DF6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Jevin Kotak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E396E-87B3-9342-DD66-5A379B2475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Vinit Kshtriya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8CC-233D-80D2-CCFE-88ECCC4174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Manish Makwana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4B123-E98E-B838-3B2A-3C4F9B8C6D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Aditya Rajput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4ECEE0D-EEC5-7EC7-561E-AD7A99ABA9F0}"/>
              </a:ext>
            </a:extLst>
          </p:cNvPr>
          <p:cNvSpPr txBox="1">
            <a:spLocks/>
          </p:cNvSpPr>
          <p:nvPr/>
        </p:nvSpPr>
        <p:spPr>
          <a:xfrm>
            <a:off x="1860549" y="5872944"/>
            <a:ext cx="4433401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Mahin Sojitra</a:t>
            </a:r>
          </a:p>
        </p:txBody>
      </p:sp>
      <p:pic>
        <p:nvPicPr>
          <p:cNvPr id="12" name="Graphic 11" descr="Users with solid fill">
            <a:extLst>
              <a:ext uri="{FF2B5EF4-FFF2-40B4-BE49-F238E27FC236}">
                <a16:creationId xmlns:a16="http://schemas.microsoft.com/office/drawing/2014/main" id="{F86B97E4-313F-1D47-AD44-3BAA9ABC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2695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4223033"/>
          </a:xfrm>
        </p:spPr>
        <p:txBody>
          <a:bodyPr>
            <a:normAutofit/>
          </a:bodyPr>
          <a:lstStyle/>
          <a:p>
            <a:r>
              <a:rPr lang="en-IN" sz="2400" dirty="0"/>
              <a:t>For finding the optimal number of clusters we need to: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Determine the largest vertical distance that doesn’t intersect any other cluster.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Draw two horizontal lines at both extremes like A and B.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optimal number of cluster = number of vertical lines going through the horizontal lines.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From </a:t>
            </a:r>
            <a:r>
              <a:rPr lang="en-IN" dirty="0"/>
              <a:t>Dendrogram we can clearly see that there are 2 vertical lines through horizontal lines.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Therefore, Optimal number of clusters = 2.</a:t>
            </a:r>
          </a:p>
        </p:txBody>
      </p:sp>
    </p:spTree>
    <p:extLst>
      <p:ext uri="{BB962C8B-B14F-4D97-AF65-F5344CB8AC3E}">
        <p14:creationId xmlns:p14="http://schemas.microsoft.com/office/powerpoint/2010/main" val="27895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the final clusters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BB6B1C-5DA6-9A62-F6FB-E8C89F24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3" y="2165684"/>
            <a:ext cx="9753600" cy="46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5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2" y="3191628"/>
            <a:ext cx="11077738" cy="1080938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95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Agglomerative Clustering ?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9D066-A492-2B33-E013-282F030E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2161725"/>
            <a:ext cx="11414621" cy="44957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rebuchet MS (Body)"/>
                <a:cs typeface="Times New Roman" panose="02020603050405020304" pitchFamily="18" charset="0"/>
              </a:rPr>
              <a:t>Agglomerative clustering is one of methods of clustering data. Opposed to K-Means, Agglomerative clustering supposes that all observations (data points) are clusters and then tries to merge them together to get the desired number of clusters.</a:t>
            </a:r>
          </a:p>
          <a:p>
            <a:r>
              <a:rPr lang="en-US" sz="2400" dirty="0">
                <a:latin typeface="Trebuchet MS (Body)"/>
                <a:cs typeface="Times New Roman" panose="02020603050405020304" pitchFamily="18" charset="0"/>
              </a:rPr>
              <a:t>The Agglomerative clustering is the most common type </a:t>
            </a:r>
            <a:r>
              <a:rPr lang="en-US" dirty="0">
                <a:latin typeface="Trebuchet MS (Body)"/>
                <a:cs typeface="Times New Roman" panose="02020603050405020304" pitchFamily="18" charset="0"/>
              </a:rPr>
              <a:t>of hierarchical clustering used to group objects in clusters based on their similarity.</a:t>
            </a:r>
            <a:endParaRPr lang="en-US" sz="2400" dirty="0">
              <a:latin typeface="Trebuchet MS (Body)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rebuchet MS (Body)"/>
                <a:cs typeface="Times New Roman" panose="02020603050405020304" pitchFamily="18" charset="0"/>
              </a:rPr>
              <a:t>It uses a bottom-up approach. It starts with each object forming its own cluster and then iteratively merges the clusters according to their similarity to form large clusters. It terminates either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 (Body)"/>
                <a:cs typeface="Times New Roman" panose="02020603050405020304" pitchFamily="18" charset="0"/>
              </a:rPr>
              <a:t>When a certain clustering condition imposed by the user is achieved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 (Body)"/>
                <a:cs typeface="Times New Roman" panose="02020603050405020304" pitchFamily="18" charset="0"/>
              </a:rPr>
              <a:t>All clustering merge into a single cluster</a:t>
            </a:r>
          </a:p>
          <a:p>
            <a:pPr marL="0" indent="0">
              <a:buNone/>
            </a:pPr>
            <a:endParaRPr lang="en-IN" b="1" dirty="0">
              <a:latin typeface="Trebuchet MS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80797-66CE-1532-B945-B20A9D3D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871561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Agglomerative Clustering ?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9D066-A492-2B33-E013-282F030E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2161725"/>
            <a:ext cx="11414621" cy="4495749"/>
          </a:xfrm>
        </p:spPr>
        <p:txBody>
          <a:bodyPr>
            <a:normAutofit/>
          </a:bodyPr>
          <a:lstStyle/>
          <a:p>
            <a:r>
              <a:rPr lang="en-IN" dirty="0"/>
              <a:t>The algorithm starts by treating each object as a singleton cluster.</a:t>
            </a:r>
          </a:p>
          <a:p>
            <a:r>
              <a:rPr lang="en-IN" dirty="0"/>
              <a:t>Next, pairs of clusters are successively merged until all clusters have been merged into one big cluster containing all objects. </a:t>
            </a:r>
          </a:p>
          <a:p>
            <a:r>
              <a:rPr lang="en-IN" dirty="0"/>
              <a:t>The result is a tree-based representation of the objects, named Dendrogram.</a:t>
            </a:r>
          </a:p>
          <a:p>
            <a:r>
              <a:rPr lang="en-IN" dirty="0"/>
              <a:t>Each object is initially considered as a single-element cluster(leaf).</a:t>
            </a:r>
          </a:p>
          <a:p>
            <a:r>
              <a:rPr lang="en-IN" dirty="0"/>
              <a:t>At each step of the algorithm, the two clusters that are the most similar are combined into a new bigger cluster(nodes). This procedure is iterated until all points are member of just one single big cluster (root) .</a:t>
            </a:r>
          </a:p>
          <a:p>
            <a:r>
              <a:rPr lang="en-IN" dirty="0"/>
              <a:t>The inverse of agglomerative clustering is divisive clustering. It is works in a “top-down” manner. It begins with the root , in which all objects are included in a single cluster.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80797-66CE-1532-B945-B20A9D3D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871561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53A61-5616-C8D6-5BC5-2FB99D4A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3C74D3-8624-A96B-E6B2-98E3831E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81DFEC-F4F7-B742-57B3-A42D1116D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45211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 need for information about how many numbers of clusters are required.</a:t>
            </a:r>
          </a:p>
          <a:p>
            <a:r>
              <a:rPr lang="en-IN" dirty="0"/>
              <a:t>Easy to use and implement.</a:t>
            </a:r>
          </a:p>
          <a:p>
            <a:r>
              <a:rPr lang="en-IN" dirty="0"/>
              <a:t>It can be used with different </a:t>
            </a:r>
            <a:r>
              <a:rPr lang="en-IN"/>
              <a:t>types of </a:t>
            </a:r>
            <a:r>
              <a:rPr lang="en-IN" dirty="0"/>
              <a:t>data such as numerical, categorical and binary.</a:t>
            </a:r>
          </a:p>
          <a:p>
            <a:r>
              <a:rPr lang="en-IN" dirty="0"/>
              <a:t>It can be used for datasets of any size.</a:t>
            </a:r>
          </a:p>
          <a:p>
            <a:r>
              <a:rPr lang="en-IN" dirty="0"/>
              <a:t>Capable of producing clusters with non-convex shapes.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AB2A8E-AAF2-D013-4DCE-1123A0D1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4700058" cy="45211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cannot take a step back in this algorithm.</a:t>
            </a:r>
          </a:p>
          <a:p>
            <a:r>
              <a:rPr lang="en-IN" dirty="0"/>
              <a:t>Time complexity is higher at least 0(n^2logn).</a:t>
            </a:r>
          </a:p>
          <a:p>
            <a:r>
              <a:rPr lang="en-IN" dirty="0"/>
              <a:t>May not produce same results each time.</a:t>
            </a:r>
          </a:p>
          <a:p>
            <a:r>
              <a:rPr lang="en-IN" dirty="0"/>
              <a:t>Not suitable for High-dimensional data.</a:t>
            </a:r>
          </a:p>
          <a:p>
            <a:r>
              <a:rPr lang="en-IN" dirty="0"/>
              <a:t>No guarantee that the resulting clusters in agglomerative clustering are meaningful.</a:t>
            </a:r>
          </a:p>
        </p:txBody>
      </p:sp>
    </p:spTree>
    <p:extLst>
      <p:ext uri="{BB962C8B-B14F-4D97-AF65-F5344CB8AC3E}">
        <p14:creationId xmlns:p14="http://schemas.microsoft.com/office/powerpoint/2010/main" val="8829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agglomerative clustering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101850"/>
            <a:ext cx="11186684" cy="823913"/>
          </a:xfrm>
        </p:spPr>
        <p:txBody>
          <a:bodyPr>
            <a:normAutofit/>
          </a:bodyPr>
          <a:lstStyle/>
          <a:p>
            <a:r>
              <a:rPr lang="en-US" dirty="0"/>
              <a:t>Compute the proximity matrix using a distance metric.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321" y="3044624"/>
            <a:ext cx="11186684" cy="823913"/>
          </a:xfrm>
        </p:spPr>
        <p:txBody>
          <a:bodyPr/>
          <a:lstStyle/>
          <a:p>
            <a:r>
              <a:rPr lang="en-US" dirty="0"/>
              <a:t>Use a linkage function to group into hierarchical cluster tree based on the computed distance matrix from the above step.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321" y="3987398"/>
            <a:ext cx="11186684" cy="823913"/>
          </a:xfrm>
        </p:spPr>
        <p:txBody>
          <a:bodyPr/>
          <a:lstStyle/>
          <a:p>
            <a:r>
              <a:rPr lang="en-US" dirty="0"/>
              <a:t>Data points with close proximity are merged together to form a cluster.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0321" y="4930171"/>
            <a:ext cx="11186684" cy="823913"/>
          </a:xfrm>
        </p:spPr>
        <p:txBody>
          <a:bodyPr/>
          <a:lstStyle/>
          <a:p>
            <a:r>
              <a:rPr lang="en-US" dirty="0"/>
              <a:t>Repeat steps 2 and 3 until a single cluster remains.</a:t>
            </a:r>
          </a:p>
        </p:txBody>
      </p: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ps for agglomerative clustering pictorial">
            <a:extLst>
              <a:ext uri="{FF2B5EF4-FFF2-40B4-BE49-F238E27FC236}">
                <a16:creationId xmlns:a16="http://schemas.microsoft.com/office/drawing/2014/main" id="{B42B9935-59A6-ECCE-3AB8-D96C8DD4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084-148A-D94F-D048-F4CD6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the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99EE-7A2A-3134-8D5D-EE823A6D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2161725"/>
            <a:ext cx="11045652" cy="3702647"/>
          </a:xfrm>
        </p:spPr>
        <p:txBody>
          <a:bodyPr/>
          <a:lstStyle/>
          <a:p>
            <a:r>
              <a:rPr lang="en-IN" dirty="0"/>
              <a:t>The data points 1,2,3,4,5,6 are assigned to each individual cluster.</a:t>
            </a:r>
          </a:p>
          <a:p>
            <a:r>
              <a:rPr lang="en-IN" dirty="0"/>
              <a:t>After calculating the proximity matrix, based on the similarity the points (2,3) and (4,5) are merged together to form clusters.</a:t>
            </a:r>
          </a:p>
          <a:p>
            <a:r>
              <a:rPr lang="en-IN" dirty="0"/>
              <a:t>Again, the proximity matrix is computed and clusters with points (4,5) and 6 are merged together.</a:t>
            </a:r>
          </a:p>
          <a:p>
            <a:r>
              <a:rPr lang="en-IN" dirty="0"/>
              <a:t>And again, the proximity matrix is computed, then the clusters with points (4,5,6) and (2,3) are merged together to form a cluster.</a:t>
            </a:r>
          </a:p>
          <a:p>
            <a:r>
              <a:rPr lang="en-IN" dirty="0"/>
              <a:t>As a final step, the remaining clusters are merged together to form a single cluster. </a:t>
            </a:r>
          </a:p>
        </p:txBody>
      </p:sp>
    </p:spTree>
    <p:extLst>
      <p:ext uri="{BB962C8B-B14F-4D97-AF65-F5344CB8AC3E}">
        <p14:creationId xmlns:p14="http://schemas.microsoft.com/office/powerpoint/2010/main" val="23547941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602</TotalTime>
  <Words>1603</Words>
  <Application>Microsoft Office PowerPoint</Application>
  <PresentationFormat>Widescreen</PresentationFormat>
  <Paragraphs>151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Trebuchet MS</vt:lpstr>
      <vt:lpstr>Trebuchet MS (Body)</vt:lpstr>
      <vt:lpstr>Berlin</vt:lpstr>
      <vt:lpstr>Agglomerative Clustering</vt:lpstr>
      <vt:lpstr>Our Team</vt:lpstr>
      <vt:lpstr>What is Agglomerative Clustering ?</vt:lpstr>
      <vt:lpstr>What is Agglomerative Clustering ?</vt:lpstr>
      <vt:lpstr>PowerPoint Presentation</vt:lpstr>
      <vt:lpstr>PROS and CONS </vt:lpstr>
      <vt:lpstr>Steps to agglomerative clustering</vt:lpstr>
      <vt:lpstr>PowerPoint Presentation</vt:lpstr>
      <vt:lpstr>Steps of the figure</vt:lpstr>
      <vt:lpstr>Example</vt:lpstr>
      <vt:lpstr>Example</vt:lpstr>
      <vt:lpstr>Distance Matrix of all points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Visualizing the final clusters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Agglomerative Clustering</dc:title>
  <dc:creator>Raj Rajput</dc:creator>
  <cp:lastModifiedBy>Mahin Sojitra</cp:lastModifiedBy>
  <cp:revision>16</cp:revision>
  <dcterms:created xsi:type="dcterms:W3CDTF">2024-04-15T17:06:43Z</dcterms:created>
  <dcterms:modified xsi:type="dcterms:W3CDTF">2024-04-16T04:39:20Z</dcterms:modified>
</cp:coreProperties>
</file>