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7" r:id="rId6"/>
    <p:sldId id="259" r:id="rId7"/>
    <p:sldId id="260" r:id="rId8"/>
    <p:sldId id="261" r:id="rId9"/>
    <p:sldId id="262" r:id="rId10"/>
    <p:sldId id="286" r:id="rId11"/>
    <p:sldId id="265" r:id="rId12"/>
    <p:sldId id="275" r:id="rId13"/>
    <p:sldId id="276" r:id="rId14"/>
    <p:sldId id="277" r:id="rId15"/>
    <p:sldId id="278" r:id="rId16"/>
    <p:sldId id="279" r:id="rId17"/>
    <p:sldId id="299" r:id="rId18"/>
    <p:sldId id="301" r:id="rId19"/>
    <p:sldId id="266" r:id="rId20"/>
    <p:sldId id="269" r:id="rId21"/>
    <p:sldId id="280" r:id="rId22"/>
    <p:sldId id="268" r:id="rId23"/>
    <p:sldId id="267"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BD66FDB-2BEF-4F31-A3D2-CDD9FE0D25B8}">
          <p14:sldIdLst>
            <p14:sldId id="256"/>
            <p14:sldId id="258"/>
            <p14:sldId id="257"/>
            <p14:sldId id="259"/>
            <p14:sldId id="260"/>
            <p14:sldId id="261"/>
            <p14:sldId id="262"/>
            <p14:sldId id="286"/>
            <p14:sldId id="265"/>
            <p14:sldId id="275"/>
            <p14:sldId id="276"/>
            <p14:sldId id="277"/>
            <p14:sldId id="278"/>
            <p14:sldId id="279"/>
            <p14:sldId id="299"/>
            <p14:sldId id="301"/>
            <p14:sldId id="266"/>
            <p14:sldId id="269"/>
            <p14:sldId id="280"/>
            <p14:sldId id="268"/>
            <p14:sldId id="267"/>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DB3044-13F0-4C5D-8234-1E4555238361}" type="datetimeFigureOut">
              <a:rPr lang="en-IN" smtClean="0"/>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DB3044-13F0-4C5D-8234-1E45552383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FDB3044-13F0-4C5D-8234-1E45552383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FDB3044-13F0-4C5D-8234-1E45552383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FDB3044-13F0-4C5D-8234-1E45552383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FDB3044-13F0-4C5D-8234-1E45552383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FDB3044-13F0-4C5D-8234-1E45552383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DB3044-13F0-4C5D-8234-1E45552383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DB3044-13F0-4C5D-8234-1E45552383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FDB3044-13F0-4C5D-8234-1E45552383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DB3044-13F0-4C5D-8234-1E45552383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E73C40C-89B9-4335-B9C7-575AB21EDD2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FDB3044-13F0-4C5D-8234-1E45552383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FDB3044-13F0-4C5D-8234-1E45552383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FDB3044-13F0-4C5D-8234-1E455523836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B3044-13F0-4C5D-8234-1E455523836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B3044-13F0-4C5D-8234-1E455523836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DB3044-13F0-4C5D-8234-1E45552383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FDB3044-13F0-4C5D-8234-1E45552383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73C40C-89B9-4335-B9C7-575AB21EDD2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DB3044-13F0-4C5D-8234-1E4555238361}" type="datetimeFigureOut">
              <a:rPr lang="en-IN" smtClean="0"/>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73C40C-89B9-4335-B9C7-575AB21EDD2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455" y="1635125"/>
            <a:ext cx="10019030" cy="1195070"/>
          </a:xfrm>
        </p:spPr>
        <p:txBody>
          <a:bodyPr>
            <a:normAutofit fontScale="90000"/>
          </a:bodyPr>
          <a:lstStyle/>
          <a:p>
            <a:pPr algn="ctr"/>
            <a:r>
              <a:rPr lang="en-US" altLang="en-IN" u="sng" dirty="0">
                <a:latin typeface="Times New Roman" panose="02020603050405020304" pitchFamily="18" charset="0"/>
                <a:cs typeface="Times New Roman" panose="02020603050405020304" pitchFamily="18" charset="0"/>
              </a:rPr>
              <a:t>TITLE:</a:t>
            </a:r>
            <a:br>
              <a:rPr lang="en-US" altLang="en-IN" u="sng" dirty="0">
                <a:latin typeface="Times New Roman" panose="02020603050405020304" pitchFamily="18" charset="0"/>
                <a:cs typeface="Times New Roman" panose="02020603050405020304" pitchFamily="18" charset="0"/>
              </a:rPr>
            </a:br>
            <a:r>
              <a:rPr lang="en-IN" u="sng" dirty="0">
                <a:latin typeface="Times New Roman" panose="02020603050405020304" pitchFamily="18" charset="0"/>
                <a:cs typeface="Times New Roman" panose="02020603050405020304" pitchFamily="18" charset="0"/>
              </a:rPr>
              <a:t>IOT ESTABLISHED AGILE  PARKING SYSTEM</a:t>
            </a:r>
            <a:endParaRPr lang="en-IN"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880610" y="3718560"/>
            <a:ext cx="2416175" cy="575945"/>
          </a:xfrm>
        </p:spPr>
        <p:txBody>
          <a:bodyPr>
            <a:normAutofit fontScale="25000"/>
          </a:bodyPr>
          <a:lstStyle/>
          <a:p>
            <a:pPr algn="ctr"/>
            <a:r>
              <a:rPr lang="en-US" altLang="en-IN" sz="7200" b="1" dirty="0">
                <a:solidFill>
                  <a:schemeClr val="tx1"/>
                </a:solidFill>
                <a:latin typeface="Times New Roman" panose="02020603050405020304" pitchFamily="18" charset="0"/>
                <a:cs typeface="Times New Roman" panose="02020603050405020304" pitchFamily="18" charset="0"/>
              </a:rPr>
              <a:t>Submitted by    </a:t>
            </a:r>
            <a:r>
              <a:rPr lang="en-US" altLang="en-IN" sz="7200" b="1" dirty="0">
                <a:latin typeface="Times New Roman" panose="02020603050405020304" pitchFamily="18" charset="0"/>
                <a:cs typeface="Times New Roman" panose="02020603050405020304" pitchFamily="18" charset="0"/>
              </a:rPr>
              <a:t>                                             </a:t>
            </a:r>
            <a:r>
              <a:rPr lang="en-US" altLang="en-IN" sz="2000" b="1" dirty="0"/>
              <a:t>	</a:t>
            </a:r>
            <a:r>
              <a:rPr lang="en-US" altLang="en-IN" sz="4500" b="1" dirty="0"/>
              <a:t>	</a:t>
            </a:r>
            <a:r>
              <a:rPr lang="en-IN" sz="4000" dirty="0"/>
              <a:t>                                      </a:t>
            </a:r>
            <a:endParaRPr lang="en-IN" sz="4000" dirty="0"/>
          </a:p>
        </p:txBody>
      </p:sp>
      <p:sp>
        <p:nvSpPr>
          <p:cNvPr id="5" name="Content Placeholder 4"/>
          <p:cNvSpPr>
            <a:spLocks noGrp="1"/>
          </p:cNvSpPr>
          <p:nvPr>
            <p:ph sz="half" idx="2"/>
          </p:nvPr>
        </p:nvSpPr>
        <p:spPr>
          <a:xfrm>
            <a:off x="3784916" y="4144962"/>
            <a:ext cx="4895056" cy="2455862"/>
          </a:xfrm>
        </p:spPr>
        <p:txBody>
          <a:bodyPr/>
          <a:p>
            <a:r>
              <a:rPr lang="en-US">
                <a:latin typeface="Times New Roman" panose="02020603050405020304" pitchFamily="18" charset="0"/>
                <a:cs typeface="Times New Roman" panose="02020603050405020304" pitchFamily="18" charset="0"/>
              </a:rPr>
              <a:t>J Mahindra                           (198H1A0421)</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 Akanksha                          (198H1A0401)</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 Venkata Sai Krishna        (198H1A0441)</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 Preethi                             (198H1A0441)</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K Sudheer                            (198H1A0427)</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3"/>
          </p:nvPr>
        </p:nvSpPr>
        <p:spPr>
          <a:xfrm>
            <a:off x="3784862" y="2801620"/>
            <a:ext cx="4622537" cy="576262"/>
          </a:xfrm>
        </p:spPr>
        <p:txBody>
          <a:bodyPr/>
          <a:p>
            <a:pPr algn="ctr"/>
            <a:r>
              <a:rPr lang="en-US" sz="1800">
                <a:solidFill>
                  <a:schemeClr val="tx1"/>
                </a:solidFill>
                <a:latin typeface="Times New Roman" panose="02020603050405020304" pitchFamily="18" charset="0"/>
                <a:cs typeface="Times New Roman" panose="02020603050405020304" pitchFamily="18" charset="0"/>
              </a:rPr>
              <a:t>UNDER THE ESTEEMED GUIDANCE OF</a:t>
            </a:r>
            <a:endParaRPr lang="en-US" sz="1800">
              <a:solidFill>
                <a:schemeClr val="tx1"/>
              </a:solidFill>
              <a:latin typeface="Times New Roman" panose="02020603050405020304" pitchFamily="18" charset="0"/>
              <a:cs typeface="Times New Roman" panose="02020603050405020304" pitchFamily="18" charset="0"/>
            </a:endParaRPr>
          </a:p>
        </p:txBody>
      </p:sp>
      <p:sp>
        <p:nvSpPr>
          <p:cNvPr id="8" name="Text Box 7"/>
          <p:cNvSpPr txBox="1"/>
          <p:nvPr/>
        </p:nvSpPr>
        <p:spPr>
          <a:xfrm>
            <a:off x="4228465" y="3350260"/>
            <a:ext cx="432943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Mrs. O. PRIYANKA </a:t>
            </a:r>
            <a:r>
              <a:rPr lang="en-US" sz="1400">
                <a:latin typeface="Times New Roman" panose="02020603050405020304" pitchFamily="18" charset="0"/>
                <a:cs typeface="Times New Roman" panose="02020603050405020304" pitchFamily="18" charset="0"/>
              </a:rPr>
              <a:t>M.TECH</a:t>
            </a:r>
            <a:r>
              <a:rPr lang="en-US">
                <a:latin typeface="Times New Roman" panose="02020603050405020304" pitchFamily="18" charset="0"/>
                <a:cs typeface="Times New Roman" panose="02020603050405020304" pitchFamily="18" charset="0"/>
              </a:rPr>
              <a:t>,</a:t>
            </a:r>
            <a:r>
              <a:rPr lang="en-US" sz="1400">
                <a:latin typeface="Times New Roman" panose="02020603050405020304" pitchFamily="18" charset="0"/>
                <a:cs typeface="Times New Roman" panose="02020603050405020304" pitchFamily="18" charset="0"/>
              </a:rPr>
              <a:t> Asst. Proff</a:t>
            </a:r>
            <a:endParaRPr lang="en-US" sz="1400">
              <a:latin typeface="Times New Roman" panose="02020603050405020304" pitchFamily="18" charset="0"/>
              <a:cs typeface="Times New Roman" panose="02020603050405020304" pitchFamily="18" charset="0"/>
            </a:endParaRPr>
          </a:p>
        </p:txBody>
      </p:sp>
      <p:pic>
        <p:nvPicPr>
          <p:cNvPr id="50" name="image1.jpeg"/>
          <p:cNvPicPr>
            <a:picLocks noChangeAspect="1"/>
          </p:cNvPicPr>
          <p:nvPr>
            <p:ph sz="quarter" idx="4"/>
          </p:nvPr>
        </p:nvPicPr>
        <p:blipFill>
          <a:blip r:embed="rId1" cstate="print"/>
          <a:stretch>
            <a:fillRect/>
          </a:stretch>
        </p:blipFill>
        <p:spPr>
          <a:xfrm>
            <a:off x="1608455" y="478790"/>
            <a:ext cx="10141585" cy="1066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1483995" y="687070"/>
            <a:ext cx="10019030" cy="1280160"/>
          </a:xfrm>
        </p:spPr>
        <p:txBody>
          <a:bodyPr/>
          <a:p>
            <a:r>
              <a:rPr lang="en-US" sz="2400" u="sng">
                <a:latin typeface="Times New Roman" panose="02020603050405020304" pitchFamily="18" charset="0"/>
                <a:cs typeface="Times New Roman" panose="02020603050405020304" pitchFamily="18" charset="0"/>
              </a:rPr>
              <a:t>ARDUINO UNO</a:t>
            </a:r>
            <a:endParaRPr lang="en-US" sz="2400" u="sng">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half" idx="1"/>
          </p:nvPr>
        </p:nvSpPr>
        <p:spPr>
          <a:xfrm>
            <a:off x="1483995" y="1602740"/>
            <a:ext cx="4895215" cy="3652520"/>
          </a:xfrm>
        </p:spPr>
        <p:txBody>
          <a:bodyPr>
            <a:normAutofit lnSpcReduction="10000"/>
          </a:bodyPr>
          <a:p>
            <a:pPr algn="just">
              <a:lnSpc>
                <a:spcPct val="150000"/>
              </a:lnSpc>
            </a:pPr>
            <a:r>
              <a:rPr lang="en-US">
                <a:latin typeface="Times New Roman" panose="02020603050405020304" pitchFamily="18" charset="0"/>
                <a:cs typeface="Times New Roman" panose="02020603050405020304" pitchFamily="18" charset="0"/>
              </a:rPr>
              <a:t>Arduino UNO is a microcontroller board based on the ATmega328P. It has 14 digital input/output pins (of which 6 can be used as PWM outputs), 6 analog inputs, a 16 MHz ceramic resonator, a USB connection, a power jack, an ICSP header and a reset button.</a:t>
            </a:r>
            <a:r>
              <a:rPr lang="en-IN" altLang="en-US">
                <a:latin typeface="Times New Roman" panose="02020603050405020304" pitchFamily="18" charset="0"/>
                <a:cs typeface="Times New Roman" panose="02020603050405020304" pitchFamily="18" charset="0"/>
              </a:rPr>
              <a:t>In this project Arduino UNO is used to assign the works for the hardware components by writing a code and dumping it into arduino.</a:t>
            </a:r>
            <a:endParaRPr lang="en-IN" altLang="en-US">
              <a:latin typeface="Times New Roman" panose="02020603050405020304" pitchFamily="18" charset="0"/>
              <a:cs typeface="Times New Roman" panose="02020603050405020304" pitchFamily="18" charset="0"/>
            </a:endParaRPr>
          </a:p>
        </p:txBody>
      </p:sp>
      <p:pic>
        <p:nvPicPr>
          <p:cNvPr id="100" name="Content Placeholder 99"/>
          <p:cNvPicPr/>
          <p:nvPr>
            <p:ph sz="half" idx="2"/>
          </p:nvPr>
        </p:nvPicPr>
        <p:blipFill>
          <a:blip r:embed="rId1"/>
          <a:stretch>
            <a:fillRect/>
          </a:stretch>
        </p:blipFill>
        <p:spPr>
          <a:xfrm>
            <a:off x="6758940" y="2138680"/>
            <a:ext cx="4895215" cy="365252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483995" y="685800"/>
            <a:ext cx="10019030" cy="1330325"/>
          </a:xfrm>
        </p:spPr>
        <p:txBody>
          <a:bodyPr/>
          <a:p>
            <a:r>
              <a:rPr lang="en-US" sz="2400" u="sng">
                <a:latin typeface="Times New Roman" panose="02020603050405020304" pitchFamily="18" charset="0"/>
                <a:cs typeface="Times New Roman" panose="02020603050405020304" pitchFamily="18" charset="0"/>
              </a:rPr>
              <a:t>IR SENSOR</a:t>
            </a:r>
            <a:endParaRPr lang="en-US" sz="2400" u="sng">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1484312" y="2266314"/>
            <a:ext cx="4895055" cy="3124201"/>
          </a:xfrm>
        </p:spPr>
        <p:txBody>
          <a:bodyPr>
            <a:noAutofit/>
          </a:bodyPr>
          <a:p>
            <a:pPr algn="just">
              <a:lnSpc>
                <a:spcPct val="150000"/>
              </a:lnSpc>
            </a:pPr>
            <a:r>
              <a:rPr lang="en-US">
                <a:latin typeface="Times New Roman" panose="02020603050405020304" pitchFamily="18" charset="0"/>
                <a:cs typeface="Times New Roman" panose="02020603050405020304" pitchFamily="18" charset="0"/>
              </a:rPr>
              <a:t>IR(Infrared Sensor) sensor is an electronic device, that emits the light in order to sense some object of the surroundings.</a:t>
            </a:r>
            <a:r>
              <a:rPr lang="en-IN" altLang="en-US">
                <a:latin typeface="Times New Roman" panose="02020603050405020304" pitchFamily="18" charset="0"/>
                <a:cs typeface="Times New Roman" panose="02020603050405020304" pitchFamily="18" charset="0"/>
              </a:rPr>
              <a:t> Here IR sensor is used to detect whether the vehicle is in the slot or not.</a:t>
            </a:r>
            <a:endParaRPr lang="en-IN" altLang="en-US">
              <a:latin typeface="Times New Roman" panose="02020603050405020304" pitchFamily="18" charset="0"/>
              <a:cs typeface="Times New Roman" panose="02020603050405020304" pitchFamily="18" charset="0"/>
              <a:sym typeface="+mn-ea"/>
            </a:endParaRPr>
          </a:p>
        </p:txBody>
      </p:sp>
      <p:pic>
        <p:nvPicPr>
          <p:cNvPr id="103" name="Content Placeholder 102"/>
          <p:cNvPicPr/>
          <p:nvPr>
            <p:ph sz="half" idx="2"/>
          </p:nvPr>
        </p:nvPicPr>
        <p:blipFill>
          <a:blip r:embed="rId1"/>
          <a:srcRect/>
          <a:stretch>
            <a:fillRect/>
          </a:stretch>
        </p:blipFill>
        <p:spPr>
          <a:xfrm rot="5400000">
            <a:off x="6607810" y="2667000"/>
            <a:ext cx="4895215" cy="3124200"/>
          </a:xfrm>
          <a:prstGeom prst="hexagon">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3995" y="685800"/>
            <a:ext cx="10019030" cy="1308735"/>
          </a:xfrm>
        </p:spPr>
        <p:txBody>
          <a:bodyPr/>
          <a:p>
            <a:r>
              <a:rPr lang="en-US" sz="2400" u="sng">
                <a:latin typeface="Times New Roman" panose="02020603050405020304" pitchFamily="18" charset="0"/>
                <a:cs typeface="Times New Roman" panose="02020603050405020304" pitchFamily="18" charset="0"/>
              </a:rPr>
              <a:t>RFID READER</a:t>
            </a:r>
            <a:endParaRPr lang="en-US" sz="2400"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a:xfrm>
            <a:off x="1484312" y="2153919"/>
            <a:ext cx="4895055" cy="3124201"/>
          </a:xfrm>
        </p:spPr>
        <p:txBody>
          <a:bodyPr>
            <a:noAutofit/>
          </a:bodyPr>
          <a:p>
            <a:pPr algn="just">
              <a:lnSpc>
                <a:spcPct val="150000"/>
              </a:lnSpc>
            </a:pPr>
            <a:r>
              <a:rPr lang="en-US">
                <a:latin typeface="Times New Roman" panose="02020603050405020304" pitchFamily="18" charset="0"/>
                <a:cs typeface="Times New Roman" panose="02020603050405020304" pitchFamily="18" charset="0"/>
              </a:rPr>
              <a:t>A radio frequency identification reader (RFID reader) is a device used to gather information from an RFID tag, </a:t>
            </a:r>
            <a:r>
              <a:rPr lang="en-IN" altLang="en-US">
                <a:latin typeface="Times New Roman" panose="02020603050405020304" pitchFamily="18" charset="0"/>
                <a:cs typeface="Times New Roman" panose="02020603050405020304" pitchFamily="18" charset="0"/>
              </a:rPr>
              <a:t>In this project RFID tages are used by the users, when user places the tag on reader, it will detect the slot based on its unique code,and amount will be deducted from the card when it is placed second time referring to exit.</a:t>
            </a:r>
            <a:endParaRPr lang="en-IN" altLang="en-US">
              <a:latin typeface="Times New Roman" panose="02020603050405020304" pitchFamily="18" charset="0"/>
              <a:cs typeface="Times New Roman" panose="02020603050405020304" pitchFamily="18" charset="0"/>
            </a:endParaRPr>
          </a:p>
        </p:txBody>
      </p:sp>
      <p:pic>
        <p:nvPicPr>
          <p:cNvPr id="104" name="Content Placeholder 103"/>
          <p:cNvPicPr/>
          <p:nvPr>
            <p:ph sz="half" idx="2"/>
          </p:nvPr>
        </p:nvPicPr>
        <p:blipFill>
          <a:blip r:embed="rId1"/>
          <a:stretch>
            <a:fillRect/>
          </a:stretch>
        </p:blipFill>
        <p:spPr>
          <a:xfrm>
            <a:off x="6765290" y="1994535"/>
            <a:ext cx="4895215" cy="31242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3995" y="685800"/>
            <a:ext cx="10019030" cy="1375410"/>
          </a:xfrm>
        </p:spPr>
        <p:txBody>
          <a:bodyPr/>
          <a:p>
            <a:r>
              <a:rPr lang="en-US" sz="2400" u="sng">
                <a:latin typeface="Times New Roman" panose="02020603050405020304" pitchFamily="18" charset="0"/>
                <a:cs typeface="Times New Roman" panose="02020603050405020304" pitchFamily="18" charset="0"/>
              </a:rPr>
              <a:t>SERVO MOTOR</a:t>
            </a:r>
            <a:endParaRPr lang="en-US" sz="2400"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p:txBody>
          <a:bodyPr>
            <a:noAutofit/>
          </a:bodyPr>
          <a:p>
            <a:pPr algn="just">
              <a:lnSpc>
                <a:spcPct val="150000"/>
              </a:lnSpc>
            </a:pPr>
            <a:r>
              <a:rPr lang="en-US">
                <a:latin typeface="Times New Roman" panose="02020603050405020304" pitchFamily="18" charset="0"/>
                <a:cs typeface="Times New Roman" panose="02020603050405020304" pitchFamily="18" charset="0"/>
              </a:rPr>
              <a:t>Servo motor is used for pushing the object </a:t>
            </a:r>
            <a:r>
              <a:rPr lang="en-IN" altLang="en-US">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t certain angle and it produce perfect precision. This is used for rotating from to and fro up to certain angle. </a:t>
            </a:r>
            <a:r>
              <a:rPr lang="en-IN" altLang="en-US">
                <a:latin typeface="Times New Roman" panose="02020603050405020304" pitchFamily="18" charset="0"/>
                <a:cs typeface="Times New Roman" panose="02020603050405020304" pitchFamily="18" charset="0"/>
              </a:rPr>
              <a:t>Here servomotor is used to open tha gateof parking area when the rfid reader reads the tag</a:t>
            </a:r>
            <a:r>
              <a:rPr lang="en-US">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pic>
        <p:nvPicPr>
          <p:cNvPr id="4" name="Content Placeholder 3" descr="towerpro-servo-sg90"/>
          <p:cNvPicPr>
            <a:picLocks noChangeAspect="1"/>
          </p:cNvPicPr>
          <p:nvPr>
            <p:ph sz="half" idx="2"/>
          </p:nvPr>
        </p:nvPicPr>
        <p:blipFill>
          <a:blip r:embed="rId1"/>
          <a:stretch>
            <a:fillRect/>
          </a:stretch>
        </p:blipFill>
        <p:spPr>
          <a:xfrm>
            <a:off x="6907530" y="2667000"/>
            <a:ext cx="4295140" cy="3124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483995" y="685800"/>
            <a:ext cx="10019030" cy="1210310"/>
          </a:xfrm>
        </p:spPr>
        <p:txBody>
          <a:bodyPr/>
          <a:p>
            <a:r>
              <a:rPr lang="en-US" sz="2400" u="sng">
                <a:latin typeface="Times New Roman" panose="02020603050405020304" pitchFamily="18" charset="0"/>
                <a:cs typeface="Times New Roman" panose="02020603050405020304" pitchFamily="18" charset="0"/>
              </a:rPr>
              <a:t>BUZZER</a:t>
            </a:r>
            <a:br>
              <a:rPr lang="en-US" sz="3000">
                <a:latin typeface="Times New Roman" panose="02020603050405020304" pitchFamily="18" charset="0"/>
                <a:cs typeface="Times New Roman" panose="02020603050405020304" pitchFamily="18" charset="0"/>
              </a:rPr>
            </a:br>
            <a:endParaRPr lang="en-US" sz="300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1483995" y="2334895"/>
            <a:ext cx="4895215" cy="3456305"/>
          </a:xfrm>
        </p:spPr>
        <p:txBody>
          <a:bodyPr>
            <a:noAutofit/>
          </a:bodyPr>
          <a:p>
            <a:pPr algn="just">
              <a:lnSpc>
                <a:spcPct val="160000"/>
              </a:lnSpc>
            </a:pPr>
            <a:r>
              <a:rPr lang="en-US">
                <a:latin typeface="Times New Roman" panose="02020603050405020304" pitchFamily="18" charset="0"/>
                <a:cs typeface="Times New Roman" panose="02020603050405020304" pitchFamily="18" charset="0"/>
              </a:rPr>
              <a:t>An audio signaling device like a beeper or buzzer may be electromechanical or piezoelectric or mechanical type. The main function of this is to convert the signal from audio to sound. Generally,</a:t>
            </a:r>
            <a:r>
              <a:rPr lang="en-IN" altLang="en-US">
                <a:latin typeface="Times New Roman" panose="02020603050405020304" pitchFamily="18" charset="0"/>
                <a:cs typeface="Times New Roman" panose="02020603050405020304" pitchFamily="18" charset="0"/>
              </a:rPr>
              <a:t>here the buzzer will be active when there is no amount in the RFID tag.</a:t>
            </a:r>
            <a:endParaRPr lang="en-IN" altLang="en-US">
              <a:latin typeface="Times New Roman" panose="02020603050405020304" pitchFamily="18" charset="0"/>
              <a:cs typeface="Times New Roman" panose="02020603050405020304" pitchFamily="18" charset="0"/>
            </a:endParaRPr>
          </a:p>
        </p:txBody>
      </p:sp>
      <p:pic>
        <p:nvPicPr>
          <p:cNvPr id="3" name="Content Placeholder 2" descr="buzzer"/>
          <p:cNvPicPr>
            <a:picLocks noChangeAspect="1"/>
          </p:cNvPicPr>
          <p:nvPr>
            <p:ph sz="half" idx="2"/>
          </p:nvPr>
        </p:nvPicPr>
        <p:blipFill>
          <a:blip r:embed="rId1"/>
          <a:stretch>
            <a:fillRect/>
          </a:stretch>
        </p:blipFill>
        <p:spPr>
          <a:xfrm>
            <a:off x="7165975" y="2334895"/>
            <a:ext cx="2908300" cy="30175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2400">
                <a:latin typeface="Times New Roman" panose="02020603050405020304" pitchFamily="18" charset="0"/>
                <a:cs typeface="Times New Roman" panose="02020603050405020304" pitchFamily="18" charset="0"/>
              </a:rPr>
              <a:t>LCD DISPLAY</a:t>
            </a:r>
            <a:endParaRPr lang="en-US" sz="240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1483995" y="2002790"/>
            <a:ext cx="4895215" cy="3788410"/>
          </a:xfrm>
        </p:spPr>
        <p:txBody>
          <a:bodyPr/>
          <a:p>
            <a:pPr algn="just">
              <a:lnSpc>
                <a:spcPct val="150000"/>
              </a:lnSpc>
            </a:pPr>
            <a:r>
              <a:rPr lang="en-US" sz="1800">
                <a:latin typeface="Times New Roman" panose="02020603050405020304" pitchFamily="18" charset="0"/>
                <a:cs typeface="Times New Roman" panose="02020603050405020304" pitchFamily="18" charset="0"/>
              </a:rPr>
              <a:t>LCD displays can be used in electronic devices as an interface to provide feedback to the user .</a:t>
            </a:r>
            <a:endParaRPr lang="en-US" sz="1800">
              <a:latin typeface="Times New Roman" panose="02020603050405020304" pitchFamily="18" charset="0"/>
              <a:cs typeface="Times New Roman" panose="02020603050405020304" pitchFamily="18" charset="0"/>
            </a:endParaRPr>
          </a:p>
          <a:p>
            <a:pPr algn="just">
              <a:lnSpc>
                <a:spcPct val="150000"/>
              </a:lnSpc>
            </a:pPr>
            <a:r>
              <a:rPr lang="en-US" sz="1800">
                <a:latin typeface="Times New Roman" panose="02020603050405020304" pitchFamily="18" charset="0"/>
                <a:cs typeface="Times New Roman" panose="02020603050405020304" pitchFamily="18" charset="0"/>
              </a:rPr>
              <a:t>Here, in this project LCD is used to give the information about the parking slot , amount deduction,entry and exit.</a:t>
            </a:r>
            <a:endParaRPr lang="en-US" sz="1800">
              <a:latin typeface="Times New Roman" panose="02020603050405020304" pitchFamily="18" charset="0"/>
              <a:cs typeface="Times New Roman" panose="02020603050405020304" pitchFamily="18" charset="0"/>
            </a:endParaRPr>
          </a:p>
        </p:txBody>
      </p:sp>
      <p:pic>
        <p:nvPicPr>
          <p:cNvPr id="8" name="Content Placeholder 7" descr="lcd"/>
          <p:cNvPicPr>
            <a:picLocks noChangeAspect="1"/>
          </p:cNvPicPr>
          <p:nvPr>
            <p:ph sz="half" idx="2"/>
          </p:nvPr>
        </p:nvPicPr>
        <p:blipFill>
          <a:blip r:embed="rId1"/>
          <a:stretch>
            <a:fillRect/>
          </a:stretch>
        </p:blipFill>
        <p:spPr>
          <a:xfrm>
            <a:off x="7075805" y="2824480"/>
            <a:ext cx="4895215" cy="21450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2400" u="sng">
                <a:latin typeface="Times New Roman" panose="02020603050405020304" pitchFamily="18" charset="0"/>
                <a:cs typeface="Times New Roman" panose="02020603050405020304" pitchFamily="18" charset="0"/>
              </a:rPr>
              <a:t>WI-FI MODULE</a:t>
            </a:r>
            <a:endParaRPr lang="en-US" sz="2400"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p:txBody>
          <a:bodyPr>
            <a:noAutofit/>
          </a:bodyPr>
          <a:p>
            <a:pPr algn="just">
              <a:lnSpc>
                <a:spcPct val="150000"/>
              </a:lnSpc>
            </a:pPr>
            <a:r>
              <a:rPr lang="en-US" sz="1700">
                <a:latin typeface="Times New Roman" panose="02020603050405020304" pitchFamily="18" charset="0"/>
                <a:cs typeface="Times New Roman" panose="02020603050405020304" pitchFamily="18" charset="0"/>
              </a:rPr>
              <a:t>The WiFi module allows the parking system to connect to the internet and to other devices, such as smartphones and computers, through a wireless network.</a:t>
            </a:r>
            <a:endParaRPr lang="en-US" sz="1700">
              <a:latin typeface="Times New Roman" panose="02020603050405020304" pitchFamily="18" charset="0"/>
              <a:cs typeface="Times New Roman" panose="02020603050405020304" pitchFamily="18" charset="0"/>
            </a:endParaRPr>
          </a:p>
          <a:p>
            <a:pPr algn="just">
              <a:lnSpc>
                <a:spcPct val="150000"/>
              </a:lnSpc>
            </a:pPr>
            <a:r>
              <a:rPr lang="en-US" sz="1700">
                <a:latin typeface="Times New Roman" panose="02020603050405020304" pitchFamily="18" charset="0"/>
                <a:cs typeface="Times New Roman" panose="02020603050405020304" pitchFamily="18" charset="0"/>
              </a:rPr>
              <a:t>With the help of a WiFi module, the agile parking system can send real-time information about parking spots availability to the users. The system can also receive and process the data from  IR sensor installed in the parking spots,  and send the information to the cloud for further analysis.</a:t>
            </a:r>
            <a:endParaRPr lang="en-US" sz="1700">
              <a:latin typeface="Times New Roman" panose="02020603050405020304" pitchFamily="18" charset="0"/>
              <a:cs typeface="Times New Roman" panose="02020603050405020304" pitchFamily="18" charset="0"/>
            </a:endParaRPr>
          </a:p>
        </p:txBody>
      </p:sp>
      <p:pic>
        <p:nvPicPr>
          <p:cNvPr id="6" name="Content Placeholder 5" descr="esp8266-esp-01-wifi-transceiver-wireless-module-550x550"/>
          <p:cNvPicPr>
            <a:picLocks noChangeAspect="1"/>
          </p:cNvPicPr>
          <p:nvPr>
            <p:ph sz="half" idx="2"/>
          </p:nvPr>
        </p:nvPicPr>
        <p:blipFill>
          <a:blip r:embed="rId1"/>
          <a:stretch>
            <a:fillRect/>
          </a:stretch>
        </p:blipFill>
        <p:spPr>
          <a:xfrm>
            <a:off x="7493000" y="2667000"/>
            <a:ext cx="3124200" cy="3124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3995" y="685800"/>
            <a:ext cx="10019030" cy="1119505"/>
          </a:xfrm>
        </p:spPr>
        <p:txBody>
          <a:bodyPr/>
          <a:p>
            <a:r>
              <a:rPr lang="en-US" sz="2400" u="sng">
                <a:latin typeface="Times New Roman" panose="02020603050405020304" pitchFamily="18" charset="0"/>
                <a:cs typeface="Times New Roman" panose="02020603050405020304" pitchFamily="18" charset="0"/>
              </a:rPr>
              <a:t>SOFTWARE USED</a:t>
            </a:r>
            <a:endParaRPr lang="en-US" sz="2400"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0200" y="1866899"/>
            <a:ext cx="10018713" cy="3124201"/>
          </a:xfrm>
        </p:spPr>
        <p:txBody>
          <a:bodyPr>
            <a:normAutofit/>
          </a:bodyPr>
          <a:p>
            <a:pPr>
              <a:lnSpc>
                <a:spcPct val="150000"/>
              </a:lnSpc>
            </a:pPr>
            <a:r>
              <a:rPr lang="en-US" sz="1800">
                <a:latin typeface="Times New Roman" panose="02020603050405020304" pitchFamily="18" charset="0"/>
                <a:cs typeface="Times New Roman" panose="02020603050405020304" pitchFamily="18" charset="0"/>
                <a:sym typeface="+mn-ea"/>
              </a:rPr>
              <a:t>The software used in this project is arduino IDE with the help of language </a:t>
            </a:r>
            <a:r>
              <a:rPr lang="en-IN" altLang="en-US" sz="1800">
                <a:latin typeface="Times New Roman" panose="02020603050405020304" pitchFamily="18" charset="0"/>
                <a:cs typeface="Times New Roman" panose="02020603050405020304" pitchFamily="18" charset="0"/>
                <a:sym typeface="+mn-ea"/>
              </a:rPr>
              <a:t>arduino</a:t>
            </a:r>
            <a:r>
              <a:rPr lang="en-US" sz="1800">
                <a:latin typeface="Times New Roman" panose="02020603050405020304" pitchFamily="18" charset="0"/>
                <a:cs typeface="Times New Roman" panose="02020603050405020304" pitchFamily="18" charset="0"/>
                <a:sym typeface="+mn-ea"/>
              </a:rPr>
              <a:t> C.</a:t>
            </a:r>
            <a:endParaRPr lang="en-US" sz="1800">
              <a:latin typeface="Times New Roman" panose="02020603050405020304" pitchFamily="18" charset="0"/>
              <a:cs typeface="Times New Roman" panose="02020603050405020304" pitchFamily="18" charset="0"/>
            </a:endParaRPr>
          </a:p>
          <a:p>
            <a:pPr>
              <a:lnSpc>
                <a:spcPct val="150000"/>
              </a:lnSpc>
            </a:pPr>
            <a:r>
              <a:rPr lang="en-US" sz="1800">
                <a:latin typeface="Times New Roman" panose="02020603050405020304" pitchFamily="18" charset="0"/>
                <a:cs typeface="Times New Roman" panose="02020603050405020304" pitchFamily="18" charset="0"/>
                <a:sym typeface="+mn-ea"/>
              </a:rPr>
              <a:t>Fire Base IoT Cloud is used for a real-time ,high speed and free database storage provided by Google. </a:t>
            </a:r>
            <a:endParaRPr lang="en-US" sz="1800">
              <a:latin typeface="Times New Roman" panose="02020603050405020304" pitchFamily="18" charset="0"/>
              <a:cs typeface="Times New Roman" panose="02020603050405020304" pitchFamily="18" charset="0"/>
            </a:endParaRPr>
          </a:p>
          <a:p>
            <a:pPr>
              <a:lnSpc>
                <a:spcPct val="150000"/>
              </a:lnSpc>
            </a:pPr>
            <a:r>
              <a:rPr lang="en-US" sz="1800">
                <a:latin typeface="Times New Roman" panose="02020603050405020304" pitchFamily="18" charset="0"/>
                <a:cs typeface="Times New Roman" panose="02020603050405020304" pitchFamily="18" charset="0"/>
                <a:sym typeface="+mn-ea"/>
              </a:rPr>
              <a:t>We create a web page to help user to book slot With the help of MIT app inventor,which is free,cloud base service allows to build applications.</a:t>
            </a:r>
            <a:endParaRPr lang="en-US" sz="2200"/>
          </a:p>
          <a:p>
            <a:endParaRPr lang="en-US"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83665" y="700405"/>
            <a:ext cx="3420745" cy="708025"/>
          </a:xfrm>
        </p:spPr>
        <p:txBody>
          <a:bodyPr>
            <a:normAutofit/>
          </a:bodyPr>
          <a:p>
            <a:r>
              <a:rPr lang="en-US" sz="2400">
                <a:latin typeface="Times New Roman" panose="02020603050405020304" pitchFamily="18" charset="0"/>
                <a:cs typeface="Times New Roman" panose="02020603050405020304" pitchFamily="18" charset="0"/>
              </a:rPr>
              <a:t>ADVANTAGES</a:t>
            </a:r>
            <a:endParaRPr lang="en-US" sz="240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383665" y="1408430"/>
            <a:ext cx="6297295" cy="1692910"/>
          </a:xfrm>
        </p:spPr>
        <p:txBody>
          <a:bodyPr/>
          <a:p>
            <a:pPr>
              <a:buFont typeface="Arial" panose="020B0604020202020204" pitchFamily="34" charset="0"/>
              <a:buChar char="•"/>
            </a:pPr>
            <a:r>
              <a:rPr lang="en-IN" altLang="en-US" sz="1800">
                <a:latin typeface="Times New Roman" panose="02020603050405020304" pitchFamily="18" charset="0"/>
                <a:cs typeface="Times New Roman" panose="02020603050405020304" pitchFamily="18" charset="0"/>
              </a:rPr>
              <a:t>Improve users ability to save time on proper parking.</a:t>
            </a:r>
            <a:endParaRPr lang="en-IN" altLang="en-US" sz="18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1800">
                <a:latin typeface="Times New Roman" panose="02020603050405020304" pitchFamily="18" charset="0"/>
                <a:cs typeface="Times New Roman" panose="02020603050405020304" pitchFamily="18" charset="0"/>
              </a:rPr>
              <a:t>Reduces man power.</a:t>
            </a:r>
            <a:endParaRPr lang="en-IN" altLang="en-US" sz="18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1800">
                <a:latin typeface="Times New Roman" panose="02020603050405020304" pitchFamily="18" charset="0"/>
                <a:cs typeface="Times New Roman" panose="02020603050405020304" pitchFamily="18" charset="0"/>
              </a:rPr>
              <a:t>It offers real time slots.</a:t>
            </a:r>
            <a:endParaRPr lang="en-IN" altLang="en-US" sz="1800">
              <a:latin typeface="Times New Roman" panose="02020603050405020304" pitchFamily="18" charset="0"/>
              <a:cs typeface="Times New Roman" panose="02020603050405020304" pitchFamily="18" charset="0"/>
            </a:endParaRPr>
          </a:p>
        </p:txBody>
      </p:sp>
      <p:sp>
        <p:nvSpPr>
          <p:cNvPr id="9" name="Text Box 8"/>
          <p:cNvSpPr txBox="1"/>
          <p:nvPr/>
        </p:nvSpPr>
        <p:spPr>
          <a:xfrm>
            <a:off x="1829435" y="3492500"/>
            <a:ext cx="2787015" cy="460375"/>
          </a:xfrm>
          <a:prstGeom prst="rect">
            <a:avLst/>
          </a:prstGeom>
          <a:noFill/>
        </p:spPr>
        <p:txBody>
          <a:bodyPr wrap="square" rtlCol="0">
            <a:spAutoFit/>
          </a:bodyPr>
          <a:p>
            <a:r>
              <a:rPr lang="en-IN" altLang="en-US" sz="2400">
                <a:latin typeface="Times New Roman" panose="02020603050405020304" pitchFamily="18" charset="0"/>
                <a:cs typeface="Times New Roman" panose="02020603050405020304" pitchFamily="18" charset="0"/>
              </a:rPr>
              <a:t>DISADVANTAGES</a:t>
            </a:r>
            <a:endParaRPr lang="en-IN" altLang="en-US" sz="2400">
              <a:latin typeface="Times New Roman" panose="02020603050405020304" pitchFamily="18" charset="0"/>
              <a:cs typeface="Times New Roman" panose="02020603050405020304" pitchFamily="18" charset="0"/>
            </a:endParaRPr>
          </a:p>
        </p:txBody>
      </p:sp>
      <p:sp>
        <p:nvSpPr>
          <p:cNvPr id="11" name="Text Box 10"/>
          <p:cNvSpPr txBox="1"/>
          <p:nvPr/>
        </p:nvSpPr>
        <p:spPr>
          <a:xfrm>
            <a:off x="1829435" y="4279900"/>
            <a:ext cx="4547235" cy="92202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Requires regular maintenance.</a:t>
            </a:r>
            <a:endParaRPr lang="en-IN" alt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Expensive construction &amp; installation.</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483995" y="685800"/>
            <a:ext cx="10019030" cy="847725"/>
          </a:xfrm>
        </p:spPr>
        <p:txBody>
          <a:bodyPr/>
          <a:p>
            <a:r>
              <a:rPr lang="en-US" sz="3000" u="sng">
                <a:latin typeface="Times New Roman" panose="02020603050405020304" pitchFamily="18" charset="0"/>
                <a:cs typeface="Times New Roman" panose="02020603050405020304" pitchFamily="18" charset="0"/>
              </a:rPr>
              <a:t>APPLICATIONS</a:t>
            </a:r>
            <a:endParaRPr lang="en-US" sz="3000" u="sng">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483995" y="1698625"/>
            <a:ext cx="10019030" cy="2764790"/>
          </a:xfrm>
        </p:spPr>
        <p:txBody>
          <a:bodyPr/>
          <a:p>
            <a:pPr>
              <a:lnSpc>
                <a:spcPct val="150000"/>
              </a:lnSpc>
            </a:pPr>
            <a:r>
              <a:rPr lang="en-US" sz="1800">
                <a:latin typeface="Times New Roman" panose="02020603050405020304" pitchFamily="18" charset="0"/>
                <a:cs typeface="Times New Roman" panose="02020603050405020304" pitchFamily="18" charset="0"/>
              </a:rPr>
              <a:t>This project offers real-time slots, parking procedures, information and improves user</a:t>
            </a:r>
            <a:r>
              <a:rPr lang="en-IN" altLang="en-US"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s ability to save time on proper parking. It helps to solve growing traffic congestion concerns.</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544" y="293371"/>
            <a:ext cx="8641976" cy="1250576"/>
          </a:xfrm>
        </p:spPr>
        <p:txBody>
          <a:bodyPr>
            <a:normAutofit/>
          </a:bodyPr>
          <a:lstStyle/>
          <a:p>
            <a:pPr algn="ctr"/>
            <a:r>
              <a:rPr lang="en-IN" sz="2400" u="sng" dirty="0">
                <a:latin typeface="Times New Roman" panose="02020603050405020304" pitchFamily="18" charset="0"/>
                <a:cs typeface="Times New Roman" panose="02020603050405020304" pitchFamily="18" charset="0"/>
              </a:rPr>
              <a:t>ABSTRACT</a:t>
            </a:r>
            <a:endParaRPr lang="en-IN"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9225" y="1618279"/>
            <a:ext cx="10018713" cy="3621741"/>
          </a:xfrm>
        </p:spPr>
        <p:txBody>
          <a:bodyPr>
            <a:noAutofit/>
          </a:bodyPr>
          <a:lstStyle/>
          <a:p>
            <a:pPr marL="0" indent="0" algn="just">
              <a:lnSpc>
                <a:spcPct val="150000"/>
              </a:lnSpc>
              <a:buNone/>
            </a:pPr>
            <a:r>
              <a:rPr lang="en-IN" altLang="en-US" sz="1800" dirty="0">
                <a:latin typeface="Times New Roman" panose="02020603050405020304" pitchFamily="18" charset="0"/>
                <a:cs typeface="Times New Roman" panose="02020603050405020304" pitchFamily="18" charset="0"/>
                <a:sym typeface="+mn-ea"/>
              </a:rPr>
              <a:t>	</a:t>
            </a:r>
            <a:r>
              <a:rPr lang="en-US" sz="1800" dirty="0">
                <a:latin typeface="Times New Roman" panose="02020603050405020304" pitchFamily="18" charset="0"/>
                <a:cs typeface="Times New Roman" panose="02020603050405020304" pitchFamily="18" charset="0"/>
                <a:sym typeface="+mn-ea"/>
              </a:rPr>
              <a:t>In today's trendy, overpopulated towns, parking is another major problem. There are far too many large automobiles on the road, and there aren't nearly enough parking spaces. Our unethical response to the demand for affordable parking management systems. This example of using an IOT-based parking management system that enables financially viable parking lot usage has been provided to highlight how unethical it is to do so. We were given an unethical task to attach IR sensors for monitoring parking slot occupancy on the side of a dc motor to simulate gate opener cars in order to demonstrate the idea. The delivery of an internet website for IOT and online property management interface styles has been mandated as immoral. The device has IR sensors that detects the square degree of occupancy of parking slots</a:t>
            </a:r>
            <a:r>
              <a:rPr lang="en-US" sz="1800" dirty="0">
                <a:latin typeface="Arial" panose="020B0604020202020204" pitchFamily="34" charset="0"/>
                <a:cs typeface="Arial" panose="020B0604020202020204" pitchFamily="34" charset="0"/>
                <a:sym typeface="+mn-ea"/>
              </a:rPr>
              <a:t>.</a:t>
            </a:r>
            <a:endParaRPr lang="en-US" sz="180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3995" y="685800"/>
            <a:ext cx="10019030" cy="1043940"/>
          </a:xfrm>
        </p:spPr>
        <p:txBody>
          <a:bodyPr/>
          <a:p>
            <a:r>
              <a:rPr lang="en-US" sz="2400" u="sng">
                <a:latin typeface="Arial" panose="020B0604020202020204" pitchFamily="34" charset="0"/>
                <a:cs typeface="Arial" panose="020B0604020202020204" pitchFamily="34" charset="0"/>
              </a:rPr>
              <a:t>FUTURE SCOPE</a:t>
            </a:r>
            <a:endParaRPr lang="en-US" sz="2400" u="sng">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3995" y="1836420"/>
            <a:ext cx="10019030" cy="2068830"/>
          </a:xfrm>
        </p:spPr>
        <p:txBody>
          <a:bodyPr/>
          <a:p>
            <a:r>
              <a:rPr lang="en-IN" altLang="en-US" sz="1800">
                <a:latin typeface="Times New Roman" panose="02020603050405020304" pitchFamily="18" charset="0"/>
                <a:cs typeface="Times New Roman" panose="02020603050405020304" pitchFamily="18" charset="0"/>
              </a:rPr>
              <a:t>Users can book parking in a remote location.</a:t>
            </a:r>
            <a:endParaRPr lang="en-IN" altLang="en-US" sz="1800">
              <a:latin typeface="Times New Roman" panose="02020603050405020304" pitchFamily="18" charset="0"/>
              <a:cs typeface="Times New Roman" panose="02020603050405020304" pitchFamily="18" charset="0"/>
            </a:endParaRPr>
          </a:p>
          <a:p>
            <a:r>
              <a:rPr lang="en-IN" altLang="en-US" sz="1800">
                <a:latin typeface="Times New Roman" panose="02020603050405020304" pitchFamily="18" charset="0"/>
                <a:cs typeface="Times New Roman" panose="02020603050405020304" pitchFamily="18" charset="0"/>
              </a:rPr>
              <a:t>GPS reservarions,and license plate scanners can be included</a:t>
            </a:r>
            <a:r>
              <a:rPr lang="en-IN" altLang="en-US"/>
              <a:t>.</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3995" y="490220"/>
            <a:ext cx="10019030" cy="711200"/>
          </a:xfrm>
        </p:spPr>
        <p:txBody>
          <a:bodyPr/>
          <a:p>
            <a:r>
              <a:rPr lang="en-US" sz="2400" u="sng">
                <a:latin typeface="Arial" panose="020B0604020202020204" pitchFamily="34" charset="0"/>
                <a:cs typeface="Arial" panose="020B0604020202020204" pitchFamily="34" charset="0"/>
              </a:rPr>
              <a:t>CONCLUSION</a:t>
            </a:r>
            <a:r>
              <a:rPr lang="en-US" sz="2400" u="sng"/>
              <a:t>:</a:t>
            </a:r>
            <a:endParaRPr lang="en-US" sz="2400" u="sng"/>
          </a:p>
        </p:txBody>
      </p:sp>
      <p:sp>
        <p:nvSpPr>
          <p:cNvPr id="3" name="Content Placeholder 2"/>
          <p:cNvSpPr>
            <a:spLocks noGrp="1"/>
          </p:cNvSpPr>
          <p:nvPr>
            <p:ph idx="1"/>
          </p:nvPr>
        </p:nvSpPr>
        <p:spPr>
          <a:xfrm>
            <a:off x="1574800" y="313690"/>
            <a:ext cx="10019030" cy="5447665"/>
          </a:xfrm>
        </p:spPr>
        <p:txBody>
          <a:bodyPr>
            <a:normAutofit/>
          </a:bodyPr>
          <a:p>
            <a:pPr marL="0" lvl="0" indent="0" algn="just">
              <a:lnSpc>
                <a:spcPct val="150000"/>
              </a:lnSpc>
              <a:buNone/>
            </a:pPr>
            <a:r>
              <a:rPr lang="en-IN" altLang="en-US" sz="1995">
                <a:latin typeface="Times New Roman" panose="02020603050405020304" pitchFamily="18" charset="0"/>
                <a:cs typeface="Times New Roman" panose="02020603050405020304" pitchFamily="18" charset="0"/>
              </a:rPr>
              <a:t>	</a:t>
            </a:r>
            <a:r>
              <a:rPr lang="en-US" sz="1995">
                <a:latin typeface="Times New Roman" panose="02020603050405020304" pitchFamily="18" charset="0"/>
                <a:cs typeface="Times New Roman" panose="02020603050405020304" pitchFamily="18" charset="0"/>
              </a:rPr>
              <a:t>We are expecting every work should be done in smart and efficient way. So we have come up with an idea such that it will save our time and money, we have developed a prototype for this project if this give’sgood result ten we will be implementing in real time project.We are trying to add some more features to our project and give as best we can give.</a:t>
            </a:r>
            <a:endParaRPr lang="en-US" sz="1995">
              <a:latin typeface="Times New Roman" panose="02020603050405020304" pitchFamily="18" charset="0"/>
              <a:cs typeface="Times New Roman" panose="02020603050405020304" pitchFamily="18" charset="0"/>
            </a:endParaRPr>
          </a:p>
          <a:p>
            <a:pPr marL="0" lvl="0" indent="0" algn="just">
              <a:buNone/>
            </a:pPr>
            <a:r>
              <a:rPr lang="en-US" sz="1995">
                <a:latin typeface="Times New Roman" panose="02020603050405020304" pitchFamily="18" charset="0"/>
                <a:cs typeface="Times New Roman" panose="02020603050405020304" pitchFamily="18" charset="0"/>
              </a:rPr>
              <a:t> </a:t>
            </a:r>
            <a:endParaRPr lang="en-US" sz="1995">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624231"/>
            <a:ext cx="6829426" cy="1885016"/>
          </a:xfrm>
        </p:spPr>
        <p:txBody>
          <a:bodyPr>
            <a:normAutofit/>
          </a:bodyPr>
          <a:lstStyle/>
          <a:p>
            <a:pPr algn="ctr"/>
            <a:r>
              <a:rPr lang="en-IN" sz="6000" dirty="0">
                <a:latin typeface="Bookman Old Style" panose="02050604050505020204" pitchFamily="18" charset="0"/>
              </a:rPr>
              <a:t>THANK YOU</a:t>
            </a:r>
            <a:endParaRPr lang="en-IN" sz="6000" dirty="0">
              <a:latin typeface="Bookman Old Style" panose="020506040505050202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72327" y="885826"/>
            <a:ext cx="4572000" cy="53006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29" y="365125"/>
            <a:ext cx="4025153" cy="1183757"/>
          </a:xfrm>
        </p:spPr>
        <p:txBody>
          <a:bodyPr>
            <a:normAutofit/>
          </a:bodyPr>
          <a:lstStyle/>
          <a:p>
            <a:pPr algn="ctr"/>
            <a:r>
              <a:rPr lang="en-IN" sz="2400" u="sng" dirty="0">
                <a:latin typeface="Times New Roman" panose="02020603050405020304" pitchFamily="18" charset="0"/>
                <a:cs typeface="Times New Roman" panose="02020603050405020304" pitchFamily="18" charset="0"/>
              </a:rPr>
              <a:t>CONTENTS</a:t>
            </a:r>
            <a:endParaRPr lang="en-IN"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548882"/>
            <a:ext cx="10018713" cy="3803048"/>
          </a:xfrm>
        </p:spPr>
        <p:txBody>
          <a:bodyPr>
            <a:noAutofit/>
          </a:bodyPr>
          <a:lstStyle/>
          <a:p>
            <a:r>
              <a:rPr lang="en-IN" sz="1800" dirty="0">
                <a:latin typeface="Times New Roman" panose="02020603050405020304" pitchFamily="18" charset="0"/>
                <a:cs typeface="Times New Roman" panose="02020603050405020304" pitchFamily="18" charset="0"/>
              </a:rPr>
              <a:t>Introduction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Existing system</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Proposed system</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Block diagra</a:t>
            </a:r>
            <a:r>
              <a:rPr lang="en-US" altLang="en-IN" sz="1800" dirty="0">
                <a:latin typeface="Times New Roman" panose="02020603050405020304" pitchFamily="18" charset="0"/>
                <a:cs typeface="Times New Roman" panose="02020603050405020304" pitchFamily="18" charset="0"/>
              </a:rPr>
              <a:t>m</a:t>
            </a:r>
            <a:endParaRPr lang="en-US" altLang="en-IN" sz="1800" dirty="0">
              <a:latin typeface="Times New Roman" panose="02020603050405020304" pitchFamily="18" charset="0"/>
              <a:cs typeface="Times New Roman" panose="02020603050405020304" pitchFamily="18" charset="0"/>
            </a:endParaRPr>
          </a:p>
          <a:p>
            <a:r>
              <a:rPr lang="en-IN" altLang="en-US" sz="1800" dirty="0">
                <a:latin typeface="Times New Roman" panose="02020603050405020304" pitchFamily="18" charset="0"/>
                <a:cs typeface="Times New Roman" panose="02020603050405020304" pitchFamily="18" charset="0"/>
              </a:rPr>
              <a:t>Woking</a:t>
            </a:r>
            <a:endParaRPr lang="en-US" altLang="en-IN" sz="1800" dirty="0">
              <a:latin typeface="Times New Roman" panose="02020603050405020304" pitchFamily="18" charset="0"/>
              <a:cs typeface="Times New Roman" panose="02020603050405020304" pitchFamily="18" charset="0"/>
            </a:endParaRPr>
          </a:p>
          <a:p>
            <a:r>
              <a:rPr lang="en-US" altLang="en-IN" sz="1800" dirty="0">
                <a:latin typeface="Times New Roman" panose="02020603050405020304" pitchFamily="18" charset="0"/>
                <a:cs typeface="Times New Roman" panose="02020603050405020304" pitchFamily="18" charset="0"/>
              </a:rPr>
              <a:t>Hardware Tools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Software </a:t>
            </a:r>
            <a:r>
              <a:rPr lang="en-US" altLang="en-IN" sz="1800" dirty="0">
                <a:latin typeface="Times New Roman" panose="02020603050405020304" pitchFamily="18" charset="0"/>
                <a:cs typeface="Times New Roman" panose="02020603050405020304" pitchFamily="18" charset="0"/>
              </a:rPr>
              <a:t>Used</a:t>
            </a:r>
            <a:endParaRPr lang="en-US" altLang="en-IN" sz="1800" dirty="0">
              <a:latin typeface="Times New Roman" panose="02020603050405020304" pitchFamily="18" charset="0"/>
              <a:cs typeface="Times New Roman" panose="02020603050405020304" pitchFamily="18" charset="0"/>
            </a:endParaRPr>
          </a:p>
          <a:p>
            <a:r>
              <a:rPr lang="en-US" altLang="en-IN" sz="1800" dirty="0">
                <a:latin typeface="Times New Roman" panose="02020603050405020304" pitchFamily="18" charset="0"/>
                <a:cs typeface="Times New Roman" panose="02020603050405020304" pitchFamily="18" charset="0"/>
              </a:rPr>
              <a:t>Advantages</a:t>
            </a:r>
            <a:endParaRPr lang="en-US" altLang="en-IN" sz="1800" dirty="0">
              <a:latin typeface="Times New Roman" panose="02020603050405020304" pitchFamily="18" charset="0"/>
              <a:cs typeface="Times New Roman" panose="02020603050405020304" pitchFamily="18" charset="0"/>
            </a:endParaRPr>
          </a:p>
          <a:p>
            <a:r>
              <a:rPr lang="en-US" altLang="en-IN" sz="1800" dirty="0">
                <a:latin typeface="Times New Roman" panose="02020603050405020304" pitchFamily="18" charset="0"/>
                <a:cs typeface="Times New Roman" panose="02020603050405020304" pitchFamily="18" charset="0"/>
              </a:rPr>
              <a:t>Applications</a:t>
            </a:r>
            <a:endParaRPr lang="en-US" altLang="en-IN" sz="1800" dirty="0">
              <a:latin typeface="Times New Roman" panose="02020603050405020304" pitchFamily="18" charset="0"/>
              <a:cs typeface="Times New Roman" panose="02020603050405020304" pitchFamily="18" charset="0"/>
            </a:endParaRPr>
          </a:p>
          <a:p>
            <a:r>
              <a:rPr lang="en-US" altLang="en-IN" sz="1800" dirty="0">
                <a:latin typeface="Times New Roman" panose="02020603050405020304" pitchFamily="18" charset="0"/>
                <a:cs typeface="Times New Roman" panose="02020603050405020304" pitchFamily="18" charset="0"/>
              </a:rPr>
              <a:t>Future Scope</a:t>
            </a:r>
            <a:endParaRPr lang="en-US" altLang="en-IN" sz="1800" dirty="0">
              <a:latin typeface="Times New Roman" panose="02020603050405020304" pitchFamily="18" charset="0"/>
              <a:cs typeface="Times New Roman" panose="02020603050405020304" pitchFamily="18" charset="0"/>
            </a:endParaRPr>
          </a:p>
          <a:p>
            <a:r>
              <a:rPr lang="en-US" altLang="en-IN" sz="1800" dirty="0">
                <a:latin typeface="Times New Roman" panose="02020603050405020304" pitchFamily="18" charset="0"/>
                <a:cs typeface="Times New Roman" panose="02020603050405020304" pitchFamily="18" charset="0"/>
              </a:rPr>
              <a:t>Conclusion</a:t>
            </a:r>
            <a:endParaRPr lang="en-US" alt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9223379" cy="1394012"/>
          </a:xfrm>
        </p:spPr>
        <p:txBody>
          <a:bodyPr>
            <a:normAutofit/>
          </a:bodyPr>
          <a:lstStyle/>
          <a:p>
            <a:pPr algn="ctr"/>
            <a:r>
              <a:rPr lang="en-IN" sz="2400" u="sng" dirty="0">
                <a:latin typeface="Times New Roman" panose="02020603050405020304" pitchFamily="18" charset="0"/>
                <a:cs typeface="Times New Roman" panose="02020603050405020304" pitchFamily="18" charset="0"/>
              </a:rPr>
              <a:t>INTRODUCTION</a:t>
            </a:r>
            <a:endParaRPr lang="en-IN"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748118"/>
            <a:ext cx="10018713" cy="4424081"/>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To make some changes in the existing method which gives us more efficient and smart parking systems for parking the vehicles.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 We can reduce time as well as money by this methodology which we are going to develop.</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So had go through some existing models for our reference and try to modify the existing model to make it more easier and efficient way of working. We have many parking systems available in different types of countries.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 Mostly every are looking forward for the best and efficient way for parking cars, already we have different types of automated car’s which are having capable of parking the car’s without the help of human help.</a:t>
            </a:r>
            <a:endParaRPr lang="en-US" sz="1800" dirty="0">
              <a:latin typeface="Times New Roman" panose="02020603050405020304" pitchFamily="18" charset="0"/>
              <a:cs typeface="Times New Roman" panose="02020603050405020304" pitchFamily="18" charset="0"/>
            </a:endParaRPr>
          </a:p>
          <a:p>
            <a:pPr algn="just">
              <a:lnSpc>
                <a:spcPct val="170000"/>
              </a:lnSpc>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525" y="685800"/>
            <a:ext cx="7879715" cy="972820"/>
          </a:xfrm>
        </p:spPr>
        <p:txBody>
          <a:bodyPr>
            <a:normAutofit/>
          </a:bodyPr>
          <a:lstStyle/>
          <a:p>
            <a:pPr algn="ctr"/>
            <a:r>
              <a:rPr lang="en-IN" sz="2400" u="sng" dirty="0">
                <a:latin typeface="Times New Roman" panose="02020603050405020304" pitchFamily="18" charset="0"/>
                <a:ea typeface="MS UI Gothic" panose="020B0600070205080204" charset="-128"/>
                <a:cs typeface="Times New Roman" panose="02020603050405020304" pitchFamily="18" charset="0"/>
              </a:rPr>
              <a:t>EXISTING SYSTEM</a:t>
            </a:r>
            <a:endParaRPr lang="en-IN" sz="2400" u="sng" dirty="0">
              <a:latin typeface="Times New Roman" panose="02020603050405020304" pitchFamily="18" charset="0"/>
              <a:ea typeface="MS UI Gothic" panose="020B0600070205080204" charset="-128"/>
              <a:cs typeface="Times New Roman" panose="02020603050405020304" pitchFamily="18" charset="0"/>
            </a:endParaRPr>
          </a:p>
        </p:txBody>
      </p:sp>
      <p:sp>
        <p:nvSpPr>
          <p:cNvPr id="3" name="Content Placeholder 2"/>
          <p:cNvSpPr>
            <a:spLocks noGrp="1"/>
          </p:cNvSpPr>
          <p:nvPr>
            <p:ph idx="1"/>
          </p:nvPr>
        </p:nvSpPr>
        <p:spPr>
          <a:xfrm>
            <a:off x="1317812" y="1479176"/>
            <a:ext cx="10174940" cy="2651499"/>
          </a:xfrm>
        </p:spPr>
        <p:txBody>
          <a:bodyPr>
            <a:normAutofit/>
          </a:bodyPr>
          <a:lstStyle/>
          <a:p>
            <a:pPr marL="0" indent="0" algn="just">
              <a:lnSpc>
                <a:spcPct val="150000"/>
              </a:lnSpc>
              <a:buNone/>
            </a:pP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Existing Work We have many parking systems available in different types of countries. Mostly every are looking forward for the best and efficient way for parking cars, already we have different types of automated car’s which are having capable of parking the car’s without the help of human help. We have some existing methods for parking systems in our country, so we’ll discuss about them now one of the method is used by Node MCU with RFID tag we are parking our vehicles.</a:t>
            </a:r>
            <a:endParaRPr lang="en-US" sz="1800" dirty="0">
              <a:latin typeface="Times New Roman" panose="02020603050405020304" pitchFamily="18" charset="0"/>
              <a:cs typeface="Times New Roman" panose="02020603050405020304" pitchFamily="18" charset="0"/>
            </a:endParaRPr>
          </a:p>
        </p:txBody>
      </p:sp>
      <p:pic>
        <p:nvPicPr>
          <p:cNvPr id="6" name="Picture 5" descr="park.jpg"/>
          <p:cNvPicPr>
            <a:picLocks noChangeAspect="1"/>
          </p:cNvPicPr>
          <p:nvPr/>
        </p:nvPicPr>
        <p:blipFill>
          <a:blip r:embed="rId1" cstate="print"/>
          <a:stretch>
            <a:fillRect/>
          </a:stretch>
        </p:blipFill>
        <p:spPr>
          <a:xfrm>
            <a:off x="2145180" y="4449766"/>
            <a:ext cx="3465393" cy="2111901"/>
          </a:xfrm>
          <a:prstGeom prst="rect">
            <a:avLst/>
          </a:prstGeom>
        </p:spPr>
      </p:pic>
      <p:pic>
        <p:nvPicPr>
          <p:cNvPr id="7" name="Picture 7" descr="carpark2 (1).png"/>
          <p:cNvPicPr>
            <a:picLocks noChangeAspect="1"/>
          </p:cNvPicPr>
          <p:nvPr/>
        </p:nvPicPr>
        <p:blipFill>
          <a:blip r:embed="rId2" cstate="print"/>
          <a:stretch>
            <a:fillRect/>
          </a:stretch>
        </p:blipFill>
        <p:spPr>
          <a:xfrm>
            <a:off x="7586457" y="4449766"/>
            <a:ext cx="3628730" cy="22114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6664" y="331583"/>
            <a:ext cx="7055223" cy="1147481"/>
          </a:xfrm>
        </p:spPr>
        <p:txBody>
          <a:bodyPr>
            <a:normAutofit/>
          </a:bodyPr>
          <a:lstStyle/>
          <a:p>
            <a:pPr algn="ctr"/>
            <a:r>
              <a:rPr lang="en-IN" sz="2400" u="sng" dirty="0">
                <a:latin typeface="Times New Roman" panose="02020603050405020304" pitchFamily="18" charset="0"/>
                <a:cs typeface="Times New Roman" panose="02020603050405020304" pitchFamily="18" charset="0"/>
              </a:rPr>
              <a:t>PROPOSED SYSTEM</a:t>
            </a:r>
            <a:endParaRPr lang="en-IN"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3340" y="2519081"/>
            <a:ext cx="7144871" cy="2644589"/>
          </a:xfrm>
        </p:spPr>
        <p:txBody>
          <a:bodyPr>
            <a:noAutofit/>
          </a:bodyP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about smart parking ways where many of them are facing issues during parking vehicles </a:t>
            </a:r>
            <a:r>
              <a:rPr lang="en-US" sz="1800" dirty="0">
                <a:latin typeface="Times New Roman" panose="02020603050405020304" pitchFamily="18" charset="0"/>
                <a:cs typeface="Times New Roman" panose="02020603050405020304" pitchFamily="18" charset="0"/>
              </a:rPr>
              <a:t>near the crowed areas like shopping mall, theatre, apartment, etc.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came with good idea that we can book the slot from anywhere so that time is saved for searching for free parking slots.</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With the help of infrared sensor we can find the objects distance up to specified range, there are different types methods depending on our usage.</a:t>
            </a:r>
            <a:r>
              <a:rPr lang="en-US" sz="1700" dirty="0">
                <a:latin typeface="Arial" panose="020B0604020202020204" pitchFamily="34" charset="0"/>
                <a:cs typeface="Arial" panose="020B0604020202020204" pitchFamily="34" charset="0"/>
              </a:rPr>
              <a:t> </a:t>
            </a:r>
            <a:endParaRPr lang="en-US" sz="1700" dirty="0">
              <a:latin typeface="Arial" panose="020B0604020202020204" pitchFamily="34" charset="0"/>
              <a:cs typeface="Arial" panose="020B0604020202020204" pitchFamily="34" charset="0"/>
            </a:endParaRPr>
          </a:p>
          <a:p>
            <a:pPr algn="just">
              <a:lnSpc>
                <a:spcPct val="170000"/>
              </a:lnSpc>
              <a:buFont typeface="Arial" panose="020B0604020202020204" pitchFamily="34" charset="0"/>
              <a:buChar char="•"/>
            </a:pPr>
            <a:endParaRPr lang="en-IN" sz="1700" dirty="0"/>
          </a:p>
        </p:txBody>
      </p:sp>
      <p:pic>
        <p:nvPicPr>
          <p:cNvPr id="5" name="Picture 3" descr="Smart-Parking-System-Talking-of-the-above-mentioned-figure-it-depicts-a-parking-area_Q320 (1).jpg"/>
          <p:cNvPicPr>
            <a:picLocks noChangeAspect="1"/>
          </p:cNvPicPr>
          <p:nvPr/>
        </p:nvPicPr>
        <p:blipFill>
          <a:blip r:embed="rId1" cstate="print"/>
          <a:stretch>
            <a:fillRect/>
          </a:stretch>
        </p:blipFill>
        <p:spPr>
          <a:xfrm>
            <a:off x="8539809" y="1808994"/>
            <a:ext cx="3237723" cy="42152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525" y="485775"/>
            <a:ext cx="8248650" cy="913130"/>
          </a:xfrm>
        </p:spPr>
        <p:txBody>
          <a:bodyPr>
            <a:normAutofit/>
          </a:bodyPr>
          <a:lstStyle/>
          <a:p>
            <a:pPr algn="ctr"/>
            <a:r>
              <a:rPr lang="en-IN" sz="2400" u="sng" dirty="0">
                <a:latin typeface="Times New Roman" panose="02020603050405020304" pitchFamily="18" charset="0"/>
                <a:cs typeface="Times New Roman" panose="02020603050405020304" pitchFamily="18" charset="0"/>
              </a:rPr>
              <a:t>BLOCK DIAGRAM</a:t>
            </a:r>
            <a:endParaRPr lang="en-IN" sz="2400" u="sng" dirty="0">
              <a:latin typeface="Times New Roman" panose="02020603050405020304" pitchFamily="18" charset="0"/>
              <a:cs typeface="Times New Roman" panose="02020603050405020304" pitchFamily="18" charset="0"/>
            </a:endParaRPr>
          </a:p>
        </p:txBody>
      </p:sp>
      <p:sp>
        <p:nvSpPr>
          <p:cNvPr id="3" name="Rectangle 2"/>
          <p:cNvSpPr/>
          <p:nvPr/>
        </p:nvSpPr>
        <p:spPr>
          <a:xfrm>
            <a:off x="4948517" y="2420471"/>
            <a:ext cx="1748117" cy="355002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t>ARDUINO UNO</a:t>
            </a:r>
            <a:endParaRPr lang="en-IN" sz="2800" dirty="0"/>
          </a:p>
        </p:txBody>
      </p:sp>
      <p:sp>
        <p:nvSpPr>
          <p:cNvPr id="4" name="Rectangle 3"/>
          <p:cNvSpPr/>
          <p:nvPr/>
        </p:nvSpPr>
        <p:spPr>
          <a:xfrm>
            <a:off x="3191435" y="2420471"/>
            <a:ext cx="1004047" cy="546847"/>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POWER SUPPLY</a:t>
            </a:r>
            <a:endParaRPr lang="en-IN" sz="1600" dirty="0"/>
          </a:p>
        </p:txBody>
      </p:sp>
      <p:sp>
        <p:nvSpPr>
          <p:cNvPr id="5" name="Rectangle 4"/>
          <p:cNvSpPr/>
          <p:nvPr/>
        </p:nvSpPr>
        <p:spPr>
          <a:xfrm>
            <a:off x="3191435" y="3429000"/>
            <a:ext cx="1004047" cy="546847"/>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IR SENSOR</a:t>
            </a:r>
            <a:endParaRPr lang="en-IN" sz="1600" dirty="0"/>
          </a:p>
        </p:txBody>
      </p:sp>
      <p:sp>
        <p:nvSpPr>
          <p:cNvPr id="6" name="Rectangle 5"/>
          <p:cNvSpPr/>
          <p:nvPr/>
        </p:nvSpPr>
        <p:spPr>
          <a:xfrm>
            <a:off x="3191435" y="4446495"/>
            <a:ext cx="1075765" cy="546847"/>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IN" dirty="0"/>
              <a:t>RFID</a:t>
            </a:r>
            <a:r>
              <a:rPr lang="en-US" altLang="en-IN" dirty="0"/>
              <a:t> READER</a:t>
            </a:r>
            <a:endParaRPr lang="en-US" altLang="en-IN" dirty="0"/>
          </a:p>
        </p:txBody>
      </p:sp>
      <p:sp>
        <p:nvSpPr>
          <p:cNvPr id="7" name="Rectangle 6"/>
          <p:cNvSpPr/>
          <p:nvPr/>
        </p:nvSpPr>
        <p:spPr>
          <a:xfrm>
            <a:off x="7377953" y="2420471"/>
            <a:ext cx="1066800" cy="546847"/>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WIFI MODULE</a:t>
            </a:r>
            <a:endParaRPr lang="en-IN" sz="1600" dirty="0"/>
          </a:p>
        </p:txBody>
      </p:sp>
      <p:sp>
        <p:nvSpPr>
          <p:cNvPr id="8" name="Rectangle 7"/>
          <p:cNvSpPr/>
          <p:nvPr/>
        </p:nvSpPr>
        <p:spPr>
          <a:xfrm>
            <a:off x="7377953" y="3429000"/>
            <a:ext cx="1066800" cy="546847"/>
          </a:xfrm>
          <a:prstGeom prst="rect">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r>
              <a:rPr lang="en-IN" dirty="0"/>
              <a:t>LCD</a:t>
            </a:r>
            <a:endParaRPr lang="en-IN" dirty="0"/>
          </a:p>
        </p:txBody>
      </p:sp>
      <p:sp>
        <p:nvSpPr>
          <p:cNvPr id="9" name="Rectangle 8"/>
          <p:cNvSpPr/>
          <p:nvPr/>
        </p:nvSpPr>
        <p:spPr>
          <a:xfrm>
            <a:off x="7377954" y="4466665"/>
            <a:ext cx="1066800" cy="546847"/>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BUZZER</a:t>
            </a:r>
            <a:endParaRPr lang="en-IN" sz="1600" dirty="0"/>
          </a:p>
        </p:txBody>
      </p:sp>
      <p:sp>
        <p:nvSpPr>
          <p:cNvPr id="10" name="Rectangle 9"/>
          <p:cNvSpPr/>
          <p:nvPr/>
        </p:nvSpPr>
        <p:spPr>
          <a:xfrm>
            <a:off x="7351060" y="5423647"/>
            <a:ext cx="1066800" cy="546847"/>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SERVO MOTOR</a:t>
            </a:r>
            <a:endParaRPr lang="en-IN" sz="1600" dirty="0"/>
          </a:p>
        </p:txBody>
      </p:sp>
      <p:sp>
        <p:nvSpPr>
          <p:cNvPr id="11" name="Thought Bubble: Cloud 10"/>
          <p:cNvSpPr/>
          <p:nvPr/>
        </p:nvSpPr>
        <p:spPr>
          <a:xfrm>
            <a:off x="8928847" y="1030942"/>
            <a:ext cx="1281953" cy="883023"/>
          </a:xfrm>
          <a:prstGeom prst="cloudCallout">
            <a:avLst>
              <a:gd name="adj1" fmla="val -86567"/>
              <a:gd name="adj2" fmla="val 10189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IOT CLOUD</a:t>
            </a:r>
            <a:endParaRPr lang="en-IN" sz="1600" dirty="0"/>
          </a:p>
        </p:txBody>
      </p:sp>
      <p:sp>
        <p:nvSpPr>
          <p:cNvPr id="12" name="Rectangle 11"/>
          <p:cNvSpPr/>
          <p:nvPr/>
        </p:nvSpPr>
        <p:spPr>
          <a:xfrm>
            <a:off x="10436224" y="2967318"/>
            <a:ext cx="1066800" cy="546847"/>
          </a:xfrm>
          <a:prstGeom prst="rect">
            <a:avLst/>
          </a:prstGeom>
          <a:solidFill>
            <a:schemeClr val="tx1"/>
          </a:solidFill>
          <a:ln>
            <a:solidFill>
              <a:schemeClr val="tx2"/>
            </a:solidFill>
          </a:ln>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bodyPr>
          <a:lstStyle/>
          <a:p>
            <a:pPr algn="ctr"/>
            <a:r>
              <a:rPr lang="en-US" altLang="en-IN" sz="1600" dirty="0">
                <a:solidFill>
                  <a:schemeClr val="bg2"/>
                </a:solidFill>
                <a:effectLst>
                  <a:innerShdw blurRad="63500" dist="50800" dir="13500000">
                    <a:srgbClr val="000000">
                      <a:alpha val="50000"/>
                    </a:srgbClr>
                  </a:innerShdw>
                </a:effectLst>
              </a:rPr>
              <a:t>USER MOBILE</a:t>
            </a:r>
            <a:endParaRPr lang="en-US" altLang="en-IN" sz="1600" dirty="0">
              <a:solidFill>
                <a:schemeClr val="bg2"/>
              </a:solidFill>
              <a:effectLst>
                <a:innerShdw blurRad="63500" dist="50800" dir="13500000">
                  <a:srgbClr val="000000">
                    <a:alpha val="50000"/>
                  </a:srgbClr>
                </a:innerShdw>
              </a:effectLst>
            </a:endParaRPr>
          </a:p>
        </p:txBody>
      </p:sp>
      <p:cxnSp>
        <p:nvCxnSpPr>
          <p:cNvPr id="14" name="Straight Arrow Connector 13"/>
          <p:cNvCxnSpPr>
            <a:stCxn id="4" idx="3"/>
          </p:cNvCxnSpPr>
          <p:nvPr/>
        </p:nvCxnSpPr>
        <p:spPr>
          <a:xfrm>
            <a:off x="4195482" y="2693895"/>
            <a:ext cx="753034" cy="0"/>
          </a:xfrm>
          <a:prstGeom prst="straightConnector1">
            <a:avLst/>
          </a:prstGeom>
          <a:ln w="28575" cmpd="sng">
            <a:noFill/>
            <a:prstDash val="solid"/>
            <a:tailEnd type="triangle" w="med" len="med"/>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12" idx="0"/>
          </p:cNvCxnSpPr>
          <p:nvPr/>
        </p:nvCxnSpPr>
        <p:spPr>
          <a:xfrm>
            <a:off x="9916271" y="1690688"/>
            <a:ext cx="1053353" cy="1276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ight Arrow 14"/>
          <p:cNvSpPr/>
          <p:nvPr/>
        </p:nvSpPr>
        <p:spPr>
          <a:xfrm>
            <a:off x="4201795" y="2622550"/>
            <a:ext cx="746760" cy="1866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ight Arrow 16"/>
          <p:cNvSpPr/>
          <p:nvPr/>
        </p:nvSpPr>
        <p:spPr>
          <a:xfrm>
            <a:off x="4195445" y="3618230"/>
            <a:ext cx="753110" cy="18796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Right Arrow 18"/>
          <p:cNvSpPr/>
          <p:nvPr/>
        </p:nvSpPr>
        <p:spPr>
          <a:xfrm>
            <a:off x="4267200" y="4615180"/>
            <a:ext cx="681355" cy="2120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Left Arrow 20"/>
          <p:cNvSpPr/>
          <p:nvPr/>
        </p:nvSpPr>
        <p:spPr>
          <a:xfrm>
            <a:off x="6685280" y="2603500"/>
            <a:ext cx="692785" cy="18351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Left Arrow 22"/>
          <p:cNvSpPr/>
          <p:nvPr/>
        </p:nvSpPr>
        <p:spPr>
          <a:xfrm>
            <a:off x="6696710" y="3556635"/>
            <a:ext cx="673100" cy="19939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Left Arrow 24"/>
          <p:cNvSpPr/>
          <p:nvPr/>
        </p:nvSpPr>
        <p:spPr>
          <a:xfrm>
            <a:off x="6677025" y="4613910"/>
            <a:ext cx="692785" cy="168275"/>
          </a:xfrm>
          <a:prstGeom prst="leftArrow">
            <a:avLst>
              <a:gd name="adj1" fmla="val 62614"/>
              <a:gd name="adj2" fmla="val 4705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Left Arrow 26"/>
          <p:cNvSpPr/>
          <p:nvPr/>
        </p:nvSpPr>
        <p:spPr>
          <a:xfrm>
            <a:off x="6677025" y="5533390"/>
            <a:ext cx="674370" cy="18605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3995" y="685800"/>
            <a:ext cx="10019030" cy="1294130"/>
          </a:xfrm>
        </p:spPr>
        <p:txBody>
          <a:bodyPr/>
          <a:p>
            <a:r>
              <a:rPr lang="en-US" sz="2400" u="sng">
                <a:latin typeface="Times New Roman" panose="02020603050405020304" pitchFamily="18" charset="0"/>
                <a:cs typeface="Times New Roman" panose="02020603050405020304" pitchFamily="18" charset="0"/>
              </a:rPr>
              <a:t>WORKING</a:t>
            </a:r>
            <a:endParaRPr lang="en-US" sz="2400"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621789"/>
            <a:ext cx="10018713" cy="3124201"/>
          </a:xfrm>
        </p:spPr>
        <p:txBody>
          <a:bodyPr/>
          <a:p>
            <a:pPr algn="just">
              <a:lnSpc>
                <a:spcPct val="150000"/>
              </a:lnSpc>
            </a:pPr>
            <a:r>
              <a:rPr lang="en-US" sz="1800">
                <a:latin typeface="Times New Roman" panose="02020603050405020304" pitchFamily="18" charset="0"/>
                <a:cs typeface="Times New Roman" panose="02020603050405020304" pitchFamily="18" charset="0"/>
              </a:rPr>
              <a:t>The machine detects the paring slots square degree occupied victimization IR sensors .</a:t>
            </a:r>
            <a:endParaRPr lang="en-US" sz="1800">
              <a:latin typeface="Times New Roman" panose="02020603050405020304" pitchFamily="18" charset="0"/>
              <a:cs typeface="Times New Roman" panose="02020603050405020304" pitchFamily="18" charset="0"/>
            </a:endParaRPr>
          </a:p>
          <a:p>
            <a:pPr algn="just">
              <a:lnSpc>
                <a:spcPct val="150000"/>
              </a:lnSpc>
            </a:pPr>
            <a:r>
              <a:rPr lang="en-US" sz="1800">
                <a:latin typeface="Times New Roman" panose="02020603050405020304" pitchFamily="18" charset="0"/>
                <a:cs typeface="Times New Roman" panose="02020603050405020304" pitchFamily="18" charset="0"/>
              </a:rPr>
              <a:t>The tool reads the amount of parking slots to be had or occupied and updates records with the cloud server to allow for checking parking slot handiness online.</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83995" y="746760"/>
            <a:ext cx="10019030" cy="982345"/>
          </a:xfrm>
        </p:spPr>
        <p:txBody>
          <a:bodyPr/>
          <a:p>
            <a:r>
              <a:rPr lang="en-IN" altLang="en-US" sz="2400" u="sng">
                <a:latin typeface="Times New Roman" panose="02020603050405020304" pitchFamily="18" charset="0"/>
                <a:cs typeface="Times New Roman" panose="02020603050405020304" pitchFamily="18" charset="0"/>
              </a:rPr>
              <a:t>HARDWARE </a:t>
            </a:r>
            <a:r>
              <a:rPr lang="en-US" sz="2400" u="sng">
                <a:latin typeface="Times New Roman" panose="02020603050405020304" pitchFamily="18" charset="0"/>
                <a:cs typeface="Times New Roman" panose="02020603050405020304" pitchFamily="18" charset="0"/>
              </a:rPr>
              <a:t>TOOLS</a:t>
            </a:r>
            <a:br>
              <a:rPr lang="en-US" sz="2400" u="sng">
                <a:latin typeface="Arial" panose="020B0604020202020204" pitchFamily="34" charset="0"/>
                <a:cs typeface="Arial" panose="020B0604020202020204" pitchFamily="34" charset="0"/>
              </a:rPr>
            </a:br>
            <a:endParaRPr lang="en-US" sz="2400" u="sng">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63345" y="1838325"/>
            <a:ext cx="10019030" cy="3364865"/>
          </a:xfrm>
        </p:spPr>
        <p:txBody>
          <a:bodyPr>
            <a:normAutofit/>
          </a:bodyPr>
          <a:p>
            <a:r>
              <a:rPr lang="en-US" sz="1800">
                <a:latin typeface="Times New Roman" panose="02020603050405020304" pitchFamily="18" charset="0"/>
                <a:cs typeface="Times New Roman" panose="02020603050405020304" pitchFamily="18" charset="0"/>
              </a:rPr>
              <a:t>Servo motor</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IR Sensor</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Arduino UNO board</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Wi-fi module</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LCD</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Buzzer</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RFID Reader</a:t>
            </a:r>
            <a:endParaRPr lang="en-US" sz="1800">
              <a:latin typeface="Times New Roman" panose="02020603050405020304" pitchFamily="18" charset="0"/>
              <a:cs typeface="Times New Roman" panose="02020603050405020304" pitchFamily="18" charset="0"/>
            </a:endParaRPr>
          </a:p>
          <a:p>
            <a:endParaRPr lang="en-US" sz="1800" u="sng">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6815</Words>
  <Application>WPS Presentation</Application>
  <PresentationFormat>Widescreen</PresentationFormat>
  <Paragraphs>154</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Arial</vt:lpstr>
      <vt:lpstr>Times New Roman</vt:lpstr>
      <vt:lpstr>MS UI Gothic</vt:lpstr>
      <vt:lpstr>Corbel</vt:lpstr>
      <vt:lpstr>Microsoft YaHei</vt:lpstr>
      <vt:lpstr>Arial Unicode MS</vt:lpstr>
      <vt:lpstr>Calibri</vt:lpstr>
      <vt:lpstr>Bookman Old Style</vt:lpstr>
      <vt:lpstr>Segoe Print</vt:lpstr>
      <vt:lpstr>Parallax</vt:lpstr>
      <vt:lpstr>TITLE: IOT ESTABLISHED AGILE  PARKING SYSTEM</vt:lpstr>
      <vt:lpstr>ABSTRACT</vt:lpstr>
      <vt:lpstr>CONTENTS</vt:lpstr>
      <vt:lpstr>INTRODUCTION</vt:lpstr>
      <vt:lpstr>EXISTING SYSTEM</vt:lpstr>
      <vt:lpstr>PROPOSED SYSTEM</vt:lpstr>
      <vt:lpstr>BLOCK DIAGRAM</vt:lpstr>
      <vt:lpstr>WORKING</vt:lpstr>
      <vt:lpstr>HARDWARE TOOLS </vt:lpstr>
      <vt:lpstr>ARDUINO UNO</vt:lpstr>
      <vt:lpstr>IR SENSOR</vt:lpstr>
      <vt:lpstr>RFID READER</vt:lpstr>
      <vt:lpstr>SERVO MOTOR</vt:lpstr>
      <vt:lpstr>BUZZER </vt:lpstr>
      <vt:lpstr>PowerPoint 演示文稿</vt:lpstr>
      <vt:lpstr>PowerPoint 演示文稿</vt:lpstr>
      <vt:lpstr>SOFTWARE USED</vt:lpstr>
      <vt:lpstr>ADVANTAGES</vt:lpstr>
      <vt:lpstr>APPLICATIONS</vt:lpstr>
      <vt:lpstr>FUTURE SCOPE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Bharathi V</dc:creator>
  <cp:lastModifiedBy>Sai</cp:lastModifiedBy>
  <cp:revision>65</cp:revision>
  <dcterms:created xsi:type="dcterms:W3CDTF">2023-03-02T15:29:00Z</dcterms:created>
  <dcterms:modified xsi:type="dcterms:W3CDTF">2023-04-23T05:22:24Z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A3CB283542A0406C903F6F59BB0AF206</vt:lpwstr>
  </property>
  <property fmtid="{D5CDD505-2E9C-101B-9397-08002B2CF9AE}" pid="3" name="KSOProductBuildVer">
    <vt:lpwstr>1033-11.2.0.11536</vt:lpwstr>
  </property>
</Properties>
</file>