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7" r:id="rId2"/>
    <p:sldId id="276" r:id="rId3"/>
    <p:sldId id="258" r:id="rId4"/>
    <p:sldId id="259" r:id="rId5"/>
    <p:sldId id="260" r:id="rId6"/>
    <p:sldId id="261" r:id="rId7"/>
    <p:sldId id="263" r:id="rId8"/>
    <p:sldId id="277" r:id="rId9"/>
    <p:sldId id="278" r:id="rId10"/>
    <p:sldId id="279" r:id="rId11"/>
    <p:sldId id="275" r:id="rId12"/>
    <p:sldId id="280" r:id="rId13"/>
    <p:sldId id="281" r:id="rId14"/>
    <p:sldId id="284" r:id="rId15"/>
    <p:sldId id="285" r:id="rId16"/>
    <p:sldId id="282" r:id="rId17"/>
    <p:sldId id="286" r:id="rId18"/>
    <p:sldId id="283" r:id="rId19"/>
    <p:sldId id="271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50760-39D5-4514-A80D-CF40DCAC72B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187DA4-A614-47F4-A43A-A830668CDCFA}">
      <dgm:prSet/>
      <dgm:spPr/>
      <dgm:t>
        <a:bodyPr/>
        <a:lstStyle/>
        <a:p>
          <a:r>
            <a:rPr lang="en-US" dirty="0"/>
            <a:t>Project executed by use of Java script, and python.</a:t>
          </a:r>
        </a:p>
      </dgm:t>
    </dgm:pt>
    <dgm:pt modelId="{290FE290-463A-4C94-804D-410D7A1EA0D2}" type="parTrans" cxnId="{4397D3C9-21E4-4E4F-97CC-92B886941E04}">
      <dgm:prSet/>
      <dgm:spPr/>
      <dgm:t>
        <a:bodyPr/>
        <a:lstStyle/>
        <a:p>
          <a:endParaRPr lang="en-US"/>
        </a:p>
      </dgm:t>
    </dgm:pt>
    <dgm:pt modelId="{001452C1-6072-4C59-B5BF-A048CEE689AB}" type="sibTrans" cxnId="{4397D3C9-21E4-4E4F-97CC-92B886941E04}">
      <dgm:prSet/>
      <dgm:spPr/>
      <dgm:t>
        <a:bodyPr/>
        <a:lstStyle/>
        <a:p>
          <a:endParaRPr lang="en-US"/>
        </a:p>
      </dgm:t>
    </dgm:pt>
    <dgm:pt modelId="{58260A7F-71DD-4EFC-8EF4-908E6E286E51}">
      <dgm:prSet/>
      <dgm:spPr/>
      <dgm:t>
        <a:bodyPr/>
        <a:lstStyle/>
        <a:p>
          <a:r>
            <a:rPr lang="en-US"/>
            <a:t>It includes the possession of data source located in remote.</a:t>
          </a:r>
        </a:p>
      </dgm:t>
    </dgm:pt>
    <dgm:pt modelId="{247E8527-B420-46C7-A0E3-94E7DAA44168}" type="parTrans" cxnId="{BD32FC07-3E32-431D-A5B1-FBAD91436705}">
      <dgm:prSet/>
      <dgm:spPr/>
      <dgm:t>
        <a:bodyPr/>
        <a:lstStyle/>
        <a:p>
          <a:endParaRPr lang="en-US"/>
        </a:p>
      </dgm:t>
    </dgm:pt>
    <dgm:pt modelId="{4F8376EB-2FCB-4A6D-B52B-03D3C36AF67B}" type="sibTrans" cxnId="{BD32FC07-3E32-431D-A5B1-FBAD91436705}">
      <dgm:prSet/>
      <dgm:spPr/>
      <dgm:t>
        <a:bodyPr/>
        <a:lstStyle/>
        <a:p>
          <a:endParaRPr lang="en-US"/>
        </a:p>
      </dgm:t>
    </dgm:pt>
    <dgm:pt modelId="{11061B02-CFA8-4BD4-B1BD-EF03043EB0E1}">
      <dgm:prSet/>
      <dgm:spPr/>
      <dgm:t>
        <a:bodyPr/>
        <a:lstStyle/>
        <a:p>
          <a:r>
            <a:rPr lang="en-US"/>
            <a:t>Acquired data is then stored in cloud database</a:t>
          </a:r>
        </a:p>
      </dgm:t>
    </dgm:pt>
    <dgm:pt modelId="{E05B3407-FCA3-4FD8-857B-EE77443A0DD1}" type="parTrans" cxnId="{1082575F-A022-4551-BC9D-58E76D3DE515}">
      <dgm:prSet/>
      <dgm:spPr/>
      <dgm:t>
        <a:bodyPr/>
        <a:lstStyle/>
        <a:p>
          <a:endParaRPr lang="en-US"/>
        </a:p>
      </dgm:t>
    </dgm:pt>
    <dgm:pt modelId="{D109CF82-4906-4C40-8F1E-20F4E532338E}" type="sibTrans" cxnId="{1082575F-A022-4551-BC9D-58E76D3DE515}">
      <dgm:prSet/>
      <dgm:spPr/>
      <dgm:t>
        <a:bodyPr/>
        <a:lstStyle/>
        <a:p>
          <a:endParaRPr lang="en-US"/>
        </a:p>
      </dgm:t>
    </dgm:pt>
    <dgm:pt modelId="{375ECAC0-4C32-492D-A380-94A7152A66B7}" type="pres">
      <dgm:prSet presAssocID="{DE550760-39D5-4514-A80D-CF40DCAC72B4}" presName="diagram" presStyleCnt="0">
        <dgm:presLayoutVars>
          <dgm:dir/>
          <dgm:resizeHandles val="exact"/>
        </dgm:presLayoutVars>
      </dgm:prSet>
      <dgm:spPr/>
    </dgm:pt>
    <dgm:pt modelId="{E538483B-1B04-4186-A399-F3D282D0F9CD}" type="pres">
      <dgm:prSet presAssocID="{7A187DA4-A614-47F4-A43A-A830668CDCFA}" presName="node" presStyleLbl="node1" presStyleIdx="0" presStyleCnt="3">
        <dgm:presLayoutVars>
          <dgm:bulletEnabled val="1"/>
        </dgm:presLayoutVars>
      </dgm:prSet>
      <dgm:spPr/>
    </dgm:pt>
    <dgm:pt modelId="{44FF4E8F-FA43-42FB-A55C-F37962364AA6}" type="pres">
      <dgm:prSet presAssocID="{001452C1-6072-4C59-B5BF-A048CEE689AB}" presName="sibTrans" presStyleCnt="0"/>
      <dgm:spPr/>
    </dgm:pt>
    <dgm:pt modelId="{EA614F4A-E959-4329-A0A3-D86663B24475}" type="pres">
      <dgm:prSet presAssocID="{58260A7F-71DD-4EFC-8EF4-908E6E286E51}" presName="node" presStyleLbl="node1" presStyleIdx="1" presStyleCnt="3">
        <dgm:presLayoutVars>
          <dgm:bulletEnabled val="1"/>
        </dgm:presLayoutVars>
      </dgm:prSet>
      <dgm:spPr/>
    </dgm:pt>
    <dgm:pt modelId="{5E0D1C1E-502B-42C0-B385-E8EF1CA4A4BD}" type="pres">
      <dgm:prSet presAssocID="{4F8376EB-2FCB-4A6D-B52B-03D3C36AF67B}" presName="sibTrans" presStyleCnt="0"/>
      <dgm:spPr/>
    </dgm:pt>
    <dgm:pt modelId="{E3348F3A-787A-4100-BBF8-A0C7B35DDDC2}" type="pres">
      <dgm:prSet presAssocID="{11061B02-CFA8-4BD4-B1BD-EF03043EB0E1}" presName="node" presStyleLbl="node1" presStyleIdx="2" presStyleCnt="3">
        <dgm:presLayoutVars>
          <dgm:bulletEnabled val="1"/>
        </dgm:presLayoutVars>
      </dgm:prSet>
      <dgm:spPr/>
    </dgm:pt>
  </dgm:ptLst>
  <dgm:cxnLst>
    <dgm:cxn modelId="{BD32FC07-3E32-431D-A5B1-FBAD91436705}" srcId="{DE550760-39D5-4514-A80D-CF40DCAC72B4}" destId="{58260A7F-71DD-4EFC-8EF4-908E6E286E51}" srcOrd="1" destOrd="0" parTransId="{247E8527-B420-46C7-A0E3-94E7DAA44168}" sibTransId="{4F8376EB-2FCB-4A6D-B52B-03D3C36AF67B}"/>
    <dgm:cxn modelId="{DACA4E1C-8912-4CB3-BA89-8C7BC8F2E563}" type="presOf" srcId="{11061B02-CFA8-4BD4-B1BD-EF03043EB0E1}" destId="{E3348F3A-787A-4100-BBF8-A0C7B35DDDC2}" srcOrd="0" destOrd="0" presId="urn:microsoft.com/office/officeart/2005/8/layout/default"/>
    <dgm:cxn modelId="{A108401D-4913-4727-8FB3-C8E418F45D7F}" type="presOf" srcId="{7A187DA4-A614-47F4-A43A-A830668CDCFA}" destId="{E538483B-1B04-4186-A399-F3D282D0F9CD}" srcOrd="0" destOrd="0" presId="urn:microsoft.com/office/officeart/2005/8/layout/default"/>
    <dgm:cxn modelId="{1082575F-A022-4551-BC9D-58E76D3DE515}" srcId="{DE550760-39D5-4514-A80D-CF40DCAC72B4}" destId="{11061B02-CFA8-4BD4-B1BD-EF03043EB0E1}" srcOrd="2" destOrd="0" parTransId="{E05B3407-FCA3-4FD8-857B-EE77443A0DD1}" sibTransId="{D109CF82-4906-4C40-8F1E-20F4E532338E}"/>
    <dgm:cxn modelId="{01A4C975-2C53-4723-8333-8E8C31E426ED}" type="presOf" srcId="{DE550760-39D5-4514-A80D-CF40DCAC72B4}" destId="{375ECAC0-4C32-492D-A380-94A7152A66B7}" srcOrd="0" destOrd="0" presId="urn:microsoft.com/office/officeart/2005/8/layout/default"/>
    <dgm:cxn modelId="{4397D3C9-21E4-4E4F-97CC-92B886941E04}" srcId="{DE550760-39D5-4514-A80D-CF40DCAC72B4}" destId="{7A187DA4-A614-47F4-A43A-A830668CDCFA}" srcOrd="0" destOrd="0" parTransId="{290FE290-463A-4C94-804D-410D7A1EA0D2}" sibTransId="{001452C1-6072-4C59-B5BF-A048CEE689AB}"/>
    <dgm:cxn modelId="{0BA873F6-FD07-46AC-A0E3-2AF74F5EA4DB}" type="presOf" srcId="{58260A7F-71DD-4EFC-8EF4-908E6E286E51}" destId="{EA614F4A-E959-4329-A0A3-D86663B24475}" srcOrd="0" destOrd="0" presId="urn:microsoft.com/office/officeart/2005/8/layout/default"/>
    <dgm:cxn modelId="{1488202E-326D-4B0A-848D-017A5B1DED73}" type="presParOf" srcId="{375ECAC0-4C32-492D-A380-94A7152A66B7}" destId="{E538483B-1B04-4186-A399-F3D282D0F9CD}" srcOrd="0" destOrd="0" presId="urn:microsoft.com/office/officeart/2005/8/layout/default"/>
    <dgm:cxn modelId="{1919A6C3-2387-4F5E-8FA7-20F679ECE54C}" type="presParOf" srcId="{375ECAC0-4C32-492D-A380-94A7152A66B7}" destId="{44FF4E8F-FA43-42FB-A55C-F37962364AA6}" srcOrd="1" destOrd="0" presId="urn:microsoft.com/office/officeart/2005/8/layout/default"/>
    <dgm:cxn modelId="{3FB3541F-D967-4EBC-B802-068FDACD3C69}" type="presParOf" srcId="{375ECAC0-4C32-492D-A380-94A7152A66B7}" destId="{EA614F4A-E959-4329-A0A3-D86663B24475}" srcOrd="2" destOrd="0" presId="urn:microsoft.com/office/officeart/2005/8/layout/default"/>
    <dgm:cxn modelId="{C9B5206F-F094-47B0-AAB9-CD5FCDC0908E}" type="presParOf" srcId="{375ECAC0-4C32-492D-A380-94A7152A66B7}" destId="{5E0D1C1E-502B-42C0-B385-E8EF1CA4A4BD}" srcOrd="3" destOrd="0" presId="urn:microsoft.com/office/officeart/2005/8/layout/default"/>
    <dgm:cxn modelId="{E31FC7EB-C7B0-4D2D-93E0-EC8A9BF8F54E}" type="presParOf" srcId="{375ECAC0-4C32-492D-A380-94A7152A66B7}" destId="{E3348F3A-787A-4100-BBF8-A0C7B35DDD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9EC35-6A43-4ACC-A7DA-B79E092DF6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0B82CE-EB19-4154-827A-277D9B0067CF}">
      <dgm:prSet/>
      <dgm:spPr/>
      <dgm:t>
        <a:bodyPr/>
        <a:lstStyle/>
        <a:p>
          <a:pPr>
            <a:defRPr cap="all"/>
          </a:pPr>
          <a:r>
            <a:rPr lang="en-IN"/>
            <a:t>Study illustrates the data acquisition technique.</a:t>
          </a:r>
          <a:endParaRPr lang="en-US"/>
        </a:p>
      </dgm:t>
    </dgm:pt>
    <dgm:pt modelId="{6991122F-FDC3-4D69-8769-ACB36EE1E692}" type="parTrans" cxnId="{70E10302-78E0-4F21-AF5A-9F3AD62E4B34}">
      <dgm:prSet/>
      <dgm:spPr/>
      <dgm:t>
        <a:bodyPr/>
        <a:lstStyle/>
        <a:p>
          <a:endParaRPr lang="en-US"/>
        </a:p>
      </dgm:t>
    </dgm:pt>
    <dgm:pt modelId="{E38A6D49-3070-4B0E-8176-FB151E8EFDD6}" type="sibTrans" cxnId="{70E10302-78E0-4F21-AF5A-9F3AD62E4B34}">
      <dgm:prSet/>
      <dgm:spPr/>
      <dgm:t>
        <a:bodyPr/>
        <a:lstStyle/>
        <a:p>
          <a:endParaRPr lang="en-US"/>
        </a:p>
      </dgm:t>
    </dgm:pt>
    <dgm:pt modelId="{22B17BCE-E835-421D-B753-4DF821CF90B8}">
      <dgm:prSet/>
      <dgm:spPr/>
      <dgm:t>
        <a:bodyPr/>
        <a:lstStyle/>
        <a:p>
          <a:pPr>
            <a:defRPr cap="all"/>
          </a:pPr>
          <a:r>
            <a:rPr lang="en-IN"/>
            <a:t>It includes the use of different languages and databases.</a:t>
          </a:r>
          <a:endParaRPr lang="en-US"/>
        </a:p>
      </dgm:t>
    </dgm:pt>
    <dgm:pt modelId="{51AF474A-1578-442F-832F-165C70B3F343}" type="parTrans" cxnId="{0E94BA71-34C7-4544-A05F-6CDE69096D5F}">
      <dgm:prSet/>
      <dgm:spPr/>
      <dgm:t>
        <a:bodyPr/>
        <a:lstStyle/>
        <a:p>
          <a:endParaRPr lang="en-US"/>
        </a:p>
      </dgm:t>
    </dgm:pt>
    <dgm:pt modelId="{D43BBA8A-E8DA-497A-B450-0FF78D39DBAF}" type="sibTrans" cxnId="{0E94BA71-34C7-4544-A05F-6CDE69096D5F}">
      <dgm:prSet/>
      <dgm:spPr/>
      <dgm:t>
        <a:bodyPr/>
        <a:lstStyle/>
        <a:p>
          <a:endParaRPr lang="en-US"/>
        </a:p>
      </dgm:t>
    </dgm:pt>
    <dgm:pt modelId="{5F5033BA-47D2-4E9A-A0D8-65BB3317AECE}" type="pres">
      <dgm:prSet presAssocID="{CC79EC35-6A43-4ACC-A7DA-B79E092DF682}" presName="root" presStyleCnt="0">
        <dgm:presLayoutVars>
          <dgm:dir/>
          <dgm:resizeHandles val="exact"/>
        </dgm:presLayoutVars>
      </dgm:prSet>
      <dgm:spPr/>
    </dgm:pt>
    <dgm:pt modelId="{B273A1CA-237B-40CC-A11B-FC5633632B58}" type="pres">
      <dgm:prSet presAssocID="{ED0B82CE-EB19-4154-827A-277D9B0067CF}" presName="compNode" presStyleCnt="0"/>
      <dgm:spPr/>
    </dgm:pt>
    <dgm:pt modelId="{7BA954F9-B0FD-4465-B28B-0BC85BF6C20F}" type="pres">
      <dgm:prSet presAssocID="{ED0B82CE-EB19-4154-827A-277D9B0067CF}" presName="iconBgRect" presStyleLbl="bgShp" presStyleIdx="0" presStyleCnt="2"/>
      <dgm:spPr/>
    </dgm:pt>
    <dgm:pt modelId="{BF07CB01-3629-4FE2-849A-94E474D4569B}" type="pres">
      <dgm:prSet presAssocID="{ED0B82CE-EB19-4154-827A-277D9B0067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4EF6A44-CCEC-401C-B7B6-EA94670A4984}" type="pres">
      <dgm:prSet presAssocID="{ED0B82CE-EB19-4154-827A-277D9B0067CF}" presName="spaceRect" presStyleCnt="0"/>
      <dgm:spPr/>
    </dgm:pt>
    <dgm:pt modelId="{C5042088-2727-4DB2-9A3E-0F69D55AFE52}" type="pres">
      <dgm:prSet presAssocID="{ED0B82CE-EB19-4154-827A-277D9B0067CF}" presName="textRect" presStyleLbl="revTx" presStyleIdx="0" presStyleCnt="2">
        <dgm:presLayoutVars>
          <dgm:chMax val="1"/>
          <dgm:chPref val="1"/>
        </dgm:presLayoutVars>
      </dgm:prSet>
      <dgm:spPr/>
    </dgm:pt>
    <dgm:pt modelId="{CF69C8EE-B2A9-4867-92DA-784F9A808B63}" type="pres">
      <dgm:prSet presAssocID="{E38A6D49-3070-4B0E-8176-FB151E8EFDD6}" presName="sibTrans" presStyleCnt="0"/>
      <dgm:spPr/>
    </dgm:pt>
    <dgm:pt modelId="{906DF3D2-7597-48F8-A51A-2CC03E592F8C}" type="pres">
      <dgm:prSet presAssocID="{22B17BCE-E835-421D-B753-4DF821CF90B8}" presName="compNode" presStyleCnt="0"/>
      <dgm:spPr/>
    </dgm:pt>
    <dgm:pt modelId="{D08AE0D3-E48B-4A13-81CB-2637464A0008}" type="pres">
      <dgm:prSet presAssocID="{22B17BCE-E835-421D-B753-4DF821CF90B8}" presName="iconBgRect" presStyleLbl="bgShp" presStyleIdx="1" presStyleCnt="2"/>
      <dgm:spPr/>
    </dgm:pt>
    <dgm:pt modelId="{F8680653-6B7F-4819-A4A9-519E18D63279}" type="pres">
      <dgm:prSet presAssocID="{22B17BCE-E835-421D-B753-4DF821CF90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D72745-A30F-4D31-8E86-906893E94AAF}" type="pres">
      <dgm:prSet presAssocID="{22B17BCE-E835-421D-B753-4DF821CF90B8}" presName="spaceRect" presStyleCnt="0"/>
      <dgm:spPr/>
    </dgm:pt>
    <dgm:pt modelId="{981E74F2-0DFE-4BCB-ACE3-6C8C7CF93FBF}" type="pres">
      <dgm:prSet presAssocID="{22B17BCE-E835-421D-B753-4DF821CF90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E10302-78E0-4F21-AF5A-9F3AD62E4B34}" srcId="{CC79EC35-6A43-4ACC-A7DA-B79E092DF682}" destId="{ED0B82CE-EB19-4154-827A-277D9B0067CF}" srcOrd="0" destOrd="0" parTransId="{6991122F-FDC3-4D69-8769-ACB36EE1E692}" sibTransId="{E38A6D49-3070-4B0E-8176-FB151E8EFDD6}"/>
    <dgm:cxn modelId="{88270F32-9838-4F15-A488-89FBF124ABDD}" type="presOf" srcId="{CC79EC35-6A43-4ACC-A7DA-B79E092DF682}" destId="{5F5033BA-47D2-4E9A-A0D8-65BB3317AECE}" srcOrd="0" destOrd="0" presId="urn:microsoft.com/office/officeart/2018/5/layout/IconCircleLabelList"/>
    <dgm:cxn modelId="{0E94BA71-34C7-4544-A05F-6CDE69096D5F}" srcId="{CC79EC35-6A43-4ACC-A7DA-B79E092DF682}" destId="{22B17BCE-E835-421D-B753-4DF821CF90B8}" srcOrd="1" destOrd="0" parTransId="{51AF474A-1578-442F-832F-165C70B3F343}" sibTransId="{D43BBA8A-E8DA-497A-B450-0FF78D39DBAF}"/>
    <dgm:cxn modelId="{3D616E59-7268-4660-953B-68856A667C4C}" type="presOf" srcId="{22B17BCE-E835-421D-B753-4DF821CF90B8}" destId="{981E74F2-0DFE-4BCB-ACE3-6C8C7CF93FBF}" srcOrd="0" destOrd="0" presId="urn:microsoft.com/office/officeart/2018/5/layout/IconCircleLabelList"/>
    <dgm:cxn modelId="{64101FD4-3E5A-4CA2-BFF2-FD9805C87F60}" type="presOf" srcId="{ED0B82CE-EB19-4154-827A-277D9B0067CF}" destId="{C5042088-2727-4DB2-9A3E-0F69D55AFE52}" srcOrd="0" destOrd="0" presId="urn:microsoft.com/office/officeart/2018/5/layout/IconCircleLabelList"/>
    <dgm:cxn modelId="{2E1F3992-9674-4B83-9FD5-1B37D7053CFD}" type="presParOf" srcId="{5F5033BA-47D2-4E9A-A0D8-65BB3317AECE}" destId="{B273A1CA-237B-40CC-A11B-FC5633632B58}" srcOrd="0" destOrd="0" presId="urn:microsoft.com/office/officeart/2018/5/layout/IconCircleLabelList"/>
    <dgm:cxn modelId="{001A6E0F-A492-4689-9D9F-2667D2AEBB21}" type="presParOf" srcId="{B273A1CA-237B-40CC-A11B-FC5633632B58}" destId="{7BA954F9-B0FD-4465-B28B-0BC85BF6C20F}" srcOrd="0" destOrd="0" presId="urn:microsoft.com/office/officeart/2018/5/layout/IconCircleLabelList"/>
    <dgm:cxn modelId="{D6D73DD4-E2C9-4C23-A15B-791B6A6F9827}" type="presParOf" srcId="{B273A1CA-237B-40CC-A11B-FC5633632B58}" destId="{BF07CB01-3629-4FE2-849A-94E474D4569B}" srcOrd="1" destOrd="0" presId="urn:microsoft.com/office/officeart/2018/5/layout/IconCircleLabelList"/>
    <dgm:cxn modelId="{07966D94-CA14-4F64-A19F-AA9206EB2EC1}" type="presParOf" srcId="{B273A1CA-237B-40CC-A11B-FC5633632B58}" destId="{34EF6A44-CCEC-401C-B7B6-EA94670A4984}" srcOrd="2" destOrd="0" presId="urn:microsoft.com/office/officeart/2018/5/layout/IconCircleLabelList"/>
    <dgm:cxn modelId="{F6BB2B67-6EB3-4242-9820-8D8582B3A1E6}" type="presParOf" srcId="{B273A1CA-237B-40CC-A11B-FC5633632B58}" destId="{C5042088-2727-4DB2-9A3E-0F69D55AFE52}" srcOrd="3" destOrd="0" presId="urn:microsoft.com/office/officeart/2018/5/layout/IconCircleLabelList"/>
    <dgm:cxn modelId="{73D9A5E5-E6AF-4E9F-82F7-3263801AE5DA}" type="presParOf" srcId="{5F5033BA-47D2-4E9A-A0D8-65BB3317AECE}" destId="{CF69C8EE-B2A9-4867-92DA-784F9A808B63}" srcOrd="1" destOrd="0" presId="urn:microsoft.com/office/officeart/2018/5/layout/IconCircleLabelList"/>
    <dgm:cxn modelId="{0BD4526F-B992-4873-B301-FD39722475AF}" type="presParOf" srcId="{5F5033BA-47D2-4E9A-A0D8-65BB3317AECE}" destId="{906DF3D2-7597-48F8-A51A-2CC03E592F8C}" srcOrd="2" destOrd="0" presId="urn:microsoft.com/office/officeart/2018/5/layout/IconCircleLabelList"/>
    <dgm:cxn modelId="{B00665B8-ECBC-4E8F-BCDC-07376E5FB7F7}" type="presParOf" srcId="{906DF3D2-7597-48F8-A51A-2CC03E592F8C}" destId="{D08AE0D3-E48B-4A13-81CB-2637464A0008}" srcOrd="0" destOrd="0" presId="urn:microsoft.com/office/officeart/2018/5/layout/IconCircleLabelList"/>
    <dgm:cxn modelId="{47A34F1B-76A5-4859-98F5-CE3B27A9D479}" type="presParOf" srcId="{906DF3D2-7597-48F8-A51A-2CC03E592F8C}" destId="{F8680653-6B7F-4819-A4A9-519E18D63279}" srcOrd="1" destOrd="0" presId="urn:microsoft.com/office/officeart/2018/5/layout/IconCircleLabelList"/>
    <dgm:cxn modelId="{91F8E4CF-BC25-4E31-B084-D281013A6DD2}" type="presParOf" srcId="{906DF3D2-7597-48F8-A51A-2CC03E592F8C}" destId="{98D72745-A30F-4D31-8E86-906893E94AAF}" srcOrd="2" destOrd="0" presId="urn:microsoft.com/office/officeart/2018/5/layout/IconCircleLabelList"/>
    <dgm:cxn modelId="{5169D5CE-FF4B-4DA8-B0A6-156E7962903B}" type="presParOf" srcId="{906DF3D2-7597-48F8-A51A-2CC03E592F8C}" destId="{981E74F2-0DFE-4BCB-ACE3-6C8C7CF93F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8483B-1B04-4186-A399-F3D282D0F9CD}">
      <dsp:nvSpPr>
        <dsp:cNvPr id="0" name=""/>
        <dsp:cNvSpPr/>
      </dsp:nvSpPr>
      <dsp:spPr>
        <a:xfrm>
          <a:off x="0" y="692961"/>
          <a:ext cx="3298031" cy="197881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executed by use of Java script, and python.</a:t>
          </a:r>
        </a:p>
      </dsp:txBody>
      <dsp:txXfrm>
        <a:off x="0" y="692961"/>
        <a:ext cx="3298031" cy="1978818"/>
      </dsp:txXfrm>
    </dsp:sp>
    <dsp:sp modelId="{EA614F4A-E959-4329-A0A3-D86663B24475}">
      <dsp:nvSpPr>
        <dsp:cNvPr id="0" name=""/>
        <dsp:cNvSpPr/>
      </dsp:nvSpPr>
      <dsp:spPr>
        <a:xfrm>
          <a:off x="3627834" y="692961"/>
          <a:ext cx="3298031" cy="197881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includes the possession of data source located in remote.</a:t>
          </a:r>
        </a:p>
      </dsp:txBody>
      <dsp:txXfrm>
        <a:off x="3627834" y="692961"/>
        <a:ext cx="3298031" cy="1978818"/>
      </dsp:txXfrm>
    </dsp:sp>
    <dsp:sp modelId="{E3348F3A-787A-4100-BBF8-A0C7B35DDDC2}">
      <dsp:nvSpPr>
        <dsp:cNvPr id="0" name=""/>
        <dsp:cNvSpPr/>
      </dsp:nvSpPr>
      <dsp:spPr>
        <a:xfrm>
          <a:off x="7255668" y="692961"/>
          <a:ext cx="3298031" cy="197881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Acquired data is then stored in cloud database</a:t>
          </a:r>
        </a:p>
      </dsp:txBody>
      <dsp:txXfrm>
        <a:off x="7255668" y="692961"/>
        <a:ext cx="3298031" cy="197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954F9-B0FD-4465-B28B-0BC85BF6C20F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7CB01-3629-4FE2-849A-94E474D4569B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42088-2727-4DB2-9A3E-0F69D55AFE5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Study illustrates the data acquisition technique.</a:t>
          </a:r>
          <a:endParaRPr lang="en-US" sz="1700" kern="1200"/>
        </a:p>
      </dsp:txBody>
      <dsp:txXfrm>
        <a:off x="1728881" y="2627370"/>
        <a:ext cx="3262500" cy="720000"/>
      </dsp:txXfrm>
    </dsp:sp>
    <dsp:sp modelId="{D08AE0D3-E48B-4A13-81CB-2637464A0008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80653-6B7F-4819-A4A9-519E18D63279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E74F2-0DFE-4BCB-ACE3-6C8C7CF93FBF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It includes the use of different languages and databases.</a:t>
          </a:r>
          <a:endParaRPr lang="en-US" sz="1700" kern="1200"/>
        </a:p>
      </dsp:txBody>
      <dsp:txXfrm>
        <a:off x="5562318" y="262737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D348-3E8F-4945-A3AF-CC483791E5F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60959-92A1-471C-967E-2AF9A28C2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7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2C9AA-2B80-4648-8685-7945D6098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3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0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3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2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6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313BDA-1A91-45F1-9524-910F327DE43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6815A1-185D-4FEB-B60F-AEC26980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55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i.github.com/ev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altLang="zh-CN" sz="2800" dirty="0"/>
              <a:t>Data Acquisition from Remote Source and generating Visualization</a:t>
            </a:r>
            <a:endParaRPr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56844-A2C9-247C-3B62-E6E436E65D91}"/>
              </a:ext>
            </a:extLst>
          </p:cNvPr>
          <p:cNvSpPr txBox="1"/>
          <p:nvPr/>
        </p:nvSpPr>
        <p:spPr>
          <a:xfrm>
            <a:off x="1346447" y="2698812"/>
            <a:ext cx="4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19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E6A4-9832-C00F-2048-AF324021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Acquired data stored in MongoDB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0A1032-6E2C-5920-C811-72DD30F12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52" y="2279241"/>
            <a:ext cx="9733495" cy="44287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8930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Code for Flask web application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1326187-2D9B-60CF-93F4-0712AF36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3" y="2265090"/>
            <a:ext cx="8015113" cy="45085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136E7-66FC-CE85-E574-9F6285D3E37D}"/>
              </a:ext>
            </a:extLst>
          </p:cNvPr>
          <p:cNvSpPr txBox="1"/>
          <p:nvPr/>
        </p:nvSpPr>
        <p:spPr>
          <a:xfrm>
            <a:off x="5936566" y="1329452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 for app.py file</a:t>
            </a:r>
          </a:p>
        </p:txBody>
      </p:sp>
    </p:spTree>
    <p:extLst>
      <p:ext uri="{BB962C8B-B14F-4D97-AF65-F5344CB8AC3E}">
        <p14:creationId xmlns:p14="http://schemas.microsoft.com/office/powerpoint/2010/main" val="424908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Code for Flask web application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51C15B-2E96-0555-B687-247FF177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4" y="2252810"/>
            <a:ext cx="8191002" cy="46051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7210E-BF23-C8B5-BE0F-707AE8ACC16B}"/>
              </a:ext>
            </a:extLst>
          </p:cNvPr>
          <p:cNvSpPr txBox="1"/>
          <p:nvPr/>
        </p:nvSpPr>
        <p:spPr>
          <a:xfrm>
            <a:off x="5936566" y="1329452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 for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303989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Code for Flask web application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29A7FF-99D2-4E59-E8D7-8E0664B0B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4" y="2292838"/>
            <a:ext cx="7681930" cy="43189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C272A-8B37-9257-3E48-A151FE96C108}"/>
              </a:ext>
            </a:extLst>
          </p:cNvPr>
          <p:cNvSpPr txBox="1"/>
          <p:nvPr/>
        </p:nvSpPr>
        <p:spPr>
          <a:xfrm>
            <a:off x="5314122" y="1329452"/>
            <a:ext cx="36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 for data-charts.html file</a:t>
            </a:r>
          </a:p>
        </p:txBody>
      </p:sp>
    </p:spTree>
    <p:extLst>
      <p:ext uri="{BB962C8B-B14F-4D97-AF65-F5344CB8AC3E}">
        <p14:creationId xmlns:p14="http://schemas.microsoft.com/office/powerpoint/2010/main" val="3395563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Planned User interfaces for flask web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272A-8B37-9257-3E48-A151FE96C108}"/>
              </a:ext>
            </a:extLst>
          </p:cNvPr>
          <p:cNvSpPr txBox="1"/>
          <p:nvPr/>
        </p:nvSpPr>
        <p:spPr>
          <a:xfrm>
            <a:off x="5314122" y="1329452"/>
            <a:ext cx="360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Home page and charts page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819E06F-D0E6-A66C-8851-35E1DA4B5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" b="-3"/>
          <a:stretch/>
        </p:blipFill>
        <p:spPr>
          <a:xfrm>
            <a:off x="6304299" y="2327707"/>
            <a:ext cx="5229236" cy="3107368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535FE6-A18F-3175-AA61-7FA4B8CB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3" b="-3"/>
          <a:stretch/>
        </p:blipFill>
        <p:spPr>
          <a:xfrm>
            <a:off x="239631" y="2398047"/>
            <a:ext cx="5229235" cy="310890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1EDDCD-B667-A0B5-AF15-7A165237B1A3}"/>
              </a:ext>
            </a:extLst>
          </p:cNvPr>
          <p:cNvSpPr txBox="1"/>
          <p:nvPr/>
        </p:nvSpPr>
        <p:spPr>
          <a:xfrm>
            <a:off x="451514" y="5767753"/>
            <a:ext cx="110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get data button should retrieve the data from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Charts tab should navigate the user to show the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394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Deployment through Git Bash and Heroku PaaS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EDDCD-B667-A0B5-AF15-7A165237B1A3}"/>
              </a:ext>
            </a:extLst>
          </p:cNvPr>
          <p:cNvSpPr txBox="1"/>
          <p:nvPr/>
        </p:nvSpPr>
        <p:spPr>
          <a:xfrm>
            <a:off x="451514" y="5767753"/>
            <a:ext cx="1108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successfully done through git bash. But the app cannot be executed in Heroku server.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74C457-02A2-C46C-E572-07E93871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2096559"/>
            <a:ext cx="6049108" cy="3400963"/>
          </a:xfrm>
          <a:prstGeom prst="rect">
            <a:avLst/>
          </a:prstGeom>
        </p:spPr>
      </p:pic>
      <p:pic>
        <p:nvPicPr>
          <p:cNvPr id="12" name="Content Placeholder 1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F26C28C-F7B5-A14C-A5F6-87CF5256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2208556"/>
            <a:ext cx="5905089" cy="3319992"/>
          </a:xfrm>
        </p:spPr>
      </p:pic>
    </p:spTree>
    <p:extLst>
      <p:ext uri="{BB962C8B-B14F-4D97-AF65-F5344CB8AC3E}">
        <p14:creationId xmlns:p14="http://schemas.microsoft.com/office/powerpoint/2010/main" val="104633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B29-76BA-3F8C-B119-BCF4F3AA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management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2728-5B0F-3A7C-2ECE-FB17598C0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decided to pick different approach to analysis by the following steps.</a:t>
            </a:r>
          </a:p>
          <a:p>
            <a:pPr lvl="1"/>
            <a:r>
              <a:rPr lang="en-US" dirty="0"/>
              <a:t>Picking up a different dataset from </a:t>
            </a:r>
            <a:r>
              <a:rPr lang="en-US" dirty="0">
                <a:hlinkClick r:id="rId2"/>
              </a:rPr>
              <a:t>www.Kaggle.com</a:t>
            </a:r>
            <a:r>
              <a:rPr lang="en-US" dirty="0"/>
              <a:t> in CSV format</a:t>
            </a:r>
          </a:p>
          <a:p>
            <a:pPr lvl="1"/>
            <a:r>
              <a:rPr lang="en-US" dirty="0"/>
              <a:t>Import it into SQL Server Management Studio for data cleaning and analysis. </a:t>
            </a:r>
          </a:p>
          <a:p>
            <a:pPr lvl="1"/>
            <a:r>
              <a:rPr lang="en-US" dirty="0"/>
              <a:t>Using Power BI Report Builder to generate visualizations. </a:t>
            </a:r>
          </a:p>
          <a:p>
            <a:pPr lvl="1"/>
            <a:r>
              <a:rPr lang="en-US" dirty="0"/>
              <a:t>Picked dataset reference: https://www.kaggle.com/datasets/sudalairajkumar/novel-corona-virus-2019-dataset</a:t>
            </a:r>
          </a:p>
        </p:txBody>
      </p:sp>
    </p:spTree>
    <p:extLst>
      <p:ext uri="{BB962C8B-B14F-4D97-AF65-F5344CB8AC3E}">
        <p14:creationId xmlns:p14="http://schemas.microsoft.com/office/powerpoint/2010/main" val="40256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208B29-76BA-3F8C-B119-BCF4F3A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87692BF2-2539-39FA-E59D-20039F718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7" y="828340"/>
            <a:ext cx="3200400" cy="3229600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3833304A-3735-F4BC-D7A3-74881F86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00968"/>
            <a:ext cx="3200400" cy="2284343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5027178B-E652-F9CE-D3F9-738F31BDB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32" y="1385764"/>
            <a:ext cx="3200400" cy="21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88836D3-C3EB-B613-7782-7181D020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Cannot run flask web app from </a:t>
            </a:r>
            <a:r>
              <a:rPr lang="en-US" b="0" i="0" dirty="0" err="1">
                <a:effectLst/>
                <a:latin typeface="-apple-system"/>
              </a:rPr>
              <a:t>heroku</a:t>
            </a:r>
            <a:r>
              <a:rPr lang="en-US" b="0" i="0" dirty="0">
                <a:effectLst/>
                <a:latin typeface="-apple-system"/>
              </a:rPr>
              <a:t> even after successful deployment. It raises internal server error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Cannot connect to MongoDB from flask </a:t>
            </a:r>
            <a:r>
              <a:rPr lang="en-US" b="0" i="0" dirty="0" err="1">
                <a:effectLst/>
                <a:latin typeface="-apple-system"/>
              </a:rPr>
              <a:t>wep</a:t>
            </a:r>
            <a:r>
              <a:rPr lang="en-US" b="0" i="0" dirty="0">
                <a:effectLst/>
                <a:latin typeface="-apple-system"/>
              </a:rPr>
              <a:t> app due to some environment variable in-compatible issue with local machine.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77ECF-FF51-7425-17CC-DA13EBA0A9F0}"/>
              </a:ext>
            </a:extLst>
          </p:cNvPr>
          <p:cNvSpPr txBox="1"/>
          <p:nvPr/>
        </p:nvSpPr>
        <p:spPr>
          <a:xfrm>
            <a:off x="278296" y="2852332"/>
            <a:ext cx="3896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Deployment to a server makes an app to available everyone over the internet outside the developer’s local machine. But the task was hard to be achieved through Heroku PaaS. </a:t>
            </a:r>
          </a:p>
          <a:p>
            <a:r>
              <a:rPr lang="en-US" b="0" dirty="0">
                <a:effectLst/>
                <a:latin typeface="-apple-system"/>
              </a:rPr>
              <a:t>Heroku</a:t>
            </a:r>
            <a:r>
              <a:rPr lang="en-US" dirty="0">
                <a:effectLst/>
                <a:latin typeface="-apple-system"/>
              </a:rPr>
              <a:t> is a platform as a service (PaaS) that enables developers to build, run, and operate applications entirely in the cloud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1915" y="3530770"/>
            <a:ext cx="9383407" cy="22247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Data source is acquired from remote source.</a:t>
            </a:r>
          </a:p>
          <a:p>
            <a:r>
              <a:rPr lang="en-IN" dirty="0"/>
              <a:t>Acquired data is store in cloud database.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b="1" dirty="0"/>
              <a:t>Challenges: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Cannot run the flask web app from Heroku even after the successful deployment. It raises an internal server error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Cannot connect to MongoDB from the flask web app.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0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7075ACD-E98F-47C0-7662-497CB93E9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9128" r="5552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5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D3285-6576-6351-2130-97A16BDD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Group 7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83691-9CC0-9D58-8B21-0F785D2D2E74}"/>
              </a:ext>
            </a:extLst>
          </p:cNvPr>
          <p:cNvSpPr txBox="1"/>
          <p:nvPr/>
        </p:nvSpPr>
        <p:spPr>
          <a:xfrm>
            <a:off x="239151" y="2413000"/>
            <a:ext cx="586954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Mahinthan Kugendiran - Developer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Syed </a:t>
            </a:r>
            <a:r>
              <a:rPr lang="en-US" dirty="0" err="1"/>
              <a:t>Numan</a:t>
            </a:r>
            <a:r>
              <a:rPr lang="en-US" dirty="0"/>
              <a:t> Ahmed – Data Analyst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Digvijay Singh – Business Analyst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 err="1"/>
              <a:t>Harishma</a:t>
            </a:r>
            <a:r>
              <a:rPr lang="en-US" dirty="0"/>
              <a:t> </a:t>
            </a:r>
            <a:r>
              <a:rPr lang="en-US" dirty="0" err="1"/>
              <a:t>vulli</a:t>
            </a:r>
            <a:r>
              <a:rPr lang="en-US" dirty="0"/>
              <a:t> –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Mohammad Mustafa Khan –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60362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9BE8F-85F1-585C-FF41-EE27EEC5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160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C3F8C-5BC3-E13A-D311-8193B19CC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8430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13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Project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B7246-E1BB-D15F-3F26-A724207FB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553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72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F2AC60C-19D6-7D64-65CE-DB67C01D5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4" r="4022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/>
              <a:t>Python 3</a:t>
            </a:r>
          </a:p>
          <a:p>
            <a:r>
              <a:rPr lang="en-US"/>
              <a:t>HTML 5</a:t>
            </a:r>
          </a:p>
          <a:p>
            <a:r>
              <a:rPr lang="en-US"/>
              <a:t>CSS </a:t>
            </a:r>
          </a:p>
          <a:p>
            <a:r>
              <a:rPr lang="en-US"/>
              <a:t>JQuery</a:t>
            </a:r>
          </a:p>
          <a:p>
            <a:r>
              <a:rPr lang="en-US"/>
              <a:t>JavaScript</a:t>
            </a:r>
          </a:p>
          <a:p>
            <a:r>
              <a:rPr lang="en-US"/>
              <a:t>Flask Framework</a:t>
            </a:r>
          </a:p>
          <a:p>
            <a:r>
              <a:rPr lang="en-US"/>
              <a:t>MongoDB</a:t>
            </a:r>
          </a:p>
          <a:p>
            <a:r>
              <a:rPr lang="en-US"/>
              <a:t>Heroku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0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12AEC10-0FFA-52DD-1FCE-E3A71AD1C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4" r="4022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IN" dirty="0"/>
              <a:t>Acquisition of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IN" dirty="0"/>
              <a:t>Remote source (URL) used for location of data.</a:t>
            </a:r>
          </a:p>
          <a:p>
            <a:r>
              <a:rPr lang="en-IN" dirty="0"/>
              <a:t>Data set identified for understanding of type of data.</a:t>
            </a:r>
          </a:p>
          <a:p>
            <a:r>
              <a:rPr lang="en-IN" dirty="0"/>
              <a:t>Python code is used for data acquisition.</a:t>
            </a:r>
          </a:p>
          <a:p>
            <a:r>
              <a:rPr lang="en-IN" dirty="0"/>
              <a:t>URL of website is indicated in the code for reading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6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27"/>
    </mc:Choice>
    <mc:Fallback xmlns="">
      <p:transition spd="slow" advTm="1033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IN" sz="3200" dirty="0"/>
              <a:t>Remote URL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78244-AEFA-EB22-F6C5-49247208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2006600"/>
            <a:ext cx="402613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-apple-system"/>
                <a:hlinkClick r:id="rId2" tooltip="https://api.github.com/events%22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https://api.github.com/events</a:t>
            </a:r>
            <a:endParaRPr lang="en-US" b="0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Above </a:t>
            </a:r>
            <a:r>
              <a:rPr lang="en-US" dirty="0" err="1">
                <a:solidFill>
                  <a:srgbClr val="FFFFFF"/>
                </a:solidFill>
                <a:latin typeface="-apple-system"/>
              </a:rPr>
              <a:t>url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 is used to acquire data from the remote server using python</a:t>
            </a:r>
          </a:p>
          <a:p>
            <a:r>
              <a:rPr lang="en-US" dirty="0" err="1">
                <a:solidFill>
                  <a:srgbClr val="FFFFFF"/>
                </a:solidFill>
                <a:latin typeface="-apple-system"/>
              </a:rPr>
              <a:t>url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 contains the data regarding </a:t>
            </a:r>
            <a:r>
              <a:rPr lang="en-US" dirty="0" err="1">
                <a:solidFill>
                  <a:srgbClr val="FFFFFF"/>
                </a:solidFill>
                <a:latin typeface="-apple-system"/>
              </a:rPr>
              <a:t>github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 commit events</a:t>
            </a:r>
          </a:p>
          <a:p>
            <a:r>
              <a:rPr lang="en-US" dirty="0">
                <a:solidFill>
                  <a:srgbClr val="FFFFFF"/>
                </a:solidFill>
                <a:latin typeface="-apple-system"/>
              </a:rPr>
              <a:t>Data can be acquired and serialized to </a:t>
            </a:r>
            <a:r>
              <a:rPr lang="en-US" dirty="0" err="1">
                <a:solidFill>
                  <a:srgbClr val="FFFFFF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 successfully.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8D91A0D-289C-7616-4C34-B14B1425C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02" y="1603718"/>
            <a:ext cx="6098552" cy="3384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2D750-FDE9-543D-1156-39B8CEA16106}"/>
              </a:ext>
            </a:extLst>
          </p:cNvPr>
          <p:cNvSpPr txBox="1"/>
          <p:nvPr/>
        </p:nvSpPr>
        <p:spPr>
          <a:xfrm>
            <a:off x="4867422" y="267288"/>
            <a:ext cx="68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code for data acquisition and serialization into JSON</a:t>
            </a:r>
          </a:p>
        </p:txBody>
      </p:sp>
    </p:spTree>
    <p:extLst>
      <p:ext uri="{BB962C8B-B14F-4D97-AF65-F5344CB8AC3E}">
        <p14:creationId xmlns:p14="http://schemas.microsoft.com/office/powerpoint/2010/main" val="51895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03989-865C-60B2-483D-0C85B722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Storing data to cloud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A207-BD02-B2A3-A1AD-DF264130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006599"/>
            <a:ext cx="4192172" cy="4239455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MongoDb</a:t>
            </a:r>
            <a:r>
              <a:rPr lang="en-US" sz="1600" dirty="0">
                <a:solidFill>
                  <a:srgbClr val="FFFFFF"/>
                </a:solidFill>
              </a:rPr>
              <a:t> is used to store acquired data in the cloud using python.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Due to some latest updates related to the </a:t>
            </a:r>
            <a:r>
              <a:rPr lang="en-US" sz="1600" dirty="0" err="1">
                <a:solidFill>
                  <a:srgbClr val="FFFFFF"/>
                </a:solidFill>
              </a:rPr>
              <a:t>MongoDb</a:t>
            </a:r>
            <a:r>
              <a:rPr lang="en-US" sz="1600" dirty="0">
                <a:solidFill>
                  <a:srgbClr val="FFFFFF"/>
                </a:solidFill>
              </a:rPr>
              <a:t>, that particular data cannot be inserted successfully.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5A1139-D00C-3C9A-D5CA-16F4DF6E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59" y="1631852"/>
            <a:ext cx="6268761" cy="3573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4E696-569C-2710-789F-9E8E6DA92EB9}"/>
              </a:ext>
            </a:extLst>
          </p:cNvPr>
          <p:cNvSpPr txBox="1"/>
          <p:nvPr/>
        </p:nvSpPr>
        <p:spPr>
          <a:xfrm>
            <a:off x="4867422" y="267288"/>
            <a:ext cx="68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code for data acquisition and inserting into MongoDB</a:t>
            </a:r>
          </a:p>
        </p:txBody>
      </p:sp>
    </p:spTree>
    <p:extLst>
      <p:ext uri="{BB962C8B-B14F-4D97-AF65-F5344CB8AC3E}">
        <p14:creationId xmlns:p14="http://schemas.microsoft.com/office/powerpoint/2010/main" val="4172178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8A497-5204-1280-3791-42DFD4B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 compatible dataset to store data in </a:t>
            </a:r>
            <a:r>
              <a:rPr lang="en-US" sz="3200" dirty="0" err="1"/>
              <a:t>MongoDb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357ED4-13CE-1B5D-903E-BE1B7E4E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url: </a:t>
            </a:r>
            <a:r>
              <a:rPr lang="en-US" sz="1600" dirty="0">
                <a:solidFill>
                  <a:srgbClr val="FFFFFF"/>
                </a:solidFill>
                <a:hlinkClick r:id="rId2"/>
              </a:rPr>
              <a:t>https://api.coindesk.com/v1/bpi/currentprice.json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The data can be acquired and inserted successfully to the </a:t>
            </a:r>
            <a:r>
              <a:rPr lang="en-US" sz="1600" dirty="0" err="1">
                <a:solidFill>
                  <a:srgbClr val="FFFFFF"/>
                </a:solidFill>
              </a:rPr>
              <a:t>MongoDb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D09776-03CE-EFC3-4FF2-CB8F4BC77B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5" b="1"/>
          <a:stretch/>
        </p:blipFill>
        <p:spPr>
          <a:xfrm>
            <a:off x="5603706" y="1747414"/>
            <a:ext cx="5638853" cy="3352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3103E-C54E-2D30-9613-86C8BBEC1393}"/>
              </a:ext>
            </a:extLst>
          </p:cNvPr>
          <p:cNvSpPr txBox="1"/>
          <p:nvPr/>
        </p:nvSpPr>
        <p:spPr>
          <a:xfrm>
            <a:off x="4867422" y="267288"/>
            <a:ext cx="68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code for data acquisition and inserting into MongoDB</a:t>
            </a:r>
          </a:p>
        </p:txBody>
      </p:sp>
    </p:spTree>
    <p:extLst>
      <p:ext uri="{BB962C8B-B14F-4D97-AF65-F5344CB8AC3E}">
        <p14:creationId xmlns:p14="http://schemas.microsoft.com/office/powerpoint/2010/main" val="220167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6、10、13、14、15、20、22、23、29、30、31、32"/>
  <p:tag name="KSO_WM_TEMPLATE_CATEGORY" val="custom"/>
  <p:tag name="KSO_WM_TEMPLATE_INDEX" val="160569"/>
  <p:tag name="KSO_WM_TAG_VERSION" val="1.0"/>
  <p:tag name="KSO_WM_SLIDE_ID" val="custom16056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a"/>
  <p:tag name="KSO_WM_UNIT_INDEX" val="1"/>
  <p:tag name="KSO_WM_UNIT_ID" val="custom160569_1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9"/>
  <p:tag name="KSO_WM_UNIT_TYPE" val="b"/>
  <p:tag name="KSO_WM_UNIT_INDEX" val="1"/>
  <p:tag name="KSO_WM_UNIT_ID" val="custom160569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463</TotalTime>
  <Words>604</Words>
  <Application>Microsoft Office PowerPoint</Application>
  <PresentationFormat>Widescreen</PresentationFormat>
  <Paragraphs>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Wingdings 2</vt:lpstr>
      <vt:lpstr>Quotable</vt:lpstr>
      <vt:lpstr> </vt:lpstr>
      <vt:lpstr>Group 7 </vt:lpstr>
      <vt:lpstr>Introduction</vt:lpstr>
      <vt:lpstr>Project Summary</vt:lpstr>
      <vt:lpstr>Technology used</vt:lpstr>
      <vt:lpstr>Acquisition of data source</vt:lpstr>
      <vt:lpstr>Remote URL</vt:lpstr>
      <vt:lpstr>Storing data to cloud database</vt:lpstr>
      <vt:lpstr>Use compatible dataset to store data in MongoDb</vt:lpstr>
      <vt:lpstr>Acquired data stored in MongoDB</vt:lpstr>
      <vt:lpstr>Code for Flask web application</vt:lpstr>
      <vt:lpstr>Code for Flask web application</vt:lpstr>
      <vt:lpstr>Code for Flask web application</vt:lpstr>
      <vt:lpstr>Planned User interfaces for flask web app</vt:lpstr>
      <vt:lpstr>Deployment through Git Bash and Heroku PaaS</vt:lpstr>
      <vt:lpstr>Challenge management steps</vt:lpstr>
      <vt:lpstr>Data visualization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POLLS PROJECT</dc:title>
  <dc:creator>Harshvardhan Singh</dc:creator>
  <cp:lastModifiedBy>Mahinthan Kugendiran</cp:lastModifiedBy>
  <cp:revision>25</cp:revision>
  <dcterms:created xsi:type="dcterms:W3CDTF">2022-04-11T20:09:55Z</dcterms:created>
  <dcterms:modified xsi:type="dcterms:W3CDTF">2022-12-08T07:38:26Z</dcterms:modified>
</cp:coreProperties>
</file>