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448" r:id="rId5"/>
    <p:sldId id="2462" r:id="rId6"/>
    <p:sldId id="259" r:id="rId7"/>
    <p:sldId id="2451" r:id="rId8"/>
    <p:sldId id="2473" r:id="rId9"/>
    <p:sldId id="2470" r:id="rId10"/>
    <p:sldId id="2471" r:id="rId11"/>
    <p:sldId id="2472" r:id="rId12"/>
    <p:sldId id="2450" r:id="rId13"/>
    <p:sldId id="2453" r:id="rId14"/>
    <p:sldId id="2463" r:id="rId15"/>
    <p:sldId id="2464" r:id="rId16"/>
    <p:sldId id="2465" r:id="rId17"/>
    <p:sldId id="2466" r:id="rId18"/>
    <p:sldId id="2467" r:id="rId19"/>
    <p:sldId id="2468" r:id="rId20"/>
    <p:sldId id="2469" r:id="rId21"/>
    <p:sldId id="243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6" y="2336801"/>
            <a:ext cx="11490325" cy="932746"/>
          </a:xfrm>
        </p:spPr>
        <p:txBody>
          <a:bodyPr/>
          <a:lstStyle/>
          <a:p>
            <a:r>
              <a:rPr lang="en-US" dirty="0"/>
              <a:t>USER-ROLE AUTHORIZATION FOR    </a:t>
            </a:r>
            <a:br>
              <a:rPr lang="en-US" dirty="0"/>
            </a:br>
            <a:r>
              <a:rPr lang="en-US" dirty="0"/>
              <a:t> DATA SECURITY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66597-2404-DF83-A5FC-5CCF72A0E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INFORMATION ENCODING STANDARDS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457865-6CE4-48F7-9DE8-065695261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6200" y="830552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can we transfer personal data securely within their network?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1897641-C811-4117-B9B9-5EE41B5A3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850824"/>
              </p:ext>
            </p:extLst>
          </p:nvPr>
        </p:nvGraphicFramePr>
        <p:xfrm>
          <a:off x="1878050" y="3442823"/>
          <a:ext cx="963111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522">
                  <a:extLst>
                    <a:ext uri="{9D8B030D-6E8A-4147-A177-3AD203B41FA5}">
                      <a16:colId xmlns:a16="http://schemas.microsoft.com/office/drawing/2014/main" val="711439747"/>
                    </a:ext>
                  </a:extLst>
                </a:gridCol>
                <a:gridCol w="2569863">
                  <a:extLst>
                    <a:ext uri="{9D8B030D-6E8A-4147-A177-3AD203B41FA5}">
                      <a16:colId xmlns:a16="http://schemas.microsoft.com/office/drawing/2014/main" val="1769144258"/>
                    </a:ext>
                  </a:extLst>
                </a:gridCol>
                <a:gridCol w="2569863">
                  <a:extLst>
                    <a:ext uri="{9D8B030D-6E8A-4147-A177-3AD203B41FA5}">
                      <a16:colId xmlns:a16="http://schemas.microsoft.com/office/drawing/2014/main" val="1217148694"/>
                    </a:ext>
                  </a:extLst>
                </a:gridCol>
                <a:gridCol w="2569863">
                  <a:extLst>
                    <a:ext uri="{9D8B030D-6E8A-4147-A177-3AD203B41FA5}">
                      <a16:colId xmlns:a16="http://schemas.microsoft.com/office/drawing/2014/main" val="3587985154"/>
                    </a:ext>
                  </a:extLst>
                </a:gridCol>
              </a:tblGrid>
              <a:tr h="3589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29144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3ED93E-497C-B0F0-C3E5-B23D764D9B35}"/>
              </a:ext>
            </a:extLst>
          </p:cNvPr>
          <p:cNvSpPr txBox="1"/>
          <p:nvPr/>
        </p:nvSpPr>
        <p:spPr>
          <a:xfrm>
            <a:off x="840876" y="1491448"/>
            <a:ext cx="1033360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data encryption methods can help protect information while in transit. For example:</a:t>
            </a:r>
            <a:endParaRPr lang="en-US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SSH </a:t>
            </a:r>
            <a:r>
              <a:rPr lang="en-US" sz="2400" i="0" dirty="0">
                <a:solidFill>
                  <a:srgbClr val="4538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(Secure Shell) </a:t>
            </a:r>
            <a:endParaRPr lang="en-US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i="0" dirty="0">
                <a:solidFill>
                  <a:srgbClr val="4538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SSH (Secure Shell) collection of programs and protocols provides a highly configurable way to transfer data safely and even encrypt data streams from other programs that are otherwise not secure. </a:t>
            </a:r>
          </a:p>
          <a:p>
            <a:endParaRPr lang="en-US" sz="24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0" i="0" dirty="0">
              <a:solidFill>
                <a:srgbClr val="45382B"/>
              </a:solidFill>
              <a:effectLst/>
              <a:latin typeface="BentonSans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08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457865-6CE4-48F7-9DE8-065695261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5385" y="1283313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What security protocol is best for transferring personal files?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DC136E-9DB9-F05A-084C-344489D1D8D5}"/>
              </a:ext>
            </a:extLst>
          </p:cNvPr>
          <p:cNvSpPr txBox="1"/>
          <p:nvPr/>
        </p:nvSpPr>
        <p:spPr>
          <a:xfrm>
            <a:off x="1012259" y="2517075"/>
            <a:ext cx="986921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SFTP-SSH File Transfer Protocol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-Developed by Internet Engineering Task Force[IETF]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-Commonly used to transfer sensitive data such as personal information.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-Built on Secure Shell Cryptography.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-Information is transferred in form of Packets.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4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457865-6CE4-48F7-9DE8-065695261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6200" y="297891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Encode and Encrypt images?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1897641-C811-4117-B9B9-5EE41B5A3203}"/>
              </a:ext>
            </a:extLst>
          </p:cNvPr>
          <p:cNvGraphicFramePr>
            <a:graphicFrameLocks noGrp="1"/>
          </p:cNvGraphicFramePr>
          <p:nvPr/>
        </p:nvGraphicFramePr>
        <p:xfrm>
          <a:off x="1878050" y="3442823"/>
          <a:ext cx="963111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522">
                  <a:extLst>
                    <a:ext uri="{9D8B030D-6E8A-4147-A177-3AD203B41FA5}">
                      <a16:colId xmlns:a16="http://schemas.microsoft.com/office/drawing/2014/main" val="711439747"/>
                    </a:ext>
                  </a:extLst>
                </a:gridCol>
                <a:gridCol w="2569863">
                  <a:extLst>
                    <a:ext uri="{9D8B030D-6E8A-4147-A177-3AD203B41FA5}">
                      <a16:colId xmlns:a16="http://schemas.microsoft.com/office/drawing/2014/main" val="1769144258"/>
                    </a:ext>
                  </a:extLst>
                </a:gridCol>
                <a:gridCol w="2569863">
                  <a:extLst>
                    <a:ext uri="{9D8B030D-6E8A-4147-A177-3AD203B41FA5}">
                      <a16:colId xmlns:a16="http://schemas.microsoft.com/office/drawing/2014/main" val="1217148694"/>
                    </a:ext>
                  </a:extLst>
                </a:gridCol>
                <a:gridCol w="2569863">
                  <a:extLst>
                    <a:ext uri="{9D8B030D-6E8A-4147-A177-3AD203B41FA5}">
                      <a16:colId xmlns:a16="http://schemas.microsoft.com/office/drawing/2014/main" val="3587985154"/>
                    </a:ext>
                  </a:extLst>
                </a:gridCol>
              </a:tblGrid>
              <a:tr h="3589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29144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08D191-D92F-25F7-A803-1F4A1FBD3FFB}"/>
              </a:ext>
            </a:extLst>
          </p:cNvPr>
          <p:cNvSpPr txBox="1"/>
          <p:nvPr/>
        </p:nvSpPr>
        <p:spPr>
          <a:xfrm>
            <a:off x="611819" y="1066602"/>
            <a:ext cx="5788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 an image can be encoded and encrypted.</a:t>
            </a:r>
          </a:p>
          <a:p>
            <a:endParaRPr lang="en-US" dirty="0"/>
          </a:p>
          <a:p>
            <a:r>
              <a:rPr lang="en-US" dirty="0"/>
              <a:t>Encoding: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8DFA3B-EC8F-2585-A9BD-49C37933F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989932"/>
            <a:ext cx="4786542" cy="191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359F70-F5E3-35D8-05C5-8488B8489BDD}"/>
              </a:ext>
            </a:extLst>
          </p:cNvPr>
          <p:cNvSpPr txBox="1"/>
          <p:nvPr/>
        </p:nvSpPr>
        <p:spPr>
          <a:xfrm>
            <a:off x="701336" y="4128117"/>
            <a:ext cx="602793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Encryption: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E02497CE-FA5E-5388-20F0-246C47928A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30E09C-E56E-1C2C-D20B-953AE1FD7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4715819"/>
            <a:ext cx="4786542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27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457865-6CE4-48F7-9DE8-065695261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6200" y="20911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database cannot be moved from the site and we need to be able to access it externally using a secure API. Can you explain the architecture of a secure API?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1897641-C811-4117-B9B9-5EE41B5A3203}"/>
              </a:ext>
            </a:extLst>
          </p:cNvPr>
          <p:cNvGraphicFramePr>
            <a:graphicFrameLocks noGrp="1"/>
          </p:cNvGraphicFramePr>
          <p:nvPr/>
        </p:nvGraphicFramePr>
        <p:xfrm>
          <a:off x="1878050" y="3442823"/>
          <a:ext cx="963111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522">
                  <a:extLst>
                    <a:ext uri="{9D8B030D-6E8A-4147-A177-3AD203B41FA5}">
                      <a16:colId xmlns:a16="http://schemas.microsoft.com/office/drawing/2014/main" val="711439747"/>
                    </a:ext>
                  </a:extLst>
                </a:gridCol>
                <a:gridCol w="2569863">
                  <a:extLst>
                    <a:ext uri="{9D8B030D-6E8A-4147-A177-3AD203B41FA5}">
                      <a16:colId xmlns:a16="http://schemas.microsoft.com/office/drawing/2014/main" val="1769144258"/>
                    </a:ext>
                  </a:extLst>
                </a:gridCol>
                <a:gridCol w="2569863">
                  <a:extLst>
                    <a:ext uri="{9D8B030D-6E8A-4147-A177-3AD203B41FA5}">
                      <a16:colId xmlns:a16="http://schemas.microsoft.com/office/drawing/2014/main" val="1217148694"/>
                    </a:ext>
                  </a:extLst>
                </a:gridCol>
                <a:gridCol w="2569863">
                  <a:extLst>
                    <a:ext uri="{9D8B030D-6E8A-4147-A177-3AD203B41FA5}">
                      <a16:colId xmlns:a16="http://schemas.microsoft.com/office/drawing/2014/main" val="3587985154"/>
                    </a:ext>
                  </a:extLst>
                </a:gridCol>
              </a:tblGrid>
              <a:tr h="3589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29144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56089A-F12C-26B8-736A-EC27F991EFEC}"/>
              </a:ext>
            </a:extLst>
          </p:cNvPr>
          <p:cNvSpPr txBox="1"/>
          <p:nvPr/>
        </p:nvSpPr>
        <p:spPr>
          <a:xfrm>
            <a:off x="310720" y="932658"/>
            <a:ext cx="1081300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 Gateway</a:t>
            </a:r>
            <a:br>
              <a:rPr lang="en-US" sz="1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API Gateway is a necessary component of an API security architecture because it works as a focused server that controls traffic. This capability can also detect possible attacks that will leave your APIs open and at risk.</a:t>
            </a:r>
            <a:br>
              <a:rPr lang="en-US" sz="1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b="0" i="0" dirty="0">
              <a:solidFill>
                <a:srgbClr val="2424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ways to secure an API security architecture, but here are a few ways to put this in place via a trusted API Gateway:</a:t>
            </a:r>
          </a:p>
          <a:p>
            <a:pPr algn="l"/>
            <a:endParaRPr lang="en-US" sz="1400" b="0" i="0" dirty="0">
              <a:solidFill>
                <a:srgbClr val="2424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1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br>
              <a:rPr lang="en-US" sz="1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Connections to the API Gateway should be consistent and very persistent so that possible encryption cannot be recognized.</a:t>
            </a:r>
          </a:p>
          <a:p>
            <a:pPr algn="l"/>
            <a:endParaRPr lang="en-US" sz="1400" b="1" i="0" dirty="0">
              <a:solidFill>
                <a:srgbClr val="2424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1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Inaugurate sorting procedures and alarms</a:t>
            </a:r>
            <a:br>
              <a:rPr lang="en-US" sz="1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API Gateway should be made to filter out requests. This should also include the ability to block out threats. Further, notification should go out when danger is imminent.</a:t>
            </a:r>
          </a:p>
          <a:p>
            <a:pPr algn="l"/>
            <a:endParaRPr lang="en-US" sz="1400" b="1" i="0" dirty="0">
              <a:solidFill>
                <a:srgbClr val="2424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1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Harness protective layers</a:t>
            </a:r>
            <a:br>
              <a:rPr lang="en-US" sz="1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API Gateway should be able to provide a high-end buffering layer. This helps to protect the API from danger.</a:t>
            </a:r>
          </a:p>
          <a:p>
            <a:pPr algn="l"/>
            <a:endParaRPr lang="en-US" sz="1400" b="1" i="0" dirty="0">
              <a:solidFill>
                <a:srgbClr val="2424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1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Deploying a possible cyberattack</a:t>
            </a:r>
            <a:br>
              <a:rPr lang="en-US" sz="1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an API Gateway in place, your API security architecture can indicate when an attack is about to happen. This is a win-win for all.</a:t>
            </a:r>
          </a:p>
          <a:p>
            <a:pPr algn="l"/>
            <a:endParaRPr lang="en-US" sz="1400" b="1" i="0" dirty="0">
              <a:solidFill>
                <a:srgbClr val="2424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1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br>
              <a:rPr lang="en-US" sz="1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API Gateway should be able to manage action for authorization. This allows for an API security architecture to have access.</a:t>
            </a:r>
          </a:p>
          <a:p>
            <a:pPr algn="l"/>
            <a:endParaRPr lang="en-US" sz="1400" b="1" i="0" dirty="0">
              <a:solidFill>
                <a:srgbClr val="2424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1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  <a:br>
              <a:rPr lang="en-US" sz="1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API Gateway is necessary to block attacks—bar none. When an unguarded API is in danger, this is a complete call for all API security architecture to be in place</a:t>
            </a: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06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457865-6CE4-48F7-9DE8-065695261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6200" y="830552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you recommend a secure framework for coding an API?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1897641-C811-4117-B9B9-5EE41B5A3203}"/>
              </a:ext>
            </a:extLst>
          </p:cNvPr>
          <p:cNvGraphicFramePr>
            <a:graphicFrameLocks noGrp="1"/>
          </p:cNvGraphicFramePr>
          <p:nvPr/>
        </p:nvGraphicFramePr>
        <p:xfrm>
          <a:off x="1878050" y="3442823"/>
          <a:ext cx="963111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522">
                  <a:extLst>
                    <a:ext uri="{9D8B030D-6E8A-4147-A177-3AD203B41FA5}">
                      <a16:colId xmlns:a16="http://schemas.microsoft.com/office/drawing/2014/main" val="711439747"/>
                    </a:ext>
                  </a:extLst>
                </a:gridCol>
                <a:gridCol w="2569863">
                  <a:extLst>
                    <a:ext uri="{9D8B030D-6E8A-4147-A177-3AD203B41FA5}">
                      <a16:colId xmlns:a16="http://schemas.microsoft.com/office/drawing/2014/main" val="1769144258"/>
                    </a:ext>
                  </a:extLst>
                </a:gridCol>
                <a:gridCol w="2569863">
                  <a:extLst>
                    <a:ext uri="{9D8B030D-6E8A-4147-A177-3AD203B41FA5}">
                      <a16:colId xmlns:a16="http://schemas.microsoft.com/office/drawing/2014/main" val="1217148694"/>
                    </a:ext>
                  </a:extLst>
                </a:gridCol>
                <a:gridCol w="2569863">
                  <a:extLst>
                    <a:ext uri="{9D8B030D-6E8A-4147-A177-3AD203B41FA5}">
                      <a16:colId xmlns:a16="http://schemas.microsoft.com/office/drawing/2014/main" val="3587985154"/>
                    </a:ext>
                  </a:extLst>
                </a:gridCol>
              </a:tblGrid>
              <a:tr h="3589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29144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784DDE-32BD-DC9E-2679-F6169ECF1610}"/>
              </a:ext>
            </a:extLst>
          </p:cNvPr>
          <p:cNvSpPr txBox="1"/>
          <p:nvPr/>
        </p:nvSpPr>
        <p:spPr>
          <a:xfrm>
            <a:off x="889246" y="2717762"/>
            <a:ext cx="104135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API-</a:t>
            </a:r>
            <a:r>
              <a:rPr lang="en-US" sz="2800" b="0" i="0" dirty="0">
                <a:solidFill>
                  <a:srgbClr val="15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Representational State Transfer is a secured Framework that can be used to code an API</a:t>
            </a:r>
          </a:p>
          <a:p>
            <a:r>
              <a:rPr lang="en-US" sz="2800" dirty="0">
                <a:solidFill>
                  <a:srgbClr val="15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-It uses HTTP and supports Transport Layer Security encryption</a:t>
            </a:r>
          </a:p>
          <a:p>
            <a:r>
              <a:rPr lang="en-US" sz="2800" dirty="0">
                <a:solidFill>
                  <a:srgbClr val="15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-Uses JSON which also makes it easier to transfer data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355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457865-6CE4-48F7-9DE8-065695261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6308" y="806122"/>
            <a:ext cx="11002961" cy="861103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data interchange format should we use while transferring data between locations?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1897641-C811-4117-B9B9-5EE41B5A3203}"/>
              </a:ext>
            </a:extLst>
          </p:cNvPr>
          <p:cNvGraphicFramePr>
            <a:graphicFrameLocks noGrp="1"/>
          </p:cNvGraphicFramePr>
          <p:nvPr/>
        </p:nvGraphicFramePr>
        <p:xfrm>
          <a:off x="1878050" y="3442823"/>
          <a:ext cx="963111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522">
                  <a:extLst>
                    <a:ext uri="{9D8B030D-6E8A-4147-A177-3AD203B41FA5}">
                      <a16:colId xmlns:a16="http://schemas.microsoft.com/office/drawing/2014/main" val="711439747"/>
                    </a:ext>
                  </a:extLst>
                </a:gridCol>
                <a:gridCol w="2569863">
                  <a:extLst>
                    <a:ext uri="{9D8B030D-6E8A-4147-A177-3AD203B41FA5}">
                      <a16:colId xmlns:a16="http://schemas.microsoft.com/office/drawing/2014/main" val="1769144258"/>
                    </a:ext>
                  </a:extLst>
                </a:gridCol>
                <a:gridCol w="2569863">
                  <a:extLst>
                    <a:ext uri="{9D8B030D-6E8A-4147-A177-3AD203B41FA5}">
                      <a16:colId xmlns:a16="http://schemas.microsoft.com/office/drawing/2014/main" val="1217148694"/>
                    </a:ext>
                  </a:extLst>
                </a:gridCol>
                <a:gridCol w="2569863">
                  <a:extLst>
                    <a:ext uri="{9D8B030D-6E8A-4147-A177-3AD203B41FA5}">
                      <a16:colId xmlns:a16="http://schemas.microsoft.com/office/drawing/2014/main" val="3587985154"/>
                    </a:ext>
                  </a:extLst>
                </a:gridCol>
              </a:tblGrid>
              <a:tr h="3589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29144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727852-D4E6-9AE8-F4A8-31AFBD6C35E9}"/>
              </a:ext>
            </a:extLst>
          </p:cNvPr>
          <p:cNvSpPr txBox="1"/>
          <p:nvPr/>
        </p:nvSpPr>
        <p:spPr>
          <a:xfrm>
            <a:off x="532660" y="2722679"/>
            <a:ext cx="109029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JSON: JavaScript Object Notation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-JSON </a:t>
            </a:r>
            <a:r>
              <a:rPr lang="en-US" sz="2800" b="0" i="0" dirty="0">
                <a:effectLst/>
                <a:latin typeface="Inter"/>
              </a:rPr>
              <a:t>is a text-based data format following JavaScript object syntax.</a:t>
            </a:r>
          </a:p>
          <a:p>
            <a:r>
              <a:rPr lang="en-US" sz="2800" dirty="0">
                <a:latin typeface="Inter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1B2733"/>
                </a:solidFill>
                <a:latin typeface="Rubik"/>
                <a:cs typeface="Times New Roman" panose="02020603050405020304" pitchFamily="18" charset="0"/>
              </a:rPr>
              <a:t>C</a:t>
            </a:r>
            <a:r>
              <a:rPr lang="en-US" sz="2800" b="0" i="0" dirty="0">
                <a:solidFill>
                  <a:srgbClr val="1B2733"/>
                </a:solidFill>
                <a:effectLst/>
                <a:latin typeface="Rubik"/>
              </a:rPr>
              <a:t>ommonly used to transmit data between clients and servers.</a:t>
            </a:r>
          </a:p>
          <a:p>
            <a:r>
              <a:rPr lang="en-US" sz="2800" dirty="0">
                <a:solidFill>
                  <a:srgbClr val="1B2733"/>
                </a:solidFill>
                <a:latin typeface="Rubik"/>
                <a:cs typeface="Times New Roman" panose="02020603050405020304" pitchFamily="18" charset="0"/>
              </a:rPr>
              <a:t>-Readily processed by most Programming Languages.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909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457865-6CE4-48F7-9DE8-065695261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6200" y="830552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should we store our data in our many locations?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1897641-C811-4117-B9B9-5EE41B5A3203}"/>
              </a:ext>
            </a:extLst>
          </p:cNvPr>
          <p:cNvGraphicFramePr>
            <a:graphicFrameLocks noGrp="1"/>
          </p:cNvGraphicFramePr>
          <p:nvPr/>
        </p:nvGraphicFramePr>
        <p:xfrm>
          <a:off x="1878050" y="3442823"/>
          <a:ext cx="963111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522">
                  <a:extLst>
                    <a:ext uri="{9D8B030D-6E8A-4147-A177-3AD203B41FA5}">
                      <a16:colId xmlns:a16="http://schemas.microsoft.com/office/drawing/2014/main" val="711439747"/>
                    </a:ext>
                  </a:extLst>
                </a:gridCol>
                <a:gridCol w="2569863">
                  <a:extLst>
                    <a:ext uri="{9D8B030D-6E8A-4147-A177-3AD203B41FA5}">
                      <a16:colId xmlns:a16="http://schemas.microsoft.com/office/drawing/2014/main" val="1769144258"/>
                    </a:ext>
                  </a:extLst>
                </a:gridCol>
                <a:gridCol w="2569863">
                  <a:extLst>
                    <a:ext uri="{9D8B030D-6E8A-4147-A177-3AD203B41FA5}">
                      <a16:colId xmlns:a16="http://schemas.microsoft.com/office/drawing/2014/main" val="1217148694"/>
                    </a:ext>
                  </a:extLst>
                </a:gridCol>
                <a:gridCol w="2569863">
                  <a:extLst>
                    <a:ext uri="{9D8B030D-6E8A-4147-A177-3AD203B41FA5}">
                      <a16:colId xmlns:a16="http://schemas.microsoft.com/office/drawing/2014/main" val="3587985154"/>
                    </a:ext>
                  </a:extLst>
                </a:gridCol>
              </a:tblGrid>
              <a:tr h="3589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29144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CF1E1-CD27-4782-6D4A-755DB4233FD6}"/>
              </a:ext>
            </a:extLst>
          </p:cNvPr>
          <p:cNvSpPr txBox="1"/>
          <p:nvPr/>
        </p:nvSpPr>
        <p:spPr>
          <a:xfrm>
            <a:off x="974041" y="1807463"/>
            <a:ext cx="10067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150404"/>
              </a:solidFill>
              <a:latin typeface="Source Sans Pro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7DFBD-EFFC-2D34-B6CD-FC3B033A64D5}"/>
              </a:ext>
            </a:extLst>
          </p:cNvPr>
          <p:cNvSpPr txBox="1"/>
          <p:nvPr/>
        </p:nvSpPr>
        <p:spPr>
          <a:xfrm>
            <a:off x="861134" y="1807463"/>
            <a:ext cx="1050228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Enable full disk encryption on all devices</a:t>
            </a:r>
          </a:p>
          <a:p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Restrict confidential data to the office</a:t>
            </a:r>
          </a:p>
          <a:p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Don’t transfer unencrypted data over the Internet</a:t>
            </a:r>
          </a:p>
          <a:p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Delete sensitive data you no longer need</a:t>
            </a:r>
          </a:p>
          <a:p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Encrypt backups</a:t>
            </a:r>
          </a:p>
          <a:p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Store more than one copy</a:t>
            </a:r>
          </a:p>
          <a:p>
            <a:r>
              <a:rPr lang="en-US" sz="2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Secure archive and crypto container passwords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Museo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401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457865-6CE4-48F7-9DE8-065695261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6200" y="862084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ethical concerns related to the transmission of personal data?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1897641-C811-4117-B9B9-5EE41B5A3203}"/>
              </a:ext>
            </a:extLst>
          </p:cNvPr>
          <p:cNvGraphicFramePr>
            <a:graphicFrameLocks noGrp="1"/>
          </p:cNvGraphicFramePr>
          <p:nvPr/>
        </p:nvGraphicFramePr>
        <p:xfrm>
          <a:off x="1878050" y="3442823"/>
          <a:ext cx="963111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522">
                  <a:extLst>
                    <a:ext uri="{9D8B030D-6E8A-4147-A177-3AD203B41FA5}">
                      <a16:colId xmlns:a16="http://schemas.microsoft.com/office/drawing/2014/main" val="711439747"/>
                    </a:ext>
                  </a:extLst>
                </a:gridCol>
                <a:gridCol w="2569863">
                  <a:extLst>
                    <a:ext uri="{9D8B030D-6E8A-4147-A177-3AD203B41FA5}">
                      <a16:colId xmlns:a16="http://schemas.microsoft.com/office/drawing/2014/main" val="1769144258"/>
                    </a:ext>
                  </a:extLst>
                </a:gridCol>
                <a:gridCol w="2569863">
                  <a:extLst>
                    <a:ext uri="{9D8B030D-6E8A-4147-A177-3AD203B41FA5}">
                      <a16:colId xmlns:a16="http://schemas.microsoft.com/office/drawing/2014/main" val="1217148694"/>
                    </a:ext>
                  </a:extLst>
                </a:gridCol>
                <a:gridCol w="2569863">
                  <a:extLst>
                    <a:ext uri="{9D8B030D-6E8A-4147-A177-3AD203B41FA5}">
                      <a16:colId xmlns:a16="http://schemas.microsoft.com/office/drawing/2014/main" val="3587985154"/>
                    </a:ext>
                  </a:extLst>
                </a:gridCol>
              </a:tblGrid>
              <a:tr h="35896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29144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9AAB2A-D072-2B5A-CE97-ABA7D7858C27}"/>
              </a:ext>
            </a:extLst>
          </p:cNvPr>
          <p:cNvSpPr txBox="1"/>
          <p:nvPr/>
        </p:nvSpPr>
        <p:spPr>
          <a:xfrm>
            <a:off x="849754" y="2349392"/>
            <a:ext cx="1031585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D25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Freedom from unauthorized access to private data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D25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Inappropriate use of data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D25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 and completeness when collecting data about a person or persons (corporations included) by technology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D25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of data content, and the data subject’s legal right to access; ownership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D25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rights to inspect, update or correct these data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763093-84BF-7CB7-8AE6-51E954EBAAB8}"/>
              </a:ext>
            </a:extLst>
          </p:cNvPr>
          <p:cNvSpPr txBox="1"/>
          <p:nvPr/>
        </p:nvSpPr>
        <p:spPr>
          <a:xfrm>
            <a:off x="849754" y="1821878"/>
            <a:ext cx="8522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Concerns related to the Transmission of Personal Data:</a:t>
            </a:r>
          </a:p>
        </p:txBody>
      </p:sp>
    </p:spTree>
    <p:extLst>
      <p:ext uri="{BB962C8B-B14F-4D97-AF65-F5344CB8AC3E}">
        <p14:creationId xmlns:p14="http://schemas.microsoft.com/office/powerpoint/2010/main" val="947535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0" y="-2667000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27157" y="2743886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14369" y="2078875"/>
            <a:ext cx="5334900" cy="379888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3396B7-2233-9894-A9A8-FAC207BE6DE8}"/>
              </a:ext>
            </a:extLst>
          </p:cNvPr>
          <p:cNvSpPr txBox="1"/>
          <p:nvPr/>
        </p:nvSpPr>
        <p:spPr>
          <a:xfrm>
            <a:off x="5933210" y="2084034"/>
            <a:ext cx="58972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demonstrates how data security is achieved by providing user-role based authorization and the authentication in the software systems</a:t>
            </a:r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/>
          <a:lstStyle/>
          <a:p>
            <a:r>
              <a:rPr lang="en-US" dirty="0"/>
              <a:t>GROUP -3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786" y="2204814"/>
            <a:ext cx="4646246" cy="1967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Mahinthan</a:t>
            </a:r>
            <a:r>
              <a:rPr lang="en-US" dirty="0"/>
              <a:t> </a:t>
            </a:r>
            <a:r>
              <a:rPr lang="en-US" dirty="0" err="1"/>
              <a:t>Kugendiran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Digvijay </a:t>
            </a:r>
            <a:r>
              <a:rPr lang="en-US" dirty="0" err="1"/>
              <a:t>singh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Syed Numan Ahmed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56F1E8-561D-9342-8567-64A5F257D911}"/>
              </a:ext>
            </a:extLst>
          </p:cNvPr>
          <p:cNvSpPr txBox="1"/>
          <p:nvPr/>
        </p:nvSpPr>
        <p:spPr>
          <a:xfrm>
            <a:off x="6225539" y="506027"/>
            <a:ext cx="4933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 the Team</a:t>
            </a:r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8342" y="2262871"/>
            <a:ext cx="5639108" cy="1661297"/>
          </a:xfrm>
        </p:spPr>
        <p:txBody>
          <a:bodyPr>
            <a:normAutofit fontScale="90000"/>
          </a:bodyPr>
          <a:lstStyle/>
          <a:p>
            <a:r>
              <a:rPr lang="en-US" dirty="0"/>
              <a:t>Demonstration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680" y="4393374"/>
            <a:ext cx="2834640" cy="365125"/>
          </a:xfrm>
        </p:spPr>
        <p:txBody>
          <a:bodyPr/>
          <a:lstStyle/>
          <a:p>
            <a:r>
              <a:rPr lang="en-US" dirty="0"/>
              <a:t>Part-1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49000-1DB6-C603-21CF-ABBD8F58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60BE72-CB0B-7E4D-05DF-9CA98D492CE3}"/>
              </a:ext>
            </a:extLst>
          </p:cNvPr>
          <p:cNvSpPr txBox="1"/>
          <p:nvPr/>
        </p:nvSpPr>
        <p:spPr>
          <a:xfrm>
            <a:off x="1171852" y="1171852"/>
            <a:ext cx="638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LOGIN PAGE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207C9DF-B5A9-0D22-0E94-D70D5C052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96" y="1857375"/>
            <a:ext cx="8862504" cy="416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49000-1DB6-C603-21CF-ABBD8F58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C422CA-C887-3567-6C9C-3A6C7C7E5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304" y="2087453"/>
            <a:ext cx="6410003" cy="350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FBBDE2-7267-D3D9-B13A-7B68AF8E088B}"/>
              </a:ext>
            </a:extLst>
          </p:cNvPr>
          <p:cNvSpPr txBox="1"/>
          <p:nvPr/>
        </p:nvSpPr>
        <p:spPr>
          <a:xfrm>
            <a:off x="1296140" y="1287262"/>
            <a:ext cx="667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Registered users</a:t>
            </a:r>
          </a:p>
        </p:txBody>
      </p:sp>
    </p:spTree>
    <p:extLst>
      <p:ext uri="{BB962C8B-B14F-4D97-AF65-F5344CB8AC3E}">
        <p14:creationId xmlns:p14="http://schemas.microsoft.com/office/powerpoint/2010/main" val="8092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49000-1DB6-C603-21CF-ABBD8F58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A62003-D759-9A98-6301-FF9F61044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464" y="2029520"/>
            <a:ext cx="59436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A49294-66A8-4946-B0B9-F99E77389630}"/>
              </a:ext>
            </a:extLst>
          </p:cNvPr>
          <p:cNvSpPr txBox="1"/>
          <p:nvPr/>
        </p:nvSpPr>
        <p:spPr>
          <a:xfrm>
            <a:off x="1269507" y="1301487"/>
            <a:ext cx="695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Administrators</a:t>
            </a:r>
          </a:p>
        </p:txBody>
      </p:sp>
    </p:spTree>
    <p:extLst>
      <p:ext uri="{BB962C8B-B14F-4D97-AF65-F5344CB8AC3E}">
        <p14:creationId xmlns:p14="http://schemas.microsoft.com/office/powerpoint/2010/main" val="47237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49000-1DB6-C603-21CF-ABBD8F58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C8FADB5-18C4-4F7F-0B40-594AEADB4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52" y="2286139"/>
            <a:ext cx="59436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969070-BE40-4BAD-97F2-13442DE6E329}"/>
              </a:ext>
            </a:extLst>
          </p:cNvPr>
          <p:cNvSpPr txBox="1"/>
          <p:nvPr/>
        </p:nvSpPr>
        <p:spPr>
          <a:xfrm>
            <a:off x="1455938" y="1287262"/>
            <a:ext cx="726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2193150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171717"/>
                </a:solidFill>
                <a:effectLst/>
                <a:latin typeface="Calibri" panose="020F0502020204030204" pitchFamily="34" charset="0"/>
              </a:rPr>
              <a:t>Managers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84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71021" y="0"/>
            <a:ext cx="12192000" cy="685800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Part-2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98857" y="2250863"/>
            <a:ext cx="9234488" cy="1388982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Questions</a:t>
            </a:r>
          </a:p>
        </p:txBody>
      </p:sp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606</TotalTime>
  <Words>758</Words>
  <Application>Microsoft Office PowerPoint</Application>
  <PresentationFormat>Widescreen</PresentationFormat>
  <Paragraphs>113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-apple-system</vt:lpstr>
      <vt:lpstr>Arial</vt:lpstr>
      <vt:lpstr>BentonSansRegular</vt:lpstr>
      <vt:lpstr>Calibri</vt:lpstr>
      <vt:lpstr>Calibri Light</vt:lpstr>
      <vt:lpstr>Inter</vt:lpstr>
      <vt:lpstr>MuseoSans</vt:lpstr>
      <vt:lpstr>Rubik</vt:lpstr>
      <vt:lpstr>Source Sans Pro</vt:lpstr>
      <vt:lpstr>Times New Roman</vt:lpstr>
      <vt:lpstr>Wingdings</vt:lpstr>
      <vt:lpstr>Office Theme</vt:lpstr>
      <vt:lpstr>USER-ROLE AUTHORIZATION FOR      DATA SECURITY</vt:lpstr>
      <vt:lpstr>INTRODUCTION </vt:lpstr>
      <vt:lpstr>PowerPoint Presentation</vt:lpstr>
      <vt:lpstr>Demonstration</vt:lpstr>
      <vt:lpstr>PowerPoint Presentation</vt:lpstr>
      <vt:lpstr>PowerPoint Presentation</vt:lpstr>
      <vt:lpstr>PowerPoint Presentation</vt:lpstr>
      <vt:lpstr>PowerPoint Presentation</vt:lpstr>
      <vt:lpstr>Part-2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USER-ROLE AUTHORIZATION FOR      DATA SECURITY</dc:title>
  <dc:creator>Syed Numan Ahmed .</dc:creator>
  <cp:lastModifiedBy>Syed Numan Ahmed .</cp:lastModifiedBy>
  <cp:revision>1</cp:revision>
  <dcterms:created xsi:type="dcterms:W3CDTF">2022-12-02T18:43:24Z</dcterms:created>
  <dcterms:modified xsi:type="dcterms:W3CDTF">2022-12-03T04:49:46Z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