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6" r:id="rId3"/>
    <p:sldId id="259" r:id="rId4"/>
    <p:sldId id="257" r:id="rId5"/>
    <p:sldId id="258"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7AC5AB-FCBC-43D5-B6CD-60032A7602F4}"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23E178-7000-4FB0-986C-DD30E98C9581}">
      <dgm:prSet/>
      <dgm:spPr/>
      <dgm:t>
        <a:bodyPr/>
        <a:lstStyle/>
        <a:p>
          <a:r>
            <a:rPr lang="en-US" b="1" dirty="0"/>
            <a:t>Submitted by:</a:t>
          </a:r>
          <a:endParaRPr lang="en-US" dirty="0"/>
        </a:p>
      </dgm:t>
    </dgm:pt>
    <dgm:pt modelId="{847A099C-745B-42FA-A13D-4ABD5E6536EB}" type="parTrans" cxnId="{63CADD3F-9CC1-4680-AFB8-1942FFEF3E1E}">
      <dgm:prSet/>
      <dgm:spPr/>
      <dgm:t>
        <a:bodyPr/>
        <a:lstStyle/>
        <a:p>
          <a:endParaRPr lang="en-US"/>
        </a:p>
      </dgm:t>
    </dgm:pt>
    <dgm:pt modelId="{62EDC601-3915-4D41-99B4-CFD1636BECCB}" type="sibTrans" cxnId="{63CADD3F-9CC1-4680-AFB8-1942FFEF3E1E}">
      <dgm:prSet/>
      <dgm:spPr/>
      <dgm:t>
        <a:bodyPr/>
        <a:lstStyle/>
        <a:p>
          <a:endParaRPr lang="en-US"/>
        </a:p>
      </dgm:t>
    </dgm:pt>
    <dgm:pt modelId="{51BAE8A3-35E5-4577-870C-03FB0188DCF5}">
      <dgm:prSet/>
      <dgm:spPr/>
      <dgm:t>
        <a:bodyPr/>
        <a:lstStyle/>
        <a:p>
          <a:r>
            <a:rPr lang="en-US" dirty="0">
              <a:latin typeface="Berlin Sans FB Demi" panose="020E0802020502020306" pitchFamily="34" charset="0"/>
            </a:rPr>
            <a:t>Mahipal</a:t>
          </a:r>
          <a:r>
            <a:rPr lang="en-US" dirty="0"/>
            <a:t> singh</a:t>
          </a:r>
        </a:p>
      </dgm:t>
    </dgm:pt>
    <dgm:pt modelId="{0D5F4866-8130-41AA-AABD-434802D05C88}" type="parTrans" cxnId="{4BD2C0E2-B312-43AD-9CB9-81BDBF3FAC13}">
      <dgm:prSet/>
      <dgm:spPr/>
      <dgm:t>
        <a:bodyPr/>
        <a:lstStyle/>
        <a:p>
          <a:endParaRPr lang="en-US"/>
        </a:p>
      </dgm:t>
    </dgm:pt>
    <dgm:pt modelId="{329EF480-84A7-4A45-AB72-1D3CA1340320}" type="sibTrans" cxnId="{4BD2C0E2-B312-43AD-9CB9-81BDBF3FAC13}">
      <dgm:prSet/>
      <dgm:spPr/>
      <dgm:t>
        <a:bodyPr/>
        <a:lstStyle/>
        <a:p>
          <a:endParaRPr lang="en-US"/>
        </a:p>
      </dgm:t>
    </dgm:pt>
    <dgm:pt modelId="{6F5281AC-F073-44B1-88D8-B7D687EE2374}">
      <dgm:prSet/>
      <dgm:spPr/>
      <dgm:t>
        <a:bodyPr/>
        <a:lstStyle/>
        <a:p>
          <a:endParaRPr lang="en-US" dirty="0"/>
        </a:p>
      </dgm:t>
    </dgm:pt>
    <dgm:pt modelId="{68EE52EE-687E-4B1D-9E14-0AB999F5F66C}" type="parTrans" cxnId="{E0B78EB1-6354-419E-9618-716A1D0B63C8}">
      <dgm:prSet/>
      <dgm:spPr/>
      <dgm:t>
        <a:bodyPr/>
        <a:lstStyle/>
        <a:p>
          <a:endParaRPr lang="en-US"/>
        </a:p>
      </dgm:t>
    </dgm:pt>
    <dgm:pt modelId="{443F3011-F669-420F-85C8-B579C2A89295}" type="sibTrans" cxnId="{E0B78EB1-6354-419E-9618-716A1D0B63C8}">
      <dgm:prSet/>
      <dgm:spPr/>
      <dgm:t>
        <a:bodyPr/>
        <a:lstStyle/>
        <a:p>
          <a:endParaRPr lang="en-US"/>
        </a:p>
      </dgm:t>
    </dgm:pt>
    <dgm:pt modelId="{12745AD8-9A9C-4C2E-8439-F72597DEFFCE}" type="pres">
      <dgm:prSet presAssocID="{4F7AC5AB-FCBC-43D5-B6CD-60032A7602F4}" presName="vert0" presStyleCnt="0">
        <dgm:presLayoutVars>
          <dgm:dir/>
          <dgm:animOne val="branch"/>
          <dgm:animLvl val="lvl"/>
        </dgm:presLayoutVars>
      </dgm:prSet>
      <dgm:spPr/>
    </dgm:pt>
    <dgm:pt modelId="{67463B7A-DAC8-4F9C-A77F-C75164462717}" type="pres">
      <dgm:prSet presAssocID="{F423E178-7000-4FB0-986C-DD30E98C9581}" presName="thickLine" presStyleLbl="alignNode1" presStyleIdx="0" presStyleCnt="3"/>
      <dgm:spPr/>
    </dgm:pt>
    <dgm:pt modelId="{765A33DC-1221-469F-9C72-BFCB70816736}" type="pres">
      <dgm:prSet presAssocID="{F423E178-7000-4FB0-986C-DD30E98C9581}" presName="horz1" presStyleCnt="0"/>
      <dgm:spPr/>
    </dgm:pt>
    <dgm:pt modelId="{E2D96986-8269-4916-B6E8-66ABDC7E4C2F}" type="pres">
      <dgm:prSet presAssocID="{F423E178-7000-4FB0-986C-DD30E98C9581}" presName="tx1" presStyleLbl="revTx" presStyleIdx="0" presStyleCnt="3"/>
      <dgm:spPr/>
    </dgm:pt>
    <dgm:pt modelId="{7A7BBC23-628D-42C4-8815-8CE27E73A56E}" type="pres">
      <dgm:prSet presAssocID="{F423E178-7000-4FB0-986C-DD30E98C9581}" presName="vert1" presStyleCnt="0"/>
      <dgm:spPr/>
    </dgm:pt>
    <dgm:pt modelId="{4D133A35-1B56-4295-B1D2-9F7028C224D3}" type="pres">
      <dgm:prSet presAssocID="{51BAE8A3-35E5-4577-870C-03FB0188DCF5}" presName="thickLine" presStyleLbl="alignNode1" presStyleIdx="1" presStyleCnt="3"/>
      <dgm:spPr/>
    </dgm:pt>
    <dgm:pt modelId="{56D15577-9928-4754-A9E4-D696B5ADD503}" type="pres">
      <dgm:prSet presAssocID="{51BAE8A3-35E5-4577-870C-03FB0188DCF5}" presName="horz1" presStyleCnt="0"/>
      <dgm:spPr/>
    </dgm:pt>
    <dgm:pt modelId="{AFC16ECD-7213-44F8-978E-031E440C9D20}" type="pres">
      <dgm:prSet presAssocID="{51BAE8A3-35E5-4577-870C-03FB0188DCF5}" presName="tx1" presStyleLbl="revTx" presStyleIdx="1" presStyleCnt="3"/>
      <dgm:spPr/>
    </dgm:pt>
    <dgm:pt modelId="{C319B701-E17C-4AFD-BB2F-88F7C45FC8CE}" type="pres">
      <dgm:prSet presAssocID="{51BAE8A3-35E5-4577-870C-03FB0188DCF5}" presName="vert1" presStyleCnt="0"/>
      <dgm:spPr/>
    </dgm:pt>
    <dgm:pt modelId="{C98AE37F-323B-4644-BE70-8D25BA8DF178}" type="pres">
      <dgm:prSet presAssocID="{6F5281AC-F073-44B1-88D8-B7D687EE2374}" presName="thickLine" presStyleLbl="alignNode1" presStyleIdx="2" presStyleCnt="3"/>
      <dgm:spPr/>
    </dgm:pt>
    <dgm:pt modelId="{4FF2C63B-1205-400F-965D-20A05C0D19C3}" type="pres">
      <dgm:prSet presAssocID="{6F5281AC-F073-44B1-88D8-B7D687EE2374}" presName="horz1" presStyleCnt="0"/>
      <dgm:spPr/>
    </dgm:pt>
    <dgm:pt modelId="{D8FF4881-675A-41DF-9625-E31AAF9639F9}" type="pres">
      <dgm:prSet presAssocID="{6F5281AC-F073-44B1-88D8-B7D687EE2374}" presName="tx1" presStyleLbl="revTx" presStyleIdx="2" presStyleCnt="3"/>
      <dgm:spPr/>
    </dgm:pt>
    <dgm:pt modelId="{EA2E441A-6BDE-4139-94CD-6DF38848FFEB}" type="pres">
      <dgm:prSet presAssocID="{6F5281AC-F073-44B1-88D8-B7D687EE2374}" presName="vert1" presStyleCnt="0"/>
      <dgm:spPr/>
    </dgm:pt>
  </dgm:ptLst>
  <dgm:cxnLst>
    <dgm:cxn modelId="{63CADD3F-9CC1-4680-AFB8-1942FFEF3E1E}" srcId="{4F7AC5AB-FCBC-43D5-B6CD-60032A7602F4}" destId="{F423E178-7000-4FB0-986C-DD30E98C9581}" srcOrd="0" destOrd="0" parTransId="{847A099C-745B-42FA-A13D-4ABD5E6536EB}" sibTransId="{62EDC601-3915-4D41-99B4-CFD1636BECCB}"/>
    <dgm:cxn modelId="{51A81949-C7F6-4CFA-A460-595D7DE689B0}" type="presOf" srcId="{F423E178-7000-4FB0-986C-DD30E98C9581}" destId="{E2D96986-8269-4916-B6E8-66ABDC7E4C2F}" srcOrd="0" destOrd="0" presId="urn:microsoft.com/office/officeart/2008/layout/LinedList"/>
    <dgm:cxn modelId="{2D70204D-0765-480C-95F6-2BB898B97935}" type="presOf" srcId="{6F5281AC-F073-44B1-88D8-B7D687EE2374}" destId="{D8FF4881-675A-41DF-9625-E31AAF9639F9}" srcOrd="0" destOrd="0" presId="urn:microsoft.com/office/officeart/2008/layout/LinedList"/>
    <dgm:cxn modelId="{E0B78EB1-6354-419E-9618-716A1D0B63C8}" srcId="{4F7AC5AB-FCBC-43D5-B6CD-60032A7602F4}" destId="{6F5281AC-F073-44B1-88D8-B7D687EE2374}" srcOrd="2" destOrd="0" parTransId="{68EE52EE-687E-4B1D-9E14-0AB999F5F66C}" sibTransId="{443F3011-F669-420F-85C8-B579C2A89295}"/>
    <dgm:cxn modelId="{A36508D4-6A77-4072-80C6-3343AB91F030}" type="presOf" srcId="{51BAE8A3-35E5-4577-870C-03FB0188DCF5}" destId="{AFC16ECD-7213-44F8-978E-031E440C9D20}" srcOrd="0" destOrd="0" presId="urn:microsoft.com/office/officeart/2008/layout/LinedList"/>
    <dgm:cxn modelId="{4BD2C0E2-B312-43AD-9CB9-81BDBF3FAC13}" srcId="{4F7AC5AB-FCBC-43D5-B6CD-60032A7602F4}" destId="{51BAE8A3-35E5-4577-870C-03FB0188DCF5}" srcOrd="1" destOrd="0" parTransId="{0D5F4866-8130-41AA-AABD-434802D05C88}" sibTransId="{329EF480-84A7-4A45-AB72-1D3CA1340320}"/>
    <dgm:cxn modelId="{260489F2-C7F4-4BE1-AC32-B3DEE4E3C296}" type="presOf" srcId="{4F7AC5AB-FCBC-43D5-B6CD-60032A7602F4}" destId="{12745AD8-9A9C-4C2E-8439-F72597DEFFCE}" srcOrd="0" destOrd="0" presId="urn:microsoft.com/office/officeart/2008/layout/LinedList"/>
    <dgm:cxn modelId="{CB363D21-5469-4C32-911E-4B184897A6AE}" type="presParOf" srcId="{12745AD8-9A9C-4C2E-8439-F72597DEFFCE}" destId="{67463B7A-DAC8-4F9C-A77F-C75164462717}" srcOrd="0" destOrd="0" presId="urn:microsoft.com/office/officeart/2008/layout/LinedList"/>
    <dgm:cxn modelId="{B7BA89F0-219B-4C54-BDA0-8857107A5803}" type="presParOf" srcId="{12745AD8-9A9C-4C2E-8439-F72597DEFFCE}" destId="{765A33DC-1221-469F-9C72-BFCB70816736}" srcOrd="1" destOrd="0" presId="urn:microsoft.com/office/officeart/2008/layout/LinedList"/>
    <dgm:cxn modelId="{C8E99437-A81B-4E1F-A5F5-5A4E5CC07E2C}" type="presParOf" srcId="{765A33DC-1221-469F-9C72-BFCB70816736}" destId="{E2D96986-8269-4916-B6E8-66ABDC7E4C2F}" srcOrd="0" destOrd="0" presId="urn:microsoft.com/office/officeart/2008/layout/LinedList"/>
    <dgm:cxn modelId="{CBAF37BE-BDD1-4220-BD77-F5F58F26DAFF}" type="presParOf" srcId="{765A33DC-1221-469F-9C72-BFCB70816736}" destId="{7A7BBC23-628D-42C4-8815-8CE27E73A56E}" srcOrd="1" destOrd="0" presId="urn:microsoft.com/office/officeart/2008/layout/LinedList"/>
    <dgm:cxn modelId="{405F4A7B-FF86-48AC-BAC6-30705E88F185}" type="presParOf" srcId="{12745AD8-9A9C-4C2E-8439-F72597DEFFCE}" destId="{4D133A35-1B56-4295-B1D2-9F7028C224D3}" srcOrd="2" destOrd="0" presId="urn:microsoft.com/office/officeart/2008/layout/LinedList"/>
    <dgm:cxn modelId="{51AE26B7-DB97-4F90-9A71-D6A5B81E1A2A}" type="presParOf" srcId="{12745AD8-9A9C-4C2E-8439-F72597DEFFCE}" destId="{56D15577-9928-4754-A9E4-D696B5ADD503}" srcOrd="3" destOrd="0" presId="urn:microsoft.com/office/officeart/2008/layout/LinedList"/>
    <dgm:cxn modelId="{FD7D3E43-3C8D-4DD9-8358-0E264428AF2F}" type="presParOf" srcId="{56D15577-9928-4754-A9E4-D696B5ADD503}" destId="{AFC16ECD-7213-44F8-978E-031E440C9D20}" srcOrd="0" destOrd="0" presId="urn:microsoft.com/office/officeart/2008/layout/LinedList"/>
    <dgm:cxn modelId="{B019FD43-59E6-4CAF-A1EF-F03687C5D3ED}" type="presParOf" srcId="{56D15577-9928-4754-A9E4-D696B5ADD503}" destId="{C319B701-E17C-4AFD-BB2F-88F7C45FC8CE}" srcOrd="1" destOrd="0" presId="urn:microsoft.com/office/officeart/2008/layout/LinedList"/>
    <dgm:cxn modelId="{B564EB36-B75C-4254-BE85-0297DF8DEF23}" type="presParOf" srcId="{12745AD8-9A9C-4C2E-8439-F72597DEFFCE}" destId="{C98AE37F-323B-4644-BE70-8D25BA8DF178}" srcOrd="4" destOrd="0" presId="urn:microsoft.com/office/officeart/2008/layout/LinedList"/>
    <dgm:cxn modelId="{4E366F60-7C11-4108-9C44-9579E727CC30}" type="presParOf" srcId="{12745AD8-9A9C-4C2E-8439-F72597DEFFCE}" destId="{4FF2C63B-1205-400F-965D-20A05C0D19C3}" srcOrd="5" destOrd="0" presId="urn:microsoft.com/office/officeart/2008/layout/LinedList"/>
    <dgm:cxn modelId="{897E0DCE-2DC4-42A7-8418-ADDED7508198}" type="presParOf" srcId="{4FF2C63B-1205-400F-965D-20A05C0D19C3}" destId="{D8FF4881-675A-41DF-9625-E31AAF9639F9}" srcOrd="0" destOrd="0" presId="urn:microsoft.com/office/officeart/2008/layout/LinedList"/>
    <dgm:cxn modelId="{B7CEB13E-9464-4549-A015-F246CB60052B}" type="presParOf" srcId="{4FF2C63B-1205-400F-965D-20A05C0D19C3}" destId="{EA2E441A-6BDE-4139-94CD-6DF38848FFE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28DA26-2D43-4893-B958-B3189115DB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921BDB6-26DE-46C1-81C5-CD26CC3A276A}">
      <dgm:prSet/>
      <dgm:spPr/>
      <dgm:t>
        <a:bodyPr/>
        <a:lstStyle/>
        <a:p>
          <a:r>
            <a:rPr lang="en-IN" b="0" i="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a:p>
      </dgm:t>
    </dgm:pt>
    <dgm:pt modelId="{C14BC364-BBD5-4D44-8759-4357F53B2078}" type="parTrans" cxnId="{761ECC7A-2D17-4ACD-8761-F6EC163089AB}">
      <dgm:prSet/>
      <dgm:spPr/>
      <dgm:t>
        <a:bodyPr/>
        <a:lstStyle/>
        <a:p>
          <a:endParaRPr lang="en-US"/>
        </a:p>
      </dgm:t>
    </dgm:pt>
    <dgm:pt modelId="{9EA032CA-CADD-4FA2-B615-C8914B05C5E0}" type="sibTrans" cxnId="{761ECC7A-2D17-4ACD-8761-F6EC163089AB}">
      <dgm:prSet/>
      <dgm:spPr/>
      <dgm:t>
        <a:bodyPr/>
        <a:lstStyle/>
        <a:p>
          <a:endParaRPr lang="en-US"/>
        </a:p>
      </dgm:t>
    </dgm:pt>
    <dgm:pt modelId="{AB8B5C61-1586-410E-AB75-41387B8171FA}">
      <dgm:prSet/>
      <dgm:spPr/>
      <dgm:t>
        <a:bodyPr/>
        <a:lstStyle/>
        <a:p>
          <a:r>
            <a:rPr lang="en-IN" b="0" i="0"/>
            <a:t>The random forest algorithm is used in a lot of different fields, like banking, the stock market, medicine and e-commerce.</a:t>
          </a:r>
          <a:endParaRPr lang="en-US"/>
        </a:p>
      </dgm:t>
    </dgm:pt>
    <dgm:pt modelId="{A2F15F59-C4DC-454B-9432-DDC8903F2DC6}" type="parTrans" cxnId="{E873553C-B9B4-46A9-B908-CB0B735516A6}">
      <dgm:prSet/>
      <dgm:spPr/>
      <dgm:t>
        <a:bodyPr/>
        <a:lstStyle/>
        <a:p>
          <a:endParaRPr lang="en-US"/>
        </a:p>
      </dgm:t>
    </dgm:pt>
    <dgm:pt modelId="{A1E5C5E0-5218-4EB8-A24A-A1BE628F4232}" type="sibTrans" cxnId="{E873553C-B9B4-46A9-B908-CB0B735516A6}">
      <dgm:prSet/>
      <dgm:spPr/>
      <dgm:t>
        <a:bodyPr/>
        <a:lstStyle/>
        <a:p>
          <a:endParaRPr lang="en-US"/>
        </a:p>
      </dgm:t>
    </dgm:pt>
    <dgm:pt modelId="{5F74E26A-7ACB-48B9-9880-4D55F729C778}" type="pres">
      <dgm:prSet presAssocID="{A528DA26-2D43-4893-B958-B3189115DB65}" presName="vert0" presStyleCnt="0">
        <dgm:presLayoutVars>
          <dgm:dir/>
          <dgm:animOne val="branch"/>
          <dgm:animLvl val="lvl"/>
        </dgm:presLayoutVars>
      </dgm:prSet>
      <dgm:spPr/>
    </dgm:pt>
    <dgm:pt modelId="{B32A10AA-7029-4820-BDFF-170C8FE14762}" type="pres">
      <dgm:prSet presAssocID="{2921BDB6-26DE-46C1-81C5-CD26CC3A276A}" presName="thickLine" presStyleLbl="alignNode1" presStyleIdx="0" presStyleCnt="2"/>
      <dgm:spPr/>
    </dgm:pt>
    <dgm:pt modelId="{2061801A-C6F2-49BC-B0DD-0C08A6D58F9D}" type="pres">
      <dgm:prSet presAssocID="{2921BDB6-26DE-46C1-81C5-CD26CC3A276A}" presName="horz1" presStyleCnt="0"/>
      <dgm:spPr/>
    </dgm:pt>
    <dgm:pt modelId="{01ED00AC-7303-43B8-91E3-320EBD40BDE6}" type="pres">
      <dgm:prSet presAssocID="{2921BDB6-26DE-46C1-81C5-CD26CC3A276A}" presName="tx1" presStyleLbl="revTx" presStyleIdx="0" presStyleCnt="2"/>
      <dgm:spPr/>
    </dgm:pt>
    <dgm:pt modelId="{423C2885-DCF6-4817-AC9D-BA1A42C6BB32}" type="pres">
      <dgm:prSet presAssocID="{2921BDB6-26DE-46C1-81C5-CD26CC3A276A}" presName="vert1" presStyleCnt="0"/>
      <dgm:spPr/>
    </dgm:pt>
    <dgm:pt modelId="{424151CE-6F2F-449A-B5D4-80224A9530FA}" type="pres">
      <dgm:prSet presAssocID="{AB8B5C61-1586-410E-AB75-41387B8171FA}" presName="thickLine" presStyleLbl="alignNode1" presStyleIdx="1" presStyleCnt="2"/>
      <dgm:spPr/>
    </dgm:pt>
    <dgm:pt modelId="{995AE7E5-A95C-46F9-9AE7-E9A9627E77F0}" type="pres">
      <dgm:prSet presAssocID="{AB8B5C61-1586-410E-AB75-41387B8171FA}" presName="horz1" presStyleCnt="0"/>
      <dgm:spPr/>
    </dgm:pt>
    <dgm:pt modelId="{A3F3196D-5423-4846-BFCA-27A8DDC745AF}" type="pres">
      <dgm:prSet presAssocID="{AB8B5C61-1586-410E-AB75-41387B8171FA}" presName="tx1" presStyleLbl="revTx" presStyleIdx="1" presStyleCnt="2"/>
      <dgm:spPr/>
    </dgm:pt>
    <dgm:pt modelId="{2CCD6D9A-8DF0-4353-B898-3B8F4E38EDFA}" type="pres">
      <dgm:prSet presAssocID="{AB8B5C61-1586-410E-AB75-41387B8171FA}" presName="vert1" presStyleCnt="0"/>
      <dgm:spPr/>
    </dgm:pt>
  </dgm:ptLst>
  <dgm:cxnLst>
    <dgm:cxn modelId="{E873553C-B9B4-46A9-B908-CB0B735516A6}" srcId="{A528DA26-2D43-4893-B958-B3189115DB65}" destId="{AB8B5C61-1586-410E-AB75-41387B8171FA}" srcOrd="1" destOrd="0" parTransId="{A2F15F59-C4DC-454B-9432-DDC8903F2DC6}" sibTransId="{A1E5C5E0-5218-4EB8-A24A-A1BE628F4232}"/>
    <dgm:cxn modelId="{CB4AB046-99B0-4943-8FB7-09E17524D1BC}" type="presOf" srcId="{AB8B5C61-1586-410E-AB75-41387B8171FA}" destId="{A3F3196D-5423-4846-BFCA-27A8DDC745AF}" srcOrd="0" destOrd="0" presId="urn:microsoft.com/office/officeart/2008/layout/LinedList"/>
    <dgm:cxn modelId="{8DD8F351-F417-4E82-8030-4D374FA45112}" type="presOf" srcId="{2921BDB6-26DE-46C1-81C5-CD26CC3A276A}" destId="{01ED00AC-7303-43B8-91E3-320EBD40BDE6}" srcOrd="0" destOrd="0" presId="urn:microsoft.com/office/officeart/2008/layout/LinedList"/>
    <dgm:cxn modelId="{761ECC7A-2D17-4ACD-8761-F6EC163089AB}" srcId="{A528DA26-2D43-4893-B958-B3189115DB65}" destId="{2921BDB6-26DE-46C1-81C5-CD26CC3A276A}" srcOrd="0" destOrd="0" parTransId="{C14BC364-BBD5-4D44-8759-4357F53B2078}" sibTransId="{9EA032CA-CADD-4FA2-B615-C8914B05C5E0}"/>
    <dgm:cxn modelId="{85ABECD9-AEBB-4AD2-B14E-AE8E5D31F2CA}" type="presOf" srcId="{A528DA26-2D43-4893-B958-B3189115DB65}" destId="{5F74E26A-7ACB-48B9-9880-4D55F729C778}" srcOrd="0" destOrd="0" presId="urn:microsoft.com/office/officeart/2008/layout/LinedList"/>
    <dgm:cxn modelId="{E5C4D48B-4E1C-4CA3-BB30-5D2CF3931AED}" type="presParOf" srcId="{5F74E26A-7ACB-48B9-9880-4D55F729C778}" destId="{B32A10AA-7029-4820-BDFF-170C8FE14762}" srcOrd="0" destOrd="0" presId="urn:microsoft.com/office/officeart/2008/layout/LinedList"/>
    <dgm:cxn modelId="{346B8640-FD53-4766-9ADB-ACA02A79BA03}" type="presParOf" srcId="{5F74E26A-7ACB-48B9-9880-4D55F729C778}" destId="{2061801A-C6F2-49BC-B0DD-0C08A6D58F9D}" srcOrd="1" destOrd="0" presId="urn:microsoft.com/office/officeart/2008/layout/LinedList"/>
    <dgm:cxn modelId="{DBC718E9-5F70-4BB4-97F3-848E72225D19}" type="presParOf" srcId="{2061801A-C6F2-49BC-B0DD-0C08A6D58F9D}" destId="{01ED00AC-7303-43B8-91E3-320EBD40BDE6}" srcOrd="0" destOrd="0" presId="urn:microsoft.com/office/officeart/2008/layout/LinedList"/>
    <dgm:cxn modelId="{39876E6B-1361-44F7-B36B-AD723EE08FF9}" type="presParOf" srcId="{2061801A-C6F2-49BC-B0DD-0C08A6D58F9D}" destId="{423C2885-DCF6-4817-AC9D-BA1A42C6BB32}" srcOrd="1" destOrd="0" presId="urn:microsoft.com/office/officeart/2008/layout/LinedList"/>
    <dgm:cxn modelId="{4FEA3517-5648-4634-8D67-049ED1AE7160}" type="presParOf" srcId="{5F74E26A-7ACB-48B9-9880-4D55F729C778}" destId="{424151CE-6F2F-449A-B5D4-80224A9530FA}" srcOrd="2" destOrd="0" presId="urn:microsoft.com/office/officeart/2008/layout/LinedList"/>
    <dgm:cxn modelId="{D571468A-E4AC-4A90-9E23-0BA48B18E415}" type="presParOf" srcId="{5F74E26A-7ACB-48B9-9880-4D55F729C778}" destId="{995AE7E5-A95C-46F9-9AE7-E9A9627E77F0}" srcOrd="3" destOrd="0" presId="urn:microsoft.com/office/officeart/2008/layout/LinedList"/>
    <dgm:cxn modelId="{E9D39978-592F-4F08-825A-A372E0DC1CFE}" type="presParOf" srcId="{995AE7E5-A95C-46F9-9AE7-E9A9627E77F0}" destId="{A3F3196D-5423-4846-BFCA-27A8DDC745AF}" srcOrd="0" destOrd="0" presId="urn:microsoft.com/office/officeart/2008/layout/LinedList"/>
    <dgm:cxn modelId="{3CB8335C-5115-4D25-B642-574C974E385E}" type="presParOf" srcId="{995AE7E5-A95C-46F9-9AE7-E9A9627E77F0}" destId="{2CCD6D9A-8DF0-4353-B898-3B8F4E38EDF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D8CFB3-B232-478E-9101-9134BD69F97D}"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4B904F8D-D32F-41CC-826F-56832CCD5CD3}">
      <dgm:prSet/>
      <dgm:spPr/>
      <dgm:t>
        <a:bodyPr/>
        <a:lstStyle/>
        <a:p>
          <a:r>
            <a:rPr lang="en-IN" b="0" i="0" dirty="0">
              <a:latin typeface="Arial Black" panose="020B0A04020102020204" pitchFamily="34" charset="0"/>
            </a:rPr>
            <a:t>There is the </a:t>
          </a:r>
          <a:r>
            <a:rPr lang="en-IN" b="1" i="0" dirty="0" err="1">
              <a:latin typeface="Arial Black" panose="020B0A04020102020204" pitchFamily="34" charset="0"/>
            </a:rPr>
            <a:t>n_estimators</a:t>
          </a:r>
          <a:r>
            <a:rPr lang="en-IN" b="1" i="0" dirty="0">
              <a:latin typeface="Arial Black" panose="020B0A04020102020204" pitchFamily="34" charset="0"/>
            </a:rPr>
            <a:t> </a:t>
          </a:r>
          <a:r>
            <a:rPr lang="en-IN" b="0" i="0" dirty="0">
              <a:latin typeface="Arial Black" panose="020B0A04020102020204" pitchFamily="34" charset="0"/>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dirty="0">
            <a:latin typeface="Arial Black" panose="020B0A04020102020204" pitchFamily="34" charset="0"/>
          </a:endParaRPr>
        </a:p>
      </dgm:t>
    </dgm:pt>
    <dgm:pt modelId="{630F7D1B-F2F6-40B4-A2E7-6731F07C398C}" type="parTrans" cxnId="{E9073DD3-5C01-4DAF-BFF2-25D176A0C3F5}">
      <dgm:prSet/>
      <dgm:spPr/>
      <dgm:t>
        <a:bodyPr/>
        <a:lstStyle/>
        <a:p>
          <a:endParaRPr lang="en-US"/>
        </a:p>
      </dgm:t>
    </dgm:pt>
    <dgm:pt modelId="{D43593AD-49FF-40E7-A9AD-4D037031DFDD}" type="sibTrans" cxnId="{E9073DD3-5C01-4DAF-BFF2-25D176A0C3F5}">
      <dgm:prSet/>
      <dgm:spPr/>
      <dgm:t>
        <a:bodyPr/>
        <a:lstStyle/>
        <a:p>
          <a:endParaRPr lang="en-US"/>
        </a:p>
      </dgm:t>
    </dgm:pt>
    <dgm:pt modelId="{C10C90D4-77D0-418D-AD3C-701ED4779A01}">
      <dgm:prSet/>
      <dgm:spPr/>
      <dgm:t>
        <a:bodyPr/>
        <a:lstStyle/>
        <a:p>
          <a:r>
            <a:rPr lang="en-IN" b="1" i="0" dirty="0" err="1">
              <a:latin typeface="Arial Black" panose="020B0A04020102020204" pitchFamily="34" charset="0"/>
            </a:rPr>
            <a:t>max_features</a:t>
          </a:r>
          <a:r>
            <a:rPr lang="en-IN" b="1" i="0" dirty="0">
              <a:latin typeface="Arial Black" panose="020B0A04020102020204" pitchFamily="34" charset="0"/>
            </a:rPr>
            <a:t>,</a:t>
          </a:r>
          <a:r>
            <a:rPr lang="en-IN" b="0" i="0" dirty="0">
              <a:latin typeface="Arial Black" panose="020B0A04020102020204" pitchFamily="34" charset="0"/>
            </a:rPr>
            <a:t> which is the maximum number of features random forest considers to split a node. </a:t>
          </a:r>
          <a:r>
            <a:rPr lang="en-IN" b="0" i="0" dirty="0" err="1">
              <a:latin typeface="Arial Black" panose="020B0A04020102020204" pitchFamily="34" charset="0"/>
            </a:rPr>
            <a:t>Sklearn</a:t>
          </a:r>
          <a:r>
            <a:rPr lang="en-IN" b="0" i="0" dirty="0">
              <a:latin typeface="Arial Black" panose="020B0A04020102020204" pitchFamily="34" charset="0"/>
            </a:rPr>
            <a:t> provides several options, all described in the documentation.</a:t>
          </a:r>
          <a:endParaRPr lang="en-US" dirty="0">
            <a:latin typeface="Arial Black" panose="020B0A04020102020204" pitchFamily="34" charset="0"/>
          </a:endParaRPr>
        </a:p>
      </dgm:t>
    </dgm:pt>
    <dgm:pt modelId="{DD99BC0F-EC9D-4A99-B5E0-D0029B706AA6}" type="parTrans" cxnId="{F5413DCA-F829-4281-9FF5-D2C40C5BB15A}">
      <dgm:prSet/>
      <dgm:spPr/>
      <dgm:t>
        <a:bodyPr/>
        <a:lstStyle/>
        <a:p>
          <a:endParaRPr lang="en-US"/>
        </a:p>
      </dgm:t>
    </dgm:pt>
    <dgm:pt modelId="{5A67E0B0-B796-46E9-B35A-4C75529DED48}" type="sibTrans" cxnId="{F5413DCA-F829-4281-9FF5-D2C40C5BB15A}">
      <dgm:prSet/>
      <dgm:spPr/>
      <dgm:t>
        <a:bodyPr/>
        <a:lstStyle/>
        <a:p>
          <a:endParaRPr lang="en-US"/>
        </a:p>
      </dgm:t>
    </dgm:pt>
    <dgm:pt modelId="{8036CE78-8288-49C2-B2DD-4AD0598B9B43}">
      <dgm:prSet/>
      <dgm:spPr/>
      <dgm:t>
        <a:bodyPr/>
        <a:lstStyle/>
        <a:p>
          <a:r>
            <a:rPr lang="en-IN" b="0" i="0" dirty="0">
              <a:latin typeface="Arial Black" panose="020B0A04020102020204" pitchFamily="34" charset="0"/>
            </a:rPr>
            <a:t>The last important hyperparameter is </a:t>
          </a:r>
          <a:r>
            <a:rPr lang="en-IN" b="1" i="0" dirty="0" err="1">
              <a:latin typeface="Arial Black" panose="020B0A04020102020204" pitchFamily="34" charset="0"/>
            </a:rPr>
            <a:t>min_sample_leaf</a:t>
          </a:r>
          <a:r>
            <a:rPr lang="en-IN" b="1" i="0" dirty="0">
              <a:latin typeface="Arial Black" panose="020B0A04020102020204" pitchFamily="34" charset="0"/>
            </a:rPr>
            <a:t>. </a:t>
          </a:r>
          <a:r>
            <a:rPr lang="en-IN" b="0" i="0" dirty="0">
              <a:latin typeface="Arial Black" panose="020B0A04020102020204" pitchFamily="34" charset="0"/>
            </a:rPr>
            <a:t>This determines the minimum number of </a:t>
          </a:r>
          <a:r>
            <a:rPr lang="en-IN" b="0" i="0" dirty="0" err="1">
              <a:latin typeface="Arial Black" panose="020B0A04020102020204" pitchFamily="34" charset="0"/>
            </a:rPr>
            <a:t>leafs</a:t>
          </a:r>
          <a:r>
            <a:rPr lang="en-IN" b="0" i="0" dirty="0">
              <a:latin typeface="Arial Black" panose="020B0A04020102020204" pitchFamily="34" charset="0"/>
            </a:rPr>
            <a:t> required to split an internal node</a:t>
          </a:r>
          <a:endParaRPr lang="en-US" dirty="0">
            <a:latin typeface="Arial Black" panose="020B0A04020102020204" pitchFamily="34" charset="0"/>
          </a:endParaRPr>
        </a:p>
      </dgm:t>
    </dgm:pt>
    <dgm:pt modelId="{DB3DF5F7-1BBA-41BA-9E22-D8E9C90622CF}" type="parTrans" cxnId="{4EE49640-53CD-43EF-ACBB-E22ED559B677}">
      <dgm:prSet/>
      <dgm:spPr/>
      <dgm:t>
        <a:bodyPr/>
        <a:lstStyle/>
        <a:p>
          <a:endParaRPr lang="en-US"/>
        </a:p>
      </dgm:t>
    </dgm:pt>
    <dgm:pt modelId="{8E4F5641-40C9-4AB0-B683-02F78E540CD5}" type="sibTrans" cxnId="{4EE49640-53CD-43EF-ACBB-E22ED559B677}">
      <dgm:prSet/>
      <dgm:spPr/>
      <dgm:t>
        <a:bodyPr/>
        <a:lstStyle/>
        <a:p>
          <a:endParaRPr lang="en-US"/>
        </a:p>
      </dgm:t>
    </dgm:pt>
    <dgm:pt modelId="{6F2BAA9C-39FB-4C4D-8474-F02A931B4154}" type="pres">
      <dgm:prSet presAssocID="{69D8CFB3-B232-478E-9101-9134BD69F97D}" presName="vert0" presStyleCnt="0">
        <dgm:presLayoutVars>
          <dgm:dir/>
          <dgm:animOne val="branch"/>
          <dgm:animLvl val="lvl"/>
        </dgm:presLayoutVars>
      </dgm:prSet>
      <dgm:spPr/>
    </dgm:pt>
    <dgm:pt modelId="{41221390-E3F4-4F00-9B66-1923F2C3A23C}" type="pres">
      <dgm:prSet presAssocID="{4B904F8D-D32F-41CC-826F-56832CCD5CD3}" presName="thickLine" presStyleLbl="alignNode1" presStyleIdx="0" presStyleCnt="3"/>
      <dgm:spPr/>
    </dgm:pt>
    <dgm:pt modelId="{B306253F-0A71-4B03-8B96-90A93C665039}" type="pres">
      <dgm:prSet presAssocID="{4B904F8D-D32F-41CC-826F-56832CCD5CD3}" presName="horz1" presStyleCnt="0"/>
      <dgm:spPr/>
    </dgm:pt>
    <dgm:pt modelId="{14892C3F-8F2F-4FD8-BF1A-D35B566111F3}" type="pres">
      <dgm:prSet presAssocID="{4B904F8D-D32F-41CC-826F-56832CCD5CD3}" presName="tx1" presStyleLbl="revTx" presStyleIdx="0" presStyleCnt="3" custScaleY="155494"/>
      <dgm:spPr/>
    </dgm:pt>
    <dgm:pt modelId="{52EE7883-0E48-403D-AE9A-9202778BF967}" type="pres">
      <dgm:prSet presAssocID="{4B904F8D-D32F-41CC-826F-56832CCD5CD3}" presName="vert1" presStyleCnt="0"/>
      <dgm:spPr/>
    </dgm:pt>
    <dgm:pt modelId="{446D05D4-CFCD-447E-B0A6-AE8D8587191B}" type="pres">
      <dgm:prSet presAssocID="{C10C90D4-77D0-418D-AD3C-701ED4779A01}" presName="thickLine" presStyleLbl="alignNode1" presStyleIdx="1" presStyleCnt="3"/>
      <dgm:spPr/>
    </dgm:pt>
    <dgm:pt modelId="{E8D3D42C-51A1-4C80-B985-363C99A93096}" type="pres">
      <dgm:prSet presAssocID="{C10C90D4-77D0-418D-AD3C-701ED4779A01}" presName="horz1" presStyleCnt="0"/>
      <dgm:spPr/>
    </dgm:pt>
    <dgm:pt modelId="{23DECE35-9FE4-41FF-905E-6A3AB9CAAFB9}" type="pres">
      <dgm:prSet presAssocID="{C10C90D4-77D0-418D-AD3C-701ED4779A01}" presName="tx1" presStyleLbl="revTx" presStyleIdx="1" presStyleCnt="3"/>
      <dgm:spPr/>
    </dgm:pt>
    <dgm:pt modelId="{D86B8DA8-9605-414A-BC3B-1F297AEEDC97}" type="pres">
      <dgm:prSet presAssocID="{C10C90D4-77D0-418D-AD3C-701ED4779A01}" presName="vert1" presStyleCnt="0"/>
      <dgm:spPr/>
    </dgm:pt>
    <dgm:pt modelId="{3BF9D3B1-E454-4372-B52B-E72033D071E7}" type="pres">
      <dgm:prSet presAssocID="{8036CE78-8288-49C2-B2DD-4AD0598B9B43}" presName="thickLine" presStyleLbl="alignNode1" presStyleIdx="2" presStyleCnt="3"/>
      <dgm:spPr/>
    </dgm:pt>
    <dgm:pt modelId="{08F15EA9-0672-4E9A-9093-D8FF2E33C008}" type="pres">
      <dgm:prSet presAssocID="{8036CE78-8288-49C2-B2DD-4AD0598B9B43}" presName="horz1" presStyleCnt="0"/>
      <dgm:spPr/>
    </dgm:pt>
    <dgm:pt modelId="{07869DF0-0298-4C32-8887-2A3B4E0ABCDC}" type="pres">
      <dgm:prSet presAssocID="{8036CE78-8288-49C2-B2DD-4AD0598B9B43}" presName="tx1" presStyleLbl="revTx" presStyleIdx="2" presStyleCnt="3"/>
      <dgm:spPr/>
    </dgm:pt>
    <dgm:pt modelId="{C734F844-1357-4BA1-880B-377567641B86}" type="pres">
      <dgm:prSet presAssocID="{8036CE78-8288-49C2-B2DD-4AD0598B9B43}" presName="vert1" presStyleCnt="0"/>
      <dgm:spPr/>
    </dgm:pt>
  </dgm:ptLst>
  <dgm:cxnLst>
    <dgm:cxn modelId="{4EE49640-53CD-43EF-ACBB-E22ED559B677}" srcId="{69D8CFB3-B232-478E-9101-9134BD69F97D}" destId="{8036CE78-8288-49C2-B2DD-4AD0598B9B43}" srcOrd="2" destOrd="0" parTransId="{DB3DF5F7-1BBA-41BA-9E22-D8E9C90622CF}" sibTransId="{8E4F5641-40C9-4AB0-B683-02F78E540CD5}"/>
    <dgm:cxn modelId="{09AE959C-8662-4B6D-8A0C-ED1B4930953D}" type="presOf" srcId="{69D8CFB3-B232-478E-9101-9134BD69F97D}" destId="{6F2BAA9C-39FB-4C4D-8474-F02A931B4154}" srcOrd="0" destOrd="0" presId="urn:microsoft.com/office/officeart/2008/layout/LinedList"/>
    <dgm:cxn modelId="{5031C1A8-1D96-4590-A446-8A164C42059F}" type="presOf" srcId="{4B904F8D-D32F-41CC-826F-56832CCD5CD3}" destId="{14892C3F-8F2F-4FD8-BF1A-D35B566111F3}" srcOrd="0" destOrd="0" presId="urn:microsoft.com/office/officeart/2008/layout/LinedList"/>
    <dgm:cxn modelId="{F5413DCA-F829-4281-9FF5-D2C40C5BB15A}" srcId="{69D8CFB3-B232-478E-9101-9134BD69F97D}" destId="{C10C90D4-77D0-418D-AD3C-701ED4779A01}" srcOrd="1" destOrd="0" parTransId="{DD99BC0F-EC9D-4A99-B5E0-D0029B706AA6}" sibTransId="{5A67E0B0-B796-46E9-B35A-4C75529DED48}"/>
    <dgm:cxn modelId="{E9073DD3-5C01-4DAF-BFF2-25D176A0C3F5}" srcId="{69D8CFB3-B232-478E-9101-9134BD69F97D}" destId="{4B904F8D-D32F-41CC-826F-56832CCD5CD3}" srcOrd="0" destOrd="0" parTransId="{630F7D1B-F2F6-40B4-A2E7-6731F07C398C}" sibTransId="{D43593AD-49FF-40E7-A9AD-4D037031DFDD}"/>
    <dgm:cxn modelId="{F542D6DA-2624-45FF-AAAB-2C80D1ED592B}" type="presOf" srcId="{C10C90D4-77D0-418D-AD3C-701ED4779A01}" destId="{23DECE35-9FE4-41FF-905E-6A3AB9CAAFB9}" srcOrd="0" destOrd="0" presId="urn:microsoft.com/office/officeart/2008/layout/LinedList"/>
    <dgm:cxn modelId="{3EB699F4-D95D-44B7-8417-07F38E099853}" type="presOf" srcId="{8036CE78-8288-49C2-B2DD-4AD0598B9B43}" destId="{07869DF0-0298-4C32-8887-2A3B4E0ABCDC}" srcOrd="0" destOrd="0" presId="urn:microsoft.com/office/officeart/2008/layout/LinedList"/>
    <dgm:cxn modelId="{E9A2645B-55AB-4A59-B505-8DC0B648FD1F}" type="presParOf" srcId="{6F2BAA9C-39FB-4C4D-8474-F02A931B4154}" destId="{41221390-E3F4-4F00-9B66-1923F2C3A23C}" srcOrd="0" destOrd="0" presId="urn:microsoft.com/office/officeart/2008/layout/LinedList"/>
    <dgm:cxn modelId="{2FB546DC-D15A-4CFB-8FA0-ECC464A3688D}" type="presParOf" srcId="{6F2BAA9C-39FB-4C4D-8474-F02A931B4154}" destId="{B306253F-0A71-4B03-8B96-90A93C665039}" srcOrd="1" destOrd="0" presId="urn:microsoft.com/office/officeart/2008/layout/LinedList"/>
    <dgm:cxn modelId="{D150062F-05D8-4102-9EE3-DF086F379A95}" type="presParOf" srcId="{B306253F-0A71-4B03-8B96-90A93C665039}" destId="{14892C3F-8F2F-4FD8-BF1A-D35B566111F3}" srcOrd="0" destOrd="0" presId="urn:microsoft.com/office/officeart/2008/layout/LinedList"/>
    <dgm:cxn modelId="{815B71D3-A67F-4613-B51C-9BC4340398C4}" type="presParOf" srcId="{B306253F-0A71-4B03-8B96-90A93C665039}" destId="{52EE7883-0E48-403D-AE9A-9202778BF967}" srcOrd="1" destOrd="0" presId="urn:microsoft.com/office/officeart/2008/layout/LinedList"/>
    <dgm:cxn modelId="{2966652B-FF0B-45DF-B177-644254D9D8CC}" type="presParOf" srcId="{6F2BAA9C-39FB-4C4D-8474-F02A931B4154}" destId="{446D05D4-CFCD-447E-B0A6-AE8D8587191B}" srcOrd="2" destOrd="0" presId="urn:microsoft.com/office/officeart/2008/layout/LinedList"/>
    <dgm:cxn modelId="{19BC0A20-A960-48F8-873D-96908B33194A}" type="presParOf" srcId="{6F2BAA9C-39FB-4C4D-8474-F02A931B4154}" destId="{E8D3D42C-51A1-4C80-B985-363C99A93096}" srcOrd="3" destOrd="0" presId="urn:microsoft.com/office/officeart/2008/layout/LinedList"/>
    <dgm:cxn modelId="{7A87E207-02D7-4398-844C-5521A73E71A8}" type="presParOf" srcId="{E8D3D42C-51A1-4C80-B985-363C99A93096}" destId="{23DECE35-9FE4-41FF-905E-6A3AB9CAAFB9}" srcOrd="0" destOrd="0" presId="urn:microsoft.com/office/officeart/2008/layout/LinedList"/>
    <dgm:cxn modelId="{C2901A22-2138-4208-BC78-2612932BCEDF}" type="presParOf" srcId="{E8D3D42C-51A1-4C80-B985-363C99A93096}" destId="{D86B8DA8-9605-414A-BC3B-1F297AEEDC97}" srcOrd="1" destOrd="0" presId="urn:microsoft.com/office/officeart/2008/layout/LinedList"/>
    <dgm:cxn modelId="{C3ABA876-B58B-4E3B-9587-857F6DA67AAD}" type="presParOf" srcId="{6F2BAA9C-39FB-4C4D-8474-F02A931B4154}" destId="{3BF9D3B1-E454-4372-B52B-E72033D071E7}" srcOrd="4" destOrd="0" presId="urn:microsoft.com/office/officeart/2008/layout/LinedList"/>
    <dgm:cxn modelId="{C4E419D7-EC4E-47C5-9AB7-979D63A1CEA8}" type="presParOf" srcId="{6F2BAA9C-39FB-4C4D-8474-F02A931B4154}" destId="{08F15EA9-0672-4E9A-9093-D8FF2E33C008}" srcOrd="5" destOrd="0" presId="urn:microsoft.com/office/officeart/2008/layout/LinedList"/>
    <dgm:cxn modelId="{B808213D-01EE-44A3-ABAC-59E8F30240E0}" type="presParOf" srcId="{08F15EA9-0672-4E9A-9093-D8FF2E33C008}" destId="{07869DF0-0298-4C32-8887-2A3B4E0ABCDC}" srcOrd="0" destOrd="0" presId="urn:microsoft.com/office/officeart/2008/layout/LinedList"/>
    <dgm:cxn modelId="{62F2C1BE-7F76-4DC0-A628-C02AA95C40BB}" type="presParOf" srcId="{08F15EA9-0672-4E9A-9093-D8FF2E33C008}" destId="{C734F844-1357-4BA1-880B-377567641B8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FE0A5-BAB8-473B-9E3E-D03C3E2BE63D}"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5A87BA4C-21B2-48C3-ADE3-F9A41444080A}">
      <dgm:prSet/>
      <dgm:spPr/>
      <dgm:t>
        <a:bodyPr/>
        <a:lstStyle/>
        <a:p>
          <a:r>
            <a:rPr lang="en-IN" b="0" i="0"/>
            <a:t>The </a:t>
          </a:r>
          <a:r>
            <a:rPr lang="en-IN" b="1" i="0"/>
            <a:t>n_jobs</a:t>
          </a:r>
          <a:r>
            <a:rPr lang="en-IN" b="0" i="0"/>
            <a:t> hyperparameter tells the engine how many processors it is allowed to use. If it has a value of one, it can only use one processor. A value of “-1” means that there is no limit.</a:t>
          </a:r>
          <a:endParaRPr lang="en-US"/>
        </a:p>
      </dgm:t>
    </dgm:pt>
    <dgm:pt modelId="{70D21DE7-126B-4E85-95BA-2DD3CFC588EF}" type="parTrans" cxnId="{F7900276-2C4D-4981-BA7B-2FBA52146B7C}">
      <dgm:prSet/>
      <dgm:spPr/>
      <dgm:t>
        <a:bodyPr/>
        <a:lstStyle/>
        <a:p>
          <a:endParaRPr lang="en-US"/>
        </a:p>
      </dgm:t>
    </dgm:pt>
    <dgm:pt modelId="{76720BA9-9C75-45C9-83D1-78328DDD411D}" type="sibTrans" cxnId="{F7900276-2C4D-4981-BA7B-2FBA52146B7C}">
      <dgm:prSet/>
      <dgm:spPr/>
      <dgm:t>
        <a:bodyPr/>
        <a:lstStyle/>
        <a:p>
          <a:endParaRPr lang="en-US"/>
        </a:p>
      </dgm:t>
    </dgm:pt>
    <dgm:pt modelId="{A6F9FECF-9731-490C-8B02-94916DE4EEF7}">
      <dgm:prSet/>
      <dgm:spPr/>
      <dgm:t>
        <a:bodyPr/>
        <a:lstStyle/>
        <a:p>
          <a:r>
            <a:rPr lang="en-IN" b="0" i="0"/>
            <a:t>The</a:t>
          </a:r>
          <a:r>
            <a:rPr lang="en-IN" b="1" i="0"/>
            <a:t> random_state </a:t>
          </a:r>
          <a:r>
            <a:rPr lang="en-IN" b="0" i="0"/>
            <a:t>hyperparameter makes the model’s output replicable. The model will always produce the same results when it has a definite value of random_state and if it has been given the same hyperparameters and the same training data.</a:t>
          </a:r>
          <a:endParaRPr lang="en-US"/>
        </a:p>
      </dgm:t>
    </dgm:pt>
    <dgm:pt modelId="{98A0DB3F-BCED-4585-8BB6-8B70F1EA862D}" type="parTrans" cxnId="{9AF54FA7-CB83-4219-9C40-C7935E0396BF}">
      <dgm:prSet/>
      <dgm:spPr/>
      <dgm:t>
        <a:bodyPr/>
        <a:lstStyle/>
        <a:p>
          <a:endParaRPr lang="en-US"/>
        </a:p>
      </dgm:t>
    </dgm:pt>
    <dgm:pt modelId="{8554E323-D20F-4208-BD3B-6AA620E0BFD5}" type="sibTrans" cxnId="{9AF54FA7-CB83-4219-9C40-C7935E0396BF}">
      <dgm:prSet/>
      <dgm:spPr/>
      <dgm:t>
        <a:bodyPr/>
        <a:lstStyle/>
        <a:p>
          <a:endParaRPr lang="en-US"/>
        </a:p>
      </dgm:t>
    </dgm:pt>
    <dgm:pt modelId="{C173A99E-AA63-433E-86E1-23F33A84740A}">
      <dgm:prSet/>
      <dgm:spPr/>
      <dgm:t>
        <a:bodyPr/>
        <a:lstStyle/>
        <a:p>
          <a:r>
            <a:rPr lang="en-IN" b="0" i="0"/>
            <a:t>here is the </a:t>
          </a:r>
          <a:r>
            <a:rPr lang="en-IN" b="1" i="0"/>
            <a:t>oob_score</a:t>
          </a:r>
          <a:r>
            <a:rPr lang="en-IN" b="0" i="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a:p>
      </dgm:t>
    </dgm:pt>
    <dgm:pt modelId="{C47B4488-60A6-437C-B81E-86D66AD0E223}" type="parTrans" cxnId="{583D5445-86F3-486E-9437-1B9D5D370818}">
      <dgm:prSet/>
      <dgm:spPr/>
      <dgm:t>
        <a:bodyPr/>
        <a:lstStyle/>
        <a:p>
          <a:endParaRPr lang="en-US"/>
        </a:p>
      </dgm:t>
    </dgm:pt>
    <dgm:pt modelId="{9BD67285-F5AC-4699-822D-57C018897E0F}" type="sibTrans" cxnId="{583D5445-86F3-486E-9437-1B9D5D370818}">
      <dgm:prSet/>
      <dgm:spPr/>
      <dgm:t>
        <a:bodyPr/>
        <a:lstStyle/>
        <a:p>
          <a:endParaRPr lang="en-US"/>
        </a:p>
      </dgm:t>
    </dgm:pt>
    <dgm:pt modelId="{65EB5D8E-221B-4868-9A87-50FABAABEBBC}" type="pres">
      <dgm:prSet presAssocID="{526FE0A5-BAB8-473B-9E3E-D03C3E2BE63D}" presName="vert0" presStyleCnt="0">
        <dgm:presLayoutVars>
          <dgm:dir/>
          <dgm:animOne val="branch"/>
          <dgm:animLvl val="lvl"/>
        </dgm:presLayoutVars>
      </dgm:prSet>
      <dgm:spPr/>
    </dgm:pt>
    <dgm:pt modelId="{D029366D-DAA7-417C-AD84-229181FAFAA0}" type="pres">
      <dgm:prSet presAssocID="{5A87BA4C-21B2-48C3-ADE3-F9A41444080A}" presName="thickLine" presStyleLbl="alignNode1" presStyleIdx="0" presStyleCnt="3"/>
      <dgm:spPr/>
    </dgm:pt>
    <dgm:pt modelId="{E4BD43C9-83AA-4937-AF02-725DD5A805F8}" type="pres">
      <dgm:prSet presAssocID="{5A87BA4C-21B2-48C3-ADE3-F9A41444080A}" presName="horz1" presStyleCnt="0"/>
      <dgm:spPr/>
    </dgm:pt>
    <dgm:pt modelId="{75279DC8-1AAE-4622-A779-3136A268FE54}" type="pres">
      <dgm:prSet presAssocID="{5A87BA4C-21B2-48C3-ADE3-F9A41444080A}" presName="tx1" presStyleLbl="revTx" presStyleIdx="0" presStyleCnt="3"/>
      <dgm:spPr/>
    </dgm:pt>
    <dgm:pt modelId="{D15B662C-0E4D-4F70-AA00-10F536288B10}" type="pres">
      <dgm:prSet presAssocID="{5A87BA4C-21B2-48C3-ADE3-F9A41444080A}" presName="vert1" presStyleCnt="0"/>
      <dgm:spPr/>
    </dgm:pt>
    <dgm:pt modelId="{4D5025D2-17B1-4EFB-B709-FD663D926995}" type="pres">
      <dgm:prSet presAssocID="{A6F9FECF-9731-490C-8B02-94916DE4EEF7}" presName="thickLine" presStyleLbl="alignNode1" presStyleIdx="1" presStyleCnt="3"/>
      <dgm:spPr/>
    </dgm:pt>
    <dgm:pt modelId="{721EB767-BF58-4281-BD45-27B18E2B2C71}" type="pres">
      <dgm:prSet presAssocID="{A6F9FECF-9731-490C-8B02-94916DE4EEF7}" presName="horz1" presStyleCnt="0"/>
      <dgm:spPr/>
    </dgm:pt>
    <dgm:pt modelId="{19C0FC01-CE51-4101-8F0C-392A28AF34DE}" type="pres">
      <dgm:prSet presAssocID="{A6F9FECF-9731-490C-8B02-94916DE4EEF7}" presName="tx1" presStyleLbl="revTx" presStyleIdx="1" presStyleCnt="3"/>
      <dgm:spPr/>
    </dgm:pt>
    <dgm:pt modelId="{87F04B40-DE63-4093-A608-87415046A86F}" type="pres">
      <dgm:prSet presAssocID="{A6F9FECF-9731-490C-8B02-94916DE4EEF7}" presName="vert1" presStyleCnt="0"/>
      <dgm:spPr/>
    </dgm:pt>
    <dgm:pt modelId="{954AA912-C64B-4AEB-81B5-9513E510DD60}" type="pres">
      <dgm:prSet presAssocID="{C173A99E-AA63-433E-86E1-23F33A84740A}" presName="thickLine" presStyleLbl="alignNode1" presStyleIdx="2" presStyleCnt="3"/>
      <dgm:spPr/>
    </dgm:pt>
    <dgm:pt modelId="{D9901EF0-389B-47AB-BE4B-D8CB446F24BA}" type="pres">
      <dgm:prSet presAssocID="{C173A99E-AA63-433E-86E1-23F33A84740A}" presName="horz1" presStyleCnt="0"/>
      <dgm:spPr/>
    </dgm:pt>
    <dgm:pt modelId="{B29F0975-FF24-4C9D-91F5-4C6A88FEF448}" type="pres">
      <dgm:prSet presAssocID="{C173A99E-AA63-433E-86E1-23F33A84740A}" presName="tx1" presStyleLbl="revTx" presStyleIdx="2" presStyleCnt="3"/>
      <dgm:spPr/>
    </dgm:pt>
    <dgm:pt modelId="{57B821E7-BCDE-4723-86AD-23F3B0CE6AEA}" type="pres">
      <dgm:prSet presAssocID="{C173A99E-AA63-433E-86E1-23F33A84740A}" presName="vert1" presStyleCnt="0"/>
      <dgm:spPr/>
    </dgm:pt>
  </dgm:ptLst>
  <dgm:cxnLst>
    <dgm:cxn modelId="{583D5445-86F3-486E-9437-1B9D5D370818}" srcId="{526FE0A5-BAB8-473B-9E3E-D03C3E2BE63D}" destId="{C173A99E-AA63-433E-86E1-23F33A84740A}" srcOrd="2" destOrd="0" parTransId="{C47B4488-60A6-437C-B81E-86D66AD0E223}" sibTransId="{9BD67285-F5AC-4699-822D-57C018897E0F}"/>
    <dgm:cxn modelId="{8B0AC350-A95B-4E89-B0B0-98B0192BD118}" type="presOf" srcId="{5A87BA4C-21B2-48C3-ADE3-F9A41444080A}" destId="{75279DC8-1AAE-4622-A779-3136A268FE54}" srcOrd="0" destOrd="0" presId="urn:microsoft.com/office/officeart/2008/layout/LinedList"/>
    <dgm:cxn modelId="{8F3A3555-1B9E-4495-A7AA-574F6252546B}" type="presOf" srcId="{526FE0A5-BAB8-473B-9E3E-D03C3E2BE63D}" destId="{65EB5D8E-221B-4868-9A87-50FABAABEBBC}" srcOrd="0" destOrd="0" presId="urn:microsoft.com/office/officeart/2008/layout/LinedList"/>
    <dgm:cxn modelId="{F7900276-2C4D-4981-BA7B-2FBA52146B7C}" srcId="{526FE0A5-BAB8-473B-9E3E-D03C3E2BE63D}" destId="{5A87BA4C-21B2-48C3-ADE3-F9A41444080A}" srcOrd="0" destOrd="0" parTransId="{70D21DE7-126B-4E85-95BA-2DD3CFC588EF}" sibTransId="{76720BA9-9C75-45C9-83D1-78328DDD411D}"/>
    <dgm:cxn modelId="{FE2C4099-3138-464B-BC45-8C9EA7CC33C8}" type="presOf" srcId="{A6F9FECF-9731-490C-8B02-94916DE4EEF7}" destId="{19C0FC01-CE51-4101-8F0C-392A28AF34DE}" srcOrd="0" destOrd="0" presId="urn:microsoft.com/office/officeart/2008/layout/LinedList"/>
    <dgm:cxn modelId="{9AF54FA7-CB83-4219-9C40-C7935E0396BF}" srcId="{526FE0A5-BAB8-473B-9E3E-D03C3E2BE63D}" destId="{A6F9FECF-9731-490C-8B02-94916DE4EEF7}" srcOrd="1" destOrd="0" parTransId="{98A0DB3F-BCED-4585-8BB6-8B70F1EA862D}" sibTransId="{8554E323-D20F-4208-BD3B-6AA620E0BFD5}"/>
    <dgm:cxn modelId="{43B65CC8-3133-4C8A-88F1-1F25F920B421}" type="presOf" srcId="{C173A99E-AA63-433E-86E1-23F33A84740A}" destId="{B29F0975-FF24-4C9D-91F5-4C6A88FEF448}" srcOrd="0" destOrd="0" presId="urn:microsoft.com/office/officeart/2008/layout/LinedList"/>
    <dgm:cxn modelId="{E7E48E88-C071-4C41-877F-86D4EFE951BB}" type="presParOf" srcId="{65EB5D8E-221B-4868-9A87-50FABAABEBBC}" destId="{D029366D-DAA7-417C-AD84-229181FAFAA0}" srcOrd="0" destOrd="0" presId="urn:microsoft.com/office/officeart/2008/layout/LinedList"/>
    <dgm:cxn modelId="{14FDA201-5E7C-498B-A390-6B9CF86E9972}" type="presParOf" srcId="{65EB5D8E-221B-4868-9A87-50FABAABEBBC}" destId="{E4BD43C9-83AA-4937-AF02-725DD5A805F8}" srcOrd="1" destOrd="0" presId="urn:microsoft.com/office/officeart/2008/layout/LinedList"/>
    <dgm:cxn modelId="{EF314A53-3A21-4F71-ACC9-00F2B116951B}" type="presParOf" srcId="{E4BD43C9-83AA-4937-AF02-725DD5A805F8}" destId="{75279DC8-1AAE-4622-A779-3136A268FE54}" srcOrd="0" destOrd="0" presId="urn:microsoft.com/office/officeart/2008/layout/LinedList"/>
    <dgm:cxn modelId="{67FF55A6-36C7-4FE3-BC11-38C79C9195E1}" type="presParOf" srcId="{E4BD43C9-83AA-4937-AF02-725DD5A805F8}" destId="{D15B662C-0E4D-4F70-AA00-10F536288B10}" srcOrd="1" destOrd="0" presId="urn:microsoft.com/office/officeart/2008/layout/LinedList"/>
    <dgm:cxn modelId="{66AAC553-1C01-4599-9D09-6B7B53DF1A8A}" type="presParOf" srcId="{65EB5D8E-221B-4868-9A87-50FABAABEBBC}" destId="{4D5025D2-17B1-4EFB-B709-FD663D926995}" srcOrd="2" destOrd="0" presId="urn:microsoft.com/office/officeart/2008/layout/LinedList"/>
    <dgm:cxn modelId="{2E5FB3EE-0512-4F84-89DD-856131438635}" type="presParOf" srcId="{65EB5D8E-221B-4868-9A87-50FABAABEBBC}" destId="{721EB767-BF58-4281-BD45-27B18E2B2C71}" srcOrd="3" destOrd="0" presId="urn:microsoft.com/office/officeart/2008/layout/LinedList"/>
    <dgm:cxn modelId="{1844AC41-9D07-40FE-B50C-1D80CB77F4DE}" type="presParOf" srcId="{721EB767-BF58-4281-BD45-27B18E2B2C71}" destId="{19C0FC01-CE51-4101-8F0C-392A28AF34DE}" srcOrd="0" destOrd="0" presId="urn:microsoft.com/office/officeart/2008/layout/LinedList"/>
    <dgm:cxn modelId="{A12671C6-89F1-4DAC-B0EC-31FD7BCD2178}" type="presParOf" srcId="{721EB767-BF58-4281-BD45-27B18E2B2C71}" destId="{87F04B40-DE63-4093-A608-87415046A86F}" srcOrd="1" destOrd="0" presId="urn:microsoft.com/office/officeart/2008/layout/LinedList"/>
    <dgm:cxn modelId="{4B72E0AC-F595-42B6-8060-B2A74FC84CD8}" type="presParOf" srcId="{65EB5D8E-221B-4868-9A87-50FABAABEBBC}" destId="{954AA912-C64B-4AEB-81B5-9513E510DD60}" srcOrd="4" destOrd="0" presId="urn:microsoft.com/office/officeart/2008/layout/LinedList"/>
    <dgm:cxn modelId="{8E022A86-BA15-4103-9A5E-326C5D6DBCC8}" type="presParOf" srcId="{65EB5D8E-221B-4868-9A87-50FABAABEBBC}" destId="{D9901EF0-389B-47AB-BE4B-D8CB446F24BA}" srcOrd="5" destOrd="0" presId="urn:microsoft.com/office/officeart/2008/layout/LinedList"/>
    <dgm:cxn modelId="{E7DEA9E4-5FBD-41F2-BEC9-72A69019CF80}" type="presParOf" srcId="{D9901EF0-389B-47AB-BE4B-D8CB446F24BA}" destId="{B29F0975-FF24-4C9D-91F5-4C6A88FEF448}" srcOrd="0" destOrd="0" presId="urn:microsoft.com/office/officeart/2008/layout/LinedList"/>
    <dgm:cxn modelId="{E486F89A-B351-49D1-B3C5-2F9AF102FA44}" type="presParOf" srcId="{D9901EF0-389B-47AB-BE4B-D8CB446F24BA}" destId="{57B821E7-BCDE-4723-86AD-23F3B0CE6AE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63B7A-DAC8-4F9C-A77F-C75164462717}">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D96986-8269-4916-B6E8-66ABDC7E4C2F}">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b="1" kern="1200" dirty="0"/>
            <a:t>Submitted by:</a:t>
          </a:r>
          <a:endParaRPr lang="en-US" sz="6500" kern="1200" dirty="0"/>
        </a:p>
      </dsp:txBody>
      <dsp:txXfrm>
        <a:off x="0" y="2492"/>
        <a:ext cx="6492875" cy="1700138"/>
      </dsp:txXfrm>
    </dsp:sp>
    <dsp:sp modelId="{4D133A35-1B56-4295-B1D2-9F7028C224D3}">
      <dsp:nvSpPr>
        <dsp:cNvPr id="0" name=""/>
        <dsp:cNvSpPr/>
      </dsp:nvSpPr>
      <dsp:spPr>
        <a:xfrm>
          <a:off x="0" y="1702630"/>
          <a:ext cx="6492875" cy="0"/>
        </a:xfrm>
        <a:prstGeom prst="line">
          <a:avLst/>
        </a:prstGeom>
        <a:solidFill>
          <a:schemeClr val="accent2">
            <a:hueOff val="574745"/>
            <a:satOff val="-9386"/>
            <a:lumOff val="588"/>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C16ECD-7213-44F8-978E-031E440C9D20}">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dirty="0">
              <a:latin typeface="Berlin Sans FB Demi" panose="020E0802020502020306" pitchFamily="34" charset="0"/>
            </a:rPr>
            <a:t>Mahipal</a:t>
          </a:r>
          <a:r>
            <a:rPr lang="en-US" sz="6500" kern="1200" dirty="0"/>
            <a:t> singh</a:t>
          </a:r>
        </a:p>
      </dsp:txBody>
      <dsp:txXfrm>
        <a:off x="0" y="1702630"/>
        <a:ext cx="6492875" cy="1700138"/>
      </dsp:txXfrm>
    </dsp:sp>
    <dsp:sp modelId="{C98AE37F-323B-4644-BE70-8D25BA8DF178}">
      <dsp:nvSpPr>
        <dsp:cNvPr id="0" name=""/>
        <dsp:cNvSpPr/>
      </dsp:nvSpPr>
      <dsp:spPr>
        <a:xfrm>
          <a:off x="0" y="3402769"/>
          <a:ext cx="6492875"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F4881-675A-41DF-9625-E31AAF9639F9}">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dirty="0"/>
        </a:p>
      </dsp:txBody>
      <dsp:txXfrm>
        <a:off x="0" y="3402769"/>
        <a:ext cx="6492875" cy="1700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2A10AA-7029-4820-BDFF-170C8FE14762}">
      <dsp:nvSpPr>
        <dsp:cNvPr id="0" name=""/>
        <dsp:cNvSpPr/>
      </dsp:nvSpPr>
      <dsp:spPr>
        <a:xfrm>
          <a:off x="0" y="0"/>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1ED00AC-7303-43B8-91E3-320EBD40BDE6}">
      <dsp:nvSpPr>
        <dsp:cNvPr id="0" name=""/>
        <dsp:cNvSpPr/>
      </dsp:nvSpPr>
      <dsp:spPr>
        <a:xfrm>
          <a:off x="0" y="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term “Random Forest Classifier” refers to the classification algorithm made up of several decision trees. The algorithm uses randomness to build each individual tree to promote uncorrelated forests, which then uses the forest’s predictive powers to make accurate decisions.</a:t>
          </a:r>
          <a:endParaRPr lang="en-US" sz="2600" kern="1200"/>
        </a:p>
      </dsp:txBody>
      <dsp:txXfrm>
        <a:off x="0" y="0"/>
        <a:ext cx="6900512" cy="2768070"/>
      </dsp:txXfrm>
    </dsp:sp>
    <dsp:sp modelId="{424151CE-6F2F-449A-B5D4-80224A9530FA}">
      <dsp:nvSpPr>
        <dsp:cNvPr id="0" name=""/>
        <dsp:cNvSpPr/>
      </dsp:nvSpPr>
      <dsp:spPr>
        <a:xfrm>
          <a:off x="0" y="2768070"/>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F3196D-5423-4846-BFCA-27A8DDC745AF}">
      <dsp:nvSpPr>
        <dsp:cNvPr id="0" name=""/>
        <dsp:cNvSpPr/>
      </dsp:nvSpPr>
      <dsp:spPr>
        <a:xfrm>
          <a:off x="0" y="2768070"/>
          <a:ext cx="6900512" cy="2768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IN" sz="2600" b="0" i="0" kern="1200"/>
            <a:t>The random forest algorithm is used in a lot of different fields, like banking, the stock market, medicine and e-commerce.</a:t>
          </a:r>
          <a:endParaRPr lang="en-US" sz="2600" kern="1200"/>
        </a:p>
      </dsp:txBody>
      <dsp:txXfrm>
        <a:off x="0" y="2768070"/>
        <a:ext cx="6900512" cy="27680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221390-E3F4-4F00-9B66-1923F2C3A23C}">
      <dsp:nvSpPr>
        <dsp:cNvPr id="0" name=""/>
        <dsp:cNvSpPr/>
      </dsp:nvSpPr>
      <dsp:spPr>
        <a:xfrm>
          <a:off x="0" y="47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4892C3F-8F2F-4FD8-BF1A-D35B566111F3}">
      <dsp:nvSpPr>
        <dsp:cNvPr id="0" name=""/>
        <dsp:cNvSpPr/>
      </dsp:nvSpPr>
      <dsp:spPr>
        <a:xfrm>
          <a:off x="0" y="479"/>
          <a:ext cx="6893773" cy="24211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latin typeface="Arial Black" panose="020B0A04020102020204" pitchFamily="34" charset="0"/>
            </a:rPr>
            <a:t>There is the </a:t>
          </a:r>
          <a:r>
            <a:rPr lang="en-IN" sz="2000" b="1" i="0" kern="1200" dirty="0" err="1">
              <a:latin typeface="Arial Black" panose="020B0A04020102020204" pitchFamily="34" charset="0"/>
            </a:rPr>
            <a:t>n_estimators</a:t>
          </a:r>
          <a:r>
            <a:rPr lang="en-IN" sz="2000" b="1" i="0" kern="1200" dirty="0">
              <a:latin typeface="Arial Black" panose="020B0A04020102020204" pitchFamily="34" charset="0"/>
            </a:rPr>
            <a:t> </a:t>
          </a:r>
          <a:r>
            <a:rPr lang="en-IN" sz="2000" b="0" i="0" kern="1200" dirty="0">
              <a:latin typeface="Arial Black" panose="020B0A04020102020204" pitchFamily="34" charset="0"/>
            </a:rPr>
            <a:t>hyperparameter, which is just the number of trees the algorithm builds before taking the maximum voting or taking the averages of predictions. In general, a higher number of trees increases the performance and makes the predictions more stable, but it also slows down the computation.</a:t>
          </a:r>
          <a:endParaRPr lang="en-US" sz="2000" kern="1200" dirty="0">
            <a:latin typeface="Arial Black" panose="020B0A04020102020204" pitchFamily="34" charset="0"/>
          </a:endParaRPr>
        </a:p>
      </dsp:txBody>
      <dsp:txXfrm>
        <a:off x="0" y="479"/>
        <a:ext cx="6893773" cy="2421103"/>
      </dsp:txXfrm>
    </dsp:sp>
    <dsp:sp modelId="{446D05D4-CFCD-447E-B0A6-AE8D8587191B}">
      <dsp:nvSpPr>
        <dsp:cNvPr id="0" name=""/>
        <dsp:cNvSpPr/>
      </dsp:nvSpPr>
      <dsp:spPr>
        <a:xfrm>
          <a:off x="0" y="242158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DECE35-9FE4-41FF-905E-6A3AB9CAAFB9}">
      <dsp:nvSpPr>
        <dsp:cNvPr id="0" name=""/>
        <dsp:cNvSpPr/>
      </dsp:nvSpPr>
      <dsp:spPr>
        <a:xfrm>
          <a:off x="0" y="2421582"/>
          <a:ext cx="6900512" cy="155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i="0" kern="1200" dirty="0" err="1">
              <a:latin typeface="Arial Black" panose="020B0A04020102020204" pitchFamily="34" charset="0"/>
            </a:rPr>
            <a:t>max_features</a:t>
          </a:r>
          <a:r>
            <a:rPr lang="en-IN" sz="2000" b="1" i="0" kern="1200" dirty="0">
              <a:latin typeface="Arial Black" panose="020B0A04020102020204" pitchFamily="34" charset="0"/>
            </a:rPr>
            <a:t>,</a:t>
          </a:r>
          <a:r>
            <a:rPr lang="en-IN" sz="2000" b="0" i="0" kern="1200" dirty="0">
              <a:latin typeface="Arial Black" panose="020B0A04020102020204" pitchFamily="34" charset="0"/>
            </a:rPr>
            <a:t> which is the maximum number of features random forest considers to split a node. </a:t>
          </a:r>
          <a:r>
            <a:rPr lang="en-IN" sz="2000" b="0" i="0" kern="1200" dirty="0" err="1">
              <a:latin typeface="Arial Black" panose="020B0A04020102020204" pitchFamily="34" charset="0"/>
            </a:rPr>
            <a:t>Sklearn</a:t>
          </a:r>
          <a:r>
            <a:rPr lang="en-IN" sz="2000" b="0" i="0" kern="1200" dirty="0">
              <a:latin typeface="Arial Black" panose="020B0A04020102020204" pitchFamily="34" charset="0"/>
            </a:rPr>
            <a:t> provides several options, all described in the documentation.</a:t>
          </a:r>
          <a:endParaRPr lang="en-US" sz="2000" kern="1200" dirty="0">
            <a:latin typeface="Arial Black" panose="020B0A04020102020204" pitchFamily="34" charset="0"/>
          </a:endParaRPr>
        </a:p>
      </dsp:txBody>
      <dsp:txXfrm>
        <a:off x="0" y="2421582"/>
        <a:ext cx="6900512" cy="1557039"/>
      </dsp:txXfrm>
    </dsp:sp>
    <dsp:sp modelId="{3BF9D3B1-E454-4372-B52B-E72033D071E7}">
      <dsp:nvSpPr>
        <dsp:cNvPr id="0" name=""/>
        <dsp:cNvSpPr/>
      </dsp:nvSpPr>
      <dsp:spPr>
        <a:xfrm>
          <a:off x="0" y="3978622"/>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69DF0-0298-4C32-8887-2A3B4E0ABCDC}">
      <dsp:nvSpPr>
        <dsp:cNvPr id="0" name=""/>
        <dsp:cNvSpPr/>
      </dsp:nvSpPr>
      <dsp:spPr>
        <a:xfrm>
          <a:off x="0" y="3978622"/>
          <a:ext cx="6900512" cy="1557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0" i="0" kern="1200" dirty="0">
              <a:latin typeface="Arial Black" panose="020B0A04020102020204" pitchFamily="34" charset="0"/>
            </a:rPr>
            <a:t>The last important hyperparameter is </a:t>
          </a:r>
          <a:r>
            <a:rPr lang="en-IN" sz="2000" b="1" i="0" kern="1200" dirty="0" err="1">
              <a:latin typeface="Arial Black" panose="020B0A04020102020204" pitchFamily="34" charset="0"/>
            </a:rPr>
            <a:t>min_sample_leaf</a:t>
          </a:r>
          <a:r>
            <a:rPr lang="en-IN" sz="2000" b="1" i="0" kern="1200" dirty="0">
              <a:latin typeface="Arial Black" panose="020B0A04020102020204" pitchFamily="34" charset="0"/>
            </a:rPr>
            <a:t>. </a:t>
          </a:r>
          <a:r>
            <a:rPr lang="en-IN" sz="2000" b="0" i="0" kern="1200" dirty="0">
              <a:latin typeface="Arial Black" panose="020B0A04020102020204" pitchFamily="34" charset="0"/>
            </a:rPr>
            <a:t>This determines the minimum number of </a:t>
          </a:r>
          <a:r>
            <a:rPr lang="en-IN" sz="2000" b="0" i="0" kern="1200" dirty="0" err="1">
              <a:latin typeface="Arial Black" panose="020B0A04020102020204" pitchFamily="34" charset="0"/>
            </a:rPr>
            <a:t>leafs</a:t>
          </a:r>
          <a:r>
            <a:rPr lang="en-IN" sz="2000" b="0" i="0" kern="1200" dirty="0">
              <a:latin typeface="Arial Black" panose="020B0A04020102020204" pitchFamily="34" charset="0"/>
            </a:rPr>
            <a:t> required to split an internal node</a:t>
          </a:r>
          <a:endParaRPr lang="en-US" sz="2000" kern="1200" dirty="0">
            <a:latin typeface="Arial Black" panose="020B0A04020102020204" pitchFamily="34" charset="0"/>
          </a:endParaRPr>
        </a:p>
      </dsp:txBody>
      <dsp:txXfrm>
        <a:off x="0" y="3978622"/>
        <a:ext cx="6900512" cy="1557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29366D-DAA7-417C-AD84-229181FAFAA0}">
      <dsp:nvSpPr>
        <dsp:cNvPr id="0" name=""/>
        <dsp:cNvSpPr/>
      </dsp:nvSpPr>
      <dsp:spPr>
        <a:xfrm>
          <a:off x="0" y="2703"/>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279DC8-1AAE-4622-A779-3136A268FE54}">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The </a:t>
          </a:r>
          <a:r>
            <a:rPr lang="en-IN" sz="1700" b="1" i="0" kern="1200"/>
            <a:t>n_jobs</a:t>
          </a:r>
          <a:r>
            <a:rPr lang="en-IN" sz="1700" b="0" i="0" kern="1200"/>
            <a:t> hyperparameter tells the engine how many processors it is allowed to use. If it has a value of one, it can only use one processor. A value of “-1” means that there is no limit.</a:t>
          </a:r>
          <a:endParaRPr lang="en-US" sz="1700" kern="1200"/>
        </a:p>
      </dsp:txBody>
      <dsp:txXfrm>
        <a:off x="0" y="2703"/>
        <a:ext cx="6900512" cy="1843578"/>
      </dsp:txXfrm>
    </dsp:sp>
    <dsp:sp modelId="{4D5025D2-17B1-4EFB-B709-FD663D926995}">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C0FC01-CE51-4101-8F0C-392A28AF34DE}">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The</a:t>
          </a:r>
          <a:r>
            <a:rPr lang="en-IN" sz="1700" b="1" i="0" kern="1200"/>
            <a:t> random_state </a:t>
          </a:r>
          <a:r>
            <a:rPr lang="en-IN" sz="1700" b="0" i="0" kern="1200"/>
            <a:t>hyperparameter makes the model’s output replicable. The model will always produce the same results when it has a definite value of random_state and if it has been given the same hyperparameters and the same training data.</a:t>
          </a:r>
          <a:endParaRPr lang="en-US" sz="1700" kern="1200"/>
        </a:p>
      </dsp:txBody>
      <dsp:txXfrm>
        <a:off x="0" y="1846281"/>
        <a:ext cx="6900512" cy="1843578"/>
      </dsp:txXfrm>
    </dsp:sp>
    <dsp:sp modelId="{954AA912-C64B-4AEB-81B5-9513E510DD60}">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9F0975-FF24-4C9D-91F5-4C6A88FEF448}">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IN" sz="1700" b="0" i="0" kern="1200"/>
            <a:t>here is the </a:t>
          </a:r>
          <a:r>
            <a:rPr lang="en-IN" sz="1700" b="1" i="0" kern="1200"/>
            <a:t>oob_score</a:t>
          </a:r>
          <a:r>
            <a:rPr lang="en-IN" sz="1700" b="0" i="0" kern="1200"/>
            <a:t> (also called oob sampling), which is a random forest cross-validation method. In this sampling, about one-third of the data is not used to train the model and can be used to evaluate its performance. These samples are called the out-of-bag samples. It's very similar to the leave-one-out-cross-validation method, but almost no additional computational burden goes along with it.</a:t>
          </a:r>
          <a:endParaRPr lang="en-US" sz="17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6EEB61F6-5CA1-4CA0-A649-4B4CAC4B93DA}" type="datetimeFigureOut">
              <a:rPr lang="en-IN" smtClean="0"/>
              <a:t>10-05-2024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918020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71079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986071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0F12B9-4D7C-4BBD-8DB5-E2D6B2F1D54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6711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592481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B61F6-5CA1-4CA0-A649-4B4CAC4B93DA}"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867977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B61F6-5CA1-4CA0-A649-4B4CAC4B93DA}"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2625100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157959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EEB61F6-5CA1-4CA0-A649-4B4CAC4B93DA}" type="datetimeFigureOut">
              <a:rPr lang="en-IN" smtClean="0"/>
              <a:t>10-05-2024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0174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EB61F6-5CA1-4CA0-A649-4B4CAC4B93DA}" type="datetimeFigureOut">
              <a:rPr lang="en-IN" smtClean="0"/>
              <a:t>10-05-2024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44446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6EEB61F6-5CA1-4CA0-A649-4B4CAC4B93DA}" type="datetimeFigureOut">
              <a:rPr lang="en-IN" smtClean="0"/>
              <a:t>10-05-2024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426871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867176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EB61F6-5CA1-4CA0-A649-4B4CAC4B93DA}" type="datetimeFigureOut">
              <a:rPr lang="en-IN" smtClean="0"/>
              <a:t>10-05-2024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19973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EB61F6-5CA1-4CA0-A649-4B4CAC4B93DA}" type="datetimeFigureOut">
              <a:rPr lang="en-IN" smtClean="0"/>
              <a:t>10-05-2024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3626676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EB61F6-5CA1-4CA0-A649-4B4CAC4B93DA}" type="datetimeFigureOut">
              <a:rPr lang="en-IN" smtClean="0"/>
              <a:t>10-05-2024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55548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28074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EB61F6-5CA1-4CA0-A649-4B4CAC4B93DA}" type="datetimeFigureOut">
              <a:rPr lang="en-IN" smtClean="0"/>
              <a:t>10-05-2024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0F12B9-4D7C-4BBD-8DB5-E2D6B2F1D54C}" type="slidenum">
              <a:rPr lang="en-IN" smtClean="0"/>
              <a:t>‹#›</a:t>
            </a:fld>
            <a:endParaRPr lang="en-IN"/>
          </a:p>
        </p:txBody>
      </p:sp>
    </p:spTree>
    <p:extLst>
      <p:ext uri="{BB962C8B-B14F-4D97-AF65-F5344CB8AC3E}">
        <p14:creationId xmlns:p14="http://schemas.microsoft.com/office/powerpoint/2010/main" val="1847934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EB61F6-5CA1-4CA0-A649-4B4CAC4B93DA}" type="datetimeFigureOut">
              <a:rPr lang="en-IN" smtClean="0"/>
              <a:t>10-05-2024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0F12B9-4D7C-4BBD-8DB5-E2D6B2F1D54C}" type="slidenum">
              <a:rPr lang="en-IN" smtClean="0"/>
              <a:t>‹#›</a:t>
            </a:fld>
            <a:endParaRPr lang="en-IN"/>
          </a:p>
        </p:txBody>
      </p:sp>
    </p:spTree>
    <p:extLst>
      <p:ext uri="{BB962C8B-B14F-4D97-AF65-F5344CB8AC3E}">
        <p14:creationId xmlns:p14="http://schemas.microsoft.com/office/powerpoint/2010/main" val="26089443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8BDB-2DD3-46F2-8E0F-51BD20DA7AC9}"/>
              </a:ext>
            </a:extLst>
          </p:cNvPr>
          <p:cNvSpPr>
            <a:spLocks noGrp="1"/>
          </p:cNvSpPr>
          <p:nvPr>
            <p:ph type="title"/>
          </p:nvPr>
        </p:nvSpPr>
        <p:spPr>
          <a:xfrm>
            <a:off x="535020" y="685800"/>
            <a:ext cx="2780271" cy="5105400"/>
          </a:xfrm>
        </p:spPr>
        <p:txBody>
          <a:bodyPr>
            <a:normAutofit/>
          </a:bodyPr>
          <a:lstStyle/>
          <a:p>
            <a:r>
              <a:rPr lang="en-US" sz="4000" b="1">
                <a:solidFill>
                  <a:srgbClr val="FFFFFF"/>
                </a:solidFill>
              </a:rPr>
              <a:t>CREDIT CARD DEFAULT PREDICTION</a:t>
            </a:r>
            <a:endParaRPr lang="en-IN" sz="4000" b="1">
              <a:solidFill>
                <a:srgbClr val="FFFFFF"/>
              </a:solidFill>
            </a:endParaRPr>
          </a:p>
        </p:txBody>
      </p:sp>
      <p:graphicFrame>
        <p:nvGraphicFramePr>
          <p:cNvPr id="5" name="Content Placeholder 2">
            <a:extLst>
              <a:ext uri="{FF2B5EF4-FFF2-40B4-BE49-F238E27FC236}">
                <a16:creationId xmlns:a16="http://schemas.microsoft.com/office/drawing/2014/main" id="{4C5EB2FC-2AE1-4BC5-98BC-DA836EE6AE1A}"/>
              </a:ext>
            </a:extLst>
          </p:cNvPr>
          <p:cNvGraphicFramePr>
            <a:graphicFrameLocks noGrp="1"/>
          </p:cNvGraphicFramePr>
          <p:nvPr>
            <p:ph idx="1"/>
            <p:extLst>
              <p:ext uri="{D42A27DB-BD31-4B8C-83A1-F6EECF244321}">
                <p14:modId xmlns:p14="http://schemas.microsoft.com/office/powerpoint/2010/main" val="359017749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530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C9A2-10BB-45D7-819A-F084CC66AC57}"/>
              </a:ext>
            </a:extLst>
          </p:cNvPr>
          <p:cNvSpPr>
            <a:spLocks noGrp="1"/>
          </p:cNvSpPr>
          <p:nvPr>
            <p:ph type="ctrTitle"/>
          </p:nvPr>
        </p:nvSpPr>
        <p:spPr>
          <a:xfrm>
            <a:off x="5297762" y="640080"/>
            <a:ext cx="6251110" cy="3566160"/>
          </a:xfrm>
        </p:spPr>
        <p:txBody>
          <a:bodyPr anchor="b">
            <a:normAutofit/>
          </a:bodyPr>
          <a:lstStyle/>
          <a:p>
            <a:pPr algn="l"/>
            <a:r>
              <a:rPr lang="en-US" sz="5400"/>
              <a:t>THANK YOU</a:t>
            </a:r>
            <a:endParaRPr lang="en-IN" sz="5400"/>
          </a:p>
        </p:txBody>
      </p:sp>
      <p:pic>
        <p:nvPicPr>
          <p:cNvPr id="4" name="Picture 3" descr="Magnifying glass on clear background">
            <a:extLst>
              <a:ext uri="{FF2B5EF4-FFF2-40B4-BE49-F238E27FC236}">
                <a16:creationId xmlns:a16="http://schemas.microsoft.com/office/drawing/2014/main" id="{1C5A1A27-7531-4023-99D8-ADA9A911DAA6}"/>
              </a:ext>
            </a:extLst>
          </p:cNvPr>
          <p:cNvPicPr>
            <a:picLocks noChangeAspect="1"/>
          </p:cNvPicPr>
          <p:nvPr/>
        </p:nvPicPr>
        <p:blipFill rotWithShape="1">
          <a:blip r:embed="rId2"/>
          <a:srcRect l="40474" r="14194"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Tree>
    <p:extLst>
      <p:ext uri="{BB962C8B-B14F-4D97-AF65-F5344CB8AC3E}">
        <p14:creationId xmlns:p14="http://schemas.microsoft.com/office/powerpoint/2010/main" val="136800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931C-6973-49ED-B149-718D1FD82697}"/>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b="1" kern="1200" dirty="0">
                <a:solidFill>
                  <a:srgbClr val="FFFFFF"/>
                </a:solidFill>
                <a:latin typeface="+mj-lt"/>
                <a:ea typeface="+mj-ea"/>
                <a:cs typeface="+mj-cs"/>
              </a:rPr>
              <a:t>OVERVIEW</a:t>
            </a:r>
          </a:p>
        </p:txBody>
      </p:sp>
      <p:sp>
        <p:nvSpPr>
          <p:cNvPr id="3" name="Subtitle 2">
            <a:extLst>
              <a:ext uri="{FF2B5EF4-FFF2-40B4-BE49-F238E27FC236}">
                <a16:creationId xmlns:a16="http://schemas.microsoft.com/office/drawing/2014/main" id="{4185F7A3-AD86-40BA-B722-3410164EB155}"/>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marL="285750" indent="-228600" algn="l">
              <a:buFont typeface="Arial" panose="020B0604020202020204" pitchFamily="34" charset="0"/>
              <a:buChar char="•"/>
            </a:pPr>
            <a:r>
              <a:rPr lang="en-US" b="0" i="0" u="none" strike="noStrike" baseline="0" dirty="0">
                <a:latin typeface="Berlin Sans FB Demi" panose="020E0802020502020306" pitchFamily="34" charset="0"/>
              </a:rPr>
              <a:t>Banking/Financial Institutes plays a significant role in providing financial service.</a:t>
            </a:r>
          </a:p>
          <a:p>
            <a:pPr marL="285750" indent="-228600" algn="l">
              <a:buFont typeface="Arial" panose="020B0604020202020204" pitchFamily="34" charset="0"/>
              <a:buChar char="•"/>
            </a:pPr>
            <a:r>
              <a:rPr lang="en-US" dirty="0">
                <a:latin typeface="Berlin Sans FB Demi" panose="020E0802020502020306" pitchFamily="34" charset="0"/>
              </a:rPr>
              <a:t>To maintain the </a:t>
            </a:r>
            <a:r>
              <a:rPr lang="en-US" dirty="0" err="1">
                <a:latin typeface="Berlin Sans FB Demi" panose="020E0802020502020306" pitchFamily="34" charset="0"/>
              </a:rPr>
              <a:t>integrity,bank</a:t>
            </a:r>
            <a:r>
              <a:rPr lang="en-US" dirty="0">
                <a:latin typeface="Berlin Sans FB Demi" panose="020E0802020502020306" pitchFamily="34" charset="0"/>
              </a:rPr>
              <a:t>/institute must be careful when investing in customers to avoid financial loss.</a:t>
            </a:r>
          </a:p>
          <a:p>
            <a:pPr marL="285750" indent="-228600" algn="l">
              <a:buFont typeface="Arial" panose="020B0604020202020204" pitchFamily="34" charset="0"/>
              <a:buChar char="•"/>
            </a:pPr>
            <a:r>
              <a:rPr lang="en-US" b="0" i="0" u="none" strike="noStrike" baseline="0" dirty="0">
                <a:latin typeface="Berlin Sans FB Demi" panose="020E0802020502020306" pitchFamily="34" charset="0"/>
              </a:rPr>
              <a:t>Before </a:t>
            </a:r>
            <a:r>
              <a:rPr lang="en-US" dirty="0">
                <a:latin typeface="Berlin Sans FB Demi" panose="020E0802020502020306" pitchFamily="34" charset="0"/>
              </a:rPr>
              <a:t>giving credit to </a:t>
            </a:r>
            <a:r>
              <a:rPr lang="en-US" dirty="0" err="1">
                <a:latin typeface="Berlin Sans FB Demi" panose="020E0802020502020306" pitchFamily="34" charset="0"/>
              </a:rPr>
              <a:t>borroers,the</a:t>
            </a:r>
            <a:r>
              <a:rPr lang="en-US" dirty="0">
                <a:latin typeface="Berlin Sans FB Demi" panose="020E0802020502020306" pitchFamily="34" charset="0"/>
              </a:rPr>
              <a:t> bank must come to about the potential of customers.</a:t>
            </a:r>
          </a:p>
          <a:p>
            <a:pPr marL="285750" indent="-228600" algn="l">
              <a:buFont typeface="Arial" panose="020B0604020202020204" pitchFamily="34" charset="0"/>
              <a:buChar char="•"/>
            </a:pPr>
            <a:r>
              <a:rPr lang="en-US" b="0" i="0" u="none" strike="noStrike" baseline="0" dirty="0">
                <a:latin typeface="Berlin Sans FB Demi" panose="020E0802020502020306" pitchFamily="34" charset="0"/>
              </a:rPr>
              <a:t>The term credit </a:t>
            </a:r>
            <a:r>
              <a:rPr lang="en-US" b="0" i="0" u="none" strike="noStrike" baseline="0" dirty="0" err="1">
                <a:latin typeface="Berlin Sans FB Demi" panose="020E0802020502020306" pitchFamily="34" charset="0"/>
              </a:rPr>
              <a:t>scoring,determines</a:t>
            </a:r>
            <a:r>
              <a:rPr lang="en-US" b="0" i="0" u="none" strike="noStrike" baseline="0" dirty="0">
                <a:latin typeface="Berlin Sans FB Demi" panose="020E0802020502020306" pitchFamily="34" charset="0"/>
              </a:rPr>
              <a:t> the relation between defaulters and loan characteristics.</a:t>
            </a:r>
          </a:p>
        </p:txBody>
      </p:sp>
    </p:spTree>
    <p:extLst>
      <p:ext uri="{BB962C8B-B14F-4D97-AF65-F5344CB8AC3E}">
        <p14:creationId xmlns:p14="http://schemas.microsoft.com/office/powerpoint/2010/main" val="351210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C011-40B8-45DB-9AFA-04957DFD790F}"/>
              </a:ext>
            </a:extLst>
          </p:cNvPr>
          <p:cNvSpPr>
            <a:spLocks noGrp="1"/>
          </p:cNvSpPr>
          <p:nvPr>
            <p:ph type="title"/>
          </p:nvPr>
        </p:nvSpPr>
        <p:spPr>
          <a:xfrm>
            <a:off x="265043" y="1404730"/>
            <a:ext cx="4412973" cy="4056584"/>
          </a:xfrm>
        </p:spPr>
        <p:txBody>
          <a:bodyPr>
            <a:normAutofit/>
          </a:bodyPr>
          <a:lstStyle/>
          <a:p>
            <a:r>
              <a:rPr lang="en-US" sz="4100" b="1" dirty="0">
                <a:solidFill>
                  <a:srgbClr val="FFFFFF"/>
                </a:solidFill>
              </a:rPr>
              <a:t>          DATA PREPROCESSING</a:t>
            </a:r>
            <a:endParaRPr lang="en-IN" sz="4100" b="1" dirty="0">
              <a:solidFill>
                <a:srgbClr val="FFFFFF"/>
              </a:solidFill>
            </a:endParaRPr>
          </a:p>
        </p:txBody>
      </p:sp>
      <p:sp>
        <p:nvSpPr>
          <p:cNvPr id="3" name="Content Placeholder 2">
            <a:extLst>
              <a:ext uri="{FF2B5EF4-FFF2-40B4-BE49-F238E27FC236}">
                <a16:creationId xmlns:a16="http://schemas.microsoft.com/office/drawing/2014/main" id="{FC9FA52C-E402-4132-99B4-A1D726922C25}"/>
              </a:ext>
            </a:extLst>
          </p:cNvPr>
          <p:cNvSpPr>
            <a:spLocks noGrp="1"/>
          </p:cNvSpPr>
          <p:nvPr>
            <p:ph idx="1"/>
          </p:nvPr>
        </p:nvSpPr>
        <p:spPr>
          <a:xfrm>
            <a:off x="5370153" y="1526033"/>
            <a:ext cx="5536397" cy="3935281"/>
          </a:xfrm>
        </p:spPr>
        <p:txBody>
          <a:bodyPr>
            <a:normAutofit/>
          </a:bodyPr>
          <a:lstStyle/>
          <a:p>
            <a:r>
              <a:rPr lang="en-US" sz="1800" dirty="0">
                <a:latin typeface="Bahnschrift SemiBold" panose="020B0502040204020203" pitchFamily="34" charset="0"/>
              </a:rPr>
              <a:t>Data set  is divided in 80:20 ratio for train and test respectively.</a:t>
            </a:r>
          </a:p>
          <a:p>
            <a:r>
              <a:rPr lang="en-US" sz="1800" dirty="0">
                <a:latin typeface="Bahnschrift SemiBold" panose="020B0502040204020203" pitchFamily="34" charset="0"/>
              </a:rPr>
              <a:t>ID column was dropped as its unnecessary for our modeling.</a:t>
            </a:r>
          </a:p>
          <a:p>
            <a:r>
              <a:rPr lang="en-US" sz="1800" dirty="0">
                <a:latin typeface="Bahnschrift SemiBold" panose="020B0502040204020203" pitchFamily="34" charset="0"/>
              </a:rPr>
              <a:t>The attribute name ‘PAY_0’was converted to ‘PAY_1’ and  '</a:t>
            </a:r>
            <a:r>
              <a:rPr lang="en-US" sz="1800" dirty="0" err="1">
                <a:latin typeface="Bahnschrift SemiBold" panose="020B0502040204020203" pitchFamily="34" charset="0"/>
              </a:rPr>
              <a:t>default.payment.next.month</a:t>
            </a:r>
            <a:r>
              <a:rPr lang="en-US" sz="1800" dirty="0">
                <a:latin typeface="Bahnschrift SemiBold" panose="020B0502040204020203" pitchFamily="34" charset="0"/>
              </a:rPr>
              <a:t>’ was </a:t>
            </a:r>
            <a:r>
              <a:rPr lang="en-US" sz="1800" dirty="0" err="1">
                <a:latin typeface="Bahnschrift SemiBold" panose="020B0502040204020203" pitchFamily="34" charset="0"/>
              </a:rPr>
              <a:t>covertes</a:t>
            </a:r>
            <a:r>
              <a:rPr lang="en-US" sz="1800" dirty="0">
                <a:latin typeface="Bahnschrift SemiBold" panose="020B0502040204020203" pitchFamily="34" charset="0"/>
              </a:rPr>
              <a:t> to ‘Default’ for naming convenience.</a:t>
            </a:r>
          </a:p>
          <a:p>
            <a:r>
              <a:rPr lang="en-IN" sz="1800" dirty="0">
                <a:latin typeface="Bahnschrift SemiBold" panose="020B0502040204020203" pitchFamily="34" charset="0"/>
              </a:rPr>
              <a:t>Pay_0:No consumption of credit card=-2,Pay duly(paid on time)=-1,payment delay for one mouth=1, payment delay for two months=2,payment delay for nine months and above=-9.</a:t>
            </a:r>
          </a:p>
          <a:p>
            <a:r>
              <a:rPr lang="en-IN" sz="1800" dirty="0">
                <a:latin typeface="Bahnschrift SemiBold" panose="020B0502040204020203" pitchFamily="34" charset="0"/>
              </a:rPr>
              <a:t>No Null values in dataset</a:t>
            </a:r>
          </a:p>
        </p:txBody>
      </p:sp>
    </p:spTree>
    <p:extLst>
      <p:ext uri="{BB962C8B-B14F-4D97-AF65-F5344CB8AC3E}">
        <p14:creationId xmlns:p14="http://schemas.microsoft.com/office/powerpoint/2010/main" val="4008108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7CAF8-BF8C-4C74-958D-7147F2DFA865}"/>
              </a:ext>
            </a:extLst>
          </p:cNvPr>
          <p:cNvSpPr>
            <a:spLocks noGrp="1"/>
          </p:cNvSpPr>
          <p:nvPr>
            <p:ph type="title"/>
          </p:nvPr>
        </p:nvSpPr>
        <p:spPr>
          <a:xfrm>
            <a:off x="1171074" y="1396686"/>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3" name="Content Placeholder 2">
            <a:extLst>
              <a:ext uri="{FF2B5EF4-FFF2-40B4-BE49-F238E27FC236}">
                <a16:creationId xmlns:a16="http://schemas.microsoft.com/office/drawing/2014/main" id="{492F7B65-7995-4A92-9D5E-0689797B5C8C}"/>
              </a:ext>
            </a:extLst>
          </p:cNvPr>
          <p:cNvSpPr>
            <a:spLocks noGrp="1"/>
          </p:cNvSpPr>
          <p:nvPr>
            <p:ph idx="1"/>
          </p:nvPr>
        </p:nvSpPr>
        <p:spPr>
          <a:xfrm>
            <a:off x="5370153" y="1526033"/>
            <a:ext cx="5536397" cy="3935281"/>
          </a:xfrm>
        </p:spPr>
        <p:txBody>
          <a:bodyPr>
            <a:normAutofit/>
          </a:bodyPr>
          <a:lstStyle/>
          <a:p>
            <a:r>
              <a:rPr lang="en-IN" sz="2000" b="0" i="0">
                <a:effectLst/>
                <a:latin typeface="Helvetica Neue"/>
              </a:rPr>
              <a:t>There are more women than men in our dataset and, apparently, men have a slightly higher chance of default.</a:t>
            </a:r>
          </a:p>
          <a:p>
            <a:r>
              <a:rPr lang="en-IN" sz="2000">
                <a:latin typeface="Helvetica Neue"/>
              </a:rPr>
              <a:t>The probability of default was higher for men.</a:t>
            </a:r>
          </a:p>
          <a:p>
            <a:r>
              <a:rPr lang="en-IN" sz="2000" b="0" i="0">
                <a:effectLst/>
                <a:latin typeface="Helvetica Neue"/>
              </a:rPr>
              <a:t>Most people in our dataset have between 25 and 40 years old. There is also an impression that around that age the chance of default is a little lower.</a:t>
            </a:r>
          </a:p>
          <a:p>
            <a:r>
              <a:rPr lang="en-IN" sz="2000" b="0" i="0">
                <a:effectLst/>
                <a:latin typeface="Helvetica Neue"/>
              </a:rPr>
              <a:t>Most customers have 200k or less of credit limit. And it seems that we will find a higher concentration of customers in default on that range.</a:t>
            </a:r>
            <a:endParaRPr lang="en-IN" sz="2000"/>
          </a:p>
        </p:txBody>
      </p:sp>
    </p:spTree>
    <p:extLst>
      <p:ext uri="{BB962C8B-B14F-4D97-AF65-F5344CB8AC3E}">
        <p14:creationId xmlns:p14="http://schemas.microsoft.com/office/powerpoint/2010/main" val="22941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842C-D731-422D-B2E8-9121FE06F30F}"/>
              </a:ext>
            </a:extLst>
          </p:cNvPr>
          <p:cNvSpPr>
            <a:spLocks noGrp="1"/>
          </p:cNvSpPr>
          <p:nvPr>
            <p:ph type="title"/>
          </p:nvPr>
        </p:nvSpPr>
        <p:spPr>
          <a:xfrm>
            <a:off x="1389278" y="1233241"/>
            <a:ext cx="3240506" cy="4064628"/>
          </a:xfrm>
        </p:spPr>
        <p:txBody>
          <a:bodyPr>
            <a:normAutofit/>
          </a:bodyPr>
          <a:lstStyle/>
          <a:p>
            <a:r>
              <a:rPr lang="en-US" b="1" dirty="0">
                <a:solidFill>
                  <a:srgbClr val="FFFFFF"/>
                </a:solidFill>
              </a:rPr>
              <a:t>INSIGHT FROM DATA ANALYSIS</a:t>
            </a:r>
            <a:endParaRPr lang="en-IN" b="1" dirty="0">
              <a:solidFill>
                <a:srgbClr val="FFFFFF"/>
              </a:solidFill>
            </a:endParaRPr>
          </a:p>
        </p:txBody>
      </p:sp>
      <p:sp>
        <p:nvSpPr>
          <p:cNvPr id="3" name="Content Placeholder 2">
            <a:extLst>
              <a:ext uri="{FF2B5EF4-FFF2-40B4-BE49-F238E27FC236}">
                <a16:creationId xmlns:a16="http://schemas.microsoft.com/office/drawing/2014/main" id="{6FE99199-B055-4C8C-A3C0-C652F60289FA}"/>
              </a:ext>
            </a:extLst>
          </p:cNvPr>
          <p:cNvSpPr>
            <a:spLocks noGrp="1"/>
          </p:cNvSpPr>
          <p:nvPr>
            <p:ph idx="1"/>
          </p:nvPr>
        </p:nvSpPr>
        <p:spPr>
          <a:xfrm>
            <a:off x="6096000" y="820880"/>
            <a:ext cx="5257799" cy="4889350"/>
          </a:xfrm>
        </p:spPr>
        <p:txBody>
          <a:bodyPr anchor="t">
            <a:normAutofit/>
          </a:bodyPr>
          <a:lstStyle/>
          <a:p>
            <a:r>
              <a:rPr lang="en-IN" sz="2600" dirty="0">
                <a:latin typeface="Helvetica Neue"/>
              </a:rPr>
              <a:t>T</a:t>
            </a:r>
            <a:r>
              <a:rPr lang="en-IN" sz="2600" b="0" i="0" dirty="0">
                <a:effectLst/>
                <a:latin typeface="Helvetica Neue"/>
              </a:rPr>
              <a:t>hose who have a negative bill statement have a lower chance of default than the rest. What stands out is that there is a little higher chance of default for those who didn't have a bill in the previous months.</a:t>
            </a:r>
          </a:p>
          <a:p>
            <a:r>
              <a:rPr lang="en-IN" sz="2600" b="0" i="0" dirty="0">
                <a:effectLst/>
                <a:latin typeface="Helvetica Neue"/>
              </a:rPr>
              <a:t>There is a higher default rate among those who paid nothing in previous months and lower rates among those paid over 25k of NT dollars.</a:t>
            </a:r>
            <a:endParaRPr lang="en-IN" sz="2600" dirty="0"/>
          </a:p>
        </p:txBody>
      </p:sp>
    </p:spTree>
    <p:extLst>
      <p:ext uri="{BB962C8B-B14F-4D97-AF65-F5344CB8AC3E}">
        <p14:creationId xmlns:p14="http://schemas.microsoft.com/office/powerpoint/2010/main" val="53074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9A0A-42D4-4F91-BA4F-9A530695EA38}"/>
              </a:ext>
            </a:extLst>
          </p:cNvPr>
          <p:cNvSpPr>
            <a:spLocks noGrp="1"/>
          </p:cNvSpPr>
          <p:nvPr>
            <p:ph type="title"/>
          </p:nvPr>
        </p:nvSpPr>
        <p:spPr>
          <a:xfrm>
            <a:off x="635000" y="640823"/>
            <a:ext cx="3418659" cy="5583148"/>
          </a:xfrm>
        </p:spPr>
        <p:txBody>
          <a:bodyPr anchor="ctr">
            <a:normAutofit/>
          </a:bodyPr>
          <a:lstStyle/>
          <a:p>
            <a:r>
              <a:rPr lang="en-US" sz="5400" b="1" dirty="0"/>
              <a:t>RANDOM FOREST MODEL</a:t>
            </a:r>
            <a:endParaRPr lang="en-IN" sz="5400" b="1" dirty="0"/>
          </a:p>
        </p:txBody>
      </p:sp>
      <p:graphicFrame>
        <p:nvGraphicFramePr>
          <p:cNvPr id="5" name="Content Placeholder 2">
            <a:extLst>
              <a:ext uri="{FF2B5EF4-FFF2-40B4-BE49-F238E27FC236}">
                <a16:creationId xmlns:a16="http://schemas.microsoft.com/office/drawing/2014/main" id="{71D8E67F-73D6-4CF6-8419-4ADE5F4BADCD}"/>
              </a:ext>
            </a:extLst>
          </p:cNvPr>
          <p:cNvGraphicFramePr>
            <a:graphicFrameLocks noGrp="1"/>
          </p:cNvGraphicFramePr>
          <p:nvPr>
            <p:ph idx="1"/>
            <p:extLst>
              <p:ext uri="{D42A27DB-BD31-4B8C-83A1-F6EECF244321}">
                <p14:modId xmlns:p14="http://schemas.microsoft.com/office/powerpoint/2010/main" val="258545505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521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6F82-A1C5-48F5-973C-8255829D487B}"/>
              </a:ext>
            </a:extLst>
          </p:cNvPr>
          <p:cNvSpPr>
            <a:spLocks noGrp="1"/>
          </p:cNvSpPr>
          <p:nvPr>
            <p:ph type="title"/>
          </p:nvPr>
        </p:nvSpPr>
        <p:spPr>
          <a:xfrm>
            <a:off x="172278" y="1683025"/>
            <a:ext cx="3881381" cy="4540945"/>
          </a:xfrm>
        </p:spPr>
        <p:txBody>
          <a:bodyPr anchor="ctr">
            <a:normAutofit/>
          </a:bodyPr>
          <a:lstStyle/>
          <a:p>
            <a:r>
              <a:rPr lang="en-US" sz="5400" b="1" dirty="0"/>
              <a:t>INCREASIG THE PREDICTIVE POWER</a:t>
            </a:r>
            <a:endParaRPr lang="en-IN" sz="5400" b="1" dirty="0"/>
          </a:p>
        </p:txBody>
      </p:sp>
      <p:graphicFrame>
        <p:nvGraphicFramePr>
          <p:cNvPr id="5" name="Content Placeholder 2">
            <a:extLst>
              <a:ext uri="{FF2B5EF4-FFF2-40B4-BE49-F238E27FC236}">
                <a16:creationId xmlns:a16="http://schemas.microsoft.com/office/drawing/2014/main" id="{885DC1E8-11AF-4A0C-9ABC-1E5EB15FD066}"/>
              </a:ext>
            </a:extLst>
          </p:cNvPr>
          <p:cNvGraphicFramePr>
            <a:graphicFrameLocks noGrp="1"/>
          </p:cNvGraphicFramePr>
          <p:nvPr>
            <p:ph idx="1"/>
            <p:extLst>
              <p:ext uri="{D42A27DB-BD31-4B8C-83A1-F6EECF244321}">
                <p14:modId xmlns:p14="http://schemas.microsoft.com/office/powerpoint/2010/main" val="153428855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515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04B6A-B3A1-493D-94A3-88D5F66BE645}"/>
              </a:ext>
            </a:extLst>
          </p:cNvPr>
          <p:cNvSpPr>
            <a:spLocks noGrp="1"/>
          </p:cNvSpPr>
          <p:nvPr>
            <p:ph type="title"/>
          </p:nvPr>
        </p:nvSpPr>
        <p:spPr>
          <a:xfrm>
            <a:off x="0" y="640823"/>
            <a:ext cx="4053659" cy="5583148"/>
          </a:xfrm>
        </p:spPr>
        <p:txBody>
          <a:bodyPr anchor="ctr">
            <a:normAutofit/>
          </a:bodyPr>
          <a:lstStyle/>
          <a:p>
            <a:r>
              <a:rPr lang="en-US" sz="5400" b="1" dirty="0" err="1"/>
              <a:t>INCREAinG</a:t>
            </a:r>
            <a:r>
              <a:rPr lang="en-US" sz="5400" b="1" dirty="0"/>
              <a:t> THE MODEL’S SPEED</a:t>
            </a:r>
            <a:endParaRPr lang="en-IN" sz="5400" b="1" dirty="0"/>
          </a:p>
        </p:txBody>
      </p:sp>
      <p:graphicFrame>
        <p:nvGraphicFramePr>
          <p:cNvPr id="5" name="Content Placeholder 2">
            <a:extLst>
              <a:ext uri="{FF2B5EF4-FFF2-40B4-BE49-F238E27FC236}">
                <a16:creationId xmlns:a16="http://schemas.microsoft.com/office/drawing/2014/main" id="{FF6924AD-0EE1-4A42-ACE5-15CB5408522B}"/>
              </a:ext>
            </a:extLst>
          </p:cNvPr>
          <p:cNvGraphicFramePr>
            <a:graphicFrameLocks noGrp="1"/>
          </p:cNvGraphicFramePr>
          <p:nvPr>
            <p:ph idx="1"/>
            <p:extLst>
              <p:ext uri="{D42A27DB-BD31-4B8C-83A1-F6EECF244321}">
                <p14:modId xmlns:p14="http://schemas.microsoft.com/office/powerpoint/2010/main" val="212768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34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153-EE0B-4368-A2AB-E1860B30926E}"/>
              </a:ext>
            </a:extLst>
          </p:cNvPr>
          <p:cNvSpPr>
            <a:spLocks noGrp="1"/>
          </p:cNvSpPr>
          <p:nvPr>
            <p:ph type="title"/>
          </p:nvPr>
        </p:nvSpPr>
        <p:spPr>
          <a:xfrm>
            <a:off x="838200" y="401221"/>
            <a:ext cx="10515600" cy="1348065"/>
          </a:xfrm>
        </p:spPr>
        <p:txBody>
          <a:bodyPr>
            <a:normAutofit/>
          </a:bodyPr>
          <a:lstStyle/>
          <a:p>
            <a:r>
              <a:rPr lang="en-US" sz="5400" b="1" dirty="0">
                <a:solidFill>
                  <a:srgbClr val="FFFFFF"/>
                </a:solidFill>
              </a:rPr>
              <a:t>CONCLUSION</a:t>
            </a:r>
            <a:endParaRPr lang="en-IN" sz="5400" b="1" dirty="0">
              <a:solidFill>
                <a:srgbClr val="FFFFFF"/>
              </a:solidFill>
            </a:endParaRPr>
          </a:p>
        </p:txBody>
      </p:sp>
      <p:sp>
        <p:nvSpPr>
          <p:cNvPr id="18" name="Content Placeholder 2">
            <a:extLst>
              <a:ext uri="{FF2B5EF4-FFF2-40B4-BE49-F238E27FC236}">
                <a16:creationId xmlns:a16="http://schemas.microsoft.com/office/drawing/2014/main" id="{9780C8B2-F6B2-4907-A581-7C8D96128B7C}"/>
              </a:ext>
            </a:extLst>
          </p:cNvPr>
          <p:cNvSpPr>
            <a:spLocks noGrp="1"/>
          </p:cNvSpPr>
          <p:nvPr>
            <p:ph idx="1"/>
          </p:nvPr>
        </p:nvSpPr>
        <p:spPr>
          <a:xfrm>
            <a:off x="838200" y="2586789"/>
            <a:ext cx="10515600" cy="3590174"/>
          </a:xfrm>
        </p:spPr>
        <p:txBody>
          <a:bodyPr>
            <a:normAutofit lnSpcReduction="10000"/>
          </a:bodyPr>
          <a:lstStyle/>
          <a:p>
            <a:r>
              <a:rPr lang="en-US" sz="2200" dirty="0">
                <a:latin typeface="Arial Rounded MT Bold" panose="020F0704030504030204" pitchFamily="34" charset="0"/>
              </a:rPr>
              <a:t>We investigated the </a:t>
            </a:r>
            <a:r>
              <a:rPr lang="en-US" sz="2200" dirty="0" err="1">
                <a:latin typeface="Arial Rounded MT Bold" panose="020F0704030504030204" pitchFamily="34" charset="0"/>
              </a:rPr>
              <a:t>data,checking</a:t>
            </a:r>
            <a:r>
              <a:rPr lang="en-US" sz="2200" dirty="0">
                <a:latin typeface="Arial Rounded MT Bold" panose="020F0704030504030204" pitchFamily="34" charset="0"/>
              </a:rPr>
              <a:t> for data </a:t>
            </a:r>
            <a:r>
              <a:rPr lang="en-US" sz="2200" dirty="0" err="1">
                <a:latin typeface="Arial Rounded MT Bold" panose="020F0704030504030204" pitchFamily="34" charset="0"/>
              </a:rPr>
              <a:t>unbalancing,visualizing</a:t>
            </a:r>
            <a:r>
              <a:rPr lang="en-US" sz="2200" dirty="0">
                <a:latin typeface="Arial Rounded MT Bold" panose="020F0704030504030204" pitchFamily="34" charset="0"/>
              </a:rPr>
              <a:t> the features and understanding the relationship between different features.</a:t>
            </a:r>
          </a:p>
          <a:p>
            <a:r>
              <a:rPr lang="en-US" sz="2200" dirty="0">
                <a:latin typeface="Arial Rounded MT Bold" panose="020F0704030504030204" pitchFamily="34" charset="0"/>
              </a:rPr>
              <a:t>We used train-test split to evaluate the model effectiveness to predict the target value i.e. detecting if a credit card will default next month.</a:t>
            </a:r>
          </a:p>
          <a:p>
            <a:r>
              <a:rPr lang="en-US" sz="2200" dirty="0">
                <a:latin typeface="Arial Rounded MT Bold" panose="020F0704030504030204" pitchFamily="34" charset="0"/>
              </a:rPr>
              <a:t>We started with </a:t>
            </a:r>
            <a:r>
              <a:rPr lang="en-US" sz="2200" dirty="0" err="1">
                <a:latin typeface="Arial Rounded MT Bold" panose="020F0704030504030204" pitchFamily="34" charset="0"/>
              </a:rPr>
              <a:t>adaboost,random</a:t>
            </a:r>
            <a:r>
              <a:rPr lang="en-US" sz="2200" dirty="0">
                <a:latin typeface="Arial Rounded MT Bold" panose="020F0704030504030204" pitchFamily="34" charset="0"/>
              </a:rPr>
              <a:t> forest ,SVM,KNN and decision tree the accuracy all are different.</a:t>
            </a:r>
          </a:p>
          <a:p>
            <a:r>
              <a:rPr lang="en-US" sz="2200" dirty="0">
                <a:latin typeface="Arial Rounded MT Bold" panose="020F0704030504030204" pitchFamily="34" charset="0"/>
              </a:rPr>
              <a:t>We choose random forest model base on the accuracy score which very low the other model.</a:t>
            </a:r>
          </a:p>
          <a:p>
            <a:r>
              <a:rPr lang="en-IN" sz="2200" dirty="0">
                <a:latin typeface="Arial Rounded MT Bold" panose="020F0704030504030204" pitchFamily="34" charset="0"/>
              </a:rPr>
              <a:t>This would also inform the issuer’s decisions on who to give a credit card toa and what credit limit to provide.</a:t>
            </a:r>
          </a:p>
        </p:txBody>
      </p:sp>
    </p:spTree>
    <p:extLst>
      <p:ext uri="{BB962C8B-B14F-4D97-AF65-F5344CB8AC3E}">
        <p14:creationId xmlns:p14="http://schemas.microsoft.com/office/powerpoint/2010/main" val="40200719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1180</TotalTime>
  <Words>814</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Bahnschrift SemiBold</vt:lpstr>
      <vt:lpstr>Berlin Sans FB Demi</vt:lpstr>
      <vt:lpstr>Century Gothic</vt:lpstr>
      <vt:lpstr>Helvetica Neue</vt:lpstr>
      <vt:lpstr>Vapor Trail</vt:lpstr>
      <vt:lpstr>CREDIT CARD DEFAULT PREDICTION</vt:lpstr>
      <vt:lpstr>OVERVIEW</vt:lpstr>
      <vt:lpstr>          DATA PREPROCESSING</vt:lpstr>
      <vt:lpstr>INSIGHT FROM DATA ANALYSIS</vt:lpstr>
      <vt:lpstr>INSIGHT FROM DATA ANALYSIS</vt:lpstr>
      <vt:lpstr>RANDOM FOREST MODEL</vt:lpstr>
      <vt:lpstr>INCREASIG THE PREDICTIVE POWER</vt:lpstr>
      <vt:lpstr>INCREAinG THE MODEL’S SPEED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DEFAULT PREDICTION</dc:title>
  <dc:creator>meet patel</dc:creator>
  <cp:lastModifiedBy>Mahipal singh</cp:lastModifiedBy>
  <cp:revision>3</cp:revision>
  <dcterms:created xsi:type="dcterms:W3CDTF">2021-09-09T07:45:17Z</dcterms:created>
  <dcterms:modified xsi:type="dcterms:W3CDTF">2024-05-10T08:37:20Z</dcterms:modified>
</cp:coreProperties>
</file>