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58" r:id="rId8"/>
    <p:sldId id="261" r:id="rId9"/>
    <p:sldId id="262" r:id="rId10"/>
    <p:sldId id="283" r:id="rId11"/>
    <p:sldId id="264" r:id="rId12"/>
    <p:sldId id="286"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954" y="11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408760" y="1222626"/>
            <a:ext cx="7975006" cy="4376790"/>
          </a:xfrm>
        </p:spPr>
        <p:txBody>
          <a:bodyPr/>
          <a:lstStyle/>
          <a:p>
            <a:pPr algn="ctr"/>
            <a:r>
              <a:rPr lang="en-US" sz="5400" dirty="0"/>
              <a:t>Analyzing Sentiments: A Comprehensive Examination</a:t>
            </a:r>
            <a:br>
              <a:rPr lang="en-US" sz="8800" dirty="0"/>
            </a:br>
            <a:endParaRPr lang="en-US" sz="8800"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88817" y="759333"/>
            <a:ext cx="4945598" cy="1243584"/>
          </a:xfrm>
        </p:spPr>
        <p:txBody>
          <a:bodyPr/>
          <a:lstStyle/>
          <a:p>
            <a:r>
              <a:rPr lang="en-US" sz="4800" dirty="0"/>
              <a:t>Conclusion</a:t>
            </a:r>
          </a:p>
        </p:txBody>
      </p:sp>
      <p:sp>
        <p:nvSpPr>
          <p:cNvPr id="3" name="TextBox 2">
            <a:extLst>
              <a:ext uri="{FF2B5EF4-FFF2-40B4-BE49-F238E27FC236}">
                <a16:creationId xmlns:a16="http://schemas.microsoft.com/office/drawing/2014/main" id="{D19CD002-454A-067B-D0BD-C10F0DFB5578}"/>
              </a:ext>
            </a:extLst>
          </p:cNvPr>
          <p:cNvSpPr txBox="1"/>
          <p:nvPr/>
        </p:nvSpPr>
        <p:spPr>
          <a:xfrm>
            <a:off x="5026742" y="2533650"/>
            <a:ext cx="6488983" cy="3046988"/>
          </a:xfrm>
          <a:prstGeom prst="rect">
            <a:avLst/>
          </a:prstGeom>
          <a:noFill/>
        </p:spPr>
        <p:txBody>
          <a:bodyPr wrap="square" rtlCol="0">
            <a:spAutoFit/>
          </a:bodyPr>
          <a:lstStyle/>
          <a:p>
            <a:r>
              <a:rPr lang="en-US" sz="2400" dirty="0">
                <a:solidFill>
                  <a:schemeClr val="bg1"/>
                </a:solidFill>
              </a:rPr>
              <a:t>In conclusion, sentiment analysis plays a pivotal role in understanding public opinion and making data-driven decisions. As technology continues to advance, the future of sentiment analysis holds promising developments in emotion recognition and real-time analysis.</a:t>
            </a:r>
          </a:p>
          <a:p>
            <a:endParaRPr lang="en-IN" sz="2400" dirty="0">
              <a:solidFill>
                <a:schemeClr val="bg1"/>
              </a:solidFill>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958958"/>
            <a:ext cx="7387476" cy="2630184"/>
          </a:xfrm>
        </p:spPr>
        <p:txBody>
          <a:bodyPr>
            <a:normAutofit fontScale="92500" lnSpcReduction="10000"/>
          </a:bodyPr>
          <a:lstStyle/>
          <a:p>
            <a:r>
              <a:rPr lang="en-US" sz="2800" dirty="0"/>
              <a:t>Welcome to the presentation on Analyzing Sentiments. This comprehensive examination will delve into the intricacies of sentiment analysis and its applications in various domains. We will explore the methodologies and tools used to analyze sentiments in textual data.</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itle 5">
            <a:extLst>
              <a:ext uri="{FF2B5EF4-FFF2-40B4-BE49-F238E27FC236}">
                <a16:creationId xmlns:a16="http://schemas.microsoft.com/office/drawing/2014/main" id="{ECE0700A-4447-E34A-204F-43141E6F2DEB}"/>
              </a:ext>
            </a:extLst>
          </p:cNvPr>
          <p:cNvSpPr>
            <a:spLocks noGrp="1"/>
          </p:cNvSpPr>
          <p:nvPr>
            <p:ph type="title"/>
          </p:nvPr>
        </p:nvSpPr>
        <p:spPr>
          <a:xfrm>
            <a:off x="523879" y="1715785"/>
            <a:ext cx="7767366" cy="1436326"/>
          </a:xfrm>
        </p:spPr>
        <p:txBody>
          <a:bodyPr>
            <a:normAutofit fontScale="90000"/>
          </a:bodyPr>
          <a:lstStyle/>
          <a:p>
            <a:r>
              <a:rPr lang="en-IN" dirty="0"/>
              <a:t>Introduction</a:t>
            </a:r>
            <a:br>
              <a:rPr lang="en-IN" dirty="0"/>
            </a:br>
            <a:endParaRPr lang="en-IN"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08121" y="585628"/>
            <a:ext cx="4654297" cy="2103120"/>
          </a:xfrm>
        </p:spPr>
        <p:txBody>
          <a:bodyPr>
            <a:normAutofit fontScale="90000"/>
          </a:bodyPr>
          <a:lstStyle/>
          <a:p>
            <a:r>
              <a:rPr lang="en-US" dirty="0"/>
              <a:t>Understanding Sentiment Analysis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770205" y="3041151"/>
            <a:ext cx="6803136" cy="3102795"/>
          </a:xfrm>
        </p:spPr>
        <p:txBody>
          <a:bodyPr>
            <a:normAutofit fontScale="92500" lnSpcReduction="10000"/>
          </a:bodyPr>
          <a:lstStyle/>
          <a:p>
            <a:r>
              <a:rPr lang="en-US" sz="2800" dirty="0"/>
              <a:t>Sentiment analysis, also known as opinion mining, is the process of determining the emotional tone behind a series of words. It involves the use of natural language processing and text analysis techniques to identify and extract subjective information from text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5915203" cy="535531"/>
          </a:xfrm>
        </p:spPr>
        <p:txBody>
          <a:bodyPr/>
          <a:lstStyle/>
          <a:p>
            <a:r>
              <a:rPr lang="en-US" dirty="0"/>
              <a:t>Methods of Sentiment Analysis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963344" y="2221286"/>
            <a:ext cx="6742274" cy="2761680"/>
          </a:xfrm>
        </p:spPr>
        <p:txBody>
          <a:bodyPr/>
          <a:lstStyle/>
          <a:p>
            <a:r>
              <a:rPr lang="en-US" sz="2400" dirty="0"/>
              <a:t>There are various methods for sentiment analysis, including lexicon-based approaches, machine learning algorithms, and deep learning models. Each method has its own strengths and limitations, and the choice of method depends on the specific requirements of the analysis.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Applications of Sentiment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505075"/>
            <a:ext cx="6202879" cy="3464210"/>
          </a:xfrm>
        </p:spPr>
        <p:txBody>
          <a:bodyPr>
            <a:normAutofit/>
          </a:bodyPr>
          <a:lstStyle/>
          <a:p>
            <a:r>
              <a:rPr lang="en-US" sz="2400" dirty="0"/>
              <a:t>Sentiment analysis has diverse applications across industries, including brand monitoring, customer feedback analysis, social media monitoring, and market research. It enables organizations to gain valuable insights from unstructured textual data.</a:t>
            </a:r>
          </a:p>
        </p:txBody>
      </p:sp>
      <p:pic>
        <p:nvPicPr>
          <p:cNvPr id="15" name="Picture 14">
            <a:extLst>
              <a:ext uri="{FF2B5EF4-FFF2-40B4-BE49-F238E27FC236}">
                <a16:creationId xmlns:a16="http://schemas.microsoft.com/office/drawing/2014/main" id="{A64D1EA9-7688-97F5-0BA8-891D82E4838D}"/>
              </a:ext>
            </a:extLst>
          </p:cNvPr>
          <p:cNvPicPr>
            <a:picLocks noChangeAspect="1"/>
          </p:cNvPicPr>
          <p:nvPr/>
        </p:nvPicPr>
        <p:blipFill rotWithShape="1">
          <a:blip r:embed="rId2"/>
          <a:srcRect r="1752"/>
          <a:stretch/>
        </p:blipFill>
        <p:spPr>
          <a:xfrm>
            <a:off x="7736664" y="1354217"/>
            <a:ext cx="3277233" cy="4841100"/>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 INSIGHTS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32" name="Picture 31" descr="A screenshot of a computer screen&#10;&#10;Description automatically generated">
            <a:extLst>
              <a:ext uri="{FF2B5EF4-FFF2-40B4-BE49-F238E27FC236}">
                <a16:creationId xmlns:a16="http://schemas.microsoft.com/office/drawing/2014/main" id="{8E883DD6-2578-8DE6-D53E-EEC55B9109D8}"/>
              </a:ext>
            </a:extLst>
          </p:cNvPr>
          <p:cNvPicPr>
            <a:picLocks noChangeAspect="1"/>
          </p:cNvPicPr>
          <p:nvPr/>
        </p:nvPicPr>
        <p:blipFill>
          <a:blip r:embed="rId2"/>
          <a:stretch>
            <a:fillRect/>
          </a:stretch>
        </p:blipFill>
        <p:spPr>
          <a:xfrm>
            <a:off x="156688" y="1385740"/>
            <a:ext cx="5939312" cy="4769681"/>
          </a:xfrm>
          <a:prstGeom prst="rect">
            <a:avLst/>
          </a:prstGeom>
        </p:spPr>
      </p:pic>
      <p:pic>
        <p:nvPicPr>
          <p:cNvPr id="35" name="Picture 34" descr="A screen shot of a graph&#10;&#10;Description automatically generated">
            <a:extLst>
              <a:ext uri="{FF2B5EF4-FFF2-40B4-BE49-F238E27FC236}">
                <a16:creationId xmlns:a16="http://schemas.microsoft.com/office/drawing/2014/main" id="{384AEAB3-583B-F84F-C814-843A340EF7F6}"/>
              </a:ext>
            </a:extLst>
          </p:cNvPr>
          <p:cNvPicPr>
            <a:picLocks noChangeAspect="1"/>
          </p:cNvPicPr>
          <p:nvPr/>
        </p:nvPicPr>
        <p:blipFill>
          <a:blip r:embed="rId3"/>
          <a:stretch>
            <a:fillRect/>
          </a:stretch>
        </p:blipFill>
        <p:spPr>
          <a:xfrm>
            <a:off x="6264586" y="1385740"/>
            <a:ext cx="5770726" cy="4769681"/>
          </a:xfrm>
          <a:prstGeom prst="rect">
            <a:avLst/>
          </a:prstGeo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978729"/>
          </a:xfrm>
        </p:spPr>
        <p:txBody>
          <a:bodyPr/>
          <a:lstStyle/>
          <a:p>
            <a:r>
              <a:rPr lang="en-US" dirty="0"/>
              <a:t>DATA INSIGHTS</a:t>
            </a:r>
            <a:br>
              <a:rPr lang="en-US" dirty="0"/>
            </a:br>
            <a:endParaRPr lang="en-US"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9" name="Picture Placeholder 8" descr="A graph with blue and white lines">
            <a:extLst>
              <a:ext uri="{FF2B5EF4-FFF2-40B4-BE49-F238E27FC236}">
                <a16:creationId xmlns:a16="http://schemas.microsoft.com/office/drawing/2014/main" id="{BC09F51A-B60C-46CF-3E28-AD0F45286A1D}"/>
              </a:ext>
            </a:extLst>
          </p:cNvPr>
          <p:cNvPicPr>
            <a:picLocks noGrp="1" noChangeAspect="1"/>
          </p:cNvPicPr>
          <p:nvPr>
            <p:ph type="pic" sz="quarter" idx="19"/>
          </p:nvPr>
        </p:nvPicPr>
        <p:blipFill>
          <a:blip r:embed="rId2"/>
          <a:srcRect t="34982" b="34982"/>
          <a:stretch>
            <a:fillRect/>
          </a:stretch>
        </p:blipFill>
        <p:spPr>
          <a:xfrm>
            <a:off x="-2" y="1352575"/>
            <a:ext cx="12192002" cy="4755994"/>
          </a:xfr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 INSIGHTS</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7" name="Picture Placeholder 6" descr="A graph with blue bars">
            <a:extLst>
              <a:ext uri="{FF2B5EF4-FFF2-40B4-BE49-F238E27FC236}">
                <a16:creationId xmlns:a16="http://schemas.microsoft.com/office/drawing/2014/main" id="{406F31D0-8BE9-65D1-8E0C-5670807E7154}"/>
              </a:ext>
            </a:extLst>
          </p:cNvPr>
          <p:cNvPicPr>
            <a:picLocks noGrp="1" noChangeAspect="1"/>
          </p:cNvPicPr>
          <p:nvPr>
            <p:ph type="pic" sz="quarter" idx="19"/>
          </p:nvPr>
        </p:nvPicPr>
        <p:blipFill>
          <a:blip r:embed="rId2"/>
          <a:srcRect t="35386" b="35386"/>
          <a:stretch>
            <a:fillRect/>
          </a:stretch>
        </p:blipFill>
        <p:spPr>
          <a:xfrm>
            <a:off x="-2" y="1352575"/>
            <a:ext cx="12192002" cy="4821982"/>
          </a:xfr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B999-7595-743D-3448-E6AC23AD476F}"/>
              </a:ext>
            </a:extLst>
          </p:cNvPr>
          <p:cNvSpPr>
            <a:spLocks noGrp="1"/>
          </p:cNvSpPr>
          <p:nvPr>
            <p:ph type="ctrTitle"/>
          </p:nvPr>
        </p:nvSpPr>
        <p:spPr>
          <a:xfrm>
            <a:off x="6188792" y="590550"/>
            <a:ext cx="4945598" cy="1752600"/>
          </a:xfrm>
        </p:spPr>
        <p:txBody>
          <a:bodyPr/>
          <a:lstStyle/>
          <a:p>
            <a:r>
              <a:rPr lang="en-IN" sz="4000" dirty="0"/>
              <a:t>Challenges in Sentiment Analysis</a:t>
            </a:r>
            <a:br>
              <a:rPr lang="en-IN" sz="4000" dirty="0"/>
            </a:br>
            <a:endParaRPr lang="en-IN" sz="4000" dirty="0"/>
          </a:p>
        </p:txBody>
      </p:sp>
      <p:sp>
        <p:nvSpPr>
          <p:cNvPr id="3" name="TextBox 2">
            <a:extLst>
              <a:ext uri="{FF2B5EF4-FFF2-40B4-BE49-F238E27FC236}">
                <a16:creationId xmlns:a16="http://schemas.microsoft.com/office/drawing/2014/main" id="{50105566-6A5F-31F6-72AC-E003407B1D11}"/>
              </a:ext>
            </a:extLst>
          </p:cNvPr>
          <p:cNvSpPr txBox="1"/>
          <p:nvPr/>
        </p:nvSpPr>
        <p:spPr>
          <a:xfrm>
            <a:off x="5057775" y="2895599"/>
            <a:ext cx="6076615" cy="2954655"/>
          </a:xfrm>
          <a:prstGeom prst="rect">
            <a:avLst/>
          </a:prstGeom>
          <a:noFill/>
        </p:spPr>
        <p:txBody>
          <a:bodyPr wrap="square" rtlCol="0">
            <a:spAutoFit/>
          </a:bodyPr>
          <a:lstStyle/>
          <a:p>
            <a:r>
              <a:rPr lang="en-US" sz="2400" dirty="0">
                <a:solidFill>
                  <a:schemeClr val="bg1"/>
                </a:solidFill>
              </a:rPr>
              <a:t>Despite its usefulness, sentiment analysis faces challenges such as sarcasm detection, contextual understanding, and multilingual sentiment analysis. Overcoming these challenges is crucial for improving the accuracy and reliability of sentiment analysis.</a:t>
            </a:r>
          </a:p>
          <a:p>
            <a:endParaRPr lang="en-IN" dirty="0">
              <a:solidFill>
                <a:schemeClr val="bg1"/>
              </a:solidFill>
            </a:endParaRPr>
          </a:p>
        </p:txBody>
      </p:sp>
    </p:spTree>
    <p:extLst>
      <p:ext uri="{BB962C8B-B14F-4D97-AF65-F5344CB8AC3E}">
        <p14:creationId xmlns:p14="http://schemas.microsoft.com/office/powerpoint/2010/main" val="369008020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20</TotalTime>
  <Words>283</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Analyzing Sentiments: A Comprehensive Examination </vt:lpstr>
      <vt:lpstr>Introduction </vt:lpstr>
      <vt:lpstr>Understanding Sentiment Analysis</vt:lpstr>
      <vt:lpstr>Methods of Sentiment Analysis</vt:lpstr>
      <vt:lpstr>Applications of Sentiment Analysis</vt:lpstr>
      <vt:lpstr>DATA INSIGHTS</vt:lpstr>
      <vt:lpstr>DATA INSIGHTS </vt:lpstr>
      <vt:lpstr>DATA INSIGHTS</vt:lpstr>
      <vt:lpstr>Challenges in Sentiment Analysis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mahi thopella</dc:creator>
  <cp:lastModifiedBy>mahi thopella</cp:lastModifiedBy>
  <cp:revision>1</cp:revision>
  <dcterms:created xsi:type="dcterms:W3CDTF">2024-06-24T13:42:55Z</dcterms:created>
  <dcterms:modified xsi:type="dcterms:W3CDTF">2024-06-24T14:03:26Z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