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napalli rishitha" userId="9e88fc96d8939738" providerId="LiveId" clId="{67D6F86D-BBC9-474D-AC61-D1DAB85D7883}"/>
    <pc:docChg chg="modSld">
      <pc:chgData name="katnapalli rishitha" userId="9e88fc96d8939738" providerId="LiveId" clId="{67D6F86D-BBC9-474D-AC61-D1DAB85D7883}" dt="2024-04-27T04:03:08.522" v="1" actId="14100"/>
      <pc:docMkLst>
        <pc:docMk/>
      </pc:docMkLst>
      <pc:sldChg chg="modSp mod">
        <pc:chgData name="katnapalli rishitha" userId="9e88fc96d8939738" providerId="LiveId" clId="{67D6F86D-BBC9-474D-AC61-D1DAB85D7883}" dt="2024-04-27T04:03:08.522" v="1" actId="14100"/>
        <pc:sldMkLst>
          <pc:docMk/>
          <pc:sldMk cId="2142824073" sldId="257"/>
        </pc:sldMkLst>
        <pc:graphicFrameChg chg="mod modGraphic">
          <ac:chgData name="katnapalli rishitha" userId="9e88fc96d8939738" providerId="LiveId" clId="{67D6F86D-BBC9-474D-AC61-D1DAB85D7883}" dt="2024-04-27T04:03:08.522" v="1" actId="14100"/>
          <ac:graphicFrameMkLst>
            <pc:docMk/>
            <pc:sldMk cId="2142824073" sldId="257"/>
            <ac:graphicFrameMk id="4" creationId="{604143A5-EDA1-26F8-E9A8-89F18F42C25D}"/>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00B62-ED29-4965-944C-FB4C9A93229D}"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F39C9-1704-4072-9E6D-429735B86992}" type="slidenum">
              <a:rPr lang="en-IN" smtClean="0"/>
              <a:t>‹#›</a:t>
            </a:fld>
            <a:endParaRPr lang="en-IN"/>
          </a:p>
        </p:txBody>
      </p:sp>
    </p:spTree>
    <p:extLst>
      <p:ext uri="{BB962C8B-B14F-4D97-AF65-F5344CB8AC3E}">
        <p14:creationId xmlns:p14="http://schemas.microsoft.com/office/powerpoint/2010/main" val="1845021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8F39C9-1704-4072-9E6D-429735B86992}" type="slidenum">
              <a:rPr lang="en-IN" smtClean="0"/>
              <a:t>7</a:t>
            </a:fld>
            <a:endParaRPr lang="en-IN"/>
          </a:p>
        </p:txBody>
      </p:sp>
    </p:spTree>
    <p:extLst>
      <p:ext uri="{BB962C8B-B14F-4D97-AF65-F5344CB8AC3E}">
        <p14:creationId xmlns:p14="http://schemas.microsoft.com/office/powerpoint/2010/main" val="675015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56ED-9A5B-AC41-B6C1-7EF65B241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5DB818-1887-3F60-B0FC-16BB8797FC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D7094C-D2E8-5EAC-1F53-78BC213A03CB}"/>
              </a:ext>
            </a:extLst>
          </p:cNvPr>
          <p:cNvSpPr>
            <a:spLocks noGrp="1"/>
          </p:cNvSpPr>
          <p:nvPr>
            <p:ph type="dt" sz="half" idx="10"/>
          </p:nvPr>
        </p:nvSpPr>
        <p:spPr/>
        <p:txBody>
          <a:bodyPr/>
          <a:lstStyle/>
          <a:p>
            <a:fld id="{4E41F504-1D2C-4AA0-AED6-89A6FFD4FAF6}" type="datetimeFigureOut">
              <a:rPr lang="en-IN" smtClean="0"/>
              <a:t>24-06-2024</a:t>
            </a:fld>
            <a:endParaRPr lang="en-IN"/>
          </a:p>
        </p:txBody>
      </p:sp>
      <p:sp>
        <p:nvSpPr>
          <p:cNvPr id="5" name="Footer Placeholder 4">
            <a:extLst>
              <a:ext uri="{FF2B5EF4-FFF2-40B4-BE49-F238E27FC236}">
                <a16:creationId xmlns:a16="http://schemas.microsoft.com/office/drawing/2014/main" id="{7FCCF9C0-48EC-897D-4333-383F156F00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B319C6-F143-B9E6-F306-0CBDB09B6765}"/>
              </a:ext>
            </a:extLst>
          </p:cNvPr>
          <p:cNvSpPr>
            <a:spLocks noGrp="1"/>
          </p:cNvSpPr>
          <p:nvPr>
            <p:ph type="sldNum" sz="quarter" idx="12"/>
          </p:nvPr>
        </p:nvSpPr>
        <p:spPr/>
        <p:txBody>
          <a:bodyPr/>
          <a:lstStyle/>
          <a:p>
            <a:fld id="{28107EF8-462E-46B9-98EB-EFC8DDC8CCF6}" type="slidenum">
              <a:rPr lang="en-IN" smtClean="0"/>
              <a:t>‹#›</a:t>
            </a:fld>
            <a:endParaRPr lang="en-IN"/>
          </a:p>
        </p:txBody>
      </p:sp>
    </p:spTree>
    <p:extLst>
      <p:ext uri="{BB962C8B-B14F-4D97-AF65-F5344CB8AC3E}">
        <p14:creationId xmlns:p14="http://schemas.microsoft.com/office/powerpoint/2010/main" val="991811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EC0D-1E20-223C-ED0B-BEB7AAB630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4B97B0-7F64-9C76-61E7-E1DD58552B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AA432D-BDA0-0116-66AE-747835468651}"/>
              </a:ext>
            </a:extLst>
          </p:cNvPr>
          <p:cNvSpPr>
            <a:spLocks noGrp="1"/>
          </p:cNvSpPr>
          <p:nvPr>
            <p:ph type="dt" sz="half" idx="10"/>
          </p:nvPr>
        </p:nvSpPr>
        <p:spPr/>
        <p:txBody>
          <a:bodyPr/>
          <a:lstStyle/>
          <a:p>
            <a:fld id="{4E41F504-1D2C-4AA0-AED6-89A6FFD4FAF6}" type="datetimeFigureOut">
              <a:rPr lang="en-IN" smtClean="0"/>
              <a:t>24-06-2024</a:t>
            </a:fld>
            <a:endParaRPr lang="en-IN"/>
          </a:p>
        </p:txBody>
      </p:sp>
      <p:sp>
        <p:nvSpPr>
          <p:cNvPr id="5" name="Footer Placeholder 4">
            <a:extLst>
              <a:ext uri="{FF2B5EF4-FFF2-40B4-BE49-F238E27FC236}">
                <a16:creationId xmlns:a16="http://schemas.microsoft.com/office/drawing/2014/main" id="{C35B0C1B-8C22-3DAF-F768-AD4C955626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BA8E24-FC98-0222-37C6-92A75F7F909E}"/>
              </a:ext>
            </a:extLst>
          </p:cNvPr>
          <p:cNvSpPr>
            <a:spLocks noGrp="1"/>
          </p:cNvSpPr>
          <p:nvPr>
            <p:ph type="sldNum" sz="quarter" idx="12"/>
          </p:nvPr>
        </p:nvSpPr>
        <p:spPr/>
        <p:txBody>
          <a:bodyPr/>
          <a:lstStyle/>
          <a:p>
            <a:fld id="{28107EF8-462E-46B9-98EB-EFC8DDC8CCF6}" type="slidenum">
              <a:rPr lang="en-IN" smtClean="0"/>
              <a:t>‹#›</a:t>
            </a:fld>
            <a:endParaRPr lang="en-IN"/>
          </a:p>
        </p:txBody>
      </p:sp>
    </p:spTree>
    <p:extLst>
      <p:ext uri="{BB962C8B-B14F-4D97-AF65-F5344CB8AC3E}">
        <p14:creationId xmlns:p14="http://schemas.microsoft.com/office/powerpoint/2010/main" val="65862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B5872C-FC3E-7D04-E6F1-5376D4B33E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8D4FAF-F50A-406C-3F9B-C3EE202976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C3027D-D42D-E2C1-A24E-E55D6B21C7BA}"/>
              </a:ext>
            </a:extLst>
          </p:cNvPr>
          <p:cNvSpPr>
            <a:spLocks noGrp="1"/>
          </p:cNvSpPr>
          <p:nvPr>
            <p:ph type="dt" sz="half" idx="10"/>
          </p:nvPr>
        </p:nvSpPr>
        <p:spPr/>
        <p:txBody>
          <a:bodyPr/>
          <a:lstStyle/>
          <a:p>
            <a:fld id="{4E41F504-1D2C-4AA0-AED6-89A6FFD4FAF6}" type="datetimeFigureOut">
              <a:rPr lang="en-IN" smtClean="0"/>
              <a:t>24-06-2024</a:t>
            </a:fld>
            <a:endParaRPr lang="en-IN"/>
          </a:p>
        </p:txBody>
      </p:sp>
      <p:sp>
        <p:nvSpPr>
          <p:cNvPr id="5" name="Footer Placeholder 4">
            <a:extLst>
              <a:ext uri="{FF2B5EF4-FFF2-40B4-BE49-F238E27FC236}">
                <a16:creationId xmlns:a16="http://schemas.microsoft.com/office/drawing/2014/main" id="{B0B3AACA-752D-8BC0-7196-195A1744AC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9BA824-A4D8-39D6-804D-5127F43F30EC}"/>
              </a:ext>
            </a:extLst>
          </p:cNvPr>
          <p:cNvSpPr>
            <a:spLocks noGrp="1"/>
          </p:cNvSpPr>
          <p:nvPr>
            <p:ph type="sldNum" sz="quarter" idx="12"/>
          </p:nvPr>
        </p:nvSpPr>
        <p:spPr/>
        <p:txBody>
          <a:bodyPr/>
          <a:lstStyle/>
          <a:p>
            <a:fld id="{28107EF8-462E-46B9-98EB-EFC8DDC8CCF6}" type="slidenum">
              <a:rPr lang="en-IN" smtClean="0"/>
              <a:t>‹#›</a:t>
            </a:fld>
            <a:endParaRPr lang="en-IN"/>
          </a:p>
        </p:txBody>
      </p:sp>
    </p:spTree>
    <p:extLst>
      <p:ext uri="{BB962C8B-B14F-4D97-AF65-F5344CB8AC3E}">
        <p14:creationId xmlns:p14="http://schemas.microsoft.com/office/powerpoint/2010/main" val="2558082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EB69-52BC-38B8-C180-938A19F83E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AD307D-DAE9-E1EA-67A5-8F83AEB51D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777AED-1DAD-6AD7-FB13-9C9573472A25}"/>
              </a:ext>
            </a:extLst>
          </p:cNvPr>
          <p:cNvSpPr>
            <a:spLocks noGrp="1"/>
          </p:cNvSpPr>
          <p:nvPr>
            <p:ph type="dt" sz="half" idx="10"/>
          </p:nvPr>
        </p:nvSpPr>
        <p:spPr/>
        <p:txBody>
          <a:bodyPr/>
          <a:lstStyle/>
          <a:p>
            <a:fld id="{4E41F504-1D2C-4AA0-AED6-89A6FFD4FAF6}" type="datetimeFigureOut">
              <a:rPr lang="en-IN" smtClean="0"/>
              <a:t>24-06-2024</a:t>
            </a:fld>
            <a:endParaRPr lang="en-IN"/>
          </a:p>
        </p:txBody>
      </p:sp>
      <p:sp>
        <p:nvSpPr>
          <p:cNvPr id="5" name="Footer Placeholder 4">
            <a:extLst>
              <a:ext uri="{FF2B5EF4-FFF2-40B4-BE49-F238E27FC236}">
                <a16:creationId xmlns:a16="http://schemas.microsoft.com/office/drawing/2014/main" id="{C61B97DF-AEAE-AF6E-15DB-23D5A039B9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D07E32-B637-09CA-89AA-4CA4F2A76732}"/>
              </a:ext>
            </a:extLst>
          </p:cNvPr>
          <p:cNvSpPr>
            <a:spLocks noGrp="1"/>
          </p:cNvSpPr>
          <p:nvPr>
            <p:ph type="sldNum" sz="quarter" idx="12"/>
          </p:nvPr>
        </p:nvSpPr>
        <p:spPr/>
        <p:txBody>
          <a:bodyPr/>
          <a:lstStyle/>
          <a:p>
            <a:fld id="{28107EF8-462E-46B9-98EB-EFC8DDC8CCF6}" type="slidenum">
              <a:rPr lang="en-IN" smtClean="0"/>
              <a:t>‹#›</a:t>
            </a:fld>
            <a:endParaRPr lang="en-IN"/>
          </a:p>
        </p:txBody>
      </p:sp>
    </p:spTree>
    <p:extLst>
      <p:ext uri="{BB962C8B-B14F-4D97-AF65-F5344CB8AC3E}">
        <p14:creationId xmlns:p14="http://schemas.microsoft.com/office/powerpoint/2010/main" val="283918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D02F-CBC1-05FB-B2AA-DDBCBB523E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BC1D89-2534-AF1F-6ACC-CEF596E960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B94048-7FA2-36C8-6E4B-305C425A6C6C}"/>
              </a:ext>
            </a:extLst>
          </p:cNvPr>
          <p:cNvSpPr>
            <a:spLocks noGrp="1"/>
          </p:cNvSpPr>
          <p:nvPr>
            <p:ph type="dt" sz="half" idx="10"/>
          </p:nvPr>
        </p:nvSpPr>
        <p:spPr/>
        <p:txBody>
          <a:bodyPr/>
          <a:lstStyle/>
          <a:p>
            <a:fld id="{4E41F504-1D2C-4AA0-AED6-89A6FFD4FAF6}" type="datetimeFigureOut">
              <a:rPr lang="en-IN" smtClean="0"/>
              <a:t>24-06-2024</a:t>
            </a:fld>
            <a:endParaRPr lang="en-IN"/>
          </a:p>
        </p:txBody>
      </p:sp>
      <p:sp>
        <p:nvSpPr>
          <p:cNvPr id="5" name="Footer Placeholder 4">
            <a:extLst>
              <a:ext uri="{FF2B5EF4-FFF2-40B4-BE49-F238E27FC236}">
                <a16:creationId xmlns:a16="http://schemas.microsoft.com/office/drawing/2014/main" id="{33816E04-3B88-6A9C-7D64-021A18905A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F44D65-94D5-8568-1685-247359B86B53}"/>
              </a:ext>
            </a:extLst>
          </p:cNvPr>
          <p:cNvSpPr>
            <a:spLocks noGrp="1"/>
          </p:cNvSpPr>
          <p:nvPr>
            <p:ph type="sldNum" sz="quarter" idx="12"/>
          </p:nvPr>
        </p:nvSpPr>
        <p:spPr/>
        <p:txBody>
          <a:bodyPr/>
          <a:lstStyle/>
          <a:p>
            <a:fld id="{28107EF8-462E-46B9-98EB-EFC8DDC8CCF6}" type="slidenum">
              <a:rPr lang="en-IN" smtClean="0"/>
              <a:t>‹#›</a:t>
            </a:fld>
            <a:endParaRPr lang="en-IN"/>
          </a:p>
        </p:txBody>
      </p:sp>
    </p:spTree>
    <p:extLst>
      <p:ext uri="{BB962C8B-B14F-4D97-AF65-F5344CB8AC3E}">
        <p14:creationId xmlns:p14="http://schemas.microsoft.com/office/powerpoint/2010/main" val="1700095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7DDAD-CD4E-A7F6-58A3-BE7460C65C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EB1E88-76B0-BDE9-0CA3-B5062F7ED3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029F10-CC45-2EC7-3B33-CF63D027A6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4505D6-0874-833D-089C-A42FAB06B5D5}"/>
              </a:ext>
            </a:extLst>
          </p:cNvPr>
          <p:cNvSpPr>
            <a:spLocks noGrp="1"/>
          </p:cNvSpPr>
          <p:nvPr>
            <p:ph type="dt" sz="half" idx="10"/>
          </p:nvPr>
        </p:nvSpPr>
        <p:spPr/>
        <p:txBody>
          <a:bodyPr/>
          <a:lstStyle/>
          <a:p>
            <a:fld id="{4E41F504-1D2C-4AA0-AED6-89A6FFD4FAF6}" type="datetimeFigureOut">
              <a:rPr lang="en-IN" smtClean="0"/>
              <a:t>24-06-2024</a:t>
            </a:fld>
            <a:endParaRPr lang="en-IN"/>
          </a:p>
        </p:txBody>
      </p:sp>
      <p:sp>
        <p:nvSpPr>
          <p:cNvPr id="6" name="Footer Placeholder 5">
            <a:extLst>
              <a:ext uri="{FF2B5EF4-FFF2-40B4-BE49-F238E27FC236}">
                <a16:creationId xmlns:a16="http://schemas.microsoft.com/office/drawing/2014/main" id="{9B882F3C-8711-B325-7F7D-6EC4963BBD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5A7C91-12F2-CB7D-C8C1-6E7A1F08E2C4}"/>
              </a:ext>
            </a:extLst>
          </p:cNvPr>
          <p:cNvSpPr>
            <a:spLocks noGrp="1"/>
          </p:cNvSpPr>
          <p:nvPr>
            <p:ph type="sldNum" sz="quarter" idx="12"/>
          </p:nvPr>
        </p:nvSpPr>
        <p:spPr/>
        <p:txBody>
          <a:bodyPr/>
          <a:lstStyle/>
          <a:p>
            <a:fld id="{28107EF8-462E-46B9-98EB-EFC8DDC8CCF6}" type="slidenum">
              <a:rPr lang="en-IN" smtClean="0"/>
              <a:t>‹#›</a:t>
            </a:fld>
            <a:endParaRPr lang="en-IN"/>
          </a:p>
        </p:txBody>
      </p:sp>
    </p:spTree>
    <p:extLst>
      <p:ext uri="{BB962C8B-B14F-4D97-AF65-F5344CB8AC3E}">
        <p14:creationId xmlns:p14="http://schemas.microsoft.com/office/powerpoint/2010/main" val="122261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83063-74CF-3FBD-CBC9-9015D7E4E4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081A2D-0CDD-6832-A2BE-8A09E4A9B3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D1B0C0-C8F4-B042-B27D-5BFBF9FC94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5A9258-7926-5558-8595-68734979B7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332517-7898-8010-E663-3F5801DFE5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E4882A-F2B6-F435-0458-212C51F5F0D7}"/>
              </a:ext>
            </a:extLst>
          </p:cNvPr>
          <p:cNvSpPr>
            <a:spLocks noGrp="1"/>
          </p:cNvSpPr>
          <p:nvPr>
            <p:ph type="dt" sz="half" idx="10"/>
          </p:nvPr>
        </p:nvSpPr>
        <p:spPr/>
        <p:txBody>
          <a:bodyPr/>
          <a:lstStyle/>
          <a:p>
            <a:fld id="{4E41F504-1D2C-4AA0-AED6-89A6FFD4FAF6}" type="datetimeFigureOut">
              <a:rPr lang="en-IN" smtClean="0"/>
              <a:t>24-06-2024</a:t>
            </a:fld>
            <a:endParaRPr lang="en-IN"/>
          </a:p>
        </p:txBody>
      </p:sp>
      <p:sp>
        <p:nvSpPr>
          <p:cNvPr id="8" name="Footer Placeholder 7">
            <a:extLst>
              <a:ext uri="{FF2B5EF4-FFF2-40B4-BE49-F238E27FC236}">
                <a16:creationId xmlns:a16="http://schemas.microsoft.com/office/drawing/2014/main" id="{6028D23F-B79F-0CBE-4F8E-EBC7ED7FE6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3D21F7-2586-58EC-CB41-DCE33413F2FC}"/>
              </a:ext>
            </a:extLst>
          </p:cNvPr>
          <p:cNvSpPr>
            <a:spLocks noGrp="1"/>
          </p:cNvSpPr>
          <p:nvPr>
            <p:ph type="sldNum" sz="quarter" idx="12"/>
          </p:nvPr>
        </p:nvSpPr>
        <p:spPr/>
        <p:txBody>
          <a:bodyPr/>
          <a:lstStyle/>
          <a:p>
            <a:fld id="{28107EF8-462E-46B9-98EB-EFC8DDC8CCF6}" type="slidenum">
              <a:rPr lang="en-IN" smtClean="0"/>
              <a:t>‹#›</a:t>
            </a:fld>
            <a:endParaRPr lang="en-IN"/>
          </a:p>
        </p:txBody>
      </p:sp>
    </p:spTree>
    <p:extLst>
      <p:ext uri="{BB962C8B-B14F-4D97-AF65-F5344CB8AC3E}">
        <p14:creationId xmlns:p14="http://schemas.microsoft.com/office/powerpoint/2010/main" val="33918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4F1A4-B596-DCA4-C3BB-3651A12DC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7AF3F2-C07C-5CFB-76F1-D8E861215ADD}"/>
              </a:ext>
            </a:extLst>
          </p:cNvPr>
          <p:cNvSpPr>
            <a:spLocks noGrp="1"/>
          </p:cNvSpPr>
          <p:nvPr>
            <p:ph type="dt" sz="half" idx="10"/>
          </p:nvPr>
        </p:nvSpPr>
        <p:spPr/>
        <p:txBody>
          <a:bodyPr/>
          <a:lstStyle/>
          <a:p>
            <a:fld id="{4E41F504-1D2C-4AA0-AED6-89A6FFD4FAF6}" type="datetimeFigureOut">
              <a:rPr lang="en-IN" smtClean="0"/>
              <a:t>24-06-2024</a:t>
            </a:fld>
            <a:endParaRPr lang="en-IN"/>
          </a:p>
        </p:txBody>
      </p:sp>
      <p:sp>
        <p:nvSpPr>
          <p:cNvPr id="4" name="Footer Placeholder 3">
            <a:extLst>
              <a:ext uri="{FF2B5EF4-FFF2-40B4-BE49-F238E27FC236}">
                <a16:creationId xmlns:a16="http://schemas.microsoft.com/office/drawing/2014/main" id="{16831918-2F00-F972-3CE9-516D7FB887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A344DB-C071-0C5E-B114-6671C7523518}"/>
              </a:ext>
            </a:extLst>
          </p:cNvPr>
          <p:cNvSpPr>
            <a:spLocks noGrp="1"/>
          </p:cNvSpPr>
          <p:nvPr>
            <p:ph type="sldNum" sz="quarter" idx="12"/>
          </p:nvPr>
        </p:nvSpPr>
        <p:spPr/>
        <p:txBody>
          <a:bodyPr/>
          <a:lstStyle/>
          <a:p>
            <a:fld id="{28107EF8-462E-46B9-98EB-EFC8DDC8CCF6}" type="slidenum">
              <a:rPr lang="en-IN" smtClean="0"/>
              <a:t>‹#›</a:t>
            </a:fld>
            <a:endParaRPr lang="en-IN"/>
          </a:p>
        </p:txBody>
      </p:sp>
    </p:spTree>
    <p:extLst>
      <p:ext uri="{BB962C8B-B14F-4D97-AF65-F5344CB8AC3E}">
        <p14:creationId xmlns:p14="http://schemas.microsoft.com/office/powerpoint/2010/main" val="3495859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BFAAE9-684E-8A9F-0173-A7DAA9743E63}"/>
              </a:ext>
            </a:extLst>
          </p:cNvPr>
          <p:cNvSpPr>
            <a:spLocks noGrp="1"/>
          </p:cNvSpPr>
          <p:nvPr>
            <p:ph type="dt" sz="half" idx="10"/>
          </p:nvPr>
        </p:nvSpPr>
        <p:spPr/>
        <p:txBody>
          <a:bodyPr/>
          <a:lstStyle/>
          <a:p>
            <a:fld id="{4E41F504-1D2C-4AA0-AED6-89A6FFD4FAF6}" type="datetimeFigureOut">
              <a:rPr lang="en-IN" smtClean="0"/>
              <a:t>24-06-2024</a:t>
            </a:fld>
            <a:endParaRPr lang="en-IN"/>
          </a:p>
        </p:txBody>
      </p:sp>
      <p:sp>
        <p:nvSpPr>
          <p:cNvPr id="3" name="Footer Placeholder 2">
            <a:extLst>
              <a:ext uri="{FF2B5EF4-FFF2-40B4-BE49-F238E27FC236}">
                <a16:creationId xmlns:a16="http://schemas.microsoft.com/office/drawing/2014/main" id="{4E9BEC7D-74F9-3A8F-1320-673CA29CC2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D05986-5B5F-8FF3-52FD-B9F5008A3C3A}"/>
              </a:ext>
            </a:extLst>
          </p:cNvPr>
          <p:cNvSpPr>
            <a:spLocks noGrp="1"/>
          </p:cNvSpPr>
          <p:nvPr>
            <p:ph type="sldNum" sz="quarter" idx="12"/>
          </p:nvPr>
        </p:nvSpPr>
        <p:spPr/>
        <p:txBody>
          <a:bodyPr/>
          <a:lstStyle/>
          <a:p>
            <a:fld id="{28107EF8-462E-46B9-98EB-EFC8DDC8CCF6}" type="slidenum">
              <a:rPr lang="en-IN" smtClean="0"/>
              <a:t>‹#›</a:t>
            </a:fld>
            <a:endParaRPr lang="en-IN"/>
          </a:p>
        </p:txBody>
      </p:sp>
    </p:spTree>
    <p:extLst>
      <p:ext uri="{BB962C8B-B14F-4D97-AF65-F5344CB8AC3E}">
        <p14:creationId xmlns:p14="http://schemas.microsoft.com/office/powerpoint/2010/main" val="398409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6CE4-3F89-D242-2519-B7713376ED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C256A0-65E3-88DE-BE73-E1564845A6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508B45-3C30-C121-4DCD-4B7486302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0FDCA-E94E-E602-6F4B-F09338D9A7C1}"/>
              </a:ext>
            </a:extLst>
          </p:cNvPr>
          <p:cNvSpPr>
            <a:spLocks noGrp="1"/>
          </p:cNvSpPr>
          <p:nvPr>
            <p:ph type="dt" sz="half" idx="10"/>
          </p:nvPr>
        </p:nvSpPr>
        <p:spPr/>
        <p:txBody>
          <a:bodyPr/>
          <a:lstStyle/>
          <a:p>
            <a:fld id="{4E41F504-1D2C-4AA0-AED6-89A6FFD4FAF6}" type="datetimeFigureOut">
              <a:rPr lang="en-IN" smtClean="0"/>
              <a:t>24-06-2024</a:t>
            </a:fld>
            <a:endParaRPr lang="en-IN"/>
          </a:p>
        </p:txBody>
      </p:sp>
      <p:sp>
        <p:nvSpPr>
          <p:cNvPr id="6" name="Footer Placeholder 5">
            <a:extLst>
              <a:ext uri="{FF2B5EF4-FFF2-40B4-BE49-F238E27FC236}">
                <a16:creationId xmlns:a16="http://schemas.microsoft.com/office/drawing/2014/main" id="{4358F552-3A94-1603-C842-35C3610045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ECBE99-BB3A-A8E1-BA97-CE6E5F7E221C}"/>
              </a:ext>
            </a:extLst>
          </p:cNvPr>
          <p:cNvSpPr>
            <a:spLocks noGrp="1"/>
          </p:cNvSpPr>
          <p:nvPr>
            <p:ph type="sldNum" sz="quarter" idx="12"/>
          </p:nvPr>
        </p:nvSpPr>
        <p:spPr/>
        <p:txBody>
          <a:bodyPr/>
          <a:lstStyle/>
          <a:p>
            <a:fld id="{28107EF8-462E-46B9-98EB-EFC8DDC8CCF6}" type="slidenum">
              <a:rPr lang="en-IN" smtClean="0"/>
              <a:t>‹#›</a:t>
            </a:fld>
            <a:endParaRPr lang="en-IN"/>
          </a:p>
        </p:txBody>
      </p:sp>
    </p:spTree>
    <p:extLst>
      <p:ext uri="{BB962C8B-B14F-4D97-AF65-F5344CB8AC3E}">
        <p14:creationId xmlns:p14="http://schemas.microsoft.com/office/powerpoint/2010/main" val="53592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E019-BFA6-9F5C-93D2-3B3CC21DF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ADB5C8-72BB-ECF4-602F-566AECD4CB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FFA0AB-86EA-5A77-D66D-6F6DC6AC9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D931B-20E9-2E93-93CD-B98377A27B65}"/>
              </a:ext>
            </a:extLst>
          </p:cNvPr>
          <p:cNvSpPr>
            <a:spLocks noGrp="1"/>
          </p:cNvSpPr>
          <p:nvPr>
            <p:ph type="dt" sz="half" idx="10"/>
          </p:nvPr>
        </p:nvSpPr>
        <p:spPr/>
        <p:txBody>
          <a:bodyPr/>
          <a:lstStyle/>
          <a:p>
            <a:fld id="{4E41F504-1D2C-4AA0-AED6-89A6FFD4FAF6}" type="datetimeFigureOut">
              <a:rPr lang="en-IN" smtClean="0"/>
              <a:t>24-06-2024</a:t>
            </a:fld>
            <a:endParaRPr lang="en-IN"/>
          </a:p>
        </p:txBody>
      </p:sp>
      <p:sp>
        <p:nvSpPr>
          <p:cNvPr id="6" name="Footer Placeholder 5">
            <a:extLst>
              <a:ext uri="{FF2B5EF4-FFF2-40B4-BE49-F238E27FC236}">
                <a16:creationId xmlns:a16="http://schemas.microsoft.com/office/drawing/2014/main" id="{F52CD495-2878-4C8B-7090-41D515E058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BA4BF7-831F-8ACA-7116-BAAFA4A127D7}"/>
              </a:ext>
            </a:extLst>
          </p:cNvPr>
          <p:cNvSpPr>
            <a:spLocks noGrp="1"/>
          </p:cNvSpPr>
          <p:nvPr>
            <p:ph type="sldNum" sz="quarter" idx="12"/>
          </p:nvPr>
        </p:nvSpPr>
        <p:spPr/>
        <p:txBody>
          <a:bodyPr/>
          <a:lstStyle/>
          <a:p>
            <a:fld id="{28107EF8-462E-46B9-98EB-EFC8DDC8CCF6}" type="slidenum">
              <a:rPr lang="en-IN" smtClean="0"/>
              <a:t>‹#›</a:t>
            </a:fld>
            <a:endParaRPr lang="en-IN"/>
          </a:p>
        </p:txBody>
      </p:sp>
    </p:spTree>
    <p:extLst>
      <p:ext uri="{BB962C8B-B14F-4D97-AF65-F5344CB8AC3E}">
        <p14:creationId xmlns:p14="http://schemas.microsoft.com/office/powerpoint/2010/main" val="391327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A5FB2-E64A-2DDD-7601-42A37B3866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A9C6CE-E345-48E5-DDDF-A0C069ED99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D7EBAD-5680-28CE-D726-B6520A4DFF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41F504-1D2C-4AA0-AED6-89A6FFD4FAF6}" type="datetimeFigureOut">
              <a:rPr lang="en-IN" smtClean="0"/>
              <a:t>24-06-2024</a:t>
            </a:fld>
            <a:endParaRPr lang="en-IN"/>
          </a:p>
        </p:txBody>
      </p:sp>
      <p:sp>
        <p:nvSpPr>
          <p:cNvPr id="5" name="Footer Placeholder 4">
            <a:extLst>
              <a:ext uri="{FF2B5EF4-FFF2-40B4-BE49-F238E27FC236}">
                <a16:creationId xmlns:a16="http://schemas.microsoft.com/office/drawing/2014/main" id="{165435AD-36A7-AFE7-3FE6-2EE52035DF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41F3D7-BFD3-B31C-C14D-E34395D426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07EF8-462E-46B9-98EB-EFC8DDC8CCF6}" type="slidenum">
              <a:rPr lang="en-IN" smtClean="0"/>
              <a:t>‹#›</a:t>
            </a:fld>
            <a:endParaRPr lang="en-IN"/>
          </a:p>
        </p:txBody>
      </p:sp>
    </p:spTree>
    <p:extLst>
      <p:ext uri="{BB962C8B-B14F-4D97-AF65-F5344CB8AC3E}">
        <p14:creationId xmlns:p14="http://schemas.microsoft.com/office/powerpoint/2010/main" val="3178507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file/d/1LIvIdqdHDFEGnfzIgEh4L6GFirzsE3US/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7D8F-C418-8C5E-22C0-DF116CE7E3C0}"/>
              </a:ext>
            </a:extLst>
          </p:cNvPr>
          <p:cNvSpPr>
            <a:spLocks noGrp="1"/>
          </p:cNvSpPr>
          <p:nvPr>
            <p:ph type="ctrTitle"/>
          </p:nvPr>
        </p:nvSpPr>
        <p:spPr>
          <a:xfrm>
            <a:off x="1052052" y="648929"/>
            <a:ext cx="9144000" cy="1091381"/>
          </a:xfrm>
        </p:spPr>
        <p:txBody>
          <a:bodyPr>
            <a:normAutofit fontScale="90000"/>
          </a:bodyPr>
          <a:lstStyle/>
          <a:p>
            <a:r>
              <a:rPr lang="en-IN" sz="4400" b="1" dirty="0">
                <a:solidFill>
                  <a:srgbClr val="202124"/>
                </a:solidFill>
                <a:highlight>
                  <a:srgbClr val="FFFFFF"/>
                </a:highlight>
                <a:latin typeface="Inter"/>
              </a:rPr>
              <a:t>Loan Approval Prediction</a:t>
            </a:r>
            <a:br>
              <a:rPr lang="en-IN" b="1" i="0" dirty="0">
                <a:solidFill>
                  <a:srgbClr val="202124"/>
                </a:solidFill>
                <a:effectLst/>
                <a:highlight>
                  <a:srgbClr val="FFFFFF"/>
                </a:highlight>
                <a:latin typeface="Inter"/>
              </a:rPr>
            </a:br>
            <a:endParaRPr lang="en-IN" dirty="0"/>
          </a:p>
        </p:txBody>
      </p:sp>
      <p:sp>
        <p:nvSpPr>
          <p:cNvPr id="3" name="Subtitle 2">
            <a:extLst>
              <a:ext uri="{FF2B5EF4-FFF2-40B4-BE49-F238E27FC236}">
                <a16:creationId xmlns:a16="http://schemas.microsoft.com/office/drawing/2014/main" id="{95E267BC-3836-BC0B-BA68-295331AD5AB4}"/>
              </a:ext>
            </a:extLst>
          </p:cNvPr>
          <p:cNvSpPr>
            <a:spLocks noGrp="1"/>
          </p:cNvSpPr>
          <p:nvPr>
            <p:ph type="subTitle" idx="1"/>
          </p:nvPr>
        </p:nvSpPr>
        <p:spPr>
          <a:xfrm>
            <a:off x="245806" y="1032387"/>
            <a:ext cx="10609006" cy="5825613"/>
          </a:xfrm>
        </p:spPr>
        <p:txBody>
          <a:bodyPr>
            <a:normAutofit/>
          </a:bodyPr>
          <a:lstStyle/>
          <a:p>
            <a:pPr algn="l"/>
            <a:r>
              <a:rPr lang="en-US" sz="3200" b="1" dirty="0"/>
              <a:t>Problem Statement</a:t>
            </a:r>
            <a:r>
              <a:rPr lang="en-US" sz="3200" dirty="0"/>
              <a:t>:</a:t>
            </a:r>
          </a:p>
          <a:p>
            <a:pPr algn="l">
              <a:lnSpc>
                <a:spcPct val="170000"/>
              </a:lnSpc>
            </a:pPr>
            <a:r>
              <a:rPr lang="en-US" sz="1600" dirty="0">
                <a:latin typeface="Times New Roman" panose="02020603050405020304" pitchFamily="18" charset="0"/>
                <a:cs typeface="Times New Roman" panose="02020603050405020304" pitchFamily="18" charset="0"/>
              </a:rPr>
              <a:t>Dream Housing Finance company deals in all kinds of home loans. They have presence across all urban, semi urban and rural areas. Customer first applies for home loan and after that company validates the customer eligibility for loan.</a:t>
            </a:r>
          </a:p>
          <a:p>
            <a:pPr algn="l">
              <a:lnSpc>
                <a:spcPct val="170000"/>
              </a:lnSpc>
            </a:pPr>
            <a:r>
              <a:rPr lang="en-US" sz="1600" dirty="0">
                <a:latin typeface="Times New Roman" panose="02020603050405020304" pitchFamily="18" charset="0"/>
                <a:cs typeface="Times New Roman" panose="02020603050405020304" pitchFamily="18" charset="0"/>
              </a:rPr>
              <a:t>Company wants to automate the loan eligibility process (real time) based on customer detail provided while filling online application form. These details are Gender, Marital Status, Education, Number of Dependents, Income, Loan Amount, Credit History and others. To automate this process, they have provided a dataset to identify the customers segments that are eligible for loan amount so that they can specifically target these customers</a:t>
            </a:r>
            <a:r>
              <a:rPr lang="en-US" sz="1600" dirty="0"/>
              <a:t>.</a:t>
            </a:r>
          </a:p>
          <a:p>
            <a:pPr algn="l">
              <a:lnSpc>
                <a:spcPct val="170000"/>
              </a:lnSpc>
            </a:pPr>
            <a:endParaRPr lang="en-IN" sz="1600" dirty="0"/>
          </a:p>
        </p:txBody>
      </p:sp>
    </p:spTree>
    <p:extLst>
      <p:ext uri="{BB962C8B-B14F-4D97-AF65-F5344CB8AC3E}">
        <p14:creationId xmlns:p14="http://schemas.microsoft.com/office/powerpoint/2010/main" val="381567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35A4-483A-BB15-9BFE-6F5FC752460C}"/>
              </a:ext>
            </a:extLst>
          </p:cNvPr>
          <p:cNvSpPr>
            <a:spLocks noGrp="1"/>
          </p:cNvSpPr>
          <p:nvPr>
            <p:ph type="title"/>
          </p:nvPr>
        </p:nvSpPr>
        <p:spPr>
          <a:xfrm>
            <a:off x="838200" y="365125"/>
            <a:ext cx="10515600" cy="686927"/>
          </a:xfrm>
        </p:spPr>
        <p:txBody>
          <a:bodyPr>
            <a:normAutofit/>
          </a:bodyPr>
          <a:lstStyle/>
          <a:p>
            <a:pPr>
              <a:lnSpc>
                <a:spcPct val="0"/>
              </a:lnSpc>
            </a:pPr>
            <a:r>
              <a:rPr lang="en-IN" sz="2000" b="1" dirty="0"/>
              <a:t>Input attributes</a:t>
            </a:r>
          </a:p>
        </p:txBody>
      </p:sp>
      <p:graphicFrame>
        <p:nvGraphicFramePr>
          <p:cNvPr id="4" name="Content Placeholder 3">
            <a:extLst>
              <a:ext uri="{FF2B5EF4-FFF2-40B4-BE49-F238E27FC236}">
                <a16:creationId xmlns:a16="http://schemas.microsoft.com/office/drawing/2014/main" id="{604143A5-EDA1-26F8-E9A8-89F18F42C25D}"/>
              </a:ext>
            </a:extLst>
          </p:cNvPr>
          <p:cNvGraphicFramePr>
            <a:graphicFrameLocks noGrp="1"/>
          </p:cNvGraphicFramePr>
          <p:nvPr>
            <p:ph idx="1"/>
            <p:extLst>
              <p:ext uri="{D42A27DB-BD31-4B8C-83A1-F6EECF244321}">
                <p14:modId xmlns:p14="http://schemas.microsoft.com/office/powerpoint/2010/main" val="382718162"/>
              </p:ext>
            </p:extLst>
          </p:nvPr>
        </p:nvGraphicFramePr>
        <p:xfrm>
          <a:off x="1022555" y="1052052"/>
          <a:ext cx="10331245" cy="5043948"/>
        </p:xfrm>
        <a:graphic>
          <a:graphicData uri="http://schemas.openxmlformats.org/drawingml/2006/table">
            <a:tbl>
              <a:tblPr firstRow="1" firstCol="1" bandRow="1">
                <a:tableStyleId>{5C22544A-7EE6-4342-B048-85BDC9FD1C3A}</a:tableStyleId>
              </a:tblPr>
              <a:tblGrid>
                <a:gridCol w="3278844">
                  <a:extLst>
                    <a:ext uri="{9D8B030D-6E8A-4147-A177-3AD203B41FA5}">
                      <a16:colId xmlns:a16="http://schemas.microsoft.com/office/drawing/2014/main" val="990693823"/>
                    </a:ext>
                  </a:extLst>
                </a:gridCol>
                <a:gridCol w="7052401">
                  <a:extLst>
                    <a:ext uri="{9D8B030D-6E8A-4147-A177-3AD203B41FA5}">
                      <a16:colId xmlns:a16="http://schemas.microsoft.com/office/drawing/2014/main" val="772073514"/>
                    </a:ext>
                  </a:extLst>
                </a:gridCol>
              </a:tblGrid>
              <a:tr h="360282">
                <a:tc>
                  <a:txBody>
                    <a:bodyPr/>
                    <a:lstStyle/>
                    <a:p>
                      <a:pPr algn="ctr">
                        <a:lnSpc>
                          <a:spcPct val="107000"/>
                        </a:lnSpc>
                        <a:spcAft>
                          <a:spcPts val="1200"/>
                        </a:spcAft>
                      </a:pPr>
                      <a:r>
                        <a:rPr lang="en-IN" sz="1200" kern="0" dirty="0">
                          <a:solidFill>
                            <a:schemeClr val="tx1"/>
                          </a:solidFill>
                          <a:effectLst/>
                        </a:rPr>
                        <a:t>Variable</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gn="ctr">
                        <a:lnSpc>
                          <a:spcPct val="107000"/>
                        </a:lnSpc>
                        <a:spcAft>
                          <a:spcPts val="1200"/>
                        </a:spcAft>
                      </a:pPr>
                      <a:r>
                        <a:rPr lang="en-IN" sz="1200" kern="0" dirty="0">
                          <a:solidFill>
                            <a:schemeClr val="tx1"/>
                          </a:solidFill>
                          <a:effectLst/>
                        </a:rPr>
                        <a:t>Description</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3808070170"/>
                  </a:ext>
                </a:extLst>
              </a:tr>
              <a:tr h="360282">
                <a:tc>
                  <a:txBody>
                    <a:bodyPr/>
                    <a:lstStyle/>
                    <a:p>
                      <a:pPr>
                        <a:lnSpc>
                          <a:spcPct val="107000"/>
                        </a:lnSpc>
                        <a:spcAft>
                          <a:spcPts val="1200"/>
                        </a:spcAft>
                      </a:pPr>
                      <a:r>
                        <a:rPr lang="en-IN" sz="1200" b="0" kern="0" dirty="0" err="1">
                          <a:solidFill>
                            <a:schemeClr val="bg1"/>
                          </a:solidFill>
                          <a:effectLst/>
                        </a:rPr>
                        <a:t>Loan_ID</a:t>
                      </a:r>
                      <a:endParaRPr lang="en-IN" sz="1100" b="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200" kern="0">
                          <a:effectLst/>
                          <a:highlight>
                            <a:srgbClr val="E7E6E6"/>
                          </a:highlight>
                        </a:rPr>
                        <a:t>Unique Loan ID</a:t>
                      </a:r>
                      <a:endParaRPr lang="en-IN" sz="1100" kern="100">
                        <a:effectLst/>
                        <a:highlight>
                          <a:srgbClr val="E7E6E6"/>
                        </a:highligh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302820437"/>
                  </a:ext>
                </a:extLst>
              </a:tr>
              <a:tr h="360282">
                <a:tc>
                  <a:txBody>
                    <a:bodyPr/>
                    <a:lstStyle/>
                    <a:p>
                      <a:pPr>
                        <a:lnSpc>
                          <a:spcPct val="107000"/>
                        </a:lnSpc>
                        <a:spcAft>
                          <a:spcPts val="1200"/>
                        </a:spcAft>
                      </a:pPr>
                      <a:r>
                        <a:rPr lang="en-IN" sz="1200" b="0" kern="0">
                          <a:solidFill>
                            <a:schemeClr val="bg1"/>
                          </a:solidFill>
                          <a:effectLst/>
                        </a:rPr>
                        <a:t>Gender</a:t>
                      </a:r>
                      <a:endParaRPr lang="en-IN"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200" kern="0">
                          <a:effectLst/>
                          <a:highlight>
                            <a:srgbClr val="E7E6E6"/>
                          </a:highlight>
                        </a:rPr>
                        <a:t>Male/ Female</a:t>
                      </a:r>
                      <a:endParaRPr lang="en-IN" sz="1100" kern="100">
                        <a:effectLst/>
                        <a:highlight>
                          <a:srgbClr val="E7E6E6"/>
                        </a:highligh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4063952903"/>
                  </a:ext>
                </a:extLst>
              </a:tr>
              <a:tr h="360282">
                <a:tc>
                  <a:txBody>
                    <a:bodyPr/>
                    <a:lstStyle/>
                    <a:p>
                      <a:pPr>
                        <a:lnSpc>
                          <a:spcPct val="107000"/>
                        </a:lnSpc>
                        <a:spcAft>
                          <a:spcPts val="1200"/>
                        </a:spcAft>
                      </a:pPr>
                      <a:r>
                        <a:rPr lang="en-IN" sz="1200" b="0" kern="0" dirty="0">
                          <a:solidFill>
                            <a:schemeClr val="bg1"/>
                          </a:solidFill>
                          <a:effectLst/>
                        </a:rPr>
                        <a:t>Married</a:t>
                      </a:r>
                      <a:endParaRPr lang="en-IN" sz="1100" b="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solidFill>
                      <a:schemeClr val="accent1"/>
                    </a:solidFill>
                  </a:tcPr>
                </a:tc>
                <a:tc>
                  <a:txBody>
                    <a:bodyPr/>
                    <a:lstStyle/>
                    <a:p>
                      <a:pPr>
                        <a:lnSpc>
                          <a:spcPct val="107000"/>
                        </a:lnSpc>
                        <a:spcAft>
                          <a:spcPts val="1200"/>
                        </a:spcAft>
                      </a:pPr>
                      <a:r>
                        <a:rPr lang="en-IN" sz="1200" kern="0">
                          <a:effectLst/>
                          <a:highlight>
                            <a:srgbClr val="E7E6E6"/>
                          </a:highlight>
                        </a:rPr>
                        <a:t>Applicant married (Y/N)</a:t>
                      </a:r>
                      <a:endParaRPr lang="en-IN" sz="1100" kern="100">
                        <a:effectLst/>
                        <a:highlight>
                          <a:srgbClr val="E7E6E6"/>
                        </a:highligh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3738804288"/>
                  </a:ext>
                </a:extLst>
              </a:tr>
              <a:tr h="360282">
                <a:tc>
                  <a:txBody>
                    <a:bodyPr/>
                    <a:lstStyle/>
                    <a:p>
                      <a:pPr>
                        <a:lnSpc>
                          <a:spcPct val="107000"/>
                        </a:lnSpc>
                        <a:spcAft>
                          <a:spcPts val="1200"/>
                        </a:spcAft>
                      </a:pPr>
                      <a:r>
                        <a:rPr lang="en-IN" sz="1200" b="0" kern="0" dirty="0">
                          <a:solidFill>
                            <a:schemeClr val="bg1"/>
                          </a:solidFill>
                          <a:effectLst/>
                        </a:rPr>
                        <a:t>Dependents</a:t>
                      </a:r>
                      <a:endParaRPr lang="en-IN" sz="1100" b="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200" kern="0">
                          <a:effectLst/>
                          <a:highlight>
                            <a:srgbClr val="E7E6E6"/>
                          </a:highlight>
                        </a:rPr>
                        <a:t>Number of dependents</a:t>
                      </a:r>
                      <a:endParaRPr lang="en-IN" sz="1100" kern="100">
                        <a:effectLst/>
                        <a:highlight>
                          <a:srgbClr val="E7E6E6"/>
                        </a:highligh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1740079018"/>
                  </a:ext>
                </a:extLst>
              </a:tr>
              <a:tr h="360282">
                <a:tc>
                  <a:txBody>
                    <a:bodyPr/>
                    <a:lstStyle/>
                    <a:p>
                      <a:pPr>
                        <a:lnSpc>
                          <a:spcPct val="107000"/>
                        </a:lnSpc>
                        <a:spcAft>
                          <a:spcPts val="1200"/>
                        </a:spcAft>
                      </a:pPr>
                      <a:r>
                        <a:rPr lang="en-IN" sz="1200" b="0" kern="0" dirty="0">
                          <a:solidFill>
                            <a:schemeClr val="bg1"/>
                          </a:solidFill>
                          <a:effectLst/>
                        </a:rPr>
                        <a:t>Education</a:t>
                      </a:r>
                      <a:endParaRPr lang="en-IN" sz="1100" b="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200" kern="0">
                          <a:effectLst/>
                          <a:highlight>
                            <a:srgbClr val="E7E6E6"/>
                          </a:highlight>
                        </a:rPr>
                        <a:t>Applicant Education (Graduate/ Under Graduate)</a:t>
                      </a:r>
                      <a:endParaRPr lang="en-IN" sz="1100" kern="100">
                        <a:effectLst/>
                        <a:highlight>
                          <a:srgbClr val="E7E6E6"/>
                        </a:highligh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926316803"/>
                  </a:ext>
                </a:extLst>
              </a:tr>
              <a:tr h="360282">
                <a:tc>
                  <a:txBody>
                    <a:bodyPr/>
                    <a:lstStyle/>
                    <a:p>
                      <a:pPr>
                        <a:lnSpc>
                          <a:spcPct val="107000"/>
                        </a:lnSpc>
                        <a:spcAft>
                          <a:spcPts val="1200"/>
                        </a:spcAft>
                      </a:pPr>
                      <a:r>
                        <a:rPr lang="en-IN" sz="1200" b="0" kern="0">
                          <a:solidFill>
                            <a:schemeClr val="bg1"/>
                          </a:solidFill>
                          <a:effectLst/>
                        </a:rPr>
                        <a:t>Self_Employed</a:t>
                      </a:r>
                      <a:endParaRPr lang="en-IN"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200" kern="0">
                          <a:effectLst/>
                          <a:highlight>
                            <a:srgbClr val="E7E6E6"/>
                          </a:highlight>
                        </a:rPr>
                        <a:t>Self employed (Y/N)</a:t>
                      </a:r>
                      <a:endParaRPr lang="en-IN" sz="1100" kern="100">
                        <a:effectLst/>
                        <a:highlight>
                          <a:srgbClr val="E7E6E6"/>
                        </a:highligh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764581402"/>
                  </a:ext>
                </a:extLst>
              </a:tr>
              <a:tr h="360282">
                <a:tc>
                  <a:txBody>
                    <a:bodyPr/>
                    <a:lstStyle/>
                    <a:p>
                      <a:pPr>
                        <a:lnSpc>
                          <a:spcPct val="107000"/>
                        </a:lnSpc>
                        <a:spcAft>
                          <a:spcPts val="1200"/>
                        </a:spcAft>
                      </a:pPr>
                      <a:r>
                        <a:rPr lang="en-IN" sz="1200" b="0" kern="0">
                          <a:solidFill>
                            <a:schemeClr val="bg1"/>
                          </a:solidFill>
                          <a:effectLst/>
                        </a:rPr>
                        <a:t>ApplicantIncome</a:t>
                      </a:r>
                      <a:endParaRPr lang="en-IN"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200" kern="0">
                          <a:effectLst/>
                          <a:highlight>
                            <a:srgbClr val="E7E6E6"/>
                          </a:highlight>
                        </a:rPr>
                        <a:t>Applicant income</a:t>
                      </a:r>
                      <a:endParaRPr lang="en-IN" sz="1100" kern="100">
                        <a:effectLst/>
                        <a:highlight>
                          <a:srgbClr val="E7E6E6"/>
                        </a:highligh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1317458061"/>
                  </a:ext>
                </a:extLst>
              </a:tr>
              <a:tr h="360282">
                <a:tc>
                  <a:txBody>
                    <a:bodyPr/>
                    <a:lstStyle/>
                    <a:p>
                      <a:pPr>
                        <a:lnSpc>
                          <a:spcPct val="107000"/>
                        </a:lnSpc>
                        <a:spcAft>
                          <a:spcPts val="1200"/>
                        </a:spcAft>
                      </a:pPr>
                      <a:r>
                        <a:rPr lang="en-IN" sz="1200" b="0" kern="0" dirty="0" err="1">
                          <a:solidFill>
                            <a:schemeClr val="bg1"/>
                          </a:solidFill>
                          <a:effectLst/>
                        </a:rPr>
                        <a:t>CoapplicantIncome</a:t>
                      </a:r>
                      <a:endParaRPr lang="en-IN" sz="1100" b="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200" kern="0">
                          <a:effectLst/>
                          <a:highlight>
                            <a:srgbClr val="E7E6E6"/>
                          </a:highlight>
                        </a:rPr>
                        <a:t>Coapplicant income</a:t>
                      </a:r>
                      <a:endParaRPr lang="en-IN" sz="1100" kern="100">
                        <a:effectLst/>
                        <a:highlight>
                          <a:srgbClr val="E7E6E6"/>
                        </a:highligh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543812263"/>
                  </a:ext>
                </a:extLst>
              </a:tr>
              <a:tr h="360282">
                <a:tc>
                  <a:txBody>
                    <a:bodyPr/>
                    <a:lstStyle/>
                    <a:p>
                      <a:pPr>
                        <a:lnSpc>
                          <a:spcPct val="107000"/>
                        </a:lnSpc>
                        <a:spcAft>
                          <a:spcPts val="1200"/>
                        </a:spcAft>
                      </a:pPr>
                      <a:r>
                        <a:rPr lang="en-IN" sz="1200" b="0" kern="0">
                          <a:solidFill>
                            <a:schemeClr val="bg1"/>
                          </a:solidFill>
                          <a:effectLst/>
                        </a:rPr>
                        <a:t>LoanAmount</a:t>
                      </a:r>
                      <a:endParaRPr lang="en-IN"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200" kern="0">
                          <a:effectLst/>
                          <a:highlight>
                            <a:srgbClr val="E7E6E6"/>
                          </a:highlight>
                        </a:rPr>
                        <a:t>Loan amount in thousands</a:t>
                      </a:r>
                      <a:endParaRPr lang="en-IN" sz="1100" kern="100">
                        <a:effectLst/>
                        <a:highlight>
                          <a:srgbClr val="E7E6E6"/>
                        </a:highligh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1716915242"/>
                  </a:ext>
                </a:extLst>
              </a:tr>
              <a:tr h="360282">
                <a:tc>
                  <a:txBody>
                    <a:bodyPr/>
                    <a:lstStyle/>
                    <a:p>
                      <a:pPr>
                        <a:lnSpc>
                          <a:spcPct val="107000"/>
                        </a:lnSpc>
                        <a:spcAft>
                          <a:spcPts val="1200"/>
                        </a:spcAft>
                      </a:pPr>
                      <a:r>
                        <a:rPr lang="en-IN" sz="1200" b="0" kern="0">
                          <a:solidFill>
                            <a:schemeClr val="bg1"/>
                          </a:solidFill>
                          <a:effectLst/>
                        </a:rPr>
                        <a:t>Loan_Amount_Term</a:t>
                      </a:r>
                      <a:endParaRPr lang="en-IN"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200" kern="0">
                          <a:effectLst/>
                          <a:highlight>
                            <a:srgbClr val="E7E6E6"/>
                          </a:highlight>
                        </a:rPr>
                        <a:t>Term of loan in months</a:t>
                      </a:r>
                      <a:endParaRPr lang="en-IN" sz="1100" kern="100">
                        <a:effectLst/>
                        <a:highlight>
                          <a:srgbClr val="E7E6E6"/>
                        </a:highligh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1571048160"/>
                  </a:ext>
                </a:extLst>
              </a:tr>
              <a:tr h="360282">
                <a:tc>
                  <a:txBody>
                    <a:bodyPr/>
                    <a:lstStyle/>
                    <a:p>
                      <a:pPr>
                        <a:lnSpc>
                          <a:spcPct val="107000"/>
                        </a:lnSpc>
                        <a:spcAft>
                          <a:spcPts val="1200"/>
                        </a:spcAft>
                      </a:pPr>
                      <a:r>
                        <a:rPr lang="en-IN" sz="1200" b="0" kern="0">
                          <a:solidFill>
                            <a:schemeClr val="bg1"/>
                          </a:solidFill>
                          <a:effectLst/>
                        </a:rPr>
                        <a:t>Credit_History</a:t>
                      </a:r>
                      <a:endParaRPr lang="en-IN"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200" kern="0">
                          <a:effectLst/>
                          <a:highlight>
                            <a:srgbClr val="E7E6E6"/>
                          </a:highlight>
                        </a:rPr>
                        <a:t>credit history meets guidelines</a:t>
                      </a:r>
                      <a:endParaRPr lang="en-IN" sz="1100" kern="100">
                        <a:effectLst/>
                        <a:highlight>
                          <a:srgbClr val="E7E6E6"/>
                        </a:highligh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4089303217"/>
                  </a:ext>
                </a:extLst>
              </a:tr>
              <a:tr h="360282">
                <a:tc>
                  <a:txBody>
                    <a:bodyPr/>
                    <a:lstStyle/>
                    <a:p>
                      <a:pPr>
                        <a:lnSpc>
                          <a:spcPct val="107000"/>
                        </a:lnSpc>
                        <a:spcAft>
                          <a:spcPts val="1200"/>
                        </a:spcAft>
                      </a:pPr>
                      <a:r>
                        <a:rPr lang="en-IN" sz="1200" b="0" kern="0">
                          <a:solidFill>
                            <a:schemeClr val="bg1"/>
                          </a:solidFill>
                          <a:effectLst/>
                        </a:rPr>
                        <a:t>Property_Area</a:t>
                      </a:r>
                      <a:endParaRPr lang="en-IN"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200" kern="0">
                          <a:effectLst/>
                          <a:highlight>
                            <a:srgbClr val="E7E6E6"/>
                          </a:highlight>
                        </a:rPr>
                        <a:t>Urban/ Semi Urban/ Rural</a:t>
                      </a:r>
                      <a:endParaRPr lang="en-IN" sz="1100" kern="100">
                        <a:effectLst/>
                        <a:highlight>
                          <a:srgbClr val="E7E6E6"/>
                        </a:highligh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1090170913"/>
                  </a:ext>
                </a:extLst>
              </a:tr>
              <a:tr h="360282">
                <a:tc>
                  <a:txBody>
                    <a:bodyPr/>
                    <a:lstStyle/>
                    <a:p>
                      <a:pPr>
                        <a:lnSpc>
                          <a:spcPct val="107000"/>
                        </a:lnSpc>
                        <a:spcAft>
                          <a:spcPts val="1200"/>
                        </a:spcAft>
                      </a:pPr>
                      <a:r>
                        <a:rPr lang="en-IN" sz="1200" b="0" kern="0" dirty="0" err="1">
                          <a:solidFill>
                            <a:schemeClr val="bg1"/>
                          </a:solidFill>
                          <a:effectLst/>
                        </a:rPr>
                        <a:t>Loan_Status</a:t>
                      </a:r>
                      <a:endParaRPr lang="en-IN" sz="1100" b="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200" kern="0" dirty="0">
                          <a:effectLst/>
                          <a:highlight>
                            <a:srgbClr val="E7E6E6"/>
                          </a:highlight>
                        </a:rPr>
                        <a:t>Loan approved (Y/N)</a:t>
                      </a:r>
                      <a:endParaRPr lang="en-IN" sz="1100" kern="100" dirty="0">
                        <a:effectLst/>
                        <a:highlight>
                          <a:srgbClr val="E7E6E6"/>
                        </a:highligh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296194199"/>
                  </a:ext>
                </a:extLst>
              </a:tr>
            </a:tbl>
          </a:graphicData>
        </a:graphic>
      </p:graphicFrame>
    </p:spTree>
    <p:extLst>
      <p:ext uri="{BB962C8B-B14F-4D97-AF65-F5344CB8AC3E}">
        <p14:creationId xmlns:p14="http://schemas.microsoft.com/office/powerpoint/2010/main" val="214282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7A15-98C9-513E-5522-7DA093420D42}"/>
              </a:ext>
            </a:extLst>
          </p:cNvPr>
          <p:cNvSpPr>
            <a:spLocks noGrp="1"/>
          </p:cNvSpPr>
          <p:nvPr>
            <p:ph type="title"/>
          </p:nvPr>
        </p:nvSpPr>
        <p:spPr>
          <a:xfrm>
            <a:off x="838200" y="365126"/>
            <a:ext cx="10515600" cy="647598"/>
          </a:xfrm>
        </p:spPr>
        <p:txBody>
          <a:bodyPr>
            <a:normAutofit/>
          </a:bodyPr>
          <a:lstStyle/>
          <a:p>
            <a:r>
              <a:rPr lang="en-IN" sz="2800" b="1" dirty="0"/>
              <a:t>Output Attributes</a:t>
            </a:r>
          </a:p>
        </p:txBody>
      </p:sp>
      <p:sp>
        <p:nvSpPr>
          <p:cNvPr id="6" name="Content Placeholder 5">
            <a:extLst>
              <a:ext uri="{FF2B5EF4-FFF2-40B4-BE49-F238E27FC236}">
                <a16:creationId xmlns:a16="http://schemas.microsoft.com/office/drawing/2014/main" id="{B2B389AD-4110-4F43-0B4A-9B2E456CD58F}"/>
              </a:ext>
            </a:extLst>
          </p:cNvPr>
          <p:cNvSpPr>
            <a:spLocks noGrp="1"/>
          </p:cNvSpPr>
          <p:nvPr>
            <p:ph idx="1"/>
          </p:nvPr>
        </p:nvSpPr>
        <p:spPr>
          <a:xfrm>
            <a:off x="820994" y="943897"/>
            <a:ext cx="10515600" cy="5341221"/>
          </a:xfrm>
        </p:spPr>
        <p:txBody>
          <a:bodyPr>
            <a:normAutofit/>
          </a:bodyPr>
          <a:lstStyle/>
          <a:p>
            <a:r>
              <a:rPr lang="en-US" sz="1800" dirty="0"/>
              <a:t>The output is given in 0’s(not approved) or 1’s (approved).</a:t>
            </a:r>
          </a:p>
          <a:p>
            <a:pPr marL="0" indent="0">
              <a:buNone/>
            </a:pPr>
            <a:endParaRPr lang="en-US" sz="1600" dirty="0"/>
          </a:p>
          <a:p>
            <a:pPr marL="0" indent="0">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Input Dataset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https://drive.google.com/file/d/1LIvIdqdHDFEGnfzIgEh4L6GFirzsE3US/view</a:t>
            </a:r>
            <a:endParaRPr lang="en-IN" sz="2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u="sng" kern="100"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b="1" dirty="0"/>
              <a:t>3 possible candidate algorithms </a:t>
            </a: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0" indent="0">
              <a:buNone/>
            </a:pPr>
            <a:r>
              <a:rPr lang="en-IN" sz="2000" kern="100" dirty="0">
                <a:latin typeface="Calibri" panose="020F0502020204030204" pitchFamily="34" charset="0"/>
                <a:ea typeface="Calibri" panose="020F0502020204030204" pitchFamily="34" charset="0"/>
                <a:cs typeface="Times New Roman" panose="02020603050405020304" pitchFamily="18" charset="0"/>
              </a:rPr>
              <a:t>2.Decision Tree</a:t>
            </a:r>
          </a:p>
          <a:p>
            <a:pPr marL="0" indent="0">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3.ANN(M</a:t>
            </a:r>
            <a:r>
              <a:rPr lang="en-IN" sz="2000" kern="100" dirty="0">
                <a:latin typeface="Calibri" panose="020F0502020204030204" pitchFamily="34" charset="0"/>
                <a:ea typeface="Calibri" panose="020F0502020204030204" pitchFamily="34" charset="0"/>
                <a:cs typeface="Times New Roman" panose="02020603050405020304" pitchFamily="18" charset="0"/>
              </a:rPr>
              <a:t>ultilayer Perceptron with Error Back Propagation)</a:t>
            </a:r>
          </a:p>
          <a:p>
            <a:pPr marL="0" indent="0">
              <a:buNone/>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We chose </a:t>
            </a:r>
            <a:r>
              <a:rPr lang="en-IN" sz="1800" b="1" kern="100" dirty="0">
                <a:latin typeface="Calibri" panose="020F0502020204030204" pitchFamily="34" charset="0"/>
                <a:ea typeface="Calibri" panose="020F0502020204030204" pitchFamily="34" charset="0"/>
                <a:cs typeface="Times New Roman" panose="02020603050405020304" pitchFamily="18" charset="0"/>
              </a:rPr>
              <a:t>Logistic Regression </a:t>
            </a:r>
            <a:r>
              <a:rPr lang="en-IN" sz="1800" kern="100" dirty="0">
                <a:latin typeface="Calibri" panose="020F0502020204030204" pitchFamily="34" charset="0"/>
                <a:ea typeface="Calibri" panose="020F0502020204030204" pitchFamily="34" charset="0"/>
                <a:cs typeface="Times New Roman" panose="02020603050405020304" pitchFamily="18" charset="0"/>
              </a:rPr>
              <a:t>for our Problem Statement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00" dirty="0"/>
          </a:p>
        </p:txBody>
      </p:sp>
    </p:spTree>
    <p:extLst>
      <p:ext uri="{BB962C8B-B14F-4D97-AF65-F5344CB8AC3E}">
        <p14:creationId xmlns:p14="http://schemas.microsoft.com/office/powerpoint/2010/main" val="908148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A574-0D98-D2B2-4D8B-D53B1DCF954A}"/>
              </a:ext>
            </a:extLst>
          </p:cNvPr>
          <p:cNvSpPr>
            <a:spLocks noGrp="1"/>
          </p:cNvSpPr>
          <p:nvPr>
            <p:ph type="title"/>
          </p:nvPr>
        </p:nvSpPr>
        <p:spPr>
          <a:xfrm>
            <a:off x="838200" y="365126"/>
            <a:ext cx="10515600" cy="1031056"/>
          </a:xfrm>
        </p:spPr>
        <p:txBody>
          <a:bodyPr/>
          <a:lstStyle/>
          <a:p>
            <a:r>
              <a:rPr lang="en-IN" dirty="0"/>
              <a:t>Why to choose Logistic Regression?</a:t>
            </a:r>
          </a:p>
        </p:txBody>
      </p:sp>
      <p:sp>
        <p:nvSpPr>
          <p:cNvPr id="3" name="Content Placeholder 2">
            <a:extLst>
              <a:ext uri="{FF2B5EF4-FFF2-40B4-BE49-F238E27FC236}">
                <a16:creationId xmlns:a16="http://schemas.microsoft.com/office/drawing/2014/main" id="{5922FC90-9D01-7852-A6D3-7FE99C537027}"/>
              </a:ext>
            </a:extLst>
          </p:cNvPr>
          <p:cNvSpPr>
            <a:spLocks noGrp="1"/>
          </p:cNvSpPr>
          <p:nvPr>
            <p:ph idx="1"/>
          </p:nvPr>
        </p:nvSpPr>
        <p:spPr>
          <a:xfrm>
            <a:off x="838200" y="1229032"/>
            <a:ext cx="10515600" cy="5525729"/>
          </a:xfrm>
        </p:spPr>
        <p:txBody>
          <a:bodyPr>
            <a:normAutofit/>
          </a:bodyPr>
          <a:lstStyle/>
          <a:p>
            <a:r>
              <a:rPr lang="en-US" sz="2000" dirty="0"/>
              <a:t>Since the task is to predict whether a loan will be approved or not (0 or 1), logistic regression, which is a binary classification algorithm, is well-suited for this problem statement.</a:t>
            </a:r>
          </a:p>
          <a:p>
            <a:r>
              <a:rPr lang="en-US" sz="1900" dirty="0"/>
              <a:t>Logistic regression tends to be computationally efficient. Training logistic regression models is generally faster compared to more complex algorithms like neural networks. </a:t>
            </a:r>
          </a:p>
          <a:p>
            <a:r>
              <a:rPr lang="en-US" sz="1900" dirty="0"/>
              <a:t>Logistic regression is less susceptible to overfitting compared to decision trees, especially when dealing with small datasets. Decision trees are prone to overfitting, especially if not pruned or regularized properly.</a:t>
            </a:r>
          </a:p>
          <a:p>
            <a:r>
              <a:rPr lang="en-US" sz="1900" dirty="0"/>
              <a:t>Logistic regression can provide insights into feature importance. By examining the magnitude and sign of the coefficients, you can assess the relative importance of different features in predicting the outcome.</a:t>
            </a:r>
          </a:p>
          <a:p>
            <a:r>
              <a:rPr lang="en-US" sz="1900" dirty="0"/>
              <a:t> Logistic regression tends to handle irrelevant features better than decision trees. Decision trees can include irrelevant features in the model, especially if they are present in the training data and can lead to overfitting, whereas logistic regression can assign small coefficients to such features, effectively down weighing their influence.</a:t>
            </a:r>
          </a:p>
          <a:p>
            <a:r>
              <a:rPr lang="en-US" sz="2000" dirty="0"/>
              <a:t>Logistic regression is relatively straightforward to implement compared to building and training neural networks. It requires less tuning of hyperparameters and has fewer architectural decisions to make.</a:t>
            </a:r>
          </a:p>
          <a:p>
            <a:endParaRPr lang="en-IN" dirty="0"/>
          </a:p>
        </p:txBody>
      </p:sp>
    </p:spTree>
    <p:extLst>
      <p:ext uri="{BB962C8B-B14F-4D97-AF65-F5344CB8AC3E}">
        <p14:creationId xmlns:p14="http://schemas.microsoft.com/office/powerpoint/2010/main" val="1247325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5F6C2-8CF2-AA0C-64C0-908826EFD4BF}"/>
              </a:ext>
            </a:extLst>
          </p:cNvPr>
          <p:cNvSpPr>
            <a:spLocks noGrp="1"/>
          </p:cNvSpPr>
          <p:nvPr>
            <p:ph type="title"/>
          </p:nvPr>
        </p:nvSpPr>
        <p:spPr>
          <a:xfrm>
            <a:off x="838200" y="365125"/>
            <a:ext cx="10515600" cy="1817636"/>
          </a:xfrm>
        </p:spPr>
        <p:txBody>
          <a:bodyPr/>
          <a:lstStyle/>
          <a:p>
            <a:r>
              <a:rPr lang="en-US" dirty="0"/>
              <a:t>Library/APIs Used</a:t>
            </a:r>
            <a:endParaRPr lang="en-IN" dirty="0"/>
          </a:p>
        </p:txBody>
      </p:sp>
      <p:sp>
        <p:nvSpPr>
          <p:cNvPr id="3" name="Content Placeholder 2">
            <a:extLst>
              <a:ext uri="{FF2B5EF4-FFF2-40B4-BE49-F238E27FC236}">
                <a16:creationId xmlns:a16="http://schemas.microsoft.com/office/drawing/2014/main" id="{F29918D7-E028-8477-9557-7973B7D8D42C}"/>
              </a:ext>
            </a:extLst>
          </p:cNvPr>
          <p:cNvSpPr>
            <a:spLocks noGrp="1"/>
          </p:cNvSpPr>
          <p:nvPr>
            <p:ph idx="1"/>
          </p:nvPr>
        </p:nvSpPr>
        <p:spPr>
          <a:xfrm>
            <a:off x="838200" y="1956619"/>
            <a:ext cx="10515600" cy="4758812"/>
          </a:xfrm>
        </p:spPr>
        <p:txBody>
          <a:bodyPr/>
          <a:lstStyle/>
          <a:p>
            <a:r>
              <a:rPr lang="en-IN" sz="3600" dirty="0"/>
              <a:t>1.sklearn</a:t>
            </a:r>
          </a:p>
          <a:p>
            <a:r>
              <a:rPr lang="en-IN" sz="3600" dirty="0"/>
              <a:t>2.matplotlib</a:t>
            </a:r>
          </a:p>
          <a:p>
            <a:r>
              <a:rPr lang="en-IN" sz="3600" dirty="0"/>
              <a:t>3.numpy</a:t>
            </a:r>
          </a:p>
          <a:p>
            <a:r>
              <a:rPr lang="en-IN" sz="3600" dirty="0"/>
              <a:t>4.pandas</a:t>
            </a:r>
          </a:p>
          <a:p>
            <a:r>
              <a:rPr lang="en-IN" sz="3600" dirty="0"/>
              <a:t>5.scipy</a:t>
            </a:r>
          </a:p>
          <a:p>
            <a:endParaRPr lang="en-IN" dirty="0"/>
          </a:p>
        </p:txBody>
      </p:sp>
    </p:spTree>
    <p:extLst>
      <p:ext uri="{BB962C8B-B14F-4D97-AF65-F5344CB8AC3E}">
        <p14:creationId xmlns:p14="http://schemas.microsoft.com/office/powerpoint/2010/main" val="913747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9EA0-369C-719A-5325-D5B5FC42692C}"/>
              </a:ext>
            </a:extLst>
          </p:cNvPr>
          <p:cNvSpPr>
            <a:spLocks noGrp="1"/>
          </p:cNvSpPr>
          <p:nvPr>
            <p:ph type="title"/>
          </p:nvPr>
        </p:nvSpPr>
        <p:spPr/>
        <p:txBody>
          <a:bodyPr/>
          <a:lstStyle/>
          <a:p>
            <a:r>
              <a:rPr lang="en-IN" b="1" dirty="0"/>
              <a:t>Performance Measure</a:t>
            </a:r>
          </a:p>
        </p:txBody>
      </p:sp>
      <p:sp>
        <p:nvSpPr>
          <p:cNvPr id="3" name="Content Placeholder 2">
            <a:extLst>
              <a:ext uri="{FF2B5EF4-FFF2-40B4-BE49-F238E27FC236}">
                <a16:creationId xmlns:a16="http://schemas.microsoft.com/office/drawing/2014/main" id="{66DBC077-06B8-6EAD-073C-EDCF82ED4844}"/>
              </a:ext>
            </a:extLst>
          </p:cNvPr>
          <p:cNvSpPr>
            <a:spLocks noGrp="1"/>
          </p:cNvSpPr>
          <p:nvPr>
            <p:ph idx="1"/>
          </p:nvPr>
        </p:nvSpPr>
        <p:spPr>
          <a:xfrm>
            <a:off x="838200" y="1465006"/>
            <a:ext cx="10515600" cy="4711957"/>
          </a:xfrm>
        </p:spPr>
        <p:txBody>
          <a:bodyPr>
            <a:normAutofit/>
          </a:bodyPr>
          <a:lstStyle/>
          <a:p>
            <a:r>
              <a:rPr lang="en-US" sz="2400" dirty="0"/>
              <a:t>The performance of the logistic regression model on the testing data is evaluated using several metrics: precision, recall, F1-score, log loss, and accuracy. </a:t>
            </a:r>
          </a:p>
          <a:p>
            <a:pPr marL="0" indent="0">
              <a:buNone/>
            </a:pPr>
            <a:r>
              <a:rPr lang="en-US" sz="2400" dirty="0">
                <a:effectLst/>
              </a:rPr>
              <a:t>1.</a:t>
            </a:r>
            <a:r>
              <a:rPr lang="en-IN" sz="2400" dirty="0">
                <a:effectLst/>
              </a:rPr>
              <a:t>Precision= True Positives/(True </a:t>
            </a:r>
            <a:r>
              <a:rPr lang="en-IN" sz="2400" dirty="0" err="1">
                <a:effectLst/>
              </a:rPr>
              <a:t>Positives+False</a:t>
            </a:r>
            <a:r>
              <a:rPr lang="en-IN" sz="2400" dirty="0">
                <a:effectLst/>
              </a:rPr>
              <a:t> Positives)</a:t>
            </a:r>
          </a:p>
          <a:p>
            <a:pPr marL="0" indent="0">
              <a:buNone/>
            </a:pPr>
            <a:r>
              <a:rPr lang="en-IN" sz="2400" dirty="0">
                <a:effectLst/>
              </a:rPr>
              <a:t>2.Recall=True Positives/(True </a:t>
            </a:r>
            <a:r>
              <a:rPr lang="en-IN" sz="2400" dirty="0" err="1">
                <a:effectLst/>
              </a:rPr>
              <a:t>Positives+False</a:t>
            </a:r>
            <a:r>
              <a:rPr lang="en-IN" sz="2400" dirty="0">
                <a:effectLst/>
              </a:rPr>
              <a:t> Negatives)</a:t>
            </a:r>
          </a:p>
          <a:p>
            <a:pPr marL="0" indent="0">
              <a:buNone/>
            </a:pPr>
            <a:r>
              <a:rPr lang="en-IN" sz="2400" dirty="0"/>
              <a:t>3.F1= 2 * ((Precision *Recall)/(</a:t>
            </a:r>
            <a:r>
              <a:rPr lang="en-IN" sz="2400" dirty="0" err="1"/>
              <a:t>Precision+Recall</a:t>
            </a:r>
            <a:r>
              <a:rPr lang="en-IN" sz="2400" dirty="0"/>
              <a:t>))</a:t>
            </a:r>
          </a:p>
          <a:p>
            <a:pPr marL="0" indent="0">
              <a:buNone/>
            </a:pPr>
            <a:r>
              <a:rPr lang="en-IN" sz="2400" dirty="0">
                <a:effectLst/>
              </a:rPr>
              <a:t>4.Log </a:t>
            </a:r>
            <a:r>
              <a:rPr lang="en-IN" sz="2400" dirty="0"/>
              <a:t>Loss=-1/N</a:t>
            </a:r>
            <a:r>
              <a:rPr lang="it-IT" sz="2400" dirty="0"/>
              <a:t>Σ [yi In pi + (1-yi) ln(1 – pi)] ,where i=1 to N</a:t>
            </a:r>
          </a:p>
          <a:p>
            <a:pPr marL="0" indent="0">
              <a:buNone/>
            </a:pPr>
            <a:r>
              <a:rPr lang="it-IT" sz="2400" dirty="0">
                <a:effectLst/>
              </a:rPr>
              <a:t>5.Accuracy=True Positives+T</a:t>
            </a:r>
            <a:r>
              <a:rPr lang="it-IT" sz="2400" dirty="0"/>
              <a:t>rue Negatives/Total observations</a:t>
            </a:r>
            <a:endParaRPr lang="en-IN" sz="2400" dirty="0">
              <a:effectLst/>
            </a:endParaRPr>
          </a:p>
          <a:p>
            <a:pPr marL="0" indent="0">
              <a:buNone/>
            </a:pPr>
            <a:endParaRPr lang="en-IN" dirty="0">
              <a:effectLst/>
            </a:endParaRPr>
          </a:p>
          <a:p>
            <a:r>
              <a:rPr lang="en-IN" b="0" i="0" dirty="0">
                <a:solidFill>
                  <a:srgbClr val="ECECEC"/>
                </a:solidFill>
                <a:effectLst/>
                <a:highlight>
                  <a:srgbClr val="212121"/>
                </a:highlight>
                <a:latin typeface="KaTeX_Main"/>
              </a:rPr>
              <a:t>​</a:t>
            </a:r>
            <a:br>
              <a:rPr lang="en-IN" b="0" i="0" dirty="0">
                <a:solidFill>
                  <a:srgbClr val="ECECEC"/>
                </a:solidFill>
                <a:effectLst/>
                <a:highlight>
                  <a:srgbClr val="212121"/>
                </a:highlight>
                <a:latin typeface="KaTeX_Main"/>
              </a:rPr>
            </a:br>
            <a:endParaRPr lang="en-IN" dirty="0"/>
          </a:p>
        </p:txBody>
      </p:sp>
    </p:spTree>
    <p:extLst>
      <p:ext uri="{BB962C8B-B14F-4D97-AF65-F5344CB8AC3E}">
        <p14:creationId xmlns:p14="http://schemas.microsoft.com/office/powerpoint/2010/main" val="1655184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1C9B9-61F5-8F30-897B-CD7F11350738}"/>
              </a:ext>
            </a:extLst>
          </p:cNvPr>
          <p:cNvSpPr>
            <a:spLocks noGrp="1"/>
          </p:cNvSpPr>
          <p:nvPr>
            <p:ph type="title"/>
          </p:nvPr>
        </p:nvSpPr>
        <p:spPr>
          <a:xfrm>
            <a:off x="757084" y="365125"/>
            <a:ext cx="10596716" cy="716423"/>
          </a:xfrm>
        </p:spPr>
        <p:txBody>
          <a:bodyPr>
            <a:normAutofit/>
          </a:bodyPr>
          <a:lstStyle/>
          <a:p>
            <a:r>
              <a:rPr lang="en-IN" sz="2800" b="1" dirty="0"/>
              <a:t>Advantages</a:t>
            </a:r>
          </a:p>
        </p:txBody>
      </p:sp>
      <p:sp>
        <p:nvSpPr>
          <p:cNvPr id="3" name="Content Placeholder 2">
            <a:extLst>
              <a:ext uri="{FF2B5EF4-FFF2-40B4-BE49-F238E27FC236}">
                <a16:creationId xmlns:a16="http://schemas.microsoft.com/office/drawing/2014/main" id="{32BFBC38-CFAC-6709-3947-9123F7FA76FA}"/>
              </a:ext>
            </a:extLst>
          </p:cNvPr>
          <p:cNvSpPr>
            <a:spLocks noGrp="1"/>
          </p:cNvSpPr>
          <p:nvPr>
            <p:ph idx="1"/>
          </p:nvPr>
        </p:nvSpPr>
        <p:spPr>
          <a:xfrm>
            <a:off x="838200" y="993058"/>
            <a:ext cx="10515600" cy="2172929"/>
          </a:xfrm>
        </p:spPr>
        <p:txBody>
          <a:bodyPr>
            <a:normAutofit fontScale="92500" lnSpcReduction="10000"/>
          </a:bodyPr>
          <a:lstStyle/>
          <a:p>
            <a:pPr>
              <a:lnSpc>
                <a:spcPct val="150000"/>
              </a:lnSpc>
            </a:pPr>
            <a:r>
              <a:rPr lang="en-US" sz="2000" dirty="0"/>
              <a:t>Logistic regression is easier to implement, interpret, and very efficient to train.</a:t>
            </a:r>
          </a:p>
          <a:p>
            <a:pPr>
              <a:lnSpc>
                <a:spcPct val="150000"/>
              </a:lnSpc>
            </a:pPr>
            <a:r>
              <a:rPr lang="en-US" sz="2000" dirty="0"/>
              <a:t>It is very fast at classifying unknown records.</a:t>
            </a:r>
          </a:p>
          <a:p>
            <a:pPr>
              <a:lnSpc>
                <a:spcPct val="150000"/>
              </a:lnSpc>
            </a:pPr>
            <a:r>
              <a:rPr lang="en-US" sz="2000" dirty="0"/>
              <a:t>Good accuracy for many simple data sets and it performs well when the dataset is linearly separable.</a:t>
            </a:r>
          </a:p>
          <a:p>
            <a:pPr>
              <a:lnSpc>
                <a:spcPct val="150000"/>
              </a:lnSpc>
            </a:pPr>
            <a:r>
              <a:rPr lang="en-US" sz="2000" dirty="0"/>
              <a:t>Logistic regression is less inclined to over-fitting</a:t>
            </a:r>
          </a:p>
          <a:p>
            <a:pPr marL="0" indent="0">
              <a:buNone/>
            </a:pPr>
            <a:endParaRPr lang="en-US" dirty="0"/>
          </a:p>
        </p:txBody>
      </p:sp>
      <p:sp>
        <p:nvSpPr>
          <p:cNvPr id="5" name="TextBox 4">
            <a:extLst>
              <a:ext uri="{FF2B5EF4-FFF2-40B4-BE49-F238E27FC236}">
                <a16:creationId xmlns:a16="http://schemas.microsoft.com/office/drawing/2014/main" id="{8EC7CA32-88C6-9BAC-EB96-49031DE739E2}"/>
              </a:ext>
            </a:extLst>
          </p:cNvPr>
          <p:cNvSpPr txBox="1"/>
          <p:nvPr/>
        </p:nvSpPr>
        <p:spPr>
          <a:xfrm>
            <a:off x="838200" y="3135436"/>
            <a:ext cx="6241025" cy="523220"/>
          </a:xfrm>
          <a:prstGeom prst="rect">
            <a:avLst/>
          </a:prstGeom>
          <a:noFill/>
        </p:spPr>
        <p:txBody>
          <a:bodyPr wrap="square">
            <a:spAutoFit/>
          </a:bodyPr>
          <a:lstStyle/>
          <a:p>
            <a:r>
              <a:rPr lang="en-IN" sz="2800" dirty="0"/>
              <a:t>Disadvantages</a:t>
            </a:r>
          </a:p>
        </p:txBody>
      </p:sp>
      <p:sp>
        <p:nvSpPr>
          <p:cNvPr id="7" name="TextBox 6">
            <a:extLst>
              <a:ext uri="{FF2B5EF4-FFF2-40B4-BE49-F238E27FC236}">
                <a16:creationId xmlns:a16="http://schemas.microsoft.com/office/drawing/2014/main" id="{16D8D2E0-2619-8ED8-36C0-14828ADFC30D}"/>
              </a:ext>
            </a:extLst>
          </p:cNvPr>
          <p:cNvSpPr txBox="1"/>
          <p:nvPr/>
        </p:nvSpPr>
        <p:spPr>
          <a:xfrm>
            <a:off x="838200" y="3628105"/>
            <a:ext cx="10709787" cy="26776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t>If the number of observations is lesser than the number of features, Logistic Regression should not be used, otherwise, it may lead to overfitting.</a:t>
            </a:r>
          </a:p>
          <a:p>
            <a:pPr marL="285750" indent="-285750">
              <a:lnSpc>
                <a:spcPct val="150000"/>
              </a:lnSpc>
              <a:buFont typeface="Arial" panose="020B0604020202020204" pitchFamily="34" charset="0"/>
              <a:buChar char="•"/>
            </a:pPr>
            <a:r>
              <a:rPr lang="en-US" sz="2000" dirty="0"/>
              <a:t>It is tough to obtain complex relationships using logistic regression. More powerful and compact algorithms such as Neural Networks can easily outperform this algorithm.</a:t>
            </a:r>
          </a:p>
          <a:p>
            <a:pPr marL="285750" indent="-285750">
              <a:lnSpc>
                <a:spcPct val="150000"/>
              </a:lnSpc>
              <a:buFont typeface="Arial" panose="020B0604020202020204" pitchFamily="34" charset="0"/>
              <a:buChar char="•"/>
            </a:pPr>
            <a:r>
              <a:rPr lang="en-US" sz="2000" dirty="0"/>
              <a:t>Non linear problems can't be solved with logistic regression since it has a linear decision surface</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47534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758</Words>
  <Application>Microsoft Office PowerPoint</Application>
  <PresentationFormat>Widescreen</PresentationFormat>
  <Paragraphs>76</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Inter</vt:lpstr>
      <vt:lpstr>KaTeX_Main</vt:lpstr>
      <vt:lpstr>Times New Roman</vt:lpstr>
      <vt:lpstr>Office Theme</vt:lpstr>
      <vt:lpstr>Loan Approval Prediction </vt:lpstr>
      <vt:lpstr>Input attributes</vt:lpstr>
      <vt:lpstr>Output Attributes</vt:lpstr>
      <vt:lpstr>Why to choose Logistic Regression?</vt:lpstr>
      <vt:lpstr>Library/APIs Used</vt:lpstr>
      <vt:lpstr>Performance Measure</vt:lpstr>
      <vt:lpstr>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Prediction</dc:title>
  <dc:creator>katnapalli rishitha</dc:creator>
  <cp:lastModifiedBy>Mahika Polepalli</cp:lastModifiedBy>
  <cp:revision>3</cp:revision>
  <dcterms:created xsi:type="dcterms:W3CDTF">2024-04-13T06:22:56Z</dcterms:created>
  <dcterms:modified xsi:type="dcterms:W3CDTF">2024-06-24T16:53:28Z</dcterms:modified>
</cp:coreProperties>
</file>