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8" r:id="rId1"/>
  </p:sldMasterIdLst>
  <p:notesMasterIdLst>
    <p:notesMasterId r:id="rId64"/>
  </p:notesMasterIdLst>
  <p:sldIdLst>
    <p:sldId id="548" r:id="rId2"/>
    <p:sldId id="438" r:id="rId3"/>
    <p:sldId id="515" r:id="rId4"/>
    <p:sldId id="516" r:id="rId5"/>
    <p:sldId id="517" r:id="rId6"/>
    <p:sldId id="518" r:id="rId7"/>
    <p:sldId id="519" r:id="rId8"/>
    <p:sldId id="439" r:id="rId9"/>
    <p:sldId id="440" r:id="rId10"/>
    <p:sldId id="520" r:id="rId11"/>
    <p:sldId id="521" r:id="rId12"/>
    <p:sldId id="523" r:id="rId13"/>
    <p:sldId id="536" r:id="rId14"/>
    <p:sldId id="537" r:id="rId15"/>
    <p:sldId id="538" r:id="rId16"/>
    <p:sldId id="539" r:id="rId17"/>
    <p:sldId id="540" r:id="rId18"/>
    <p:sldId id="541" r:id="rId19"/>
    <p:sldId id="542" r:id="rId20"/>
    <p:sldId id="543" r:id="rId21"/>
    <p:sldId id="545" r:id="rId22"/>
    <p:sldId id="546" r:id="rId23"/>
    <p:sldId id="547" r:id="rId24"/>
    <p:sldId id="441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69" r:id="rId35"/>
    <p:sldId id="442" r:id="rId36"/>
    <p:sldId id="472" r:id="rId37"/>
    <p:sldId id="473" r:id="rId38"/>
    <p:sldId id="474" r:id="rId39"/>
    <p:sldId id="475" r:id="rId40"/>
    <p:sldId id="476" r:id="rId41"/>
    <p:sldId id="443" r:id="rId42"/>
    <p:sldId id="477" r:id="rId43"/>
    <p:sldId id="478" r:id="rId44"/>
    <p:sldId id="525" r:id="rId45"/>
    <p:sldId id="479" r:id="rId46"/>
    <p:sldId id="444" r:id="rId47"/>
    <p:sldId id="480" r:id="rId48"/>
    <p:sldId id="481" r:id="rId49"/>
    <p:sldId id="484" r:id="rId50"/>
    <p:sldId id="483" r:id="rId51"/>
    <p:sldId id="526" r:id="rId52"/>
    <p:sldId id="486" r:id="rId53"/>
    <p:sldId id="492" r:id="rId54"/>
    <p:sldId id="493" r:id="rId55"/>
    <p:sldId id="494" r:id="rId56"/>
    <p:sldId id="487" r:id="rId57"/>
    <p:sldId id="488" r:id="rId58"/>
    <p:sldId id="527" r:id="rId59"/>
    <p:sldId id="528" r:id="rId60"/>
    <p:sldId id="498" r:id="rId61"/>
    <p:sldId id="489" r:id="rId62"/>
    <p:sldId id="549" r:id="rId63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0"/>
  </p:normalViewPr>
  <p:slideViewPr>
    <p:cSldViewPr>
      <p:cViewPr varScale="1">
        <p:scale>
          <a:sx n="112" d="100"/>
          <a:sy n="112" d="100"/>
        </p:scale>
        <p:origin x="1760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7A48D6A-8C86-44FC-BA32-128E8645AD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558739C-2970-43E3-9EAC-B06043E6F24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620C6D8-B9F1-434F-8112-89F541A79B5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B530C3F-1CB5-4FDD-A084-5D9693D0900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441E94-ABF0-4ECF-926D-9CB3510B59E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A02BA96-4289-431D-9C30-AADF09729BA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1A3490E-69B9-486B-B9F5-F38A5E08991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37BCABF-706F-4C28-A610-521C5E6316E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9F8E376-2B42-478A-AB80-72A59F8BC13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989A5BE-2221-4165-8DFA-9A95AEE4302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F5ECA76-9EEC-48EE-93FD-4F20FB9A7F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38859E7-5BD8-4D77-AAC6-B4A92D552B6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DF610A3-B4C5-4F89-924A-D203B519400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A70E4B4-6EC0-4B4A-A038-8CA8E411AD1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D3448E2-8E31-44A9-8CB5-38C168E1A9E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8C0F20-5091-4E48-AD4D-74DDC59E05F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17ADB4D-513F-401F-BC37-BE64C147095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63E8DBA-31A8-4BFB-9BF4-4ED5383D71C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6115AEE-A381-4B28-8861-B835D2EEFB5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59FC582-983E-49BD-B7F1-506EE4B3A2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0D4E3F4-3150-4DDA-8A6E-0CB7C170989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ABB7ED6-2085-432F-91FC-9CE5649EB84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D05ED75-D369-4541-9763-60A0783CA1F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821931F-957D-4C8D-88E6-049CD6CB198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37A2B40-5985-4BBB-BE51-09D5B39F0C8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D27EC2A-1FAB-4F29-929E-4042783AE3B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9A036D-0D33-4412-A0CE-9BD35227E77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ED69DFF-D86B-4C75-AA5E-BBBBCE95175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B3EF0F6-1026-44F6-BE37-CB72C9758A3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1A64B5-4D9F-4DB7-85D5-1E593427F8F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B5012C4-5229-436B-99BD-74E7BBBF4CC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4C555A-8612-4052-BFA6-9D615BA8F37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2463EAB-E5A0-4565-A339-1D75327CBF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9EE05A8-883B-4C6A-A72F-79EF6C326B1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E570657-3F6F-4A0D-A5A5-C9B10943953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7089A9-CB09-4C8E-ADB7-07196B28D58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F7F94D4-ADD4-4140-A0BD-40F7793ADF1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82AF1DF-94CD-4F49-996F-448C72CB93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DC77EE3-34DD-4A10-8A97-BEF6EB1CEBE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C5C4553-B2A9-4522-B8FF-A77FB9232C7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4A15FF7-30D9-4911-AD26-A767FEE4C88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9E0B956-E52D-4B5A-9DD3-8609A35CFB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6C6B1C2-976A-47DC-9853-B21F5C8A3B1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2DEB830-3EB0-43D8-AD27-6D8B5830FD0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75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54B7108-E528-4E78-AA5A-6D028B69733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95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68054E5-1063-4DDB-9E0C-D04AB1CE2C0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D5C8ECC-555A-4318-B602-F5B6BA1BE95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16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2F2EA42-63F6-44A9-92E4-4C968A4886E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36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A7B44B5-FE16-452E-B1EB-EE5B1206B94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57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F020350-5B5B-4BD6-A141-3C326148F77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77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F01519E-A8C7-494A-A9EB-88AD0FCE401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98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6486826-4816-4EC8-864C-509BF80853D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18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E1DADDC-5FA4-42AB-890E-38C0E49E80D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39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D5732C6-9919-403E-B286-5030CE920E2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59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012380A-402F-4840-816D-9DB0823E7B7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80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08DB2E-E442-4EFA-9DC1-F98F74DD043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00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AF6E318-1A2E-4140-8EDB-B65B5611353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3C54D3-91A1-4D03-A836-85A08B79CB8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20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3C54D3-91A1-4D03-A836-85A08B79CB8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20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54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C081ECC-3CAC-4BEA-854E-8AA159F4AB2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33FFF6-6348-4BED-89CA-CFF90E86A50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DCB57E9-029B-41E1-88BE-90D33BA59B3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4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F01C86-1749-4545-9B40-065649404141}" type="datetimeFigureOut">
              <a:rPr lang="en-GB"/>
              <a:pPr>
                <a:defRPr/>
              </a:pPr>
              <a:t>18/10/2021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69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E018C9B-02E4-48A1-B416-43E656B6245D}" type="datetimeFigureOut">
              <a:rPr lang="en-GB"/>
              <a:pPr>
                <a:defRPr/>
              </a:pPr>
              <a:t>18/10/2021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9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0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007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14338" y="1516063"/>
            <a:ext cx="9280525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414338" y="419100"/>
            <a:ext cx="9280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45" r:id="rId7"/>
  </p:sldLayoutIdLst>
  <p:txStyles>
    <p:titleStyle>
      <a:lvl1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77825" y="3667125"/>
            <a:ext cx="8567738" cy="950913"/>
          </a:xfrm>
        </p:spPr>
        <p:txBody>
          <a:bodyPr/>
          <a:lstStyle/>
          <a:p>
            <a:pPr eaLnBrk="1" hangingPunct="1"/>
            <a:r>
              <a:rPr lang="en-US" altLang="en-US" sz="6000">
                <a:solidFill>
                  <a:srgbClr val="000000"/>
                </a:solidFill>
              </a:rPr>
              <a:t>Python</a:t>
            </a:r>
            <a:endParaRPr lang="en-GB" altLang="en-US" sz="600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77825" y="4632325"/>
            <a:ext cx="7559675" cy="6096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rgbClr val="000000"/>
                </a:solidFill>
              </a:rPr>
              <a:t>Input and Output - Working with files</a:t>
            </a:r>
          </a:p>
          <a:p>
            <a:pPr eaLnBrk="1" hangingPunct="1"/>
            <a:endParaRPr lang="en-GB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3081338" y="1533525"/>
            <a:ext cx="1036637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bytes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 flipH="1"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3081338" y="1533525"/>
            <a:ext cx="1036637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bytes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8676" name="Line 5"/>
          <p:cNvSpPr>
            <a:spLocks noChangeShapeType="1"/>
          </p:cNvSpPr>
          <p:nvPr/>
        </p:nvSpPr>
        <p:spPr bwMode="auto">
          <a:xfrm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7" name="Line 6"/>
          <p:cNvSpPr>
            <a:spLocks noChangeShapeType="1"/>
          </p:cNvSpPr>
          <p:nvPr/>
        </p:nvSpPr>
        <p:spPr bwMode="auto">
          <a:xfrm flipH="1"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8" name="Line 7"/>
          <p:cNvSpPr>
            <a:spLocks noChangeShapeType="1"/>
          </p:cNvSpPr>
          <p:nvPr/>
        </p:nvSpPr>
        <p:spPr bwMode="auto">
          <a:xfrm flipH="1">
            <a:off x="4291013" y="1993900"/>
            <a:ext cx="14398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5903913" y="1533525"/>
            <a:ext cx="3516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Assume 1-to-1 for now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3081338" y="1533525"/>
            <a:ext cx="1036637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bytes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0724" name="Line 5"/>
          <p:cNvSpPr>
            <a:spLocks noChangeShapeType="1"/>
          </p:cNvSpPr>
          <p:nvPr/>
        </p:nvSpPr>
        <p:spPr bwMode="auto">
          <a:xfrm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 flipH="1"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6" name="Line 7"/>
          <p:cNvSpPr>
            <a:spLocks noChangeShapeType="1"/>
          </p:cNvSpPr>
          <p:nvPr/>
        </p:nvSpPr>
        <p:spPr bwMode="auto">
          <a:xfrm flipH="1">
            <a:off x="4291013" y="1993900"/>
            <a:ext cx="14398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5903913" y="1533525"/>
            <a:ext cx="35163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Assume 1-to-1 for now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Revisit later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V="1">
            <a:off x="5443538" y="2312988"/>
            <a:ext cx="850900" cy="857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3616325" y="2973388"/>
            <a:ext cx="2919413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alibri" panose="020F0502020204030204" pitchFamily="34" charset="0"/>
              </a:rPr>
              <a:t>Create a file object</a:t>
            </a:r>
            <a:endParaRPr lang="en-US" altLang="en-US" sz="2800" dirty="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6294438" y="1781175"/>
            <a:ext cx="1281112" cy="3857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H="1" flipV="1">
            <a:off x="3830638" y="2166938"/>
            <a:ext cx="1843087" cy="10937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2716213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File to connect to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2447925" y="1763713"/>
            <a:ext cx="2016125" cy="4032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 flipH="1" flipV="1">
            <a:off x="5097463" y="2166938"/>
            <a:ext cx="633412" cy="9794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1257300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To read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4867275" y="1763713"/>
            <a:ext cx="517525" cy="3460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 flipV="1">
            <a:off x="5443538" y="2312988"/>
            <a:ext cx="850900" cy="857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3616325" y="2973388"/>
            <a:ext cx="3262313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Now holds file object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6294438" y="1781175"/>
            <a:ext cx="1281112" cy="3857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 flipH="1" flipV="1">
            <a:off x="4406900" y="2627313"/>
            <a:ext cx="1209675" cy="6921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30654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Read entire content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of file into a string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2333625" y="2109788"/>
            <a:ext cx="2419350" cy="4032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 flipH="1" flipV="1">
            <a:off x="1928813" y="2511425"/>
            <a:ext cx="3687762" cy="8080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34480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Now has a copy of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all the bytes that were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in the file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1065213" y="2109788"/>
            <a:ext cx="806450" cy="40163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95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411288" y="3433763"/>
            <a:ext cx="78009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solidFill>
                  <a:schemeClr val="accent2"/>
                </a:solidFill>
                <a:latin typeface="Calibri" panose="020F0502020204030204" pitchFamily="34" charset="0"/>
              </a:rPr>
              <a:t>Why don't we need to </a:t>
            </a:r>
            <a:r>
              <a:rPr lang="en-US" altLang="en-US" sz="2800" i="1" dirty="0">
                <a:solidFill>
                  <a:schemeClr val="accent2"/>
                </a:solidFill>
                <a:latin typeface="Calibri" panose="020F0502020204030204" pitchFamily="34" charset="0"/>
              </a:rPr>
              <a:t>close</a:t>
            </a:r>
            <a:r>
              <a:rPr lang="en-US" altLang="en-US" sz="2800" dirty="0">
                <a:solidFill>
                  <a:schemeClr val="accent2"/>
                </a:solidFill>
                <a:latin typeface="Calibri" panose="020F0502020204030204" pitchFamily="34" charset="0"/>
              </a:rPr>
              <a:t> the file?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solidFill>
                  <a:schemeClr val="accent2"/>
                </a:solidFill>
                <a:latin typeface="Calibri" panose="020F0502020204030204" pitchFamily="34" charset="0"/>
              </a:rPr>
              <a:t>Since Python now uses the "with" statement we can trust the file will be automatically closed when we leave the context of the "with" (indented) block.</a:t>
            </a:r>
            <a:endParaRPr lang="en-US" altLang="en-US" sz="2800" dirty="0">
              <a:solidFill>
                <a:schemeClr val="accent2"/>
              </a:solidFill>
              <a:latin typeface="DFKai-SB" pitchFamily="65" charset="-120"/>
            </a:endParaRP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3327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Report how many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characters were read 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data = reader.read()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(len(data))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157" name="Line 4"/>
          <p:cNvSpPr>
            <a:spLocks noChangeShapeType="1"/>
          </p:cNvSpPr>
          <p:nvPr/>
        </p:nvSpPr>
        <p:spPr bwMode="auto">
          <a:xfrm flipH="1" flipV="1">
            <a:off x="3600450" y="3089275"/>
            <a:ext cx="2016125" cy="2301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604838" y="2800350"/>
            <a:ext cx="2938462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data = reader.read()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(len(data))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 flipH="1" flipV="1">
            <a:off x="3600450" y="3089275"/>
            <a:ext cx="2016125" cy="2301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3327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Report how many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characters were read 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604838" y="2800350"/>
            <a:ext cx="2938462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07" name="Text Box 4"/>
          <p:cNvSpPr txBox="1">
            <a:spLocks noChangeArrowheads="1"/>
          </p:cNvSpPr>
          <p:nvPr/>
        </p:nvSpPr>
        <p:spPr bwMode="auto">
          <a:xfrm>
            <a:off x="6019800" y="4240213"/>
            <a:ext cx="1036638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bytes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>
            <a:off x="5675313" y="3908425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 flipH="1">
            <a:off x="5675313" y="3908425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46100" y="3319463"/>
            <a:ext cx="8513763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293</a:t>
            </a: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data = reader.read()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(len(data))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 flipH="1" flipV="1">
            <a:off x="5097463" y="2511425"/>
            <a:ext cx="573087" cy="841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5729288" y="2251075"/>
            <a:ext cx="36322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Read (at most) 64 bytes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2333625" y="2097088"/>
            <a:ext cx="2763838" cy="41433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61444" name="AutoShape 6"/>
          <p:cNvSpPr>
            <a:spLocks noChangeArrowheads="1"/>
          </p:cNvSpPr>
          <p:nvPr/>
        </p:nvSpPr>
        <p:spPr bwMode="auto">
          <a:xfrm>
            <a:off x="2333625" y="2097088"/>
            <a:ext cx="2763838" cy="41433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45" name="Line 7"/>
          <p:cNvSpPr>
            <a:spLocks noChangeShapeType="1"/>
          </p:cNvSpPr>
          <p:nvPr/>
        </p:nvSpPr>
        <p:spPr bwMode="auto">
          <a:xfrm flipH="1" flipV="1">
            <a:off x="5213350" y="2511425"/>
            <a:ext cx="687388" cy="1000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46" name="Text Box 4"/>
          <p:cNvSpPr txBox="1">
            <a:spLocks noChangeArrowheads="1"/>
          </p:cNvSpPr>
          <p:nvPr/>
        </p:nvSpPr>
        <p:spPr bwMode="auto">
          <a:xfrm>
            <a:off x="5959475" y="2266950"/>
            <a:ext cx="3632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Read (at most) 64 bytes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Or the empty string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if there is no more data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63492" name="AutoShape 6"/>
          <p:cNvSpPr>
            <a:spLocks noChangeArrowheads="1"/>
          </p:cNvSpPr>
          <p:nvPr/>
        </p:nvSpPr>
        <p:spPr bwMode="auto">
          <a:xfrm>
            <a:off x="2160588" y="2463800"/>
            <a:ext cx="2016125" cy="4032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3493" name="Line 7"/>
          <p:cNvSpPr>
            <a:spLocks noChangeShapeType="1"/>
          </p:cNvSpPr>
          <p:nvPr/>
        </p:nvSpPr>
        <p:spPr bwMode="auto">
          <a:xfrm flipH="1" flipV="1">
            <a:off x="4349750" y="2686050"/>
            <a:ext cx="1441450" cy="1809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4" name="Text Box 4"/>
          <p:cNvSpPr txBox="1">
            <a:spLocks noChangeArrowheads="1"/>
          </p:cNvSpPr>
          <p:nvPr/>
        </p:nvSpPr>
        <p:spPr bwMode="auto">
          <a:xfrm>
            <a:off x="5870575" y="2513013"/>
            <a:ext cx="36052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Keep looping as long as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the last read returned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some data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65540" name="AutoShape 4"/>
          <p:cNvSpPr>
            <a:spLocks noChangeArrowheads="1"/>
          </p:cNvSpPr>
          <p:nvPr/>
        </p:nvSpPr>
        <p:spPr bwMode="auto">
          <a:xfrm>
            <a:off x="1757363" y="2800350"/>
            <a:ext cx="2995612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 flipH="1" flipV="1">
            <a:off x="4752975" y="3030538"/>
            <a:ext cx="1198563" cy="1143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42" name="Text Box 4"/>
          <p:cNvSpPr txBox="1">
            <a:spLocks noChangeArrowheads="1"/>
          </p:cNvSpPr>
          <p:nvPr/>
        </p:nvSpPr>
        <p:spPr bwMode="auto">
          <a:xfrm>
            <a:off x="6010275" y="2800350"/>
            <a:ext cx="29479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Do something with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the data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to save data to files?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6758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814513" y="3203575"/>
            <a:ext cx="397510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flipH="1" flipV="1">
            <a:off x="5327650" y="3690938"/>
            <a:ext cx="292100" cy="3444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590" name="Text Box 4"/>
          <p:cNvSpPr txBox="1">
            <a:spLocks noChangeArrowheads="1"/>
          </p:cNvSpPr>
          <p:nvPr/>
        </p:nvSpPr>
        <p:spPr bwMode="auto">
          <a:xfrm>
            <a:off x="5619750" y="3690938"/>
            <a:ext cx="224313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(Try to) reload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auto">
          <a:xfrm>
            <a:off x="1066800" y="3556000"/>
            <a:ext cx="2936875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 flipH="1" flipV="1">
            <a:off x="4117975" y="3836988"/>
            <a:ext cx="1382713" cy="1158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38" name="Text Box 4"/>
          <p:cNvSpPr txBox="1">
            <a:spLocks noChangeArrowheads="1"/>
          </p:cNvSpPr>
          <p:nvPr/>
        </p:nvSpPr>
        <p:spPr bwMode="auto">
          <a:xfrm>
            <a:off x="5559425" y="3506788"/>
            <a:ext cx="37068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Should be 0 (or the loop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would still be running)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887788" y="4183063"/>
            <a:ext cx="30591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Don't do this unless</a:t>
            </a:r>
          </a:p>
        </p:txBody>
      </p:sp>
      <p:sp>
        <p:nvSpPr>
          <p:cNvPr id="7373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75781" name="Text Box 4"/>
          <p:cNvSpPr txBox="1">
            <a:spLocks noChangeArrowheads="1"/>
          </p:cNvSpPr>
          <p:nvPr/>
        </p:nvSpPr>
        <p:spPr bwMode="auto">
          <a:xfrm>
            <a:off x="3887788" y="4183063"/>
            <a:ext cx="50450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Don't do this unless the file really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might be very large (or infinite)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 = reader.readline()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line = reader.readline()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 = reader.readline()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line = reader.readline()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81924" name="AutoShape 4"/>
          <p:cNvSpPr>
            <a:spLocks noChangeArrowheads="1"/>
          </p:cNvSpPr>
          <p:nvPr/>
        </p:nvSpPr>
        <p:spPr bwMode="auto">
          <a:xfrm>
            <a:off x="1008063" y="2100263"/>
            <a:ext cx="4551362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 flipH="1" flipV="1">
            <a:off x="5559425" y="2627313"/>
            <a:ext cx="458788" cy="133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926" name="Text Box 4"/>
          <p:cNvSpPr txBox="1">
            <a:spLocks noChangeArrowheads="1"/>
          </p:cNvSpPr>
          <p:nvPr/>
        </p:nvSpPr>
        <p:spPr bwMode="auto">
          <a:xfrm>
            <a:off x="6076950" y="2314575"/>
            <a:ext cx="270033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Read a single line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 = reader.readline()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line = reader.readline()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97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950913" y="3195638"/>
            <a:ext cx="328295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 flipH="1" flipV="1">
            <a:off x="4233863" y="3492500"/>
            <a:ext cx="1266825" cy="1000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3974" name="Text Box 4"/>
          <p:cNvSpPr txBox="1">
            <a:spLocks noChangeArrowheads="1"/>
          </p:cNvSpPr>
          <p:nvPr/>
        </p:nvSpPr>
        <p:spPr bwMode="auto">
          <a:xfrm>
            <a:off x="5559425" y="3146425"/>
            <a:ext cx="3057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Keep looping until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 more lines in file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 = reader.readline()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line = reader.readline()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86020" name="AutoShape 4"/>
          <p:cNvSpPr>
            <a:spLocks noChangeArrowheads="1"/>
          </p:cNvSpPr>
          <p:nvPr/>
        </p:nvSpPr>
        <p:spPr bwMode="auto">
          <a:xfrm>
            <a:off x="1814513" y="4289425"/>
            <a:ext cx="4378325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 flipH="1">
            <a:off x="6192838" y="3870325"/>
            <a:ext cx="401637" cy="4191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022" name="Text Box 4"/>
          <p:cNvSpPr txBox="1">
            <a:spLocks noChangeArrowheads="1"/>
          </p:cNvSpPr>
          <p:nvPr/>
        </p:nvSpPr>
        <p:spPr bwMode="auto">
          <a:xfrm>
            <a:off x="6653213" y="3424238"/>
            <a:ext cx="224313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(Try to) reload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95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to save data to files?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read data from them?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546100" y="5508625"/>
            <a:ext cx="8666163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19.533333333333335</a:t>
            </a:r>
          </a:p>
        </p:txBody>
      </p:sp>
      <p:sp>
        <p:nvSpPr>
          <p:cNvPr id="8806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 = reader.readline()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line = reader.readline()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24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Often more convenient to read all lines at once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24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Often more convenient to read all lines at once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contents = reader.readlines()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contents: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contents = reader.readlines()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contents: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21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24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Often more convenient to read all lines at once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4212" name="AutoShape 4"/>
          <p:cNvSpPr>
            <a:spLocks noChangeArrowheads="1"/>
          </p:cNvSpPr>
          <p:nvPr/>
        </p:nvSpPr>
        <p:spPr bwMode="auto">
          <a:xfrm>
            <a:off x="3070225" y="2100263"/>
            <a:ext cx="3335338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 flipH="1" flipV="1">
            <a:off x="6076950" y="2566988"/>
            <a:ext cx="328613" cy="4587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4214" name="Text Box 4"/>
          <p:cNvSpPr txBox="1">
            <a:spLocks noChangeArrowheads="1"/>
          </p:cNvSpPr>
          <p:nvPr/>
        </p:nvSpPr>
        <p:spPr bwMode="auto">
          <a:xfrm>
            <a:off x="6481763" y="2566988"/>
            <a:ext cx="2424112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All lines in file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as list of strings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contents = reader.readlines()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contents: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24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Often more convenient to read all lines at once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6260" name="AutoShape 4"/>
          <p:cNvSpPr>
            <a:spLocks noChangeArrowheads="1"/>
          </p:cNvSpPr>
          <p:nvPr/>
        </p:nvSpPr>
        <p:spPr bwMode="auto">
          <a:xfrm>
            <a:off x="1065213" y="3203575"/>
            <a:ext cx="391795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6261" name="Line 5"/>
          <p:cNvSpPr>
            <a:spLocks noChangeShapeType="1"/>
          </p:cNvSpPr>
          <p:nvPr/>
        </p:nvSpPr>
        <p:spPr bwMode="auto">
          <a:xfrm flipH="1">
            <a:off x="5097463" y="2525713"/>
            <a:ext cx="1384300" cy="6778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262" name="Text Box 4"/>
          <p:cNvSpPr txBox="1">
            <a:spLocks noChangeArrowheads="1"/>
          </p:cNvSpPr>
          <p:nvPr/>
        </p:nvSpPr>
        <p:spPr bwMode="auto">
          <a:xfrm>
            <a:off x="6481763" y="2051050"/>
            <a:ext cx="2387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Loop over lines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with </a:t>
            </a:r>
            <a:r>
              <a:rPr lang="en-US" altLang="en-US" sz="2800">
                <a:solidFill>
                  <a:schemeClr val="accent2"/>
                </a:solidFill>
                <a:latin typeface="DFKai-SB" pitchFamily="65" charset="-128"/>
                <a:ea typeface="DFKai-SB" pitchFamily="65" charset="-128"/>
                <a:cs typeface="Inconsolata" charset="0"/>
              </a:rPr>
              <a:t>for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24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Often more convenient to read all lines at once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contents = reader.readlines()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contents: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308" name="Text Box 2"/>
          <p:cNvSpPr txBox="1">
            <a:spLocks noChangeArrowheads="1"/>
          </p:cNvSpPr>
          <p:nvPr/>
        </p:nvSpPr>
        <p:spPr bwMode="auto">
          <a:xfrm>
            <a:off x="546100" y="5508625"/>
            <a:ext cx="8666163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19.533333333333335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533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"Read lines as list" + "loop over list" is common idiom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53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"Read lines as list" + "loop over list" is common idiom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Python provides "loop over lines in file"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53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"Read lines as list" + "loop over list" is common idiom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Python provides "loop over lines in file"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46100" y="2297113"/>
            <a:ext cx="8666163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546100" y="2297113"/>
            <a:ext cx="8666163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53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"Read lines as list" + "loop over list" is common idiom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Python provides "loop over lines in file"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1054100" y="3433763"/>
            <a:ext cx="3544888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 flipH="1">
            <a:off x="4598988" y="3260725"/>
            <a:ext cx="698500" cy="1730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502" name="Text Box 4"/>
          <p:cNvSpPr txBox="1">
            <a:spLocks noChangeArrowheads="1"/>
          </p:cNvSpPr>
          <p:nvPr/>
        </p:nvSpPr>
        <p:spPr bwMode="auto">
          <a:xfrm>
            <a:off x="5367338" y="2857500"/>
            <a:ext cx="4165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Assign lines of text in file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to loop variable one by one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95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to save data to files?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read data from them?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Python's solution looks very much like C's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53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"Read lines as list" + "loop over list" is common idiom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Python provides "loop over lines in file"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108547" name="Text Box 2"/>
          <p:cNvSpPr txBox="1">
            <a:spLocks noChangeArrowheads="1"/>
          </p:cNvSpPr>
          <p:nvPr/>
        </p:nvSpPr>
        <p:spPr bwMode="auto">
          <a:xfrm>
            <a:off x="546100" y="2297113"/>
            <a:ext cx="8666163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</a:p>
        </p:txBody>
      </p:sp>
      <p:sp>
        <p:nvSpPr>
          <p:cNvPr id="108548" name="Text Box 2"/>
          <p:cNvSpPr txBox="1">
            <a:spLocks noChangeArrowheads="1"/>
          </p:cNvSpPr>
          <p:nvPr/>
        </p:nvSpPr>
        <p:spPr bwMode="auto">
          <a:xfrm>
            <a:off x="546100" y="5508625"/>
            <a:ext cx="8666163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19.533333333333335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7472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7472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14691" name="AutoShape 4"/>
          <p:cNvSpPr>
            <a:spLocks noChangeArrowheads="1"/>
          </p:cNvSpPr>
          <p:nvPr/>
        </p:nvSpPr>
        <p:spPr bwMode="auto">
          <a:xfrm>
            <a:off x="1122363" y="1706563"/>
            <a:ext cx="80645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4692" name="Line 5"/>
          <p:cNvSpPr>
            <a:spLocks noChangeShapeType="1"/>
          </p:cNvSpPr>
          <p:nvPr/>
        </p:nvSpPr>
        <p:spPr bwMode="auto">
          <a:xfrm flipH="1" flipV="1">
            <a:off x="2101850" y="2166938"/>
            <a:ext cx="2362200" cy="138271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693" name="Text Box 4"/>
          <p:cNvSpPr txBox="1">
            <a:spLocks noChangeArrowheads="1"/>
          </p:cNvSpPr>
          <p:nvPr/>
        </p:nvSpPr>
        <p:spPr bwMode="auto">
          <a:xfrm>
            <a:off x="4579938" y="3203575"/>
            <a:ext cx="22875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Same function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1146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7472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16739" name="AutoShape 4"/>
          <p:cNvSpPr>
            <a:spLocks noChangeArrowheads="1"/>
          </p:cNvSpPr>
          <p:nvPr/>
        </p:nvSpPr>
        <p:spPr bwMode="auto">
          <a:xfrm>
            <a:off x="2101850" y="1706563"/>
            <a:ext cx="1785938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6740" name="Line 5"/>
          <p:cNvSpPr>
            <a:spLocks noChangeShapeType="1"/>
          </p:cNvSpPr>
          <p:nvPr/>
        </p:nvSpPr>
        <p:spPr bwMode="auto">
          <a:xfrm flipH="1" flipV="1">
            <a:off x="3732213" y="2224088"/>
            <a:ext cx="1584325" cy="12842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741" name="Text Box 4"/>
          <p:cNvSpPr txBox="1">
            <a:spLocks noChangeArrowheads="1"/>
          </p:cNvSpPr>
          <p:nvPr/>
        </p:nvSpPr>
        <p:spPr bwMode="auto">
          <a:xfrm>
            <a:off x="5432425" y="3162300"/>
            <a:ext cx="3505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File to write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(is created if it doesn't 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exist)</a:t>
            </a:r>
          </a:p>
        </p:txBody>
      </p:sp>
      <p:sp>
        <p:nvSpPr>
          <p:cNvPr id="1167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7472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18787" name="AutoShape 4"/>
          <p:cNvSpPr>
            <a:spLocks noChangeArrowheads="1"/>
          </p:cNvSpPr>
          <p:nvPr/>
        </p:nvSpPr>
        <p:spPr bwMode="auto">
          <a:xfrm>
            <a:off x="4233863" y="1706563"/>
            <a:ext cx="57785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8788" name="Line 7"/>
          <p:cNvSpPr>
            <a:spLocks noChangeShapeType="1"/>
          </p:cNvSpPr>
          <p:nvPr/>
        </p:nvSpPr>
        <p:spPr bwMode="auto">
          <a:xfrm flipH="1" flipV="1">
            <a:off x="4579938" y="2166938"/>
            <a:ext cx="863600" cy="12271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789" name="Text Box 4"/>
          <p:cNvSpPr txBox="1">
            <a:spLocks noChangeArrowheads="1"/>
          </p:cNvSpPr>
          <p:nvPr/>
        </p:nvSpPr>
        <p:spPr bwMode="auto">
          <a:xfrm>
            <a:off x="5443538" y="3268663"/>
            <a:ext cx="29083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For writing instead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of reading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1187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7472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20835" name="AutoShape 9"/>
          <p:cNvSpPr>
            <a:spLocks noChangeArrowheads="1"/>
          </p:cNvSpPr>
          <p:nvPr/>
        </p:nvSpPr>
        <p:spPr bwMode="auto">
          <a:xfrm>
            <a:off x="2965450" y="2109788"/>
            <a:ext cx="2074863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0836" name="Line 10"/>
          <p:cNvSpPr>
            <a:spLocks noChangeShapeType="1"/>
          </p:cNvSpPr>
          <p:nvPr/>
        </p:nvSpPr>
        <p:spPr bwMode="auto">
          <a:xfrm flipH="1" flipV="1">
            <a:off x="4406900" y="2670175"/>
            <a:ext cx="449263" cy="1111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837" name="Text Box 4"/>
          <p:cNvSpPr txBox="1">
            <a:spLocks noChangeArrowheads="1"/>
          </p:cNvSpPr>
          <p:nvPr/>
        </p:nvSpPr>
        <p:spPr bwMode="auto">
          <a:xfrm>
            <a:off x="4752975" y="3656013"/>
            <a:ext cx="3071813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Write a single string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1208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866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22883" name="AutoShape 6"/>
          <p:cNvSpPr>
            <a:spLocks noChangeArrowheads="1"/>
          </p:cNvSpPr>
          <p:nvPr/>
        </p:nvSpPr>
        <p:spPr bwMode="auto">
          <a:xfrm>
            <a:off x="4056063" y="2454275"/>
            <a:ext cx="426720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2884" name="Line 7"/>
          <p:cNvSpPr>
            <a:spLocks noChangeShapeType="1"/>
          </p:cNvSpPr>
          <p:nvPr/>
        </p:nvSpPr>
        <p:spPr bwMode="auto">
          <a:xfrm flipH="1" flipV="1">
            <a:off x="5151438" y="3040063"/>
            <a:ext cx="449262" cy="1111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885" name="Text Box 4"/>
          <p:cNvSpPr txBox="1">
            <a:spLocks noChangeArrowheads="1"/>
          </p:cNvSpPr>
          <p:nvPr/>
        </p:nvSpPr>
        <p:spPr bwMode="auto">
          <a:xfrm>
            <a:off x="5497513" y="4025900"/>
            <a:ext cx="2743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Write each string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in a list as a line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1228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546100" y="3435350"/>
            <a:ext cx="8666163" cy="5730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elementsHeNeArKr</a:t>
            </a:r>
          </a:p>
        </p:txBody>
      </p:sp>
      <p:sp>
        <p:nvSpPr>
          <p:cNvPr id="124932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866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  <p:sp>
        <p:nvSpPr>
          <p:cNvPr id="126979" name="Text Box 2"/>
          <p:cNvSpPr txBox="1">
            <a:spLocks noChangeArrowheads="1"/>
          </p:cNvSpPr>
          <p:nvPr/>
        </p:nvSpPr>
        <p:spPr bwMode="auto">
          <a:xfrm>
            <a:off x="546100" y="3435350"/>
            <a:ext cx="8666163" cy="5730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elementsHeNeArKr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925513" y="4113213"/>
            <a:ext cx="55530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Python only writes what you tell it to</a:t>
            </a:r>
          </a:p>
        </p:txBody>
      </p:sp>
      <p:sp>
        <p:nvSpPr>
          <p:cNvPr id="126981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866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95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to save data to files?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read data from them?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Python's solution looks very much like C's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 file is a sequence of bytes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866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'Ne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'Ar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'Kr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</p:txBody>
      </p:sp>
      <p:sp>
        <p:nvSpPr>
          <p:cNvPr id="12902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  <p:sp>
        <p:nvSpPr>
          <p:cNvPr id="129028" name="AutoShape 4"/>
          <p:cNvSpPr>
            <a:spLocks noChangeArrowheads="1"/>
          </p:cNvSpPr>
          <p:nvPr/>
        </p:nvSpPr>
        <p:spPr bwMode="auto">
          <a:xfrm>
            <a:off x="4662488" y="2166938"/>
            <a:ext cx="460375" cy="3349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 flipV="1">
            <a:off x="7542213" y="3146425"/>
            <a:ext cx="1227137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30" name="Text Box 4"/>
          <p:cNvSpPr txBox="1">
            <a:spLocks noChangeArrowheads="1"/>
          </p:cNvSpPr>
          <p:nvPr/>
        </p:nvSpPr>
        <p:spPr bwMode="auto">
          <a:xfrm>
            <a:off x="1181100" y="3549650"/>
            <a:ext cx="701198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Have to provide end-of-line characters yourself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129031" name="Line 11"/>
          <p:cNvSpPr>
            <a:spLocks noChangeShapeType="1"/>
          </p:cNvSpPr>
          <p:nvPr/>
        </p:nvSpPr>
        <p:spPr bwMode="auto">
          <a:xfrm flipV="1">
            <a:off x="7024688" y="3146425"/>
            <a:ext cx="574675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32" name="Line 12"/>
          <p:cNvSpPr>
            <a:spLocks noChangeShapeType="1"/>
          </p:cNvSpPr>
          <p:nvPr/>
        </p:nvSpPr>
        <p:spPr bwMode="auto">
          <a:xfrm flipH="1" flipV="1">
            <a:off x="6423025" y="3146425"/>
            <a:ext cx="25400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33" name="Line 13"/>
          <p:cNvSpPr>
            <a:spLocks noChangeShapeType="1"/>
          </p:cNvSpPr>
          <p:nvPr/>
        </p:nvSpPr>
        <p:spPr bwMode="auto">
          <a:xfrm flipH="1" flipV="1">
            <a:off x="5122863" y="3146425"/>
            <a:ext cx="806450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34" name="AutoShape 4"/>
          <p:cNvSpPr>
            <a:spLocks noChangeArrowheads="1"/>
          </p:cNvSpPr>
          <p:nvPr/>
        </p:nvSpPr>
        <p:spPr bwMode="auto">
          <a:xfrm>
            <a:off x="4662488" y="2495550"/>
            <a:ext cx="460375" cy="3349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35" name="AutoShape 4"/>
          <p:cNvSpPr>
            <a:spLocks noChangeArrowheads="1"/>
          </p:cNvSpPr>
          <p:nvPr/>
        </p:nvSpPr>
        <p:spPr bwMode="auto">
          <a:xfrm>
            <a:off x="6159500" y="2493963"/>
            <a:ext cx="460375" cy="3349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36" name="AutoShape 4"/>
          <p:cNvSpPr>
            <a:spLocks noChangeArrowheads="1"/>
          </p:cNvSpPr>
          <p:nvPr/>
        </p:nvSpPr>
        <p:spPr bwMode="auto">
          <a:xfrm>
            <a:off x="7599363" y="2493963"/>
            <a:ext cx="460375" cy="3349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37" name="AutoShape 4"/>
          <p:cNvSpPr>
            <a:spLocks noChangeArrowheads="1"/>
          </p:cNvSpPr>
          <p:nvPr/>
        </p:nvSpPr>
        <p:spPr bwMode="auto">
          <a:xfrm>
            <a:off x="9040813" y="2495550"/>
            <a:ext cx="460375" cy="3349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  <p:sp>
        <p:nvSpPr>
          <p:cNvPr id="132099" name="Text Box 2"/>
          <p:cNvSpPr txBox="1">
            <a:spLocks noChangeArrowheads="1"/>
          </p:cNvSpPr>
          <p:nvPr/>
        </p:nvSpPr>
        <p:spPr bwMode="auto">
          <a:xfrm>
            <a:off x="546100" y="3435350"/>
            <a:ext cx="8666163" cy="19573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</a:t>
            </a: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endParaRPr lang="en-US" altLang="en-US" sz="2400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</a:p>
        </p:txBody>
      </p:sp>
      <p:sp>
        <p:nvSpPr>
          <p:cNvPr id="131076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866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'Ne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'Ar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'Kr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  <p:sp>
        <p:nvSpPr>
          <p:cNvPr id="132099" name="Text Box 2"/>
          <p:cNvSpPr txBox="1">
            <a:spLocks noChangeArrowheads="1"/>
          </p:cNvSpPr>
          <p:nvPr/>
        </p:nvSpPr>
        <p:spPr bwMode="auto">
          <a:xfrm>
            <a:off x="546100" y="3435350"/>
            <a:ext cx="8666163" cy="19573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</a:t>
            </a: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endParaRPr lang="en-US" altLang="en-US" sz="2400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</a:p>
        </p:txBody>
      </p:sp>
      <p:sp>
        <p:nvSpPr>
          <p:cNvPr id="131076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866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altLang="en-US" sz="2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temp.txt</a:t>
            </a: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</a:t>
            </a: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('elements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writer.writelines</a:t>
            </a: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(['He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'Ne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en-US" sz="2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'Kr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B7B279F2-FA2F-FC4C-B6F7-52DBCD46A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9105" y="5739028"/>
            <a:ext cx="10109729" cy="862207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elements = (['He', 'Ne', '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'Kr']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writer.writelines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(map(lambda x: f’{x)\n’, elements))</a:t>
            </a:r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2F4788EA-B910-1341-B7FD-880B0C8DADF4}"/>
              </a:ext>
            </a:extLst>
          </p:cNvPr>
          <p:cNvSpPr/>
          <p:nvPr/>
        </p:nvSpPr>
        <p:spPr>
          <a:xfrm>
            <a:off x="7812734" y="4643847"/>
            <a:ext cx="1995782" cy="149778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4545012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248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to save data to files?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read data from them?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Python's solution looks very much like C's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 file is a sequence of bytes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But it's often more useful to treat it as a sequence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of 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529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Sample data file: "haiku.txt"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Three things are certain: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Death, taxes, and lost data.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Guess which has occurred.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Errors have occurred.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We won't tell you where or why.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Lazy programmers.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"My Thesis" not found.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A crash reduces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your expensive computer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to a simple stone.</a:t>
            </a: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3633</TotalTime>
  <Words>2883</Words>
  <Application>Microsoft Macintosh PowerPoint</Application>
  <PresentationFormat>Custom</PresentationFormat>
  <Paragraphs>503</Paragraphs>
  <Slides>62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Courier New</vt:lpstr>
      <vt:lpstr>DFKai-SB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Smith, Richard (STFC,RAL,RALSP)</cp:lastModifiedBy>
  <cp:revision>238</cp:revision>
  <cp:lastPrinted>1601-01-01T00:00:00Z</cp:lastPrinted>
  <dcterms:created xsi:type="dcterms:W3CDTF">2010-10-10T15:50:44Z</dcterms:created>
  <dcterms:modified xsi:type="dcterms:W3CDTF">2021-10-18T11:33:25Z</dcterms:modified>
</cp:coreProperties>
</file>