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7" r:id="rId2"/>
    <p:sldId id="260" r:id="rId3"/>
    <p:sldId id="267" r:id="rId4"/>
    <p:sldId id="268" r:id="rId5"/>
    <p:sldId id="261" r:id="rId6"/>
    <p:sldId id="262" r:id="rId7"/>
    <p:sldId id="270" r:id="rId8"/>
    <p:sldId id="263" r:id="rId9"/>
    <p:sldId id="264" r:id="rId10"/>
    <p:sldId id="271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4579" autoAdjust="0"/>
  </p:normalViewPr>
  <p:slideViewPr>
    <p:cSldViewPr>
      <p:cViewPr varScale="1">
        <p:scale>
          <a:sx n="61" d="100"/>
          <a:sy n="61" d="100"/>
        </p:scale>
        <p:origin x="2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4FBBF1-E387-40D2-BBB5-CB7992FF9CBB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11AC79-A600-4303-8B00-6632BD4051D3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82BA-A2DA-4866-86FA-9695206F55AE}" type="datetimeFigureOut">
              <a:rPr lang="en-GB"/>
              <a:pPr>
                <a:defRPr/>
              </a:pPr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CD9F-579B-4BD6-9E74-6C5C9A75BB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46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oftware-carpentry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z="4000" smtClean="0"/>
              <a:t>Python introductions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7181428" cy="550863"/>
          </a:xfrm>
        </p:spPr>
        <p:txBody>
          <a:bodyPr>
            <a:noAutofit/>
          </a:bodyPr>
          <a:lstStyle/>
          <a:p>
            <a:r>
              <a:rPr lang="en-GB" altLang="en-US" sz="1400" dirty="0" smtClean="0">
                <a:solidFill>
                  <a:srgbClr val="002060"/>
                </a:solidFill>
              </a:rPr>
              <a:t>Thanks to all contributors:</a:t>
            </a:r>
          </a:p>
          <a:p>
            <a:endParaRPr lang="en-GB" altLang="en-US" sz="700" dirty="0" smtClean="0">
              <a:solidFill>
                <a:srgbClr val="002060"/>
              </a:solidFill>
            </a:endParaRPr>
          </a:p>
          <a:p>
            <a:r>
              <a:rPr lang="en-GB" altLang="en-US" sz="1400" dirty="0" smtClean="0"/>
              <a:t>Alison </a:t>
            </a:r>
            <a:r>
              <a:rPr lang="en-GB" altLang="en-US" sz="1400" dirty="0" err="1" smtClean="0"/>
              <a:t>Pamment</a:t>
            </a:r>
            <a:r>
              <a:rPr lang="en-GB" altLang="en-US" sz="1400" dirty="0" smtClean="0"/>
              <a:t>, Sam </a:t>
            </a:r>
            <a:r>
              <a:rPr lang="en-GB" altLang="en-US" sz="1400" dirty="0" err="1" smtClean="0"/>
              <a:t>Pepler</a:t>
            </a:r>
            <a:r>
              <a:rPr lang="en-GB" altLang="en-US" sz="1400" dirty="0" smtClean="0"/>
              <a:t>, Ag Stephens, Stephen Pascoe, Matt Pryor,  Anabelle Guillory, Graham Parton, Esther Conway, Wendy Garland, Alan Iwi, Matt Pritchard and Tommy Godfrey.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/>
          <a:srcRect l="7768" t="4476" r="11032" b="6949"/>
          <a:stretch/>
        </p:blipFill>
        <p:spPr bwMode="auto">
          <a:xfrm>
            <a:off x="376238" y="1127125"/>
            <a:ext cx="5737225" cy="4689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/>
          <a:srcRect l="5648" t="12720" r="28685" b="43640"/>
          <a:stretch/>
        </p:blipFill>
        <p:spPr bwMode="auto">
          <a:xfrm>
            <a:off x="3244850" y="2992438"/>
            <a:ext cx="5737225" cy="28575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 flipH="1">
            <a:off x="5651500" y="892175"/>
            <a:ext cx="3243263" cy="2968625"/>
          </a:xfrm>
          <a:prstGeom prst="rightArrow">
            <a:avLst>
              <a:gd name="adj1" fmla="val 50000"/>
              <a:gd name="adj2" fmla="val 51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Jupyter Notebooks run interactively inside your browser!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9459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989013"/>
            <a:ext cx="7634287" cy="5024437"/>
          </a:xfrm>
        </p:spPr>
      </p:pic>
      <p:sp>
        <p:nvSpPr>
          <p:cNvPr id="7" name="Right Arrow 6"/>
          <p:cNvSpPr/>
          <p:nvPr/>
        </p:nvSpPr>
        <p:spPr>
          <a:xfrm flipH="1">
            <a:off x="5003800" y="1628775"/>
            <a:ext cx="3621088" cy="324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Integrated Development Environments (IDEs): help you learn/manage 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83462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flipH="1">
            <a:off x="6732588" y="1309688"/>
            <a:ext cx="2303462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Tools for building GUIs: e.g. </a:t>
            </a:r>
            <a:r>
              <a:rPr lang="en-GB" b="1" dirty="0" err="1"/>
              <a:t>tkinter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Let's get to work...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(1)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We cannot teach you Python in a </a:t>
            </a:r>
            <a:r>
              <a:rPr lang="en-GB" altLang="en-US" smtClean="0"/>
              <a:t>day or two...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 smtClean="0"/>
              <a:t>...but hopefully we can show you that </a:t>
            </a:r>
            <a:r>
              <a:rPr lang="en-GB" altLang="en-US" dirty="0" smtClean="0"/>
              <a:t>it </a:t>
            </a:r>
            <a:r>
              <a:rPr lang="en-GB" altLang="en-US" dirty="0" smtClean="0"/>
              <a:t>is: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dirty="0" smtClean="0"/>
          </a:p>
          <a:p>
            <a:r>
              <a:rPr lang="en-GB" altLang="en-US" dirty="0" smtClean="0"/>
              <a:t>Human-readable (relatively)</a:t>
            </a:r>
          </a:p>
          <a:p>
            <a:r>
              <a:rPr lang="en-GB" altLang="en-US" dirty="0" smtClean="0"/>
              <a:t>Useful (even if you only know a bit)</a:t>
            </a:r>
          </a:p>
          <a:p>
            <a:r>
              <a:rPr lang="en-GB" altLang="en-US" dirty="0" smtClean="0"/>
              <a:t>Flexible (you can use it in many places/ways)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BEFORE WE START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Teaching materials courtesy of: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en-GB" altLang="en-US" smtClean="0"/>
              <a:t> </a:t>
            </a:r>
            <a:r>
              <a:rPr lang="en-GB" altLang="en-US" smtClean="0">
                <a:hlinkClick r:id="rId2"/>
              </a:rPr>
              <a:t>http://www.software-carpentry.org/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z="180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l="9128" t="15922" r="69288" b="75328"/>
          <a:stretch>
            <a:fillRect/>
          </a:stretch>
        </p:blipFill>
        <p:spPr bwMode="auto">
          <a:xfrm>
            <a:off x="2051050" y="4221163"/>
            <a:ext cx="5054600" cy="1150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GB" altLang="en-US" smtClean="0"/>
              <a:t>Introduction – why we recommend Python</a:t>
            </a:r>
          </a:p>
          <a:p>
            <a:r>
              <a:rPr lang="en-GB" altLang="en-US" smtClean="0"/>
              <a:t>Basics and control flow</a:t>
            </a:r>
          </a:p>
          <a:p>
            <a:r>
              <a:rPr lang="en-GB" altLang="en-US" smtClean="0"/>
              <a:t>Lists, tuples and slicing</a:t>
            </a:r>
          </a:p>
          <a:p>
            <a:r>
              <a:rPr lang="en-GB" altLang="en-US" smtClean="0"/>
              <a:t>Input/output</a:t>
            </a:r>
          </a:p>
          <a:p>
            <a:r>
              <a:rPr lang="en-GB" altLang="en-US" smtClean="0"/>
              <a:t>Strings and text processing</a:t>
            </a:r>
          </a:p>
          <a:p>
            <a:r>
              <a:rPr lang="en-GB" altLang="en-US" smtClean="0"/>
              <a:t>Functions, libraries and scripts</a:t>
            </a:r>
          </a:p>
          <a:p>
            <a:r>
              <a:rPr lang="en-GB" altLang="en-US" smtClean="0"/>
              <a:t>Error handling and logging</a:t>
            </a:r>
          </a:p>
          <a:p>
            <a:r>
              <a:rPr lang="en-GB" altLang="en-US" smtClean="0"/>
              <a:t>Sets, dictionaries and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Python?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simple interpreted language</a:t>
            </a:r>
          </a:p>
          <a:p>
            <a:r>
              <a:rPr lang="en-GB" altLang="en-US" smtClean="0"/>
              <a:t>Very human-readable with clean syntax</a:t>
            </a:r>
          </a:p>
          <a:p>
            <a:r>
              <a:rPr lang="en-GB" altLang="en-US" smtClean="0"/>
              <a:t>Making it a very good "learn to programme"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Why do we recommend Python?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0825" y="1601788"/>
            <a:ext cx="8569325" cy="5140325"/>
          </a:xfrm>
        </p:spPr>
        <p:txBody>
          <a:bodyPr/>
          <a:lstStyle/>
          <a:p>
            <a:r>
              <a:rPr lang="en-GB" altLang="en-US" smtClean="0"/>
              <a:t>It is </a:t>
            </a:r>
            <a:r>
              <a:rPr lang="en-GB" altLang="en-US" b="1" smtClean="0"/>
              <a:t>open source </a:t>
            </a:r>
            <a:r>
              <a:rPr lang="en-GB" altLang="en-US" smtClean="0"/>
              <a:t>and </a:t>
            </a:r>
            <a:r>
              <a:rPr lang="en-GB" altLang="en-US" b="1" smtClean="0"/>
              <a:t>free</a:t>
            </a:r>
          </a:p>
          <a:p>
            <a:r>
              <a:rPr lang="en-GB" altLang="en-US" smtClean="0"/>
              <a:t>It is </a:t>
            </a:r>
            <a:r>
              <a:rPr lang="en-GB" altLang="en-US" b="1" smtClean="0"/>
              <a:t>cross-platform</a:t>
            </a:r>
            <a:r>
              <a:rPr lang="en-GB" altLang="en-US" smtClean="0"/>
              <a:t> (including Windows)</a:t>
            </a:r>
          </a:p>
          <a:p>
            <a:r>
              <a:rPr lang="en-GB" altLang="en-US" smtClean="0"/>
              <a:t>It can be used for simple scripting through to writing full-blown complex applications</a:t>
            </a:r>
          </a:p>
          <a:p>
            <a:r>
              <a:rPr lang="en-GB" altLang="en-US" smtClean="0"/>
              <a:t>Many libraries/tools to tackle all kinds of problems</a:t>
            </a:r>
          </a:p>
          <a:p>
            <a:r>
              <a:rPr lang="en-GB" altLang="en-US" smtClean="0"/>
              <a:t>In the environmental science community it continues to grow in popularity...so </a:t>
            </a:r>
            <a:r>
              <a:rPr lang="en-GB" altLang="en-US" b="1" smtClean="0"/>
              <a:t>we can share code</a:t>
            </a:r>
            <a:r>
              <a:rPr lang="en-GB" altLang="en-US" smtClean="0"/>
              <a:t>!</a:t>
            </a:r>
            <a:endParaRPr lang="en-GB" altLang="en-US" sz="3600" smtClean="0"/>
          </a:p>
          <a:p>
            <a:pPr lvl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1143000"/>
          </a:xfrm>
        </p:spPr>
        <p:txBody>
          <a:bodyPr/>
          <a:lstStyle/>
          <a:p>
            <a:r>
              <a:rPr lang="en-GB" altLang="en-US" smtClean="0"/>
              <a:t>Python version?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3844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Python has multiple personalities!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200" smtClean="0"/>
          </a:p>
          <a:p>
            <a:r>
              <a:rPr lang="en-GB" altLang="en-US" b="1" smtClean="0">
                <a:solidFill>
                  <a:srgbClr val="0070C0"/>
                </a:solidFill>
              </a:rPr>
              <a:t>Python 3</a:t>
            </a:r>
            <a:r>
              <a:rPr lang="en-GB" altLang="en-US" smtClean="0"/>
              <a:t> – new; standard;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Most people updating old code to standard.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Used in this course!</a:t>
            </a:r>
          </a:p>
          <a:p>
            <a:r>
              <a:rPr lang="en-GB" altLang="en-US" b="1" smtClean="0">
                <a:solidFill>
                  <a:srgbClr val="0070C0"/>
                </a:solidFill>
              </a:rPr>
              <a:t>Python 2.6+</a:t>
            </a:r>
            <a:r>
              <a:rPr lang="en-GB" altLang="en-US" smtClean="0"/>
              <a:t> – old; established;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GB" altLang="en-US" sz="3200" b="1" i="1" smtClean="0"/>
              <a:t>Nearing end of life.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b="1" i="1" smtClean="0"/>
          </a:p>
        </p:txBody>
      </p:sp>
      <p:pic>
        <p:nvPicPr>
          <p:cNvPr id="31746" name="Picture 2" descr="python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5006975"/>
            <a:ext cx="2762250" cy="7810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5338763" y="2924175"/>
            <a:ext cx="3697287" cy="28638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/>
                </a:solidFill>
              </a:rPr>
              <a:t>But what changed?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bg1"/>
                </a:solidFill>
              </a:rPr>
              <a:t>E.g. print</a:t>
            </a:r>
            <a:r>
              <a:rPr lang="en-GB" sz="2000" dirty="0">
                <a:solidFill>
                  <a:schemeClr val="bg1"/>
                </a:solidFill>
              </a:rPr>
              <a:t> changed from a statement to a function...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"hello" </a:t>
            </a:r>
            <a:r>
              <a:rPr lang="en-GB" sz="2000" dirty="0">
                <a:solidFill>
                  <a:schemeClr val="bg1"/>
                </a:solidFill>
              </a:rPr>
              <a:t># in Python 2.* to...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bg1"/>
                </a:solidFill>
              </a:rPr>
              <a:t>&gt;&gt;&gt;</a:t>
            </a:r>
            <a:r>
              <a:rPr lang="en-GB" sz="2000" b="1" dirty="0">
                <a:solidFill>
                  <a:schemeClr val="bg1"/>
                </a:solidFill>
              </a:rPr>
              <a:t> print ("hello") </a:t>
            </a:r>
            <a:r>
              <a:rPr lang="en-GB" sz="2000" dirty="0">
                <a:solidFill>
                  <a:schemeClr val="bg1"/>
                </a:solidFill>
              </a:rPr>
              <a:t># in Python 3.*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What can you do with python?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4932363" y="1412875"/>
            <a:ext cx="3384550" cy="151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Interactive "shell": allows quick learning/testing/use.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68313" y="3429000"/>
            <a:ext cx="2311400" cy="2447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Web-programming: frameworks make this easy.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2"/>
          <a:srcRect l="6354" t="14594" r="6494" b="21467"/>
          <a:stretch/>
        </p:blipFill>
        <p:spPr bwMode="auto">
          <a:xfrm>
            <a:off x="2913063" y="3141663"/>
            <a:ext cx="6122987" cy="2933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35100"/>
            <a:ext cx="43561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GB" altLang="en-US" smtClean="0"/>
              <a:t>What can you do with python?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837487" cy="3816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../../_images/custom_file_loading.png"/>
          <p:cNvPicPr>
            <a:picLocks noChangeAspect="1" noChangeArrowheads="1"/>
          </p:cNvPicPr>
          <p:nvPr/>
        </p:nvPicPr>
        <p:blipFill>
          <a:blip r:embed="rId3"/>
          <a:srcRect l="10073" t="12397" r="7904" b="18531"/>
          <a:stretch>
            <a:fillRect/>
          </a:stretch>
        </p:blipFill>
        <p:spPr bwMode="auto">
          <a:xfrm>
            <a:off x="3851275" y="2924175"/>
            <a:ext cx="4465638" cy="305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 flipH="1">
            <a:off x="4932363" y="1119188"/>
            <a:ext cx="3384550" cy="180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Open source packages for data analysis and visualisation.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7053</TotalTime>
  <Words>397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UKRI-stfc-nerc-ceda-ncas-nceo-Presentation-Template</vt:lpstr>
      <vt:lpstr>Python introductions</vt:lpstr>
      <vt:lpstr>BEFORE WE START (1)</vt:lpstr>
      <vt:lpstr>BEFORE WE START (2)</vt:lpstr>
      <vt:lpstr>Overview</vt:lpstr>
      <vt:lpstr>What is Python?</vt:lpstr>
      <vt:lpstr>Why do we recommend Python?</vt:lpstr>
      <vt:lpstr>Python version?</vt:lpstr>
      <vt:lpstr>What can you do with python?</vt:lpstr>
      <vt:lpstr>What can you do with python?</vt:lpstr>
      <vt:lpstr>What can you do with python?</vt:lpstr>
      <vt:lpstr>What can you do with python?</vt:lpstr>
      <vt:lpstr>What can you do with python?</vt:lpstr>
      <vt:lpstr>Let's get to work...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Stephens, Ag (STFC,RAL,RALSP)</cp:lastModifiedBy>
  <cp:revision>65</cp:revision>
  <dcterms:created xsi:type="dcterms:W3CDTF">2014-02-27T15:02:47Z</dcterms:created>
  <dcterms:modified xsi:type="dcterms:W3CDTF">2019-11-19T13:41:39Z</dcterms:modified>
</cp:coreProperties>
</file>