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0" r:id="rId1"/>
  </p:sldMasterIdLst>
  <p:notesMasterIdLst>
    <p:notesMasterId r:id="rId63"/>
  </p:notesMasterIdLst>
  <p:sldIdLst>
    <p:sldId id="434" r:id="rId2"/>
    <p:sldId id="284" r:id="rId3"/>
    <p:sldId id="301" r:id="rId4"/>
    <p:sldId id="302" r:id="rId5"/>
    <p:sldId id="304" r:id="rId6"/>
    <p:sldId id="351" r:id="rId7"/>
    <p:sldId id="352" r:id="rId8"/>
    <p:sldId id="295" r:id="rId9"/>
    <p:sldId id="305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30" r:id="rId31"/>
    <p:sldId id="431" r:id="rId32"/>
    <p:sldId id="423" r:id="rId33"/>
    <p:sldId id="424" r:id="rId34"/>
    <p:sldId id="432" r:id="rId35"/>
    <p:sldId id="433" r:id="rId36"/>
    <p:sldId id="435" r:id="rId37"/>
    <p:sldId id="293" r:id="rId38"/>
    <p:sldId id="309" r:id="rId39"/>
    <p:sldId id="310" r:id="rId40"/>
    <p:sldId id="311" r:id="rId41"/>
    <p:sldId id="294" r:id="rId42"/>
    <p:sldId id="312" r:id="rId43"/>
    <p:sldId id="313" r:id="rId44"/>
    <p:sldId id="314" r:id="rId45"/>
    <p:sldId id="315" r:id="rId46"/>
    <p:sldId id="353" r:id="rId47"/>
    <p:sldId id="354" r:id="rId48"/>
    <p:sldId id="355" r:id="rId49"/>
    <p:sldId id="428" r:id="rId50"/>
    <p:sldId id="286" r:id="rId51"/>
    <p:sldId id="339" r:id="rId52"/>
    <p:sldId id="340" r:id="rId53"/>
    <p:sldId id="341" r:id="rId54"/>
    <p:sldId id="342" r:id="rId55"/>
    <p:sldId id="343" r:id="rId56"/>
    <p:sldId id="288" r:id="rId57"/>
    <p:sldId id="344" r:id="rId58"/>
    <p:sldId id="346" r:id="rId59"/>
    <p:sldId id="348" r:id="rId60"/>
    <p:sldId id="350" r:id="rId61"/>
    <p:sldId id="429" r:id="rId62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CC99"/>
    <a:srgbClr val="A50021"/>
    <a:srgbClr val="000066"/>
    <a:srgbClr val="FFFF00"/>
    <a:srgbClr val="00FF00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 autoAdjust="0"/>
    <p:restoredTop sz="94727" autoAdjust="0"/>
  </p:normalViewPr>
  <p:slideViewPr>
    <p:cSldViewPr>
      <p:cViewPr varScale="1">
        <p:scale>
          <a:sx n="64" d="100"/>
          <a:sy n="64" d="100"/>
        </p:scale>
        <p:origin x="684" y="5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92" y="13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52EA11-C768-45FC-AEA8-F438DAED34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E99900C-5678-4CA9-889E-3087F52C36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5523679-D8DB-42C9-BAF2-6A374749764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B16F021-2E7E-4658-9151-6753FF4F9A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D0A301-1969-463A-B9F8-D6677EE7166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CB16ED6-98D0-4D6F-BBCF-28671BCC976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01DD388-5768-4242-B959-78E9F476FE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987C590-1358-45BB-A04C-BD7335C61A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DCD8676-989A-4FBA-8A97-86B7806B00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BDE770B-8A99-4A1D-AB27-C66ECEE155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AEB901-C45F-4D54-B07F-7F663515C9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6E8766-2C4C-49CF-B2B2-338A3E2875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028751-CFE3-45E6-95DF-3D69DB842B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E1F257-EC34-4F7B-A58A-5F59241FA95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17FB8CE-5027-4441-9BC1-B3E0EC5DCF9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901746D-4341-4F30-8067-C5DB30C376F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0CCBCDF-3358-4681-A6F7-55DF787EE25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1BF50F7-5B19-4F2C-9B7C-077F09AE2D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63A49D-9D3F-4434-8354-07F80C80A36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9DDD9C1-4A09-4E9D-AF6F-C716021715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DD6C82F-5621-493A-A35D-23936D7E4ED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557DD05-D75A-4EDD-AF74-8F9D3E0F961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FEDCFD0-A6B5-41F8-A72B-B956866D11C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30AA2FF-384F-4DB1-8774-52AB0334F73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65D813-F0BD-4E87-8DD0-F73FDAEED0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F8120C-D954-4C7D-8791-DB01B90E5B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AAED1B6-CB0B-4864-AD2E-4FB4DE39AB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98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2F2AE5-B901-48EA-92C0-B34A50C981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19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38ABFEC-55BA-4FDB-BD7D-953AE665BEE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39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5A30A8-5441-4578-AC89-FD27131398B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60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5CD9F6-F251-40E9-BE35-0A340F58127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80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E524158-9EAB-4203-9663-DE9D7ECA19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01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6FF4B6-23AA-4F0E-BA0E-78950AA3D9A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21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B42EAB0-C760-4ACB-9BF9-37355EF81A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0CFBE0-4EAA-4A18-B4FE-571F6B5E28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42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2A69563-218C-4A7E-A308-744D4184422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62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D27214-F527-4295-A516-4EAA593CC9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83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6A94554-3EC3-46AC-811E-E6493779AE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03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999F041-7334-4A9F-9617-3329967ED1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24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BAAF75-0925-41F2-9795-56A2FB50AD2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44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75C658-E85B-4791-8733-0401E13DBE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64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DD3615-3E33-4752-8FC0-40678B9655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85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3CF704D-3D06-49C7-A9D2-FEB484FDD37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05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14DCFF-4479-4DB2-B3FB-02F68CBCB06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61D87B9-482F-4FF2-9111-6AAAC815C27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A6166F-BA8F-4A13-867C-40F3BDA4A67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46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3978D7E-6065-43EC-86FC-15C7CB3EEDD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67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6D5BDE-9D50-4983-8A29-D2743C2796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87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78F6F8A-A943-4C11-AA85-D2712A4A03A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08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1F5109-CFF2-41C4-8B07-1D7BF6F0637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8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AA3A76-50DC-4C71-9DAE-54688E6E869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49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1D25A5C-7344-4867-9717-DF4D7C008B4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69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E09AF1-61FB-4170-AAE2-31F481C884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2ADBD75-DEE1-47AE-9A6E-54394D3D158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92CF1A-ACB3-4B6F-9098-C2C5941D754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BEFB39B-68FE-4423-BD63-095042B94A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1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75295D9-B715-4C25-B8FD-9E5C752929DD}" type="datetimeFigureOut">
              <a:rPr lang="en-GB"/>
              <a:pPr>
                <a:defRPr/>
              </a:pPr>
              <a:t>19/11/2019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4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91FA85B-CF5D-4C1C-B59A-F361F72D96B5}" type="datetimeFigureOut">
              <a:rPr lang="en-GB"/>
              <a:pPr>
                <a:defRPr/>
              </a:pPr>
              <a:t>19/11/2019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23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4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8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9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78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86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GB" altLang="en-US" sz="6000" smtClean="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GB" altLang="en-US" sz="2400" smtClean="0"/>
              <a:t>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923925" y="2735263"/>
            <a:ext cx="76914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the same no matter how they're created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23925" y="2735263"/>
            <a:ext cx="76914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the same no matter how they're created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544513" y="3714750"/>
            <a:ext cx="915987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('Alan'== "Alan")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('100'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('100'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'a')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name[0] = 'C'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'str' object does not support item assignment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49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name[0] = 'C'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'str' object does not support item assignment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2843213"/>
            <a:ext cx="54324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Immutability improves performance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325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5301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</a:t>
            </a:r>
            <a:r>
              <a:rPr lang="en-US" altLang="en-US" sz="2400">
                <a:latin typeface="DFKai-SB" pitchFamily="65" charset="-128"/>
              </a:rPr>
              <a:t>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</p:txBody>
      </p:sp>
      <p:sp>
        <p:nvSpPr>
          <p:cNvPr id="55302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5303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04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</p:txBody>
      </p:sp>
      <p:sp>
        <p:nvSpPr>
          <p:cNvPr id="5530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5040313" y="5105400"/>
            <a:ext cx="979487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57350" name="Line 11"/>
          <p:cNvSpPr>
            <a:spLocks noChangeShapeType="1"/>
          </p:cNvSpPr>
          <p:nvPr/>
        </p:nvSpPr>
        <p:spPr bwMode="auto">
          <a:xfrm flipV="1">
            <a:off x="6019800" y="4702175"/>
            <a:ext cx="806450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1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original</a:t>
            </a:r>
          </a:p>
        </p:txBody>
      </p:sp>
      <p:sp>
        <p:nvSpPr>
          <p:cNvPr id="57352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</a:t>
            </a:r>
            <a:r>
              <a:rPr lang="en-US" altLang="en-US" sz="2400">
                <a:latin typeface="DFKai-SB" pitchFamily="65" charset="-128"/>
              </a:rPr>
              <a:t>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</p:txBody>
      </p:sp>
      <p:sp>
        <p:nvSpPr>
          <p:cNvPr id="57353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9397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original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+= ' Darwin'</a:t>
            </a:r>
          </a:p>
        </p:txBody>
      </p:sp>
      <p:sp>
        <p:nvSpPr>
          <p:cNvPr id="59398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 Darwin'</a:t>
            </a:r>
          </a:p>
        </p:txBody>
      </p:sp>
      <p:sp>
        <p:nvSpPr>
          <p:cNvPr id="59399" name="Line 14"/>
          <p:cNvSpPr>
            <a:spLocks noChangeShapeType="1"/>
          </p:cNvSpPr>
          <p:nvPr/>
        </p:nvSpPr>
        <p:spPr bwMode="auto">
          <a:xfrm flipV="1">
            <a:off x="6019800" y="5335588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0" name="Text Box 2"/>
          <p:cNvSpPr txBox="1">
            <a:spLocks noChangeArrowheads="1"/>
          </p:cNvSpPr>
          <p:nvPr/>
        </p:nvSpPr>
        <p:spPr bwMode="auto">
          <a:xfrm>
            <a:off x="5040313" y="5105400"/>
            <a:ext cx="979487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59401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80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often formatted with +…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80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often formatted with +…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('reagant: ' + str(reagant_id)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str(percentage_yield) + '% yield')</a:t>
            </a:r>
            <a:endParaRPr lang="en-US" altLang="en-US" sz="20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80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often formatted with +…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925513" y="5811838"/>
            <a:ext cx="33909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There's a better way...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('reagant: ' + str(reagant_id)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str(percentage_yield) + '% yield')</a:t>
            </a:r>
            <a:endParaRPr lang="en-US" altLang="en-US" sz="20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ChangeArrowheads="1"/>
          </p:cNvSpPr>
          <p:nvPr/>
        </p:nvSpPr>
        <p:spPr bwMode="auto">
          <a:xfrm>
            <a:off x="523875" y="1603375"/>
            <a:ext cx="90678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Accessing arguments by position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>
              <a:latin typeface="Calibri" panose="020F0502020204030204" pitchFamily="34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'{0}, {1}, {2}'</a:t>
            </a:r>
            <a:r>
              <a:rPr lang="en-GB" altLang="en-US" sz="200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 b, c' </a:t>
            </a: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'{}, {}, {}'</a:t>
            </a:r>
            <a:r>
              <a:rPr lang="en-GB" altLang="en-US" sz="200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Bef>
                <a:spcPct val="30000"/>
              </a:spcBef>
            </a:pPr>
            <a:r>
              <a:rPr lang="en-GB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 b, c' </a:t>
            </a: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'{2}, {1}, {0}'</a:t>
            </a:r>
            <a:r>
              <a:rPr lang="en-GB" altLang="en-US" sz="200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'c, b, a'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ChangeArrowheads="1"/>
          </p:cNvSpPr>
          <p:nvPr/>
        </p:nvSpPr>
        <p:spPr bwMode="auto">
          <a:xfrm>
            <a:off x="512763" y="1388915"/>
            <a:ext cx="9188450" cy="402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Accessing arguments by name</a:t>
            </a: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1600" dirty="0">
              <a:latin typeface="Calibri" panose="020F0502020204030204" pitchFamily="34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{latitude}, {longitude</a:t>
            </a:r>
            <a:r>
              <a:rPr lang="en-GB" altLang="en-US" sz="2400" dirty="0" smtClean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r>
              <a:rPr lang="en-GB" altLang="en-US" sz="24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GB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'37.24N</a:t>
            </a:r>
            <a:r>
              <a:rPr lang="en-GB" altLang="en-US" sz="2400" dirty="0" smtClean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'-115.81W'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8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400" i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</a:t>
            </a:r>
            <a:r>
              <a:rPr lang="en-GB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37.24N, -115.81W' 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30000"/>
              </a:spcBef>
              <a:buFont typeface="Times New Roman" panose="02020603050405020304" pitchFamily="18" charset="0"/>
              <a:buNone/>
            </a:pPr>
            <a:r>
              <a:rPr lang="en-GB" alt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Lots more examples here:</a:t>
            </a:r>
          </a:p>
          <a:p>
            <a:pPr>
              <a:spcBef>
                <a:spcPct val="30000"/>
              </a:spcBef>
            </a:pPr>
            <a:endParaRPr lang="en-GB" altLang="en-US" sz="2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11" name="Rectangle 1"/>
          <p:cNvSpPr>
            <a:spLocks noChangeArrowheads="1"/>
          </p:cNvSpPr>
          <p:nvPr/>
        </p:nvSpPr>
        <p:spPr bwMode="auto">
          <a:xfrm>
            <a:off x="449263" y="5680075"/>
            <a:ext cx="93154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600" dirty="0">
                <a:solidFill>
                  <a:schemeClr val="accent2"/>
                </a:solidFill>
                <a:latin typeface="Calibri" panose="020F0502020204030204" pitchFamily="34" charset="0"/>
              </a:rPr>
              <a:t>https://</a:t>
            </a:r>
            <a:r>
              <a:rPr lang="en-GB" altLang="en-US" sz="26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docs.python.org/3/library/string.html#format-examples </a:t>
            </a:r>
            <a:endParaRPr lang="en-GB" altLang="en-US" sz="26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98500" y="1914525"/>
            <a:ext cx="7373938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output = 'reagant: {:d}'.format(123)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(output)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reagant: 123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757238" y="993775"/>
            <a:ext cx="84439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latin typeface="Calibri" panose="020F0502020204030204" pitchFamily="34" charset="0"/>
              </a:rPr>
              <a:t>Use "</a:t>
            </a:r>
            <a:r>
              <a:rPr lang="en-US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3200">
                <a:latin typeface="Calibri" panose="020F0502020204030204" pitchFamily="34" charset="0"/>
              </a:rPr>
              <a:t>" in the format string to specify the format: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98500" y="1914525"/>
            <a:ext cx="7373938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output = 'reagant: {:d}'.format(123)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(output)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reagant: 123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percentage_yield = 12.3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('yield: {:6.2f}'.format(percentage_yield))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yield:  12.30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32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757238" y="993775"/>
            <a:ext cx="84439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latin typeface="Calibri" panose="020F0502020204030204" pitchFamily="34" charset="0"/>
              </a:rPr>
              <a:t>Use "</a:t>
            </a:r>
            <a:r>
              <a:rPr lang="en-US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3200">
                <a:latin typeface="Calibri" panose="020F0502020204030204" pitchFamily="34" charset="0"/>
              </a:rPr>
              <a:t>" in the format string to specify the format: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28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dirty="0" smtClean="0">
                <a:latin typeface="+mn-lt"/>
              </a:rPr>
              <a:t>Use "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altLang="en-US" sz="3200" dirty="0" smtClean="0">
                <a:latin typeface="+mn-lt"/>
              </a:rPr>
              <a:t>" for "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3200" dirty="0" smtClean="0">
                <a:latin typeface="+mn-lt"/>
              </a:rPr>
              <a:t>" and "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altLang="en-US" sz="3200" dirty="0" smtClean="0">
                <a:latin typeface="+mn-lt"/>
              </a:rPr>
              <a:t>" for "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3200" dirty="0" smtClean="0">
                <a:latin typeface="+mn-lt"/>
              </a:rPr>
              <a:t>" characters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7373938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output = 'reagant: {{ {:d} }}'.format(123)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(output)</a:t>
            </a:r>
            <a:endParaRPr lang="en-US" alt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reagant: { 123 }</a:t>
            </a:r>
            <a:endParaRPr lang="en-US" altLang="en-US" sz="28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913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latin typeface="Calibri" panose="020F0502020204030204" pitchFamily="34" charset="0"/>
              </a:rPr>
              <a:t>You will also see (in older python code):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777875" y="1762125"/>
            <a:ext cx="881380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('reagant: %d' % 123)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reagant: 123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('Name: %s; weight: %.2fkg' % ('Bert', 122)) 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Bert; weight: 122.00kg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77875" y="5011738"/>
            <a:ext cx="8512175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latin typeface="Calibri" panose="020F0502020204030204" pitchFamily="34" charset="0"/>
              </a:rPr>
              <a:t>This is an alternative approach to string</a:t>
            </a:r>
            <a:br>
              <a:rPr lang="en-US" altLang="en-US" sz="3200">
                <a:latin typeface="Calibri" panose="020F0502020204030204" pitchFamily="34" charset="0"/>
              </a:rPr>
            </a:br>
            <a:r>
              <a:rPr lang="en-US" altLang="en-US" sz="3200">
                <a:latin typeface="Calibri" panose="020F0502020204030204" pitchFamily="34" charset="0"/>
              </a:rPr>
              <a:t>formatting that is now discouraged. </a:t>
            </a:r>
            <a:r>
              <a:rPr lang="en-US" altLang="en-US" sz="3200">
                <a:latin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altLang="en-US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496888"/>
            <a:ext cx="83835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latin typeface="Calibri" panose="020F0502020204030204" pitchFamily="34" charset="0"/>
              </a:rPr>
              <a:t>A handy way to format strings in modern Python: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777875" y="2109788"/>
            <a:ext cx="88138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"Andy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{name}")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Andy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ndy_height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f"You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are {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andy_height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/100}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metres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tall!")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are </a:t>
            </a:r>
            <a:r>
              <a:rPr lang="en-US" altLang="en-US" sz="2400" i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1.95 </a:t>
            </a:r>
            <a:r>
              <a:rPr lang="en-US" altLang="en-US" sz="2400" i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metres</a:t>
            </a:r>
            <a:r>
              <a:rPr lang="en-US" altLang="en-US" sz="2400" i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tall!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4176207" y="1072308"/>
            <a:ext cx="1740798" cy="83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600" b="1" dirty="0" smtClean="0">
                <a:latin typeface="Calibri" panose="020F0502020204030204" pitchFamily="34" charset="0"/>
              </a:rPr>
              <a:t>f-strings</a:t>
            </a:r>
            <a:endParaRPr lang="en-US" altLang="en-US" sz="36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690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Use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alibri" panose="020F0502020204030204" pitchFamily="34" charset="0"/>
              </a:rPr>
              <a:t>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Use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 dirty="0" smtClean="0">
                <a:latin typeface="Calibri" panose="020F0502020204030204" pitchFamily="34" charset="0"/>
              </a:rPr>
              <a:t> for single quote,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 dirty="0" smtClean="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9159875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('There isn\'t time\nto do it right.')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There isn't time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to do it right.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>
                <a:latin typeface="Calibri" panose="020F0502020204030204" pitchFamily="34" charset="0"/>
              </a:rPr>
              <a:t> for single quote,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Indexed exactly like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91598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('There isn\'t time\nto do it right.')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There isn't time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to do it right.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("But you said,\n\"There is time to do it over.\"")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But you said,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"There is time to do it over."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>
                <a:latin typeface="Calibri" panose="020F0502020204030204" pitchFamily="34" charset="0"/>
              </a:rPr>
              <a:t> for single quote,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60642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78041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Use a character to mean "what follows is special"</a:t>
            </a:r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78041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Use a character to mean "what follows is special"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Double it up to mean "that character itself"</a:t>
            </a:r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44926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ahead,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 we can see plenty there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44926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bu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we can see plenty there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</p:txBody>
      </p:sp>
      <p:graphicFrame>
        <p:nvGraphicFramePr>
          <p:cNvPr id="440356" name="Group 36"/>
          <p:cNvGraphicFramePr>
            <a:graphicFrameLocks noGrp="1"/>
          </p:cNvGraphicFramePr>
          <p:nvPr/>
        </p:nvGraphicFramePr>
        <p:xfrm>
          <a:off x="6596063" y="3257550"/>
          <a:ext cx="2266950" cy="519113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\n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1393" name="Group 40"/>
          <p:cNvGrpSpPr>
            <a:grpSpLocks/>
          </p:cNvGrpSpPr>
          <p:nvPr/>
        </p:nvGrpSpPr>
        <p:grpSpPr bwMode="auto">
          <a:xfrm>
            <a:off x="4464050" y="2339975"/>
            <a:ext cx="346075" cy="346075"/>
            <a:chOff x="2413" y="2635"/>
            <a:chExt cx="253" cy="254"/>
          </a:xfrm>
        </p:grpSpPr>
        <p:sp>
          <p:nvSpPr>
            <p:cNvPr id="101401" name="AutoShape 37"/>
            <p:cNvSpPr>
              <a:spLocks/>
            </p:cNvSpPr>
            <p:nvPr/>
          </p:nvSpPr>
          <p:spPr bwMode="auto">
            <a:xfrm>
              <a:off x="2413" y="2635"/>
              <a:ext cx="36" cy="254"/>
            </a:xfrm>
            <a:prstGeom prst="leftBracket">
              <a:avLst>
                <a:gd name="adj" fmla="val 58796"/>
              </a:avLst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01402" name="Line 38"/>
            <p:cNvSpPr>
              <a:spLocks noChangeShapeType="1"/>
            </p:cNvSpPr>
            <p:nvPr/>
          </p:nvSpPr>
          <p:spPr bwMode="auto">
            <a:xfrm>
              <a:off x="2449" y="2889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403" name="Line 39"/>
            <p:cNvSpPr>
              <a:spLocks noChangeShapeType="1"/>
            </p:cNvSpPr>
            <p:nvPr/>
          </p:nvSpPr>
          <p:spPr bwMode="auto">
            <a:xfrm>
              <a:off x="2449" y="2635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1394" name="Group 41"/>
          <p:cNvGrpSpPr>
            <a:grpSpLocks/>
          </p:cNvGrpSpPr>
          <p:nvPr/>
        </p:nvGrpSpPr>
        <p:grpSpPr bwMode="auto">
          <a:xfrm flipH="1">
            <a:off x="661988" y="2681288"/>
            <a:ext cx="346075" cy="346075"/>
            <a:chOff x="2413" y="2635"/>
            <a:chExt cx="253" cy="254"/>
          </a:xfrm>
        </p:grpSpPr>
        <p:sp>
          <p:nvSpPr>
            <p:cNvPr id="101398" name="AutoShape 42"/>
            <p:cNvSpPr>
              <a:spLocks/>
            </p:cNvSpPr>
            <p:nvPr/>
          </p:nvSpPr>
          <p:spPr bwMode="auto">
            <a:xfrm>
              <a:off x="2413" y="2635"/>
              <a:ext cx="36" cy="254"/>
            </a:xfrm>
            <a:prstGeom prst="leftBracket">
              <a:avLst>
                <a:gd name="adj" fmla="val 58796"/>
              </a:avLst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01399" name="Line 43"/>
            <p:cNvSpPr>
              <a:spLocks noChangeShapeType="1"/>
            </p:cNvSpPr>
            <p:nvPr/>
          </p:nvSpPr>
          <p:spPr bwMode="auto">
            <a:xfrm>
              <a:off x="2449" y="2889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400" name="Line 44"/>
            <p:cNvSpPr>
              <a:spLocks noChangeShapeType="1"/>
            </p:cNvSpPr>
            <p:nvPr/>
          </p:nvSpPr>
          <p:spPr bwMode="auto">
            <a:xfrm>
              <a:off x="2449" y="2635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1395" name="Line 45"/>
          <p:cNvSpPr>
            <a:spLocks noChangeShapeType="1"/>
          </p:cNvSpPr>
          <p:nvPr/>
        </p:nvSpPr>
        <p:spPr bwMode="auto">
          <a:xfrm flipH="1" flipV="1">
            <a:off x="4875213" y="2570163"/>
            <a:ext cx="1547812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396" name="Line 46"/>
          <p:cNvSpPr>
            <a:spLocks noChangeShapeType="1"/>
          </p:cNvSpPr>
          <p:nvPr/>
        </p:nvSpPr>
        <p:spPr bwMode="auto">
          <a:xfrm flipH="1" flipV="1">
            <a:off x="1065213" y="2968625"/>
            <a:ext cx="5357812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397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89122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ahead,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but we can see plenty there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"We can only see\na short distance"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ahead,\nbut we can see plenty there\nthat"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needs to be done."</a:t>
            </a:r>
          </a:p>
        </p:txBody>
      </p:sp>
      <p:sp>
        <p:nvSpPr>
          <p:cNvPr id="103427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Indexed exactly like lists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46100" y="3017838"/>
            <a:ext cx="9159875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(name[0], name[-1])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(dna.replace('t', 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acggxggxcac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5715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(dna.replace('t', 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acggxggxcac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(dna.replace('gt', ''))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19811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(element.upper().center(10, '.'))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>
                <a:latin typeface="Courier New" panose="02070309020205020404" pitchFamily="49" charset="0"/>
              </a:rPr>
              <a:t>element.upper()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.center(10, '.'))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306513" y="3146425"/>
            <a:ext cx="334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convert to upper case</a:t>
            </a: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 flipV="1">
            <a:off x="3111500" y="2627313"/>
            <a:ext cx="0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3907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(element.upper().</a:t>
            </a:r>
            <a:r>
              <a:rPr lang="en-US" altLang="en-US" sz="2400">
                <a:latin typeface="Courier New" panose="02070309020205020404" pitchFamily="49" charset="0"/>
              </a:rPr>
              <a:t>center(10, '.')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3187700" y="3146425"/>
            <a:ext cx="29289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center in a field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10 characters wide</a:t>
            </a: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 flipV="1">
            <a:off x="4672013" y="2627313"/>
            <a:ext cx="0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450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iterates through characters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(element.upper().center(10, '.'))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8000"/>
                </a:solidFill>
                <a:latin typeface="Courier New" panose="02070309020205020404" pitchFamily="49" charset="0"/>
              </a:rPr>
              <a:t>..CESIUM..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ChangeArrowheads="1"/>
          </p:cNvSpPr>
          <p:nvPr/>
        </p:nvSpPr>
        <p:spPr bwMode="auto">
          <a:xfrm>
            <a:off x="1476375" y="6142038"/>
            <a:ext cx="6733959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dirty="0">
                <a:latin typeface="Calibri" panose="020F0502020204030204" pitchFamily="34" charset="0"/>
              </a:rPr>
              <a:t>See: </a:t>
            </a:r>
            <a:r>
              <a:rPr lang="en-GB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https://</a:t>
            </a:r>
            <a:r>
              <a:rPr lang="en-GB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docs.python.org/3.7/howto/regex.html </a:t>
            </a:r>
            <a:endParaRPr lang="en-GB" altLang="en-US" sz="2400" dirty="0">
              <a:latin typeface="Calibri" panose="020F0502020204030204" pitchFamily="34" charset="0"/>
            </a:endParaRPr>
          </a:p>
        </p:txBody>
      </p:sp>
      <p:sp>
        <p:nvSpPr>
          <p:cNvPr id="128003" name="Title 3"/>
          <p:cNvSpPr>
            <a:spLocks noGrp="1"/>
          </p:cNvSpPr>
          <p:nvPr>
            <p:ph type="title" idx="4294967295"/>
          </p:nvPr>
        </p:nvSpPr>
        <p:spPr>
          <a:xfrm>
            <a:off x="604838" y="438150"/>
            <a:ext cx="9072562" cy="941388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The power of </a:t>
            </a:r>
            <a:r>
              <a:rPr lang="en-GB" altLang="en-US" sz="4000" b="1" smtClean="0"/>
              <a:t>regular expressions</a:t>
            </a:r>
          </a:p>
        </p:txBody>
      </p:sp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661988" y="1474788"/>
            <a:ext cx="8813800" cy="438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800" dirty="0">
                <a:latin typeface="+mn-lt"/>
              </a:rPr>
              <a:t>When programming in any language you will want to know about </a:t>
            </a:r>
            <a:r>
              <a:rPr lang="en-GB" sz="2800" i="1" dirty="0">
                <a:latin typeface="+mn-lt"/>
              </a:rPr>
              <a:t>regular expressions </a:t>
            </a:r>
            <a:r>
              <a:rPr lang="en-GB" sz="2800" dirty="0">
                <a:latin typeface="+mn-lt"/>
              </a:rPr>
              <a:t>– for advanced string/text processing. In Python use the "re" library. Example uses are: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1400" dirty="0">
              <a:latin typeface="Arial Unicode MS" pitchFamily="34" charset="-128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1400" dirty="0">
              <a:latin typeface="Arial Unicode MS" pitchFamily="34" charset="-128"/>
            </a:endParaRP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/&lt;([A-Z][A-Z0-9]*)\b[^&gt;]*&gt;(.*?)&lt;/\1&gt;/   </a:t>
            </a:r>
            <a:r>
              <a:rPr lang="en-GB" sz="2000" dirty="0">
                <a:latin typeface="Calibri" panose="020F0502020204030204" pitchFamily="34" charset="0"/>
              </a:rPr>
              <a:t>Matches the opening and closing pair of any HTML tag; captures tag name and content.</a:t>
            </a: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2000" dirty="0">
              <a:latin typeface="Calibri" panose="020F0502020204030204" pitchFamily="34" charset="0"/>
            </a:endParaRP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/b[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aeiou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]+t/  </a:t>
            </a:r>
            <a:r>
              <a:rPr lang="en-GB" sz="2000" dirty="0">
                <a:latin typeface="Calibri" panose="020F0502020204030204" pitchFamily="34" charset="0"/>
              </a:rPr>
              <a:t>Matches "bat" and "bit" etc, but also "boot" and "boat".</a:t>
            </a: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2000" dirty="0">
              <a:latin typeface="Calibri" panose="020F0502020204030204" pitchFamily="34" charset="0"/>
            </a:endParaRPr>
          </a:p>
          <a:p>
            <a:pPr marL="1171575" indent="-117157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/(\[0-9]{1,3})\.(\[0-9]{1,3})\.(\[0-9]{1,3})\.(\[0-9]{1,3})/     </a:t>
            </a:r>
            <a:r>
              <a:rPr lang="en-GB" sz="2000" dirty="0">
                <a:latin typeface="Calibri" panose="020F0502020204030204" pitchFamily="34" charset="0"/>
              </a:rPr>
              <a:t>Matches any IP </a:t>
            </a:r>
            <a:r>
              <a:rPr lang="en-GB" sz="2000" dirty="0">
                <a:latin typeface="+mn-lt"/>
              </a:rPr>
              <a:t>address ((e.g. 66.70.7.154 ) and </a:t>
            </a:r>
            <a:r>
              <a:rPr lang="en-GB" sz="2000" dirty="0">
                <a:latin typeface="Calibri" panose="020F0502020204030204" pitchFamily="34" charset="0"/>
              </a:rPr>
              <a:t>captures the each number for re-use.</a:t>
            </a:r>
            <a:endParaRPr lang="en-GB" sz="2000" dirty="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450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iterates through characters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1722438"/>
            <a:ext cx="91598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name: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14464</TotalTime>
  <Words>1779</Words>
  <Application>Microsoft Office PowerPoint</Application>
  <PresentationFormat>Custom</PresentationFormat>
  <Paragraphs>373</Paragraphs>
  <Slides>61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MS PGothic</vt:lpstr>
      <vt:lpstr>MS PGothic</vt:lpstr>
      <vt:lpstr>Arial</vt:lpstr>
      <vt:lpstr>Arial Unicode MS</vt:lpstr>
      <vt:lpstr>Calibri</vt:lpstr>
      <vt:lpstr>Courier New</vt:lpstr>
      <vt:lpstr>DFKai-SB</vt:lpstr>
      <vt:lpstr>Times New Roman</vt:lpstr>
      <vt:lpstr>Wingdings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power of 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Stephens, Ag (STFC,RAL,RALSP)</cp:lastModifiedBy>
  <cp:revision>272</cp:revision>
  <cp:lastPrinted>1601-01-01T00:00:00Z</cp:lastPrinted>
  <dcterms:created xsi:type="dcterms:W3CDTF">2010-10-10T22:29:27Z</dcterms:created>
  <dcterms:modified xsi:type="dcterms:W3CDTF">2019-11-20T16:15:41Z</dcterms:modified>
</cp:coreProperties>
</file>