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332" r:id="rId2"/>
    <p:sldId id="258" r:id="rId3"/>
    <p:sldId id="261" r:id="rId4"/>
    <p:sldId id="291" r:id="rId5"/>
    <p:sldId id="323" r:id="rId6"/>
    <p:sldId id="292" r:id="rId7"/>
    <p:sldId id="293" r:id="rId8"/>
    <p:sldId id="263" r:id="rId9"/>
    <p:sldId id="294" r:id="rId10"/>
    <p:sldId id="295" r:id="rId11"/>
    <p:sldId id="264" r:id="rId12"/>
    <p:sldId id="296" r:id="rId13"/>
    <p:sldId id="266" r:id="rId14"/>
    <p:sldId id="269" r:id="rId15"/>
    <p:sldId id="270" r:id="rId16"/>
    <p:sldId id="331" r:id="rId17"/>
    <p:sldId id="298" r:id="rId18"/>
    <p:sldId id="322" r:id="rId19"/>
    <p:sldId id="273" r:id="rId20"/>
    <p:sldId id="274" r:id="rId21"/>
    <p:sldId id="280" r:id="rId22"/>
    <p:sldId id="282" r:id="rId23"/>
    <p:sldId id="283" r:id="rId24"/>
    <p:sldId id="300" r:id="rId25"/>
    <p:sldId id="326" r:id="rId26"/>
    <p:sldId id="303" r:id="rId27"/>
    <p:sldId id="327" r:id="rId28"/>
    <p:sldId id="302" r:id="rId29"/>
    <p:sldId id="324" r:id="rId30"/>
    <p:sldId id="317" r:id="rId31"/>
    <p:sldId id="318" r:id="rId32"/>
    <p:sldId id="330" r:id="rId33"/>
    <p:sldId id="329" r:id="rId34"/>
    <p:sldId id="290" r:id="rId3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1"/>
  </p:normalViewPr>
  <p:slideViewPr>
    <p:cSldViewPr>
      <p:cViewPr varScale="1">
        <p:scale>
          <a:sx n="148" d="100"/>
          <a:sy n="148" d="100"/>
        </p:scale>
        <p:origin x="104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dirty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2100ED77-7670-40CF-85CA-7E2F1F61DA96}" type="datetimeFigureOut">
              <a:rPr lang="en-GB"/>
              <a:pPr>
                <a:defRPr/>
              </a:pPr>
              <a:t>22/10/2021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dirty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C92960B6-7489-452A-88EF-00BEF2BEEC75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6863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2998788" y="-33338"/>
            <a:ext cx="1230312" cy="94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2852738" y="0"/>
            <a:ext cx="15875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355" y="3326682"/>
            <a:ext cx="7772400" cy="863191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355" y="4202927"/>
            <a:ext cx="6858000" cy="551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98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368300" y="262840"/>
            <a:ext cx="8414144" cy="71508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346699" y="1308100"/>
            <a:ext cx="3435745" cy="4771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308100"/>
            <a:ext cx="4622800" cy="47717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804256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68300" y="262840"/>
            <a:ext cx="8414144" cy="71508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308100"/>
            <a:ext cx="8414144" cy="47717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18440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78855" y="2057036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78854" y="2963405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500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3A4B44CA-C7CF-4D16-834C-761292B3A830}" type="datetimeFigureOut">
              <a:rPr lang="en-GB"/>
              <a:pPr>
                <a:defRPr/>
              </a:pPr>
              <a:t>22/10/2021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 dirty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1267358C-658E-4863-B479-8F38F635B77D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60871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6059488"/>
            <a:ext cx="1524000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5" y="6129338"/>
            <a:ext cx="13096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888" y="6116638"/>
            <a:ext cx="147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376238" y="1374775"/>
            <a:ext cx="841851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55575" y="58689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1" name="Title Placeholder 5"/>
          <p:cNvSpPr>
            <a:spLocks noGrp="1"/>
          </p:cNvSpPr>
          <p:nvPr>
            <p:ph type="title"/>
          </p:nvPr>
        </p:nvSpPr>
        <p:spPr bwMode="auto">
          <a:xfrm>
            <a:off x="376238" y="381000"/>
            <a:ext cx="8418512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j-ea"/>
          <a:cs typeface="Calibri" panose="020F0502020204030204" pitchFamily="34" charset="0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ohnny-lin.com/pyintro/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4"/>
          <p:cNvSpPr>
            <a:spLocks noGrp="1"/>
          </p:cNvSpPr>
          <p:nvPr>
            <p:ph type="ctrTitle"/>
          </p:nvPr>
        </p:nvSpPr>
        <p:spPr>
          <a:xfrm>
            <a:off x="342900" y="3327400"/>
            <a:ext cx="7772400" cy="862013"/>
          </a:xfrm>
        </p:spPr>
        <p:txBody>
          <a:bodyPr/>
          <a:lstStyle/>
          <a:p>
            <a:r>
              <a:rPr lang="en-GB" altLang="en-US"/>
              <a:t>Numpy</a:t>
            </a:r>
          </a:p>
        </p:txBody>
      </p:sp>
      <p:sp>
        <p:nvSpPr>
          <p:cNvPr id="8195" name="Subtitle 5"/>
          <p:cNvSpPr>
            <a:spLocks noGrp="1"/>
          </p:cNvSpPr>
          <p:nvPr>
            <p:ph type="subTitle" idx="1"/>
          </p:nvPr>
        </p:nvSpPr>
        <p:spPr>
          <a:xfrm>
            <a:off x="342900" y="4203700"/>
            <a:ext cx="6858000" cy="550863"/>
          </a:xfrm>
        </p:spPr>
        <p:txBody>
          <a:bodyPr/>
          <a:lstStyle/>
          <a:p>
            <a:r>
              <a:rPr lang="en-GB" altLang="en-US"/>
              <a:t>Handling Arrays in Python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42900" y="4754563"/>
            <a:ext cx="8621713" cy="12668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1400" dirty="0">
                <a:solidFill>
                  <a:srgbClr val="002060"/>
                </a:solidFill>
                <a:latin typeface="+mn-lt"/>
                <a:cs typeface="Calibri" panose="020F0502020204030204" pitchFamily="34" charset="0"/>
              </a:rPr>
              <a:t>Thanks to all contributors:</a:t>
            </a:r>
          </a:p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endParaRPr lang="en-GB" sz="700" dirty="0">
              <a:solidFill>
                <a:srgbClr val="002060"/>
              </a:solidFill>
              <a:latin typeface="+mn-lt"/>
              <a:cs typeface="Calibri" panose="020F0502020204030204" pitchFamily="34" charset="0"/>
            </a:endParaRP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GB" sz="1400" dirty="0">
                <a:latin typeface="+mn-lt"/>
                <a:cs typeface="Calibri" panose="020F0502020204030204" pitchFamily="34" charset="0"/>
              </a:rPr>
              <a:t>Alison </a:t>
            </a:r>
            <a:r>
              <a:rPr lang="en-GB" sz="1400" dirty="0" err="1">
                <a:latin typeface="+mn-lt"/>
                <a:cs typeface="Calibri" panose="020F0502020204030204" pitchFamily="34" charset="0"/>
              </a:rPr>
              <a:t>Pamment</a:t>
            </a:r>
            <a:r>
              <a:rPr lang="en-GB" sz="1400" dirty="0">
                <a:latin typeface="+mn-lt"/>
                <a:cs typeface="Calibri" panose="020F0502020204030204" pitchFamily="34" charset="0"/>
              </a:rPr>
              <a:t>, Sam </a:t>
            </a:r>
            <a:r>
              <a:rPr lang="en-GB" sz="1400" dirty="0" err="1">
                <a:latin typeface="+mn-lt"/>
                <a:cs typeface="Calibri" panose="020F0502020204030204" pitchFamily="34" charset="0"/>
              </a:rPr>
              <a:t>Pepler</a:t>
            </a:r>
            <a:r>
              <a:rPr lang="en-GB" sz="1400" dirty="0">
                <a:latin typeface="+mn-lt"/>
                <a:cs typeface="Calibri" panose="020F0502020204030204" pitchFamily="34" charset="0"/>
              </a:rPr>
              <a:t>, Ag Stephens, Stephen Pascoe, Anabelle Guillory, Graham Parton, Esther Conway, 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GB" sz="1400" dirty="0">
                <a:latin typeface="+mn-lt"/>
                <a:cs typeface="Calibri" panose="020F0502020204030204" pitchFamily="34" charset="0"/>
              </a:rPr>
              <a:t>Wendy Garland, Alan Iwi, Matt Pritchard and Tommy Godfrey.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object 2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676275"/>
          </a:xfrm>
        </p:spPr>
        <p:txBody>
          <a:bodyPr/>
          <a:lstStyle/>
          <a:p>
            <a:r>
              <a:rPr lang="en-US" altLang="en-US" b="1"/>
              <a:t>Array indexing</a:t>
            </a:r>
          </a:p>
        </p:txBody>
      </p:sp>
      <p:sp>
        <p:nvSpPr>
          <p:cNvPr id="24579" name="object 3"/>
          <p:cNvSpPr txBox="1">
            <a:spLocks noChangeArrowheads="1"/>
          </p:cNvSpPr>
          <p:nvPr/>
        </p:nvSpPr>
        <p:spPr bwMode="auto">
          <a:xfrm>
            <a:off x="944563" y="1479550"/>
            <a:ext cx="7499350" cy="415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 sz="3200">
                <a:cs typeface="Calibri" panose="020F0502020204030204" pitchFamily="34" charset="0"/>
              </a:rPr>
              <a:t>Like lists, element addresses start with zero, so the first element of 1-D array </a:t>
            </a:r>
            <a:r>
              <a:rPr lang="en-US" altLang="en-US" sz="3200">
                <a:ea typeface="MS Gothic" panose="020B0609070205080204" pitchFamily="49" charset="-128"/>
                <a:cs typeface="Calibri" panose="020F0502020204030204" pitchFamily="34" charset="0"/>
              </a:rPr>
              <a:t>a </a:t>
            </a:r>
            <a:r>
              <a:rPr lang="en-US" altLang="en-US" sz="3200">
                <a:cs typeface="Calibri" panose="020F0502020204030204" pitchFamily="34" charset="0"/>
              </a:rPr>
              <a:t>is </a:t>
            </a:r>
            <a:r>
              <a:rPr lang="en-US" altLang="en-US">
                <a:latin typeface="Courier New" panose="02070309020205020404" pitchFamily="49" charset="0"/>
                <a:ea typeface="MS Gothic" panose="020B0609070205080204" pitchFamily="49" charset="-128"/>
              </a:rPr>
              <a:t>a[0], </a:t>
            </a:r>
            <a:r>
              <a:rPr lang="en-US" altLang="en-US" sz="3200">
                <a:cs typeface="Calibri" panose="020F0502020204030204" pitchFamily="34" charset="0"/>
              </a:rPr>
              <a:t>the second is  </a:t>
            </a:r>
            <a:r>
              <a:rPr lang="en-US" altLang="en-US">
                <a:latin typeface="Courier New" panose="02070309020205020404" pitchFamily="49" charset="0"/>
                <a:ea typeface="MS Gothic" panose="020B0609070205080204" pitchFamily="49" charset="-128"/>
              </a:rPr>
              <a:t>a[1], </a:t>
            </a:r>
            <a:r>
              <a:rPr lang="en-US" altLang="en-US" sz="3200">
                <a:cs typeface="Calibri" panose="020F0502020204030204" pitchFamily="34" charset="0"/>
              </a:rPr>
              <a:t>etc.</a:t>
            </a:r>
            <a:endParaRPr lang="en-GB" altLang="en-US" sz="3200">
              <a:cs typeface="Calibri" panose="020F0502020204030204" pitchFamily="34" charset="0"/>
            </a:endParaRP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endParaRPr lang="en-US" altLang="en-US" sz="3200">
              <a:cs typeface="Calibri" panose="020F0502020204030204" pitchFamily="34" charset="0"/>
            </a:endParaRPr>
          </a:p>
          <a:p>
            <a:pPr eaLnBrk="1" hangingPunct="1">
              <a:lnSpc>
                <a:spcPct val="103000"/>
              </a:lnSpc>
              <a:spcBef>
                <a:spcPts val="600"/>
              </a:spcBef>
              <a:buFontTx/>
              <a:buNone/>
            </a:pPr>
            <a:r>
              <a:rPr lang="en-US" altLang="en-US" sz="3200">
                <a:cs typeface="Calibri" panose="020F0502020204030204" pitchFamily="34" charset="0"/>
              </a:rPr>
              <a:t>Like lists, you can reference elements starting from the end, e.g., element  </a:t>
            </a:r>
            <a:r>
              <a:rPr lang="en-US" altLang="en-US">
                <a:latin typeface="Courier New" panose="02070309020205020404" pitchFamily="49" charset="0"/>
                <a:ea typeface="MS Gothic" panose="020B0609070205080204" pitchFamily="49" charset="-128"/>
              </a:rPr>
              <a:t>a[-1] </a:t>
            </a:r>
            <a:r>
              <a:rPr lang="en-US" altLang="en-US" sz="3200">
                <a:cs typeface="Calibri" panose="020F0502020204030204" pitchFamily="34" charset="0"/>
              </a:rPr>
              <a:t>is the last element in a 1-D array.</a:t>
            </a:r>
          </a:p>
          <a:p>
            <a:pPr eaLnBrk="1" hangingPunct="1">
              <a:lnSpc>
                <a:spcPct val="100000"/>
              </a:lnSpc>
              <a:spcBef>
                <a:spcPts val="350"/>
              </a:spcBef>
              <a:buFontTx/>
              <a:buNone/>
            </a:pPr>
            <a:endParaRPr lang="en-US" altLang="en-US" sz="3200"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object 2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676275"/>
          </a:xfrm>
        </p:spPr>
        <p:txBody>
          <a:bodyPr/>
          <a:lstStyle/>
          <a:p>
            <a:r>
              <a:rPr lang="en-US" altLang="en-US" b="1"/>
              <a:t>Array slicing</a:t>
            </a:r>
          </a:p>
        </p:txBody>
      </p:sp>
      <p:sp>
        <p:nvSpPr>
          <p:cNvPr id="12291" name="object 3"/>
          <p:cNvSpPr txBox="1">
            <a:spLocks noChangeArrowheads="1"/>
          </p:cNvSpPr>
          <p:nvPr/>
        </p:nvSpPr>
        <p:spPr bwMode="auto">
          <a:xfrm>
            <a:off x="539750" y="1268413"/>
            <a:ext cx="8135938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3200">
                <a:cs typeface="Calibri" panose="020F0502020204030204" pitchFamily="34" charset="0"/>
              </a:rPr>
              <a:t> Element addresses in a range are separated by a colon, e.g.:   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a[4:8]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3200">
                <a:cs typeface="Calibri" panose="020F0502020204030204" pitchFamily="34" charset="0"/>
              </a:rPr>
              <a:t> The lower limit is inclusive, and the upper limit is exclusive, e.g.:   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a[1:4] </a:t>
            </a:r>
            <a:r>
              <a:rPr lang="en-US" altLang="en-US" sz="3200">
                <a:cs typeface="Calibri" panose="020F0502020204030204" pitchFamily="34" charset="0"/>
              </a:rPr>
              <a:t>contains </a:t>
            </a:r>
            <a:r>
              <a:rPr lang="en-US" altLang="en-US" sz="3200" i="1">
                <a:cs typeface="Calibri" panose="020F0502020204030204" pitchFamily="34" charset="0"/>
              </a:rPr>
              <a:t>second </a:t>
            </a:r>
            <a:r>
              <a:rPr lang="en-US" altLang="en-US" sz="3200">
                <a:cs typeface="Calibri" panose="020F0502020204030204" pitchFamily="34" charset="0"/>
              </a:rPr>
              <a:t>to </a:t>
            </a:r>
            <a:r>
              <a:rPr lang="en-US" altLang="en-US" sz="3200" i="1">
                <a:cs typeface="Calibri" panose="020F0502020204030204" pitchFamily="34" charset="0"/>
              </a:rPr>
              <a:t>fourth</a:t>
            </a:r>
            <a:r>
              <a:rPr lang="en-US" altLang="en-US" sz="3200">
                <a:cs typeface="Calibri" panose="020F0502020204030204" pitchFamily="34" charset="0"/>
              </a:rPr>
              <a:t> values of a.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1800">
              <a:cs typeface="Calibri" panose="020F050202020403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3200">
                <a:cs typeface="Calibri" panose="020F0502020204030204" pitchFamily="34" charset="0"/>
              </a:rPr>
              <a:t> If one of the limits is left out, the range is extended to the end of the range, e.g.:  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a[:6] </a:t>
            </a:r>
            <a:r>
              <a:rPr lang="en-US" altLang="en-US" sz="3200">
                <a:cs typeface="Calibri" panose="020F0502020204030204" pitchFamily="34" charset="0"/>
              </a:rPr>
              <a:t>contains the first 6 elements of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3200">
                <a:cs typeface="Calibri" panose="020F0502020204030204" pitchFamily="34" charset="0"/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3200">
                <a:cs typeface="Calibri" panose="020F0502020204030204" pitchFamily="34" charset="0"/>
              </a:rPr>
              <a:t> To specify all elements use a colon only: 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a[:]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object 2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676275"/>
          </a:xfrm>
        </p:spPr>
        <p:txBody>
          <a:bodyPr/>
          <a:lstStyle/>
          <a:p>
            <a:r>
              <a:rPr lang="en-US" altLang="en-US" b="1"/>
              <a:t>Array indexing</a:t>
            </a:r>
          </a:p>
        </p:txBody>
      </p:sp>
      <p:sp>
        <p:nvSpPr>
          <p:cNvPr id="28675" name="object 5"/>
          <p:cNvSpPr>
            <a:spLocks noGrp="1"/>
          </p:cNvSpPr>
          <p:nvPr>
            <p:ph idx="1"/>
          </p:nvPr>
        </p:nvSpPr>
        <p:spPr>
          <a:xfrm>
            <a:off x="250825" y="1430338"/>
            <a:ext cx="8518525" cy="3827462"/>
          </a:xfrm>
        </p:spPr>
        <p:txBody>
          <a:bodyPr lIns="0" tIns="0" rIns="0" bIns="0">
            <a:spAutoFit/>
          </a:bodyPr>
          <a:lstStyle/>
          <a:p>
            <a:pPr marL="230188" indent="0">
              <a:buFont typeface="Arial" panose="020B0604020202020204" pitchFamily="34" charset="0"/>
              <a:buNone/>
            </a:pPr>
            <a:r>
              <a:rPr lang="en-US" altLang="en-US" sz="3200"/>
              <a:t>For multi-dimensional arrays, indexing between different dimensions is separated by commas.</a:t>
            </a:r>
          </a:p>
          <a:p>
            <a:pPr marL="230188" indent="0">
              <a:buFont typeface="Arial" panose="020B0604020202020204" pitchFamily="34" charset="0"/>
              <a:buNone/>
            </a:pPr>
            <a:endParaRPr lang="en-US" altLang="en-US" sz="3200">
              <a:cs typeface="Calibri" panose="020F0502020204030204" pitchFamily="34" charset="0"/>
            </a:endParaRPr>
          </a:p>
          <a:p>
            <a:pPr marL="230188" indent="0">
              <a:spcBef>
                <a:spcPts val="600"/>
              </a:spcBef>
            </a:pPr>
            <a:r>
              <a:rPr lang="en-US" altLang="en-US" sz="3200"/>
              <a:t> The fastest varying dimension is the last index. Thus, a 2-D array is indexed [row, col].</a:t>
            </a:r>
            <a:endParaRPr lang="en-US" altLang="en-US" sz="3200">
              <a:cs typeface="Calibri" panose="020F0502020204030204" pitchFamily="34" charset="0"/>
            </a:endParaRPr>
          </a:p>
          <a:p>
            <a:pPr marL="230188" indent="0">
              <a:spcBef>
                <a:spcPts val="600"/>
              </a:spcBef>
            </a:pPr>
            <a:r>
              <a:rPr lang="en-US" altLang="en-US" sz="3200"/>
              <a:t> Slicing rules also work as applied for each dimension (e.g., a colon selects all elements in that dimension).</a:t>
            </a:r>
            <a:endParaRPr lang="en-US" altLang="en-US" sz="3200"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object 2"/>
          <p:cNvSpPr>
            <a:spLocks noGrp="1"/>
          </p:cNvSpPr>
          <p:nvPr>
            <p:ph type="title"/>
          </p:nvPr>
        </p:nvSpPr>
        <p:spPr>
          <a:xfrm>
            <a:off x="457200" y="-169863"/>
            <a:ext cx="8229600" cy="2032001"/>
          </a:xfrm>
        </p:spPr>
        <p:txBody>
          <a:bodyPr/>
          <a:lstStyle/>
          <a:p>
            <a:r>
              <a:rPr lang="en-US" altLang="en-US" b="1"/>
              <a:t>Multi-dimensional array indexing</a:t>
            </a:r>
          </a:p>
        </p:txBody>
      </p:sp>
      <p:sp>
        <p:nvSpPr>
          <p:cNvPr id="30723" name="object 4"/>
          <p:cNvSpPr txBox="1">
            <a:spLocks noChangeArrowheads="1"/>
          </p:cNvSpPr>
          <p:nvPr/>
        </p:nvSpPr>
        <p:spPr bwMode="auto">
          <a:xfrm>
            <a:off x="446088" y="3584575"/>
            <a:ext cx="8302625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38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 sz="3200">
                <a:cs typeface="Calibri" panose="020F0502020204030204" pitchFamily="34" charset="0"/>
              </a:rPr>
              <a:t>What is </a:t>
            </a:r>
            <a:r>
              <a:rPr lang="en-US" altLang="en-US" sz="3200">
                <a:ea typeface="MS Gothic" panose="020B0609070205080204" pitchFamily="49" charset="-128"/>
                <a:cs typeface="Calibri" panose="020F0502020204030204" pitchFamily="34" charset="0"/>
              </a:rPr>
              <a:t>a[1,2] </a:t>
            </a:r>
            <a:r>
              <a:rPr lang="en-US" altLang="en-US" sz="3200">
                <a:cs typeface="Calibri" panose="020F0502020204030204" pitchFamily="34" charset="0"/>
              </a:rPr>
              <a:t>equal to? </a:t>
            </a:r>
            <a:r>
              <a:rPr lang="en-US" altLang="en-US" sz="3200">
                <a:ea typeface="MS Gothic" panose="020B0609070205080204" pitchFamily="49" charset="-128"/>
              </a:rPr>
              <a:t>a[1,:]</a:t>
            </a:r>
            <a:r>
              <a:rPr lang="en-US" altLang="en-US" sz="3200">
                <a:cs typeface="Calibri" panose="020F0502020204030204" pitchFamily="34" charset="0"/>
              </a:rPr>
              <a:t>? </a:t>
            </a:r>
            <a:r>
              <a:rPr lang="en-US" altLang="en-US" sz="3200">
                <a:ea typeface="MS Gothic" panose="020B0609070205080204" pitchFamily="49" charset="-128"/>
              </a:rPr>
              <a:t>a[1,1:4]</a:t>
            </a:r>
            <a:r>
              <a:rPr lang="en-US" altLang="en-US" sz="3200">
                <a:cs typeface="Calibri" panose="020F0502020204030204" pitchFamily="34" charset="0"/>
              </a:rPr>
              <a:t>? </a:t>
            </a:r>
          </a:p>
        </p:txBody>
      </p:sp>
      <p:sp>
        <p:nvSpPr>
          <p:cNvPr id="5" name="Rectangle 4"/>
          <p:cNvSpPr/>
          <p:nvPr/>
        </p:nvSpPr>
        <p:spPr>
          <a:xfrm>
            <a:off x="360363" y="1341438"/>
            <a:ext cx="8459787" cy="190817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GB" sz="3200" dirty="0">
                <a:latin typeface="+mn-lt"/>
                <a:cs typeface="Calibri" panose="020F0502020204030204" pitchFamily="34" charset="0"/>
              </a:rPr>
              <a:t>Consider the following example:</a:t>
            </a:r>
          </a:p>
          <a:p>
            <a:pPr eaLnBrk="1" fontAlgn="t" hangingPunct="1">
              <a:defRPr/>
            </a:pPr>
            <a:endParaRPr lang="en-GB" sz="1400" dirty="0">
              <a:latin typeface="+mn-lt"/>
              <a:cs typeface="Calibri" panose="020F0502020204030204" pitchFamily="34" charset="0"/>
            </a:endParaRPr>
          </a:p>
          <a:p>
            <a:pPr eaLnBrk="1" fontAlgn="t" hangingPunct="1">
              <a:defRPr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([[2, 3.2, 5.5, -6.4, -2.2, 2.4], [1, 22, 4, 0.1, 5.3, -9],                  [3, 1, 2.1, 21, 1.1, -2]])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0850" y="4581525"/>
            <a:ext cx="84597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t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  <a:t>a[1, 2]   </a:t>
            </a: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 4</a:t>
            </a:r>
          </a:p>
          <a:p>
            <a:pPr eaLnBrk="1" fontAlgn="t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a[1, :]     </a:t>
            </a: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  <a:t>[1, 22, 4, 0.1, 5.3, -9]</a:t>
            </a:r>
          </a:p>
          <a:p>
            <a:pPr eaLnBrk="1" fontAlgn="t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  <a:t>a[1, 1:4] </a:t>
            </a: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 [</a:t>
            </a: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  <a:t>22, 4, 0.1]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object 2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676275"/>
          </a:xfrm>
        </p:spPr>
        <p:txBody>
          <a:bodyPr/>
          <a:lstStyle/>
          <a:p>
            <a:pPr algn="l"/>
            <a:r>
              <a:rPr lang="en-GB" altLang="en-US" b="1"/>
              <a:t>Interrogating arrays</a:t>
            </a:r>
            <a:endParaRPr lang="en-US" altLang="en-US" b="1"/>
          </a:p>
        </p:txBody>
      </p:sp>
      <p:sp>
        <p:nvSpPr>
          <p:cNvPr id="18435" name="object 3"/>
          <p:cNvSpPr>
            <a:spLocks noGrp="1"/>
          </p:cNvSpPr>
          <p:nvPr>
            <p:ph idx="1"/>
          </p:nvPr>
        </p:nvSpPr>
        <p:spPr>
          <a:xfrm>
            <a:off x="250825" y="1341438"/>
            <a:ext cx="8424863" cy="4476750"/>
          </a:xfrm>
        </p:spPr>
        <p:txBody>
          <a:bodyPr lIns="0" tIns="97241" rIns="0" bIns="0" rtlCol="0">
            <a:spAutoFit/>
          </a:bodyPr>
          <a:lstStyle/>
          <a:p>
            <a:pPr marL="573088" indent="-293688" fontAlgn="auto">
              <a:lnSpc>
                <a:spcPct val="103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altLang="en-US" sz="3200" dirty="0"/>
              <a:t>Numpy has many functions</a:t>
            </a:r>
            <a:br>
              <a:rPr lang="en-US" altLang="en-US" sz="3200" dirty="0"/>
            </a:br>
            <a:r>
              <a:rPr lang="en-US" altLang="en-US" sz="3200" dirty="0"/>
              <a:t>that give info about arrays.</a:t>
            </a:r>
          </a:p>
          <a:p>
            <a:pPr marL="573088" indent="-293688" fontAlgn="auto">
              <a:lnSpc>
                <a:spcPct val="103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  <a:defRPr/>
            </a:pPr>
            <a:endParaRPr lang="en-US" altLang="en-US" sz="3200" dirty="0"/>
          </a:p>
          <a:p>
            <a:pPr marL="573088" indent="-293688" fontAlgn="auto">
              <a:lnSpc>
                <a:spcPct val="103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altLang="en-US" sz="3200" dirty="0"/>
              <a:t>Examples for array "</a:t>
            </a: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3200" dirty="0"/>
              <a:t>" (assuming </a:t>
            </a:r>
            <a:br>
              <a:rPr lang="en-US" altLang="en-US" sz="3200" dirty="0"/>
            </a:br>
            <a:r>
              <a:rPr lang="en-US" altLang="en-US" sz="3200" dirty="0"/>
              <a:t>you imported </a:t>
            </a:r>
            <a:r>
              <a:rPr lang="en-US" altLang="en-US" sz="3200" dirty="0" err="1"/>
              <a:t>numpy</a:t>
            </a:r>
            <a:r>
              <a:rPr lang="en-US" altLang="en-US" sz="3200" dirty="0"/>
              <a:t> as </a:t>
            </a: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lang="en-US" altLang="en-US" sz="3200" dirty="0"/>
              <a:t>):</a:t>
            </a:r>
            <a:endParaRPr lang="en-US" alt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3138" lvl="1" indent="-293688" fontAlgn="auto">
              <a:spcBef>
                <a:spcPts val="650"/>
              </a:spcBef>
              <a:spcAft>
                <a:spcPts val="0"/>
              </a:spcAft>
              <a:buFont typeface="Arial" charset="0"/>
              <a:buChar char="–"/>
              <a:defRPr/>
            </a:pPr>
            <a:r>
              <a:rPr lang="en-US" altLang="en-US" sz="2400" dirty="0"/>
              <a:t>Shape:   </a:t>
            </a:r>
            <a:r>
              <a:rPr lang="en-US" altLang="en-US" sz="2400" dirty="0" err="1">
                <a:latin typeface="Courier New" pitchFamily="49" charset="0"/>
                <a:cs typeface="Courier New" pitchFamily="49" charset="0"/>
              </a:rPr>
              <a:t>np.shape</a:t>
            </a: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pPr marL="973138" lvl="1" indent="-293688" fontAlgn="auto">
              <a:spcBef>
                <a:spcPts val="650"/>
              </a:spcBef>
              <a:spcAft>
                <a:spcPts val="0"/>
              </a:spcAft>
              <a:buFont typeface="Arial" charset="0"/>
              <a:buChar char="–"/>
              <a:defRPr/>
            </a:pPr>
            <a:r>
              <a:rPr lang="en-US" altLang="en-US" sz="2400" dirty="0"/>
              <a:t>Rank (number of dimensions):   </a:t>
            </a:r>
            <a:r>
              <a:rPr lang="en-US" altLang="en-US" sz="2400" dirty="0" err="1">
                <a:latin typeface="Courier New" pitchFamily="49" charset="0"/>
                <a:cs typeface="Courier New" pitchFamily="49" charset="0"/>
              </a:rPr>
              <a:t>np.ndim</a:t>
            </a: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pPr marL="973138" lvl="1" indent="-293688" fontAlgn="auto">
              <a:spcBef>
                <a:spcPts val="650"/>
              </a:spcBef>
              <a:spcAft>
                <a:spcPts val="0"/>
              </a:spcAft>
              <a:buFont typeface="Arial" charset="0"/>
              <a:buChar char="–"/>
              <a:defRPr/>
            </a:pPr>
            <a:r>
              <a:rPr lang="en-GB" sz="2400" spc="-79" dirty="0"/>
              <a:t>Number of</a:t>
            </a:r>
            <a:r>
              <a:rPr lang="en-GB" sz="2400" spc="30" dirty="0"/>
              <a:t> </a:t>
            </a:r>
            <a:r>
              <a:rPr lang="en-GB" sz="2400" spc="-129" dirty="0"/>
              <a:t>elem</a:t>
            </a:r>
            <a:r>
              <a:rPr lang="en-GB" sz="2400" spc="-109" dirty="0"/>
              <a:t>ents</a:t>
            </a:r>
            <a:r>
              <a:rPr lang="en-GB" sz="2400" spc="-99" dirty="0"/>
              <a:t>:   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np.size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(a)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GB" sz="2400" i="1" dirty="0">
                <a:cs typeface="Courier New" panose="02070309020205020404" pitchFamily="49" charset="0"/>
                <a:sym typeface="Wingdings" panose="05000000000000000000" pitchFamily="2" charset="2"/>
              </a:rPr>
              <a:t>don't use </a:t>
            </a:r>
            <a:r>
              <a:rPr lang="en-GB" sz="2400" i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len</a:t>
            </a:r>
            <a:endParaRPr lang="en-GB" sz="2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3138" lvl="1" indent="-293688" fontAlgn="auto">
              <a:spcBef>
                <a:spcPts val="650"/>
              </a:spcBef>
              <a:spcAft>
                <a:spcPts val="0"/>
              </a:spcAft>
              <a:buFont typeface="Arial" charset="0"/>
              <a:buChar char="–"/>
              <a:defRPr/>
            </a:pPr>
            <a:r>
              <a:rPr lang="en-GB" sz="2400" dirty="0">
                <a:cs typeface="Courier New" panose="02070309020205020404" pitchFamily="49" charset="0"/>
              </a:rPr>
              <a:t>Maximum:  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r>
              <a:rPr lang="en-GB" sz="2400" dirty="0">
                <a:cs typeface="Courier New" panose="02070309020205020404" pitchFamily="49" charset="0"/>
              </a:rPr>
              <a:t>   Similarly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</p:txBody>
      </p:sp>
      <p:pic>
        <p:nvPicPr>
          <p:cNvPr id="32772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89"/>
          <a:stretch>
            <a:fillRect/>
          </a:stretch>
        </p:blipFill>
        <p:spPr bwMode="auto">
          <a:xfrm>
            <a:off x="5867400" y="333375"/>
            <a:ext cx="2625725" cy="273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object 2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676275"/>
          </a:xfrm>
        </p:spPr>
        <p:txBody>
          <a:bodyPr/>
          <a:lstStyle/>
          <a:p>
            <a:r>
              <a:rPr lang="en-US" altLang="en-US" b="1"/>
              <a:t>Array manipulation</a:t>
            </a:r>
          </a:p>
        </p:txBody>
      </p:sp>
      <p:sp>
        <p:nvSpPr>
          <p:cNvPr id="34819" name="object 3"/>
          <p:cNvSpPr txBox="1">
            <a:spLocks noChangeArrowheads="1"/>
          </p:cNvSpPr>
          <p:nvPr/>
        </p:nvSpPr>
        <p:spPr bwMode="auto">
          <a:xfrm>
            <a:off x="395288" y="1700213"/>
            <a:ext cx="8424862" cy="317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38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800">
                <a:cs typeface="Calibri" panose="020F0502020204030204" pitchFamily="34" charset="0"/>
              </a:rPr>
              <a:t>There are many functions to manipulate arrays, e.g.: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800">
              <a:cs typeface="Calibri" panose="020F050202020403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800">
                <a:cs typeface="Calibri" panose="020F0502020204030204" pitchFamily="34" charset="0"/>
              </a:rPr>
              <a:t>Reshape the array: e.g.,      	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np.reshape(a, (2,3))</a:t>
            </a:r>
          </a:p>
          <a:p>
            <a:pPr eaLnBrk="1" hangingPunct="1">
              <a:lnSpc>
                <a:spcPct val="100000"/>
              </a:lnSpc>
              <a:spcBef>
                <a:spcPts val="250"/>
              </a:spcBef>
              <a:buFontTx/>
              <a:buNone/>
            </a:pPr>
            <a:r>
              <a:rPr lang="en-US" altLang="en-US" sz="2800">
                <a:cs typeface="Calibri" panose="020F0502020204030204" pitchFamily="34" charset="0"/>
              </a:rPr>
              <a:t>Transpose the array:           	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np.transpose(a)</a:t>
            </a:r>
          </a:p>
          <a:p>
            <a:pPr eaLnBrk="1" hangingPunct="1">
              <a:lnSpc>
                <a:spcPct val="100000"/>
              </a:lnSpc>
              <a:spcBef>
                <a:spcPts val="250"/>
              </a:spcBef>
              <a:buFontTx/>
              <a:buNone/>
            </a:pPr>
            <a:r>
              <a:rPr lang="en-US" altLang="en-US" sz="2800">
                <a:cs typeface="Calibri" panose="020F0502020204030204" pitchFamily="34" charset="0"/>
              </a:rPr>
              <a:t>Flatten to a 1-D array:   		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np.ravel(a)</a:t>
            </a:r>
          </a:p>
          <a:p>
            <a:pPr eaLnBrk="1" hangingPunct="1">
              <a:lnSpc>
                <a:spcPct val="100000"/>
              </a:lnSpc>
              <a:spcBef>
                <a:spcPts val="250"/>
              </a:spcBef>
              <a:buFontTx/>
              <a:buNone/>
            </a:pPr>
            <a:r>
              <a:rPr lang="en-US" altLang="en-US" sz="2800">
                <a:cs typeface="Calibri" panose="020F0502020204030204" pitchFamily="34" charset="0"/>
              </a:rPr>
              <a:t>Concatenate arrays:  		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np.concatenate((a,b))</a:t>
            </a:r>
          </a:p>
          <a:p>
            <a:pPr eaLnBrk="1" hangingPunct="1">
              <a:lnSpc>
                <a:spcPct val="100000"/>
              </a:lnSpc>
              <a:spcBef>
                <a:spcPts val="250"/>
              </a:spcBef>
              <a:buFontTx/>
              <a:buNone/>
            </a:pPr>
            <a:r>
              <a:rPr lang="en-US" altLang="en-US" sz="2800">
                <a:cs typeface="Calibri" panose="020F0502020204030204" pitchFamily="34" charset="0"/>
              </a:rPr>
              <a:t>Repeat array elements: e.g.,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  <a:t>np.repeat(a, 3)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object 2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676275"/>
          </a:xfrm>
        </p:spPr>
        <p:txBody>
          <a:bodyPr/>
          <a:lstStyle/>
          <a:p>
            <a:r>
              <a:rPr lang="en-US" altLang="en-US" b="1"/>
              <a:t>Arrays as objects</a:t>
            </a:r>
          </a:p>
        </p:txBody>
      </p:sp>
      <p:sp>
        <p:nvSpPr>
          <p:cNvPr id="36867" name="object 3"/>
          <p:cNvSpPr txBox="1">
            <a:spLocks noChangeArrowheads="1"/>
          </p:cNvSpPr>
          <p:nvPr/>
        </p:nvSpPr>
        <p:spPr bwMode="auto">
          <a:xfrm>
            <a:off x="395288" y="1108075"/>
            <a:ext cx="8424862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38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cs typeface="Calibri" panose="020F0502020204030204" pitchFamily="34" charset="0"/>
              </a:rPr>
              <a:t>Arrays have methods or attributes, including equivalents of the more commonly used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np.………</a:t>
            </a:r>
            <a:r>
              <a:rPr lang="en-US" altLang="en-US" sz="2800" dirty="0">
                <a:cs typeface="Calibri" panose="020F0502020204030204" pitchFamily="34" charset="0"/>
              </a:rPr>
              <a:t> functions, e.g.: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a.shape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 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np.shape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endParaRPr lang="en-US" altLang="en-US" sz="2800" b="1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a.max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()      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np.max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(a)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a.repeat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(3)  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np.repeat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(a,3)</a:t>
            </a:r>
            <a:b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b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altLang="en-US" sz="2800" dirty="0">
                <a:cs typeface="Calibri" panose="020F0502020204030204" pitchFamily="34" charset="0"/>
              </a:rPr>
              <a:t>as well as various others, e.g.: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a.dtype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</a:t>
            </a:r>
            <a:r>
              <a:rPr lang="en-US" altLang="en-US" sz="2800" dirty="0"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altLang="en-US" sz="2800" i="1" dirty="0">
                <a:cs typeface="Courier New" panose="02070309020205020404" pitchFamily="49" charset="0"/>
                <a:sym typeface="Wingdings" panose="05000000000000000000" pitchFamily="2" charset="2"/>
              </a:rPr>
              <a:t>interrogate data type</a:t>
            </a:r>
            <a:br>
              <a:rPr lang="en-US" altLang="en-US" i="1" dirty="0"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b = 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a.astype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(np.int32) </a:t>
            </a:r>
            <a:r>
              <a:rPr lang="en-US" altLang="en-US" sz="2800" dirty="0"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altLang="en-US" sz="2800" i="1" dirty="0">
                <a:cs typeface="Courier New" panose="02070309020205020404" pitchFamily="49" charset="0"/>
                <a:sym typeface="Wingdings" panose="05000000000000000000" pitchFamily="2" charset="2"/>
              </a:rPr>
              <a:t>convert data type</a:t>
            </a:r>
            <a:br>
              <a:rPr lang="en-US" altLang="en-US" sz="2800" i="1" dirty="0">
                <a:cs typeface="Courier New" panose="02070309020205020404" pitchFamily="49" charset="0"/>
                <a:sym typeface="Wingdings" panose="05000000000000000000" pitchFamily="2" charset="2"/>
              </a:rPr>
            </a:br>
            <a:br>
              <a:rPr lang="en-US" altLang="en-US" i="1" dirty="0"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altLang="en-US" sz="2800" dirty="0">
                <a:cs typeface="Calibri" panose="020F0502020204030204" pitchFamily="34" charset="0"/>
                <a:sym typeface="Wingdings" panose="05000000000000000000" pitchFamily="2" charset="2"/>
              </a:rPr>
              <a:t>although </a:t>
            </a:r>
            <a:r>
              <a:rPr lang="en-US" altLang="en-US" sz="2800" dirty="0">
                <a:cs typeface="Calibri" panose="020F0502020204030204" pitchFamily="34" charset="0"/>
              </a:rPr>
              <a:t>much else exists only as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np.………</a:t>
            </a:r>
            <a:r>
              <a:rPr lang="en-US" altLang="en-US" sz="2800" dirty="0">
                <a:cs typeface="Calibri" panose="020F0502020204030204" pitchFamily="34" charset="0"/>
              </a:rPr>
              <a:t> , e.g.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np.average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(a) </a:t>
            </a:r>
            <a:r>
              <a:rPr lang="en-US" altLang="en-US" sz="2800" dirty="0">
                <a:cs typeface="Calibri" panose="020F0502020204030204" pitchFamily="34" charset="0"/>
              </a:rPr>
              <a:t> </a:t>
            </a:r>
            <a:r>
              <a:rPr lang="en-US" altLang="en-US" sz="2800" dirty="0">
                <a:cs typeface="Calibri" panose="020F0502020204030204" pitchFamily="34" charset="0"/>
                <a:sym typeface="Wingdings" panose="05000000000000000000" pitchFamily="2" charset="2"/>
              </a:rPr>
              <a:t> </a:t>
            </a:r>
            <a:r>
              <a:rPr lang="en-US" altLang="en-US" sz="2800" i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a.average</a:t>
            </a:r>
            <a:r>
              <a:rPr lang="en-US" altLang="en-US" sz="2800" i="1" dirty="0">
                <a:cs typeface="Calibri" panose="020F0502020204030204" pitchFamily="34" charset="0"/>
                <a:sym typeface="Wingdings" panose="05000000000000000000" pitchFamily="2" charset="2"/>
              </a:rPr>
              <a:t> doesn't exist</a:t>
            </a:r>
            <a:endParaRPr lang="en-US" altLang="en-US" sz="2800" i="1" dirty="0">
              <a:cs typeface="Calibri" panose="020F050202020403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608513" y="5576888"/>
            <a:ext cx="1835150" cy="44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36867" idx="2"/>
          </p:cNvCxnSpPr>
          <p:nvPr/>
        </p:nvCxnSpPr>
        <p:spPr>
          <a:xfrm flipH="1">
            <a:off x="4608513" y="5557838"/>
            <a:ext cx="1835150" cy="44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object 2"/>
          <p:cNvSpPr>
            <a:spLocks noGrp="1"/>
          </p:cNvSpPr>
          <p:nvPr>
            <p:ph type="title"/>
          </p:nvPr>
        </p:nvSpPr>
        <p:spPr>
          <a:xfrm>
            <a:off x="457200" y="231775"/>
            <a:ext cx="8229600" cy="676275"/>
          </a:xfrm>
        </p:spPr>
        <p:txBody>
          <a:bodyPr/>
          <a:lstStyle/>
          <a:p>
            <a:r>
              <a:rPr lang="en-US" altLang="en-US" b="1"/>
              <a:t>meshgrid</a:t>
            </a:r>
          </a:p>
        </p:txBody>
      </p:sp>
      <p:sp>
        <p:nvSpPr>
          <p:cNvPr id="3" name="object 3"/>
          <p:cNvSpPr txBox="1">
            <a:spLocks noChangeArrowheads="1"/>
          </p:cNvSpPr>
          <p:nvPr/>
        </p:nvSpPr>
        <p:spPr bwMode="auto">
          <a:xfrm>
            <a:off x="468313" y="1052513"/>
            <a:ext cx="8567737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38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>
                <a:cs typeface="Calibri" panose="020F0502020204030204" pitchFamily="34" charset="0"/>
              </a:rPr>
              <a:t>A common task is to generate a pair of arrays which represent the coordinates of our data. When the orthogonal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>
                <a:cs typeface="Calibri" panose="020F0502020204030204" pitchFamily="34" charset="0"/>
              </a:rPr>
              <a:t>1d coordinate arrays already exist, numpy's </a:t>
            </a: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  <a:t>meshgrid</a:t>
            </a:r>
            <a:r>
              <a:rPr lang="en-GB" altLang="en-US">
                <a:cs typeface="Calibri" panose="020F0502020204030204" pitchFamily="34" charset="0"/>
              </a:rPr>
              <a:t> function is very useful: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000"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x_g = np.linspace(0, 9, 3)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s-E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y_g = np.linspace(-8, 4, 3)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x2d, y2d = np.meshgrid(x_g, y_g)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(x2d)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800" i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[[ 0. 4.5  9. ]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800" i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[ 0. 4.5  9. ]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800" i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[ 0. 4.5  9. ]]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(y2d)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800" i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[[-8. -8. -8.]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800" i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[-2. -2. -2.]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800" i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[ 4.  4.  4.]]</a:t>
            </a:r>
          </a:p>
        </p:txBody>
      </p:sp>
      <p:sp>
        <p:nvSpPr>
          <p:cNvPr id="2" name="Pentagon 1"/>
          <p:cNvSpPr/>
          <p:nvPr/>
        </p:nvSpPr>
        <p:spPr>
          <a:xfrm flipH="1">
            <a:off x="3419475" y="4005263"/>
            <a:ext cx="3384550" cy="6477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X-values for each cell in a grid</a:t>
            </a:r>
          </a:p>
        </p:txBody>
      </p:sp>
      <p:sp>
        <p:nvSpPr>
          <p:cNvPr id="5" name="Pentagon 4"/>
          <p:cNvSpPr/>
          <p:nvPr/>
        </p:nvSpPr>
        <p:spPr>
          <a:xfrm flipH="1">
            <a:off x="3419475" y="5141913"/>
            <a:ext cx="3384550" cy="649287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Y-values for each cell in a grid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468313" y="2205038"/>
            <a:ext cx="8229600" cy="1143000"/>
          </a:xfrm>
        </p:spPr>
        <p:txBody>
          <a:bodyPr/>
          <a:lstStyle/>
          <a:p>
            <a:r>
              <a:rPr lang="en-GB" altLang="en-US" b="1"/>
              <a:t>Let's start doing some calculations with arrays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object 2"/>
          <p:cNvSpPr>
            <a:spLocks noGrp="1"/>
          </p:cNvSpPr>
          <p:nvPr>
            <p:ph type="title"/>
          </p:nvPr>
        </p:nvSpPr>
        <p:spPr>
          <a:xfrm>
            <a:off x="457200" y="168275"/>
            <a:ext cx="8229600" cy="1355725"/>
          </a:xfrm>
        </p:spPr>
        <p:txBody>
          <a:bodyPr/>
          <a:lstStyle/>
          <a:p>
            <a:r>
              <a:rPr lang="en-US" altLang="en-US" b="1" dirty="0"/>
              <a:t>General array operations</a:t>
            </a:r>
            <a:br>
              <a:rPr lang="en-US" altLang="en-US" b="1" dirty="0"/>
            </a:br>
            <a:endParaRPr lang="en-US" altLang="en-US" b="1" dirty="0"/>
          </a:p>
        </p:txBody>
      </p:sp>
      <p:sp>
        <p:nvSpPr>
          <p:cNvPr id="3" name="object 3"/>
          <p:cNvSpPr txBox="1"/>
          <p:nvPr/>
        </p:nvSpPr>
        <p:spPr>
          <a:xfrm>
            <a:off x="755576" y="2204864"/>
            <a:ext cx="7488238" cy="153888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5179" eaLnBrk="1" hangingPunct="1">
              <a:defRPr/>
            </a:pPr>
            <a:r>
              <a:rPr lang="en-GB" sz="2000" b="1" spc="-119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sz="2000" spc="-119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spc="-119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000" spc="-119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b="1" spc="-119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GB" sz="2000" spc="-119" dirty="0">
                <a:latin typeface="Courier New" panose="02070309020205020404" pitchFamily="49" charset="0"/>
                <a:cs typeface="Courier New" panose="02070309020205020404" pitchFamily="49" charset="0"/>
              </a:rPr>
              <a:t> np</a:t>
            </a:r>
          </a:p>
          <a:p>
            <a:pPr marL="25179" eaLnBrk="1" hangingPunct="1">
              <a:defRPr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([[2, 3.2, 5.5, -6.4],</a:t>
            </a:r>
          </a:p>
          <a:p>
            <a:pPr marL="25179" eaLnBrk="1" hangingPunct="1">
              <a:defRPr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[3, 1, 2.1, 21]])</a:t>
            </a:r>
          </a:p>
          <a:p>
            <a:pPr marL="25179" eaLnBrk="1" hangingPunct="1">
              <a:defRPr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([[4, 1.2, -4, 9.1],</a:t>
            </a:r>
          </a:p>
          <a:p>
            <a:pPr marL="25179" eaLnBrk="1" hangingPunct="1">
              <a:defRPr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[6, 21, 1.5, -27]])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0825" y="1484313"/>
            <a:ext cx="864235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5179" eaLnBrk="1" hangingPunct="1">
              <a:defRPr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Multiply</a:t>
            </a:r>
            <a:r>
              <a:rPr lang="en-GB"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800" spc="-2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GB" sz="2800" spc="-218" dirty="0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GB" sz="2800" spc="-109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GB"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800" spc="-178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GB" sz="2800" spc="-69" dirty="0">
                <a:latin typeface="Calibri" panose="020F0502020204030204" pitchFamily="34" charset="0"/>
                <a:cs typeface="Calibri" panose="020F0502020204030204" pitchFamily="34" charset="0"/>
              </a:rPr>
              <a:t>rr</a:t>
            </a:r>
            <a:r>
              <a:rPr lang="en-GB" sz="2800" spc="-159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GB" sz="2800" spc="-129" dirty="0">
                <a:latin typeface="Calibri" panose="020F0502020204030204" pitchFamily="34" charset="0"/>
                <a:cs typeface="Calibri" panose="020F0502020204030204" pitchFamily="34" charset="0"/>
              </a:rPr>
              <a:t>ys</a:t>
            </a:r>
            <a:r>
              <a:rPr lang="en-GB" sz="280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800" spc="-89" dirty="0">
                <a:latin typeface="Calibri" panose="020F0502020204030204" pitchFamily="34" charset="0"/>
                <a:cs typeface="Calibri" panose="020F0502020204030204" pitchFamily="34" charset="0"/>
              </a:rPr>
              <a:t>together,</a:t>
            </a:r>
            <a:r>
              <a:rPr lang="en-GB"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800" spc="-99" dirty="0">
                <a:latin typeface="Calibri" panose="020F0502020204030204" pitchFamily="34" charset="0"/>
                <a:cs typeface="Calibri" panose="020F0502020204030204" pitchFamily="34" charset="0"/>
              </a:rPr>
              <a:t>element-</a:t>
            </a:r>
            <a:r>
              <a:rPr lang="en-GB" sz="2800" spc="-169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GB" sz="2800" spc="-119" dirty="0">
                <a:latin typeface="Calibri" panose="020F0502020204030204" pitchFamily="34" charset="0"/>
                <a:cs typeface="Calibri" panose="020F0502020204030204" pitchFamily="34" charset="0"/>
              </a:rPr>
              <a:t>y-element: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/>
              <a:t>With special thanks to…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27688" cy="452596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800" b="1" dirty="0"/>
              <a:t>Johnny Lin</a:t>
            </a:r>
            <a:r>
              <a:rPr lang="en-GB" altLang="en-US" sz="2800" dirty="0"/>
              <a:t> wrote a great python/atmospheric science book with exercises, examples, presentations, books etc.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800" dirty="0"/>
              <a:t>It is Python 2 however.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altLang="en-US" sz="28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800" dirty="0">
                <a:cs typeface="Courier New" panose="02070309020205020404" pitchFamily="49" charset="0"/>
              </a:rPr>
              <a:t>Much of this is borrowed </a:t>
            </a:r>
            <a:br>
              <a:rPr lang="en-GB" altLang="en-US" sz="2800" dirty="0">
                <a:cs typeface="Courier New" panose="02070309020205020404" pitchFamily="49" charset="0"/>
              </a:rPr>
            </a:br>
            <a:r>
              <a:rPr lang="en-GB" altLang="en-US" sz="2800" dirty="0">
                <a:cs typeface="Courier New" panose="02070309020205020404" pitchFamily="49" charset="0"/>
              </a:rPr>
              <a:t>from...</a:t>
            </a:r>
            <a:endParaRPr lang="en-GB" altLang="en-US" sz="2800" dirty="0"/>
          </a:p>
        </p:txBody>
      </p:sp>
      <p:sp>
        <p:nvSpPr>
          <p:cNvPr id="9220" name="AutoShape 5" descr="http://static.lulu.com/browse/product_thumbnail.php?productId=20343907&amp;resolution=32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1800">
              <a:cs typeface="Calibri" panose="020F0502020204030204" pitchFamily="34" charset="0"/>
            </a:endParaRPr>
          </a:p>
        </p:txBody>
      </p:sp>
      <p:pic>
        <p:nvPicPr>
          <p:cNvPr id="922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1484313"/>
            <a:ext cx="2908300" cy="378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Content Placeholder 2"/>
          <p:cNvSpPr txBox="1">
            <a:spLocks/>
          </p:cNvSpPr>
          <p:nvPr/>
        </p:nvSpPr>
        <p:spPr bwMode="auto">
          <a:xfrm>
            <a:off x="219075" y="5373688"/>
            <a:ext cx="8175625" cy="88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None/>
            </a:pPr>
            <a:r>
              <a:rPr lang="en-GB" altLang="en-US" sz="3200" dirty="0">
                <a:cs typeface="Calibri" panose="020F0502020204030204" pitchFamily="34" charset="0"/>
                <a:hlinkClick r:id="rId3"/>
              </a:rPr>
              <a:t>https://www.johnny-lin.com/pyintro/</a:t>
            </a:r>
            <a:endParaRPr lang="en-GB" altLang="en-US" sz="3200" dirty="0"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object 2"/>
          <p:cNvSpPr>
            <a:spLocks noGrp="1"/>
          </p:cNvSpPr>
          <p:nvPr>
            <p:ph type="title"/>
          </p:nvPr>
        </p:nvSpPr>
        <p:spPr>
          <a:xfrm>
            <a:off x="457200" y="168275"/>
            <a:ext cx="8229600" cy="1355725"/>
          </a:xfrm>
        </p:spPr>
        <p:txBody>
          <a:bodyPr/>
          <a:lstStyle/>
          <a:p>
            <a:r>
              <a:rPr lang="en-US" altLang="en-US" b="1" dirty="0"/>
              <a:t>General array operations</a:t>
            </a:r>
          </a:p>
        </p:txBody>
      </p:sp>
      <p:sp>
        <p:nvSpPr>
          <p:cNvPr id="25603" name="object 3"/>
          <p:cNvSpPr txBox="1">
            <a:spLocks noChangeArrowheads="1"/>
          </p:cNvSpPr>
          <p:nvPr/>
        </p:nvSpPr>
        <p:spPr bwMode="auto">
          <a:xfrm>
            <a:off x="323850" y="2924175"/>
            <a:ext cx="8208963" cy="316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66713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3200" dirty="0">
                <a:cs typeface="Calibri" panose="020F0502020204030204" pitchFamily="34" charset="0"/>
              </a:rPr>
              <a:t>Operand shapes are automatically checked for compatibility.</a:t>
            </a:r>
          </a:p>
          <a:p>
            <a:pPr eaLnBrk="1" hangingPunct="1">
              <a:lnSpc>
                <a:spcPct val="103000"/>
              </a:lnSpc>
              <a:spcBef>
                <a:spcPts val="600"/>
              </a:spcBef>
            </a:pPr>
            <a:r>
              <a:rPr lang="en-US" altLang="en-US" sz="3200" dirty="0">
                <a:cs typeface="Calibri" panose="020F0502020204030204" pitchFamily="34" charset="0"/>
              </a:rPr>
              <a:t>You do not need to know the rank of the arrays ahead of time, so the same line of code works on arrays of any dimension.</a:t>
            </a:r>
          </a:p>
          <a:p>
            <a:pPr eaLnBrk="1" hangingPunct="1">
              <a:lnSpc>
                <a:spcPct val="100000"/>
              </a:lnSpc>
              <a:spcBef>
                <a:spcPts val="650"/>
              </a:spcBef>
            </a:pPr>
            <a:r>
              <a:rPr lang="en-US" altLang="en-US" sz="3200" dirty="0">
                <a:cs typeface="Calibri" panose="020F0502020204030204" pitchFamily="34" charset="0"/>
              </a:rPr>
              <a:t>This makes them </a:t>
            </a:r>
            <a:r>
              <a:rPr lang="en-US" altLang="en-US" sz="3200" i="1" dirty="0">
                <a:cs typeface="Calibri" panose="020F0502020204030204" pitchFamily="34" charset="0"/>
              </a:rPr>
              <a:t>much faster </a:t>
            </a:r>
            <a:r>
              <a:rPr lang="en-US" altLang="en-US" sz="3200" dirty="0">
                <a:cs typeface="Calibri" panose="020F0502020204030204" pitchFamily="34" charset="0"/>
              </a:rPr>
              <a:t>than loops.</a:t>
            </a:r>
          </a:p>
        </p:txBody>
      </p:sp>
      <p:sp>
        <p:nvSpPr>
          <p:cNvPr id="25604" name="object 4"/>
          <p:cNvSpPr txBox="1">
            <a:spLocks noChangeArrowheads="1"/>
          </p:cNvSpPr>
          <p:nvPr/>
        </p:nvSpPr>
        <p:spPr bwMode="auto">
          <a:xfrm>
            <a:off x="1763713" y="1700213"/>
            <a:ext cx="5934075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54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73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  <a:t>product_ab = a * b</a:t>
            </a: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endParaRPr lang="en-US" altLang="en-US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ts val="75"/>
              </a:spcBef>
              <a:buFontTx/>
              <a:buNone/>
            </a:pPr>
            <a:r>
              <a:rPr lang="en-US" alt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c = a + b</a:t>
            </a:r>
          </a:p>
        </p:txBody>
      </p:sp>
      <p:sp>
        <p:nvSpPr>
          <p:cNvPr id="5" name="Pentagon 4"/>
          <p:cNvSpPr/>
          <p:nvPr/>
        </p:nvSpPr>
        <p:spPr>
          <a:xfrm flipH="1">
            <a:off x="5462588" y="1557338"/>
            <a:ext cx="3384550" cy="6477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sz="2800" b="1" dirty="0"/>
              <a:t>It's a one liner!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object 2"/>
          <p:cNvSpPr>
            <a:spLocks noGrp="1"/>
          </p:cNvSpPr>
          <p:nvPr>
            <p:ph type="title"/>
          </p:nvPr>
        </p:nvSpPr>
        <p:spPr>
          <a:xfrm>
            <a:off x="457200" y="168275"/>
            <a:ext cx="8229600" cy="1355725"/>
          </a:xfrm>
        </p:spPr>
        <p:txBody>
          <a:bodyPr/>
          <a:lstStyle/>
          <a:p>
            <a:r>
              <a:rPr lang="en-US" altLang="en-US" b="1" dirty="0"/>
              <a:t>Testing inside an array</a:t>
            </a:r>
          </a:p>
        </p:txBody>
      </p:sp>
      <p:sp>
        <p:nvSpPr>
          <p:cNvPr id="24579" name="object 3"/>
          <p:cNvSpPr txBox="1">
            <a:spLocks noChangeArrowheads="1"/>
          </p:cNvSpPr>
          <p:nvPr/>
        </p:nvSpPr>
        <p:spPr bwMode="auto">
          <a:xfrm>
            <a:off x="468313" y="1916113"/>
            <a:ext cx="8207375" cy="2831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17500" indent="-293688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indent="23813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dirty="0">
                <a:cs typeface="Calibri" panose="020F0502020204030204" pitchFamily="34" charset="0"/>
              </a:rPr>
              <a:t>Often, you will want to do calculations on an array that involves conditions. For example:</a:t>
            </a:r>
            <a:br>
              <a:rPr lang="en-US" altLang="en-US" dirty="0">
                <a:cs typeface="Calibri" panose="020F0502020204030204" pitchFamily="34" charset="0"/>
              </a:rPr>
            </a:br>
            <a:endParaRPr lang="en-US" altLang="en-US" sz="1400" dirty="0">
              <a:cs typeface="Calibri" panose="020F0502020204030204" pitchFamily="34" charset="0"/>
            </a:endParaRPr>
          </a:p>
          <a:p>
            <a:pPr marL="0" indent="0" algn="just" eaLnBrk="1" hangingPunct="1">
              <a:spcBef>
                <a:spcPts val="1175"/>
              </a:spcBef>
              <a:buFontTx/>
              <a:buNone/>
              <a:defRPr/>
            </a:pPr>
            <a:r>
              <a:rPr lang="en-US" altLang="en-US" dirty="0">
                <a:cs typeface="Calibri" panose="020F0502020204030204" pitchFamily="34" charset="0"/>
              </a:rPr>
              <a:t>You have a 2-D array and you want to </a:t>
            </a:r>
            <a:r>
              <a:rPr lang="en-US" altLang="en-US" i="1" dirty="0">
                <a:solidFill>
                  <a:srgbClr val="FF0000"/>
                </a:solidFill>
                <a:cs typeface="Calibri" panose="020F0502020204030204" pitchFamily="34" charset="0"/>
              </a:rPr>
              <a:t>double each value </a:t>
            </a:r>
            <a:r>
              <a:rPr lang="en-US" altLang="en-US" dirty="0">
                <a:cs typeface="Calibri" panose="020F0502020204030204" pitchFamily="34" charset="0"/>
              </a:rPr>
              <a:t>when the element is between 5 and 10, and set to zero when it is not. </a:t>
            </a: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object 2"/>
          <p:cNvSpPr>
            <a:spLocks noGrp="1"/>
          </p:cNvSpPr>
          <p:nvPr>
            <p:ph type="title"/>
          </p:nvPr>
        </p:nvSpPr>
        <p:spPr>
          <a:xfrm>
            <a:off x="457200" y="168275"/>
            <a:ext cx="8229600" cy="1355725"/>
          </a:xfrm>
        </p:spPr>
        <p:txBody>
          <a:bodyPr/>
          <a:lstStyle/>
          <a:p>
            <a:r>
              <a:rPr lang="en-US" altLang="en-US" b="1" dirty="0"/>
              <a:t>Testing inside an array</a:t>
            </a:r>
          </a:p>
        </p:txBody>
      </p:sp>
      <p:sp>
        <p:nvSpPr>
          <p:cNvPr id="52227" name="object 3"/>
          <p:cNvSpPr txBox="1">
            <a:spLocks noChangeArrowheads="1"/>
          </p:cNvSpPr>
          <p:nvPr/>
        </p:nvSpPr>
        <p:spPr bwMode="auto">
          <a:xfrm>
            <a:off x="684213" y="1628775"/>
            <a:ext cx="7848600" cy="131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indent="238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 sz="2800">
                <a:cs typeface="Calibri" panose="020F0502020204030204" pitchFamily="34" charset="0"/>
              </a:rPr>
              <a:t>Comparison operators (implemented either as operators or functions) act element-wise, and return a Boolean array. For instance: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4213" y="2997200"/>
            <a:ext cx="7151687" cy="873125"/>
          </a:xfrm>
          <a:prstGeom prst="rect">
            <a:avLst/>
          </a:prstGeom>
          <a:ln w="5054">
            <a:noFill/>
          </a:ln>
        </p:spPr>
        <p:txBody>
          <a:bodyPr lIns="0" tIns="0" rIns="0" bIns="0">
            <a:spAutoFit/>
          </a:bodyPr>
          <a:lstStyle/>
          <a:p>
            <a:pPr marL="74278" eaLnBrk="1" hangingPunct="1">
              <a:defRPr/>
            </a:pPr>
            <a:r>
              <a:rPr sz="28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answer = a &gt; 5</a:t>
            </a:r>
            <a:endParaRPr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78" eaLnBrk="1" hangingPunct="1">
              <a:spcBef>
                <a:spcPts val="69"/>
              </a:spcBef>
              <a:defRPr/>
            </a:pPr>
            <a:r>
              <a:rPr sz="28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answer = </a:t>
            </a:r>
            <a:r>
              <a:rPr lang="en-GB" sz="28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sz="28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.greater(a, 5)</a:t>
            </a:r>
            <a:endParaRPr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229" name="object 7"/>
          <p:cNvSpPr txBox="1">
            <a:spLocks noChangeArrowheads="1"/>
          </p:cNvSpPr>
          <p:nvPr/>
        </p:nvSpPr>
        <p:spPr bwMode="auto">
          <a:xfrm>
            <a:off x="730250" y="4076700"/>
            <a:ext cx="7412038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 sz="2800">
                <a:cs typeface="Calibri" panose="020F0502020204030204" pitchFamily="34" charset="0"/>
              </a:rPr>
              <a:t>Boolean operators are provided which also act element-wise, e.g.:</a:t>
            </a:r>
            <a:br>
              <a:rPr lang="en-US" altLang="en-US" sz="2800">
                <a:cs typeface="Calibri" panose="020F0502020204030204" pitchFamily="34" charset="0"/>
              </a:rPr>
            </a:b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np.logical_not(a &gt; 3) np.logical_and(a &gt; 3, a &lt; 5)</a:t>
            </a:r>
            <a:endParaRPr lang="en-US" altLang="en-US" sz="2800"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object 2"/>
          <p:cNvSpPr>
            <a:spLocks noGrp="1"/>
          </p:cNvSpPr>
          <p:nvPr>
            <p:ph type="title"/>
          </p:nvPr>
        </p:nvSpPr>
        <p:spPr>
          <a:xfrm>
            <a:off x="457200" y="168275"/>
            <a:ext cx="8229600" cy="1355725"/>
          </a:xfrm>
        </p:spPr>
        <p:txBody>
          <a:bodyPr/>
          <a:lstStyle/>
          <a:p>
            <a:r>
              <a:rPr lang="en-US" altLang="en-US" b="1" dirty="0"/>
              <a:t>Testing inside an array</a:t>
            </a:r>
          </a:p>
        </p:txBody>
      </p:sp>
      <p:sp>
        <p:nvSpPr>
          <p:cNvPr id="54275" name="object 3"/>
          <p:cNvSpPr txBox="1">
            <a:spLocks noChangeArrowheads="1"/>
          </p:cNvSpPr>
          <p:nvPr/>
        </p:nvSpPr>
        <p:spPr bwMode="auto">
          <a:xfrm>
            <a:off x="684213" y="1970088"/>
            <a:ext cx="7767637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cs typeface="Calibri" panose="020F0502020204030204" pitchFamily="34" charset="0"/>
              </a:rPr>
              <a:t>The </a:t>
            </a:r>
            <a:r>
              <a:rPr lang="en-US" altLang="en-US" sz="2800" dirty="0">
                <a:latin typeface="Courier New" panose="02070309020205020404" pitchFamily="49" charset="0"/>
                <a:ea typeface="MS Gothic" panose="020B0609070205080204" pitchFamily="49" charset="-128"/>
                <a:cs typeface="Courier New" panose="02070309020205020404" pitchFamily="49" charset="0"/>
              </a:rPr>
              <a:t>where</a:t>
            </a:r>
            <a:r>
              <a:rPr lang="en-US" altLang="en-US" sz="2800" dirty="0">
                <a:latin typeface="MS Gothic" panose="020B0609070205080204" pitchFamily="49" charset="-128"/>
                <a:ea typeface="MS Gothic" panose="020B0609070205080204" pitchFamily="49" charset="-128"/>
                <a:cs typeface="Calibri" panose="020F0502020204030204" pitchFamily="34" charset="0"/>
              </a:rPr>
              <a:t> </a:t>
            </a:r>
            <a:r>
              <a:rPr lang="en-US" altLang="en-US" sz="2800" dirty="0">
                <a:cs typeface="Calibri" panose="020F0502020204030204" pitchFamily="34" charset="0"/>
              </a:rPr>
              <a:t>function tests any condition and applies operations for true and false cases,</a:t>
            </a:r>
            <a:br>
              <a:rPr lang="en-US" altLang="en-US" sz="2800" dirty="0">
                <a:cs typeface="Calibri" panose="020F0502020204030204" pitchFamily="34" charset="0"/>
              </a:rPr>
            </a:br>
            <a:r>
              <a:rPr lang="en-US" altLang="en-US" sz="2800" dirty="0">
                <a:cs typeface="Calibri" panose="020F0502020204030204" pitchFamily="34" charset="0"/>
              </a:rPr>
              <a:t>as specified, on an element-wise basis.</a:t>
            </a: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endParaRPr lang="en-US" altLang="en-US" sz="2800" dirty="0">
              <a:cs typeface="Calibri" panose="020F0502020204030204" pitchFamily="34" charset="0"/>
            </a:endParaRP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cs typeface="Calibri" panose="020F0502020204030204" pitchFamily="34" charset="0"/>
              </a:rPr>
              <a:t>Our use case can be coded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276" name="object 4"/>
          <p:cNvSpPr txBox="1">
            <a:spLocks noChangeArrowheads="1"/>
          </p:cNvSpPr>
          <p:nvPr/>
        </p:nvSpPr>
        <p:spPr bwMode="auto">
          <a:xfrm>
            <a:off x="611188" y="4592638"/>
            <a:ext cx="8307387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54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73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condition =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np.logical_and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 &gt; 5, a &lt; 10)</a:t>
            </a: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answer =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np.where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(condition, a * 2, 0)</a:t>
            </a: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object 2"/>
          <p:cNvSpPr>
            <a:spLocks noGrp="1"/>
          </p:cNvSpPr>
          <p:nvPr>
            <p:ph type="title"/>
          </p:nvPr>
        </p:nvSpPr>
        <p:spPr>
          <a:xfrm>
            <a:off x="457200" y="168275"/>
            <a:ext cx="8229600" cy="1355725"/>
          </a:xfrm>
        </p:spPr>
        <p:txBody>
          <a:bodyPr/>
          <a:lstStyle/>
          <a:p>
            <a:r>
              <a:rPr lang="en-US" altLang="en-US" b="1" dirty="0"/>
              <a:t>Testing inside an array</a:t>
            </a:r>
          </a:p>
        </p:txBody>
      </p:sp>
      <p:sp>
        <p:nvSpPr>
          <p:cNvPr id="28675" name="object 5"/>
          <p:cNvSpPr txBox="1">
            <a:spLocks noChangeArrowheads="1"/>
          </p:cNvSpPr>
          <p:nvPr/>
        </p:nvSpPr>
        <p:spPr bwMode="auto">
          <a:xfrm>
            <a:off x="468313" y="1700213"/>
            <a:ext cx="8424862" cy="3789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indent="23813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dirty="0">
                <a:cs typeface="Calibri" panose="020F0502020204030204" pitchFamily="34" charset="0"/>
              </a:rPr>
              <a:t>The code implements the example we saw previously:</a:t>
            </a:r>
          </a:p>
          <a:p>
            <a:pPr eaLnBrk="1" hangingPunct="1">
              <a:lnSpc>
                <a:spcPct val="103000"/>
              </a:lnSpc>
              <a:spcBef>
                <a:spcPts val="600"/>
              </a:spcBef>
              <a:defRPr/>
            </a:pPr>
            <a:r>
              <a:rPr lang="en-US" altLang="en-US" dirty="0">
                <a:cs typeface="Calibri" panose="020F0502020204030204" pitchFamily="34" charset="0"/>
              </a:rPr>
              <a:t> you have a 2-D array </a:t>
            </a:r>
            <a:r>
              <a:rPr lang="en-US" altLang="en-US" dirty="0">
                <a:latin typeface="Courier New" panose="02070309020205020404" pitchFamily="49" charset="0"/>
                <a:ea typeface="MS Gothic" pitchFamily="49" charset="-128"/>
                <a:cs typeface="Courier New" panose="02070309020205020404" pitchFamily="49" charset="0"/>
              </a:rPr>
              <a:t>a</a:t>
            </a:r>
          </a:p>
          <a:p>
            <a:pPr eaLnBrk="1" hangingPunct="1">
              <a:lnSpc>
                <a:spcPct val="103000"/>
              </a:lnSpc>
              <a:spcBef>
                <a:spcPts val="600"/>
              </a:spcBef>
              <a:defRPr/>
            </a:pPr>
            <a:r>
              <a:rPr lang="en-US" altLang="en-US" dirty="0">
                <a:cs typeface="Calibri" panose="020F0502020204030204" pitchFamily="34" charset="0"/>
              </a:rPr>
              <a:t> you want to return an array </a:t>
            </a:r>
            <a:r>
              <a:rPr lang="en-US" altLang="en-US" dirty="0">
                <a:latin typeface="Courier New" panose="02070309020205020404" pitchFamily="49" charset="0"/>
                <a:ea typeface="MS Gothic" pitchFamily="49" charset="-128"/>
                <a:cs typeface="Courier New" panose="02070309020205020404" pitchFamily="49" charset="0"/>
              </a:rPr>
              <a:t>answer</a:t>
            </a:r>
            <a:r>
              <a:rPr lang="en-US" altLang="en-US" dirty="0">
                <a:ea typeface="MS Gothic" pitchFamily="49" charset="-128"/>
                <a:cs typeface="Calibri" panose="020F0502020204030204" pitchFamily="34" charset="0"/>
              </a:rPr>
              <a:t> </a:t>
            </a:r>
            <a:r>
              <a:rPr lang="en-US" altLang="en-US" dirty="0">
                <a:cs typeface="Calibri" panose="020F0502020204030204" pitchFamily="34" charset="0"/>
              </a:rPr>
              <a:t>which is:</a:t>
            </a:r>
          </a:p>
          <a:p>
            <a:pPr lvl="1" eaLnBrk="1" hangingPunct="1">
              <a:lnSpc>
                <a:spcPct val="103000"/>
              </a:lnSpc>
              <a:spcBef>
                <a:spcPts val="600"/>
              </a:spcBef>
              <a:defRPr/>
            </a:pPr>
            <a:r>
              <a:rPr lang="en-US" altLang="en-US" dirty="0">
                <a:cs typeface="Calibri" panose="020F0502020204030204" pitchFamily="34" charset="0"/>
              </a:rPr>
              <a:t>double each value when the element is &gt; 5 and &lt; 10</a:t>
            </a:r>
          </a:p>
          <a:p>
            <a:pPr lvl="1" eaLnBrk="1" hangingPunct="1">
              <a:lnSpc>
                <a:spcPct val="103000"/>
              </a:lnSpc>
              <a:spcBef>
                <a:spcPts val="600"/>
              </a:spcBef>
              <a:defRPr/>
            </a:pPr>
            <a:r>
              <a:rPr lang="en-US" altLang="en-US" dirty="0">
                <a:cs typeface="Calibri" panose="020F0502020204030204" pitchFamily="34" charset="0"/>
              </a:rPr>
              <a:t>zero when it is not</a:t>
            </a:r>
          </a:p>
          <a:p>
            <a:pPr indent="0" eaLnBrk="1" hangingPunct="1">
              <a:lnSpc>
                <a:spcPct val="103000"/>
              </a:lnSpc>
              <a:spcBef>
                <a:spcPts val="600"/>
              </a:spcBef>
              <a:buFont typeface="Arial" charset="0"/>
              <a:buNone/>
              <a:defRPr/>
            </a:pPr>
            <a:r>
              <a:rPr lang="en-US" altLang="en-US" dirty="0">
                <a:cs typeface="Calibri" panose="020F0502020204030204" pitchFamily="34" charset="0"/>
              </a:rPr>
              <a:t>This is both clean and fast.</a:t>
            </a: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object 2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676275"/>
          </a:xfrm>
        </p:spPr>
        <p:txBody>
          <a:bodyPr/>
          <a:lstStyle/>
          <a:p>
            <a:r>
              <a:rPr lang="en-US" altLang="en-US" b="1"/>
              <a:t>Additional array functions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323850" y="549275"/>
            <a:ext cx="8229600" cy="5197475"/>
          </a:xfrm>
        </p:spPr>
        <p:txBody>
          <a:bodyPr lIns="0" tIns="921324" rIns="0" bIns="0" rtlCol="0">
            <a:spAutoFit/>
          </a:bodyPr>
          <a:lstStyle/>
          <a:p>
            <a:pPr marL="279400" fontAlgn="auto">
              <a:spcAft>
                <a:spcPts val="0"/>
              </a:spcAft>
              <a:defRPr/>
            </a:pPr>
            <a:r>
              <a:rPr lang="en-US" altLang="en-US" sz="2800" dirty="0"/>
              <a:t>Basic mathematical functions:   </a:t>
            </a:r>
            <a:r>
              <a:rPr lang="en-US" altLang="en-US" sz="2800" spc="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altLang="en-US" sz="28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800" spc="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altLang="en-US" sz="28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2800" spc="4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spc="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np.interp</a:t>
            </a:r>
            <a:r>
              <a:rPr lang="en-US" altLang="en-US" sz="2800" dirty="0"/>
              <a:t>, etc.</a:t>
            </a:r>
            <a:endParaRPr lang="en-US" altLang="en-US" sz="2800" dirty="0">
              <a:ea typeface="MS Gothic" pitchFamily="49" charset="-128"/>
            </a:endParaRPr>
          </a:p>
          <a:p>
            <a:pPr marL="279400" fontAlgn="auto">
              <a:lnSpc>
                <a:spcPct val="103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en-US" sz="2800" dirty="0"/>
              <a:t>Basic statistical functions: </a:t>
            </a:r>
            <a:r>
              <a:rPr lang="en-US" altLang="en-US" sz="2800" spc="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np.correlate</a:t>
            </a:r>
            <a:r>
              <a:rPr lang="en-US" altLang="en-US" sz="2800" dirty="0"/>
              <a:t>,</a:t>
            </a:r>
            <a:br>
              <a:rPr lang="en-US" altLang="en-US" sz="2800" dirty="0"/>
            </a:br>
            <a:r>
              <a:rPr lang="en-US" altLang="en-US" sz="2800" dirty="0"/>
              <a:t>       </a:t>
            </a:r>
            <a:r>
              <a:rPr lang="en-US" altLang="en-US" sz="2800" spc="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np.histogram</a:t>
            </a:r>
            <a:r>
              <a:rPr lang="en-US" altLang="en-US" sz="28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800" dirty="0"/>
              <a:t> </a:t>
            </a:r>
            <a:r>
              <a:rPr lang="en-US" altLang="en-US" sz="2800" spc="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np.hamming</a:t>
            </a:r>
            <a:r>
              <a:rPr lang="en-US" altLang="en-US" sz="2800" dirty="0"/>
              <a:t>, </a:t>
            </a:r>
            <a:r>
              <a:rPr lang="en-US" altLang="en-US" sz="2800" spc="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np.fft</a:t>
            </a:r>
            <a:r>
              <a:rPr lang="en-US" altLang="en-US" sz="2800" dirty="0"/>
              <a:t>, etc.</a:t>
            </a:r>
            <a:endParaRPr lang="en-US" altLang="en-US" sz="2800" dirty="0">
              <a:ea typeface="MS Gothic" pitchFamily="49" charset="-128"/>
            </a:endParaRPr>
          </a:p>
          <a:p>
            <a:pPr marL="279400" fontAlgn="auto">
              <a:lnSpc>
                <a:spcPct val="103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en-US" sz="2800" dirty="0"/>
              <a:t>NumPy has a lot of stuff! For more info, use:</a:t>
            </a:r>
          </a:p>
          <a:p>
            <a:pPr marL="679450" lvl="1" fontAlgn="auto">
              <a:lnSpc>
                <a:spcPct val="103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en-US" sz="2800" spc="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altLang="en-US" sz="28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(np)</a:t>
            </a:r>
            <a:r>
              <a:rPr lang="en-US" altLang="en-US" sz="2800" spc="40" dirty="0">
                <a:latin typeface="+mj-lt"/>
                <a:cs typeface="Courier New" panose="02070309020205020404" pitchFamily="49" charset="0"/>
              </a:rPr>
              <a:t> and  </a:t>
            </a:r>
            <a:r>
              <a:rPr lang="en-US" altLang="en-US" sz="28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help(np)</a:t>
            </a:r>
          </a:p>
          <a:p>
            <a:pPr marL="679450" lvl="1" fontAlgn="auto">
              <a:lnSpc>
                <a:spcPct val="103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en-US" sz="28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help(</a:t>
            </a:r>
            <a:r>
              <a:rPr lang="en-US" altLang="en-US" sz="2800" spc="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np.x</a:t>
            </a:r>
            <a:r>
              <a:rPr lang="en-US" altLang="en-US" sz="28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altLang="en-US" sz="2800" dirty="0"/>
              <a:t>where </a:t>
            </a:r>
            <a:r>
              <a:rPr lang="en-US" altLang="en-US" sz="28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800" dirty="0">
                <a:ea typeface="MS Gothic" pitchFamily="49" charset="-128"/>
              </a:rPr>
              <a:t> </a:t>
            </a:r>
            <a:r>
              <a:rPr lang="en-US" altLang="en-US" sz="2800" dirty="0"/>
              <a:t>is the name of a function</a:t>
            </a:r>
          </a:p>
          <a:p>
            <a:pPr marL="679450" lvl="1" fontAlgn="auto">
              <a:lnSpc>
                <a:spcPct val="103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en-US" sz="2800" dirty="0" err="1">
                <a:latin typeface="Courier New" panose="02070309020205020404" pitchFamily="49" charset="0"/>
                <a:ea typeface="MS Gothic" pitchFamily="49" charset="-128"/>
                <a:cs typeface="Courier New" panose="02070309020205020404" pitchFamily="49" charset="0"/>
              </a:rPr>
              <a:t>dir</a:t>
            </a:r>
            <a:r>
              <a:rPr lang="en-US" altLang="en-US" sz="2800" dirty="0">
                <a:latin typeface="Courier New" panose="02070309020205020404" pitchFamily="49" charset="0"/>
                <a:ea typeface="MS Gothic" pitchFamily="49" charset="-128"/>
                <a:cs typeface="Courier New" panose="02070309020205020404" pitchFamily="49" charset="0"/>
              </a:rPr>
              <a:t>(a)</a:t>
            </a:r>
            <a:r>
              <a:rPr lang="en-US" altLang="en-US" sz="2800" dirty="0">
                <a:ea typeface="MS Gothic" pitchFamily="49" charset="-128"/>
              </a:rPr>
              <a:t>and </a:t>
            </a:r>
            <a:r>
              <a:rPr lang="en-US" altLang="en-US" sz="2800" dirty="0">
                <a:latin typeface="Courier New" panose="02070309020205020404" pitchFamily="49" charset="0"/>
                <a:ea typeface="MS Gothic" pitchFamily="49" charset="-128"/>
                <a:cs typeface="Courier New" panose="02070309020205020404" pitchFamily="49" charset="0"/>
              </a:rPr>
              <a:t>help(a)</a:t>
            </a:r>
            <a:r>
              <a:rPr lang="en-US" altLang="en-US" sz="2800" dirty="0">
                <a:ea typeface="MS Gothic" pitchFamily="49" charset="-128"/>
              </a:rPr>
              <a:t>, where </a:t>
            </a:r>
            <a:r>
              <a:rPr lang="en-US" altLang="en-US" sz="2800" dirty="0">
                <a:latin typeface="Courier New" panose="02070309020205020404" pitchFamily="49" charset="0"/>
                <a:ea typeface="MS Gothic" pitchFamily="49" charset="-128"/>
                <a:cs typeface="Courier New" panose="02070309020205020404" pitchFamily="49" charset="0"/>
              </a:rPr>
              <a:t>a</a:t>
            </a:r>
            <a:r>
              <a:rPr lang="en-US" altLang="en-US" sz="2800" dirty="0">
                <a:ea typeface="MS Gothic" pitchFamily="49" charset="-128"/>
              </a:rPr>
              <a:t> is the name of an array</a:t>
            </a: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object 2"/>
          <p:cNvSpPr>
            <a:spLocks noGrp="1"/>
          </p:cNvSpPr>
          <p:nvPr>
            <p:ph type="title"/>
          </p:nvPr>
        </p:nvSpPr>
        <p:spPr>
          <a:xfrm>
            <a:off x="395288" y="2636838"/>
            <a:ext cx="8229600" cy="1354137"/>
          </a:xfrm>
        </p:spPr>
        <p:txBody>
          <a:bodyPr/>
          <a:lstStyle/>
          <a:p>
            <a:r>
              <a:rPr lang="en-GB" altLang="en-US" b="1"/>
              <a:t>Handling missing values</a:t>
            </a:r>
            <a:br>
              <a:rPr lang="en-GB" altLang="en-US" b="1"/>
            </a:br>
            <a:r>
              <a:rPr lang="en-GB" altLang="en-US" b="1"/>
              <a:t>(using masked arrays)</a:t>
            </a:r>
            <a:endParaRPr lang="en-US" altLang="en-US" b="1"/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2"/>
          <p:cNvSpPr>
            <a:spLocks noGrp="1"/>
          </p:cNvSpPr>
          <p:nvPr>
            <p:ph type="title"/>
          </p:nvPr>
        </p:nvSpPr>
        <p:spPr>
          <a:xfrm>
            <a:off x="457200" y="168275"/>
            <a:ext cx="8229600" cy="1355725"/>
          </a:xfrm>
        </p:spPr>
        <p:txBody>
          <a:bodyPr/>
          <a:lstStyle/>
          <a:p>
            <a:r>
              <a:rPr lang="en-GB" altLang="en-US" b="1"/>
              <a:t>Introducing a masked array</a:t>
            </a:r>
            <a:endParaRPr lang="en-US" altLang="en-US" b="1"/>
          </a:p>
        </p:txBody>
      </p:sp>
      <p:sp>
        <p:nvSpPr>
          <p:cNvPr id="34819" name="object 3"/>
          <p:cNvSpPr txBox="1">
            <a:spLocks noChangeArrowheads="1"/>
          </p:cNvSpPr>
          <p:nvPr/>
        </p:nvSpPr>
        <p:spPr bwMode="auto">
          <a:xfrm>
            <a:off x="468313" y="1341438"/>
            <a:ext cx="8496300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3813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800" dirty="0">
                <a:cs typeface="Calibri" panose="020F0502020204030204" pitchFamily="34" charset="0"/>
              </a:rPr>
              <a:t>A</a:t>
            </a:r>
            <a:r>
              <a:rPr lang="en-GB" altLang="en-US" sz="2800" b="1" dirty="0">
                <a:cs typeface="Calibri" panose="020F0502020204030204" pitchFamily="34" charset="0"/>
              </a:rPr>
              <a:t> masked array </a:t>
            </a:r>
            <a:r>
              <a:rPr lang="en-GB" altLang="en-US" sz="2800" dirty="0">
                <a:cs typeface="Calibri" panose="020F0502020204030204" pitchFamily="34" charset="0"/>
              </a:rPr>
              <a:t>includes:</a:t>
            </a:r>
          </a:p>
          <a:p>
            <a:pPr marL="481013" indent="-457200" eaLnBrk="1" hangingPunct="1">
              <a:lnSpc>
                <a:spcPct val="103000"/>
              </a:lnSpc>
              <a:spcBef>
                <a:spcPct val="0"/>
              </a:spcBef>
              <a:defRPr/>
            </a:pPr>
            <a:r>
              <a:rPr lang="en-GB" altLang="en-US" sz="2800" dirty="0">
                <a:cs typeface="Calibri" panose="020F0502020204030204" pitchFamily="34" charset="0"/>
              </a:rPr>
              <a:t>a mask of </a:t>
            </a:r>
            <a:r>
              <a:rPr lang="en-GB" altLang="en-US" sz="2800" i="1" dirty="0">
                <a:cs typeface="Calibri" panose="020F0502020204030204" pitchFamily="34" charset="0"/>
              </a:rPr>
              <a:t>bad values </a:t>
            </a:r>
            <a:r>
              <a:rPr lang="en-GB" altLang="en-US" sz="2800" dirty="0">
                <a:cs typeface="Calibri" panose="020F0502020204030204" pitchFamily="34" charset="0"/>
              </a:rPr>
              <a:t>travels with the array.</a:t>
            </a:r>
          </a:p>
          <a:p>
            <a:pPr marL="481013" indent="-457200" eaLnBrk="1" hangingPunct="1">
              <a:lnSpc>
                <a:spcPct val="103000"/>
              </a:lnSpc>
              <a:spcBef>
                <a:spcPct val="0"/>
              </a:spcBef>
              <a:defRPr/>
            </a:pPr>
            <a:endParaRPr lang="en-GB" altLang="en-US" sz="2800" dirty="0">
              <a:cs typeface="Calibri" panose="020F0502020204030204" pitchFamily="34" charset="0"/>
            </a:endParaRP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 typeface="Arial" pitchFamily="34" charset="0"/>
              <a:buNone/>
              <a:defRPr/>
            </a:pPr>
            <a:r>
              <a:rPr lang="en-GB" altLang="en-US" sz="2800" dirty="0">
                <a:cs typeface="Calibri" panose="020F0502020204030204" pitchFamily="34" charset="0"/>
              </a:rPr>
              <a:t>Those elements deemed bad are treated as if they did not exist.  Operations using the array automatically utilise the mask of bad values.</a:t>
            </a: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  <a:defRPr/>
            </a:pPr>
            <a:endParaRPr lang="en-GB" altLang="en-US" sz="2800" dirty="0">
              <a:cs typeface="Calibri" panose="020F0502020204030204" pitchFamily="34" charset="0"/>
            </a:endParaRP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800" dirty="0">
                <a:cs typeface="Calibri" panose="020F0502020204030204" pitchFamily="34" charset="0"/>
              </a:rPr>
              <a:t>Typically bad values may represent something like a </a:t>
            </a:r>
            <a:r>
              <a:rPr lang="en-GB" altLang="en-US" sz="2800" b="1" dirty="0">
                <a:cs typeface="Calibri" panose="020F0502020204030204" pitchFamily="34" charset="0"/>
              </a:rPr>
              <a:t>land mask </a:t>
            </a:r>
            <a:r>
              <a:rPr lang="en-GB" altLang="en-US" sz="2800" dirty="0">
                <a:cs typeface="Calibri" panose="020F0502020204030204" pitchFamily="34" charset="0"/>
              </a:rPr>
              <a:t>(e.g. </a:t>
            </a:r>
            <a:r>
              <a:rPr lang="en-GB" altLang="en-US" sz="2800" i="1" dirty="0">
                <a:cs typeface="Calibri" panose="020F0502020204030204" pitchFamily="34" charset="0"/>
              </a:rPr>
              <a:t>sea surface temperature </a:t>
            </a:r>
            <a:r>
              <a:rPr lang="en-GB" altLang="en-US" sz="2800" dirty="0">
                <a:cs typeface="Calibri" panose="020F0502020204030204" pitchFamily="34" charset="0"/>
              </a:rPr>
              <a:t>only exists where there is ocean).</a:t>
            </a: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object 2"/>
          <p:cNvSpPr>
            <a:spLocks noGrp="1"/>
          </p:cNvSpPr>
          <p:nvPr>
            <p:ph type="title"/>
          </p:nvPr>
        </p:nvSpPr>
        <p:spPr>
          <a:xfrm>
            <a:off x="457200" y="168275"/>
            <a:ext cx="8229600" cy="1355725"/>
          </a:xfrm>
        </p:spPr>
        <p:txBody>
          <a:bodyPr/>
          <a:lstStyle/>
          <a:p>
            <a:r>
              <a:rPr lang="en-GB" altLang="en-US" b="1"/>
              <a:t>Comparing arrays and masked arrays</a:t>
            </a:r>
          </a:p>
        </p:txBody>
      </p:sp>
      <p:sp>
        <p:nvSpPr>
          <p:cNvPr id="5" name="object 3"/>
          <p:cNvSpPr/>
          <p:nvPr/>
        </p:nvSpPr>
        <p:spPr>
          <a:xfrm>
            <a:off x="539552" y="1904256"/>
            <a:ext cx="8028431" cy="2667744"/>
          </a:xfrm>
          <a:prstGeom prst="rect">
            <a:avLst/>
          </a:prstGeom>
          <a:blipFill>
            <a:blip r:embed="rId3" cstate="print"/>
            <a:srcRect/>
            <a:stretch>
              <a:fillRect t="-1" b="-80846"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object 3"/>
          <p:cNvSpPr txBox="1">
            <a:spLocks noChangeArrowheads="1"/>
          </p:cNvSpPr>
          <p:nvPr/>
        </p:nvSpPr>
        <p:spPr bwMode="auto">
          <a:xfrm>
            <a:off x="827088" y="1700213"/>
            <a:ext cx="7489825" cy="399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 sz="2800">
                <a:cs typeface="Calibri" panose="020F0502020204030204" pitchFamily="34" charset="0"/>
              </a:rPr>
              <a:t>All functions are part of the </a:t>
            </a:r>
            <a:r>
              <a:rPr lang="en-US" altLang="en-US" sz="2800">
                <a:latin typeface="Courier New" panose="02070309020205020404" pitchFamily="49" charset="0"/>
                <a:ea typeface="MS Gothic" panose="020B0609070205080204" pitchFamily="49" charset="-128"/>
                <a:cs typeface="Courier New" panose="02070309020205020404" pitchFamily="49" charset="0"/>
              </a:rPr>
              <a:t>numpy.ma</a:t>
            </a:r>
            <a:r>
              <a:rPr lang="en-US" altLang="en-US" sz="2800">
                <a:latin typeface="MS Gothic" panose="020B0609070205080204" pitchFamily="49" charset="-128"/>
                <a:ea typeface="MS Gothic" panose="020B0609070205080204" pitchFamily="49" charset="-128"/>
                <a:cs typeface="Calibri" panose="020F0502020204030204" pitchFamily="34" charset="0"/>
              </a:rPr>
              <a:t> </a:t>
            </a:r>
            <a:r>
              <a:rPr lang="en-US" altLang="en-US" sz="2800">
                <a:cs typeface="Calibri" panose="020F0502020204030204" pitchFamily="34" charset="0"/>
              </a:rPr>
              <a:t>submodule. </a:t>
            </a:r>
            <a:br>
              <a:rPr lang="en-US" altLang="en-US" sz="2800">
                <a:cs typeface="Calibri" panose="020F0502020204030204" pitchFamily="34" charset="0"/>
              </a:rPr>
            </a:br>
            <a:br>
              <a:rPr lang="en-US" altLang="en-US" sz="2800">
                <a:cs typeface="Calibri" panose="020F0502020204030204" pitchFamily="34" charset="0"/>
              </a:rPr>
            </a:br>
            <a:r>
              <a:rPr lang="en-US" altLang="en-US" sz="2800">
                <a:cs typeface="Calibri" panose="020F0502020204030204" pitchFamily="34" charset="0"/>
              </a:rPr>
              <a:t>In these examples, assume that</a:t>
            </a:r>
            <a:br>
              <a:rPr lang="en-US" altLang="en-US" sz="2800">
                <a:cs typeface="Calibri" panose="020F0502020204030204" pitchFamily="34" charset="0"/>
              </a:rPr>
            </a:br>
            <a:r>
              <a:rPr lang="en-US" altLang="en-US" sz="2800">
                <a:cs typeface="Calibri" panose="020F0502020204030204" pitchFamily="34" charset="0"/>
              </a:rPr>
              <a:t>I import that submodule with:</a:t>
            </a: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Courier New" panose="02070309020205020404" pitchFamily="49" charset="0"/>
                <a:ea typeface="MS Gothic" panose="020B0609070205080204" pitchFamily="49" charset="-128"/>
              </a:rPr>
              <a:t>import</a:t>
            </a:r>
            <a:r>
              <a:rPr lang="en-US" altLang="en-US" sz="2800">
                <a:latin typeface="Courier New" panose="02070309020205020404" pitchFamily="49" charset="0"/>
                <a:ea typeface="MS Gothic" panose="020B0609070205080204" pitchFamily="49" charset="-128"/>
              </a:rPr>
              <a:t> numpy.ma </a:t>
            </a:r>
            <a:r>
              <a:rPr lang="en-US" altLang="en-US" sz="2800" b="1">
                <a:latin typeface="Courier New" panose="02070309020205020404" pitchFamily="49" charset="0"/>
                <a:ea typeface="MS Gothic" panose="020B0609070205080204" pitchFamily="49" charset="-128"/>
              </a:rPr>
              <a:t>as</a:t>
            </a:r>
            <a:r>
              <a:rPr lang="en-US" altLang="en-US" sz="2800">
                <a:latin typeface="Courier New" panose="02070309020205020404" pitchFamily="49" charset="0"/>
                <a:ea typeface="MS Gothic" panose="020B0609070205080204" pitchFamily="49" charset="-128"/>
              </a:rPr>
              <a:t> MA </a:t>
            </a: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endParaRPr lang="en-US" altLang="en-US" sz="2800">
              <a:cs typeface="Calibri" panose="020F0502020204030204" pitchFamily="34" charset="0"/>
            </a:endParaRP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 sz="2800">
                <a:cs typeface="Calibri" panose="020F0502020204030204" pitchFamily="34" charset="0"/>
              </a:rPr>
              <a:t>and NumPy is imported as </a:t>
            </a: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Courier New" panose="02070309020205020404" pitchFamily="49" charset="0"/>
                <a:ea typeface="MS Gothic" panose="020B0609070205080204" pitchFamily="49" charset="-128"/>
              </a:rPr>
              <a:t>import</a:t>
            </a:r>
            <a:r>
              <a:rPr lang="en-US" altLang="en-US" sz="2800">
                <a:latin typeface="Courier New" panose="02070309020205020404" pitchFamily="49" charset="0"/>
                <a:ea typeface="MS Gothic" panose="020B0609070205080204" pitchFamily="49" charset="-128"/>
              </a:rPr>
              <a:t> numpy </a:t>
            </a:r>
            <a:r>
              <a:rPr lang="en-US" altLang="en-US" sz="2800" b="1">
                <a:latin typeface="Courier New" panose="02070309020205020404" pitchFamily="49" charset="0"/>
                <a:ea typeface="MS Gothic" panose="020B0609070205080204" pitchFamily="49" charset="-128"/>
              </a:rPr>
              <a:t>as</a:t>
            </a:r>
            <a:r>
              <a:rPr lang="en-US" altLang="en-US" sz="2800">
                <a:latin typeface="Courier New" panose="02070309020205020404" pitchFamily="49" charset="0"/>
                <a:ea typeface="MS Gothic" panose="020B0609070205080204" pitchFamily="49" charset="-128"/>
              </a:rPr>
              <a:t> np</a:t>
            </a:r>
            <a:endParaRPr lang="en-US" altLang="en-US" sz="2800">
              <a:cs typeface="Calibri" panose="020F0502020204030204" pitchFamily="34" charset="0"/>
            </a:endParaRPr>
          </a:p>
        </p:txBody>
      </p:sp>
      <p:sp>
        <p:nvSpPr>
          <p:cNvPr id="66563" name="object 2"/>
          <p:cNvSpPr txBox="1">
            <a:spLocks/>
          </p:cNvSpPr>
          <p:nvPr/>
        </p:nvSpPr>
        <p:spPr bwMode="auto">
          <a:xfrm>
            <a:off x="457200" y="260350"/>
            <a:ext cx="8229600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400" b="1">
                <a:cs typeface="Calibri" panose="020F0502020204030204" pitchFamily="34" charset="0"/>
              </a:rPr>
              <a:t>Constructing Masked Arrays 1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object 2"/>
          <p:cNvSpPr>
            <a:spLocks noGrp="1"/>
          </p:cNvSpPr>
          <p:nvPr>
            <p:ph type="title"/>
          </p:nvPr>
        </p:nvSpPr>
        <p:spPr>
          <a:xfrm>
            <a:off x="457200" y="168275"/>
            <a:ext cx="8229600" cy="1355725"/>
          </a:xfrm>
        </p:spPr>
        <p:txBody>
          <a:bodyPr/>
          <a:lstStyle/>
          <a:p>
            <a:r>
              <a:rPr lang="en-US" altLang="en-US" sz="4000" b="1"/>
              <a:t>What is an array</a:t>
            </a:r>
            <a:r>
              <a:rPr lang="en-GB" altLang="en-US" sz="4000" b="1"/>
              <a:t>?</a:t>
            </a:r>
            <a:endParaRPr lang="en-US" altLang="en-US" sz="4000" b="1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3082925"/>
          </a:xfrm>
        </p:spPr>
        <p:txBody>
          <a:bodyPr lIns="0" tIns="228976" rIns="0" bIns="0" rtlCol="0">
            <a:spAutoFit/>
          </a:bodyPr>
          <a:lstStyle/>
          <a:p>
            <a:pPr marL="280746" fontAlgn="auto">
              <a:spcAft>
                <a:spcPts val="0"/>
              </a:spcAft>
              <a:defRPr/>
            </a:pPr>
            <a:r>
              <a:rPr sz="3200" spc="10" dirty="0"/>
              <a:t>An</a:t>
            </a:r>
            <a:r>
              <a:rPr sz="3200" spc="30" dirty="0"/>
              <a:t> </a:t>
            </a:r>
            <a:r>
              <a:rPr sz="3200" b="1" spc="-178" dirty="0"/>
              <a:t>a</a:t>
            </a:r>
            <a:r>
              <a:rPr sz="3200" b="1" spc="-69" dirty="0"/>
              <a:t>rr</a:t>
            </a:r>
            <a:r>
              <a:rPr sz="3200" b="1" spc="-159" dirty="0"/>
              <a:t>a</a:t>
            </a:r>
            <a:r>
              <a:rPr sz="3200" b="1" spc="-99" dirty="0"/>
              <a:t>y</a:t>
            </a:r>
            <a:r>
              <a:rPr sz="3200" spc="30" dirty="0"/>
              <a:t> </a:t>
            </a:r>
            <a:r>
              <a:rPr sz="3200" spc="-69" dirty="0"/>
              <a:t>is</a:t>
            </a:r>
            <a:r>
              <a:rPr sz="3200" spc="30" dirty="0"/>
              <a:t> </a:t>
            </a:r>
            <a:r>
              <a:rPr sz="3200" dirty="0"/>
              <a:t>li</a:t>
            </a:r>
            <a:r>
              <a:rPr sz="3200" spc="-59" dirty="0"/>
              <a:t>k</a:t>
            </a:r>
            <a:r>
              <a:rPr sz="3200" spc="-198" dirty="0"/>
              <a:t>e</a:t>
            </a:r>
            <a:r>
              <a:rPr sz="3200" spc="40" dirty="0"/>
              <a:t> </a:t>
            </a:r>
            <a:r>
              <a:rPr sz="3200" spc="-119" dirty="0"/>
              <a:t>a</a:t>
            </a:r>
            <a:r>
              <a:rPr sz="3200" spc="30" dirty="0"/>
              <a:t> </a:t>
            </a:r>
            <a:r>
              <a:rPr sz="3200" spc="-30" dirty="0"/>
              <a:t>list</a:t>
            </a:r>
            <a:r>
              <a:rPr sz="3200" spc="30" dirty="0"/>
              <a:t> </a:t>
            </a:r>
            <a:r>
              <a:rPr sz="3200" spc="-109" dirty="0"/>
              <a:t>except:</a:t>
            </a:r>
            <a:endParaRPr lang="en-GB" sz="3200" dirty="0">
              <a:cs typeface="Calibri" panose="020F0502020204030204" pitchFamily="34" charset="0"/>
            </a:endParaRPr>
          </a:p>
          <a:p>
            <a:pPr marL="680796" lvl="1" fontAlgn="auto">
              <a:spcAft>
                <a:spcPts val="0"/>
              </a:spcAft>
              <a:defRPr/>
            </a:pPr>
            <a:r>
              <a:rPr sz="3200" spc="40" dirty="0"/>
              <a:t>All</a:t>
            </a:r>
            <a:r>
              <a:rPr sz="3200" spc="30" dirty="0"/>
              <a:t> </a:t>
            </a:r>
            <a:r>
              <a:rPr sz="3200" spc="-99" dirty="0"/>
              <a:t>elements</a:t>
            </a:r>
            <a:r>
              <a:rPr sz="3200" spc="40" dirty="0"/>
              <a:t> </a:t>
            </a:r>
            <a:r>
              <a:rPr sz="3200" spc="-159" dirty="0"/>
              <a:t>a</a:t>
            </a:r>
            <a:r>
              <a:rPr sz="3200" spc="-109" dirty="0"/>
              <a:t>re</a:t>
            </a:r>
            <a:r>
              <a:rPr sz="3200" spc="30" dirty="0"/>
              <a:t> </a:t>
            </a:r>
            <a:r>
              <a:rPr sz="3200" spc="-69" dirty="0"/>
              <a:t>of</a:t>
            </a:r>
            <a:r>
              <a:rPr sz="3200" spc="40" dirty="0"/>
              <a:t> </a:t>
            </a:r>
            <a:r>
              <a:rPr sz="3200" spc="-79" dirty="0"/>
              <a:t>the</a:t>
            </a:r>
            <a:r>
              <a:rPr sz="3200" spc="30" dirty="0"/>
              <a:t> </a:t>
            </a:r>
            <a:r>
              <a:rPr sz="3200" spc="-129" dirty="0"/>
              <a:t>same</a:t>
            </a:r>
            <a:r>
              <a:rPr sz="3200" spc="30" dirty="0"/>
              <a:t> </a:t>
            </a:r>
            <a:r>
              <a:rPr sz="3200" spc="-20" dirty="0"/>
              <a:t>t</a:t>
            </a:r>
            <a:r>
              <a:rPr sz="3200" spc="-79" dirty="0"/>
              <a:t>y</a:t>
            </a:r>
            <a:r>
              <a:rPr sz="3200" spc="-40" dirty="0"/>
              <a:t>p</a:t>
            </a:r>
            <a:r>
              <a:rPr sz="3200" spc="-119" dirty="0"/>
              <a:t>e,</a:t>
            </a:r>
            <a:r>
              <a:rPr sz="3200" spc="40" dirty="0"/>
              <a:t> </a:t>
            </a:r>
            <a:r>
              <a:rPr sz="3200" spc="-119" dirty="0"/>
              <a:t>so</a:t>
            </a:r>
            <a:r>
              <a:rPr sz="3200" spc="30" dirty="0"/>
              <a:t> </a:t>
            </a:r>
            <a:r>
              <a:rPr sz="3200" spc="-89" dirty="0"/>
              <a:t>o</a:t>
            </a:r>
            <a:r>
              <a:rPr sz="3200" spc="-40" dirty="0"/>
              <a:t>p</a:t>
            </a:r>
            <a:r>
              <a:rPr sz="3200" spc="-79" dirty="0"/>
              <a:t>erations</a:t>
            </a:r>
            <a:r>
              <a:rPr sz="3200" spc="30" dirty="0"/>
              <a:t> </a:t>
            </a:r>
            <a:r>
              <a:rPr sz="3200" spc="-40" dirty="0"/>
              <a:t>with</a:t>
            </a:r>
            <a:r>
              <a:rPr sz="3200" spc="40" dirty="0"/>
              <a:t> </a:t>
            </a:r>
            <a:r>
              <a:rPr sz="3200" spc="-159" dirty="0"/>
              <a:t>a</a:t>
            </a:r>
            <a:r>
              <a:rPr sz="3200" spc="-59" dirty="0"/>
              <a:t>rr</a:t>
            </a:r>
            <a:r>
              <a:rPr sz="3200" spc="-149" dirty="0"/>
              <a:t>a</a:t>
            </a:r>
            <a:r>
              <a:rPr sz="3200" spc="-109" dirty="0"/>
              <a:t>ys</a:t>
            </a:r>
            <a:r>
              <a:rPr sz="3200" spc="-69" dirty="0"/>
              <a:t> </a:t>
            </a:r>
            <a:r>
              <a:rPr sz="3200" spc="-159" dirty="0"/>
              <a:t>a</a:t>
            </a:r>
            <a:r>
              <a:rPr sz="3200" spc="-109" dirty="0"/>
              <a:t>re</a:t>
            </a:r>
            <a:r>
              <a:rPr sz="3200" spc="40" dirty="0"/>
              <a:t> </a:t>
            </a:r>
            <a:r>
              <a:rPr sz="3200" spc="-89" dirty="0"/>
              <a:t>much</a:t>
            </a:r>
            <a:r>
              <a:rPr sz="3200" spc="30" dirty="0"/>
              <a:t> </a:t>
            </a:r>
            <a:r>
              <a:rPr sz="3200" spc="-79" dirty="0"/>
              <a:t>faster.</a:t>
            </a:r>
            <a:endParaRPr lang="en-GB" sz="3200" spc="-79" dirty="0"/>
          </a:p>
          <a:p>
            <a:pPr marL="680796" lvl="1" fontAlgn="auto">
              <a:spcAft>
                <a:spcPts val="0"/>
              </a:spcAft>
              <a:defRPr/>
            </a:pPr>
            <a:r>
              <a:rPr sz="3200" spc="-50" dirty="0"/>
              <a:t>Multi-dimensional</a:t>
            </a:r>
            <a:r>
              <a:rPr sz="3200" spc="50" dirty="0"/>
              <a:t> </a:t>
            </a:r>
            <a:r>
              <a:rPr sz="3200" spc="-159" dirty="0"/>
              <a:t>a</a:t>
            </a:r>
            <a:r>
              <a:rPr sz="3200" spc="-59" dirty="0"/>
              <a:t>rr</a:t>
            </a:r>
            <a:r>
              <a:rPr sz="3200" spc="-149" dirty="0"/>
              <a:t>a</a:t>
            </a:r>
            <a:r>
              <a:rPr sz="3200" spc="-109" dirty="0"/>
              <a:t>ys</a:t>
            </a:r>
            <a:r>
              <a:rPr sz="3200" spc="30" dirty="0"/>
              <a:t> </a:t>
            </a:r>
            <a:r>
              <a:rPr sz="3200" spc="-159" dirty="0"/>
              <a:t>a</a:t>
            </a:r>
            <a:r>
              <a:rPr sz="3200" spc="-109" dirty="0"/>
              <a:t>re</a:t>
            </a:r>
            <a:r>
              <a:rPr sz="3200" spc="40" dirty="0"/>
              <a:t> </a:t>
            </a:r>
            <a:r>
              <a:rPr sz="3200" spc="-119" dirty="0"/>
              <a:t>m</a:t>
            </a:r>
            <a:r>
              <a:rPr sz="3200" spc="-139" dirty="0"/>
              <a:t>o</a:t>
            </a:r>
            <a:r>
              <a:rPr sz="3200" spc="-109" dirty="0"/>
              <a:t>re</a:t>
            </a:r>
            <a:r>
              <a:rPr sz="3200" spc="30" dirty="0"/>
              <a:t> </a:t>
            </a:r>
            <a:r>
              <a:rPr sz="3200" spc="-79" dirty="0"/>
              <a:t>cle</a:t>
            </a:r>
            <a:r>
              <a:rPr sz="3200" spc="-159" dirty="0"/>
              <a:t>a</a:t>
            </a:r>
            <a:r>
              <a:rPr sz="3200" spc="-40" dirty="0"/>
              <a:t>rly</a:t>
            </a:r>
            <a:r>
              <a:rPr sz="3200" spc="40" dirty="0"/>
              <a:t> </a:t>
            </a:r>
            <a:r>
              <a:rPr sz="3200" spc="-99" dirty="0"/>
              <a:t>sup</a:t>
            </a:r>
            <a:r>
              <a:rPr sz="3200" spc="-50" dirty="0"/>
              <a:t>p</a:t>
            </a:r>
            <a:r>
              <a:rPr sz="3200" spc="-159" dirty="0"/>
              <a:t>o</a:t>
            </a:r>
            <a:r>
              <a:rPr sz="3200" spc="-59" dirty="0"/>
              <a:t>rted.</a:t>
            </a:r>
            <a:endParaRPr lang="en-GB" sz="3200" spc="-59" dirty="0"/>
          </a:p>
          <a:p>
            <a:pPr marL="680796" lvl="1" fontAlgn="auto">
              <a:spcAft>
                <a:spcPts val="0"/>
              </a:spcAft>
              <a:defRPr/>
            </a:pPr>
            <a:r>
              <a:rPr sz="3200" spc="-20" dirty="0"/>
              <a:t>Arr</a:t>
            </a:r>
            <a:r>
              <a:rPr sz="3200" spc="-89" dirty="0"/>
              <a:t>a</a:t>
            </a:r>
            <a:r>
              <a:rPr sz="3200" spc="-79" dirty="0"/>
              <a:t>y</a:t>
            </a:r>
            <a:r>
              <a:rPr sz="3200" spc="30" dirty="0"/>
              <a:t> </a:t>
            </a:r>
            <a:r>
              <a:rPr sz="3200" spc="-89" dirty="0"/>
              <a:t>o</a:t>
            </a:r>
            <a:r>
              <a:rPr sz="3200" spc="-40" dirty="0"/>
              <a:t>p</a:t>
            </a:r>
            <a:r>
              <a:rPr sz="3200" spc="-79" dirty="0"/>
              <a:t>erations</a:t>
            </a:r>
            <a:r>
              <a:rPr sz="3200" spc="30" dirty="0"/>
              <a:t> </a:t>
            </a:r>
            <a:r>
              <a:rPr sz="3200" spc="-159" dirty="0"/>
              <a:t>a</a:t>
            </a:r>
            <a:r>
              <a:rPr sz="3200" spc="-109" dirty="0"/>
              <a:t>re</a:t>
            </a:r>
            <a:r>
              <a:rPr sz="3200" spc="30" dirty="0"/>
              <a:t> </a:t>
            </a:r>
            <a:r>
              <a:rPr sz="3200" spc="-99" dirty="0"/>
              <a:t>sup</a:t>
            </a:r>
            <a:r>
              <a:rPr sz="3200" spc="-50" dirty="0"/>
              <a:t>p</a:t>
            </a:r>
            <a:r>
              <a:rPr sz="3200" spc="-159" dirty="0"/>
              <a:t>o</a:t>
            </a:r>
            <a:r>
              <a:rPr sz="3200" spc="-59" dirty="0"/>
              <a:t>rted</a:t>
            </a:r>
            <a:endParaRPr sz="3200" dirty="0"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object 3"/>
          <p:cNvSpPr txBox="1">
            <a:spLocks noChangeArrowheads="1"/>
          </p:cNvSpPr>
          <p:nvPr/>
        </p:nvSpPr>
        <p:spPr bwMode="auto">
          <a:xfrm>
            <a:off x="576263" y="1479550"/>
            <a:ext cx="8229600" cy="109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17500" indent="-29368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ts val="600"/>
              </a:spcBef>
              <a:buFontTx/>
              <a:buNone/>
            </a:pPr>
            <a:r>
              <a:rPr lang="en-US" altLang="en-US" sz="3200">
                <a:cs typeface="Calibri" panose="020F0502020204030204" pitchFamily="34" charset="0"/>
              </a:rPr>
              <a:t>Make a masked array by explicitly specifying a  </a:t>
            </a:r>
          </a:p>
          <a:p>
            <a:pPr eaLnBrk="1" hangingPunct="1">
              <a:lnSpc>
                <a:spcPct val="103000"/>
              </a:lnSpc>
              <a:spcBef>
                <a:spcPts val="600"/>
              </a:spcBef>
              <a:buFontTx/>
              <a:buNone/>
            </a:pPr>
            <a:r>
              <a:rPr lang="en-US" altLang="en-US" sz="3200">
                <a:cs typeface="Calibri" panose="020F0502020204030204" pitchFamily="34" charset="0"/>
              </a:rPr>
              <a:t>mask (missing values have mask = True):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6263" y="2708275"/>
            <a:ext cx="7883525" cy="1108075"/>
          </a:xfrm>
          <a:prstGeom prst="rect">
            <a:avLst/>
          </a:prstGeom>
          <a:ln w="5054">
            <a:noFill/>
          </a:ln>
        </p:spPr>
        <p:txBody>
          <a:bodyPr lIns="0" tIns="0" rIns="0" bIns="0">
            <a:spAutoFit/>
          </a:bodyPr>
          <a:lstStyle/>
          <a:p>
            <a:pPr marL="74278" eaLnBrk="1" hangingPunct="1">
              <a:defRPr/>
            </a:pPr>
            <a:r>
              <a:rPr sz="2400" spc="129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GB" sz="2400" spc="129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400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400" spc="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MA.masked_array</a:t>
            </a:r>
            <a:r>
              <a:rPr sz="2400" spc="99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GB" sz="2400" spc="99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78" eaLnBrk="1" hangingPunct="1">
              <a:defRPr/>
            </a:pPr>
            <a:r>
              <a:rPr lang="en-GB" sz="2400" spc="99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sz="2400" spc="99" dirty="0">
                <a:latin typeface="Courier New" panose="02070309020205020404" pitchFamily="49" charset="0"/>
                <a:cs typeface="Courier New" panose="02070309020205020404" pitchFamily="49" charset="0"/>
              </a:rPr>
              <a:t>data=</a:t>
            </a:r>
            <a:r>
              <a:rPr sz="2400" spc="59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sz="2400" spc="208" dirty="0">
                <a:latin typeface="Courier New" panose="02070309020205020404" pitchFamily="49" charset="0"/>
                <a:cs typeface="Courier New" panose="02070309020205020404" pitchFamily="49" charset="0"/>
              </a:rPr>
              <a:t>1,</a:t>
            </a:r>
            <a:r>
              <a:rPr lang="en-GB" sz="2400" spc="208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400" spc="208" dirty="0">
                <a:latin typeface="Courier New" panose="02070309020205020404" pitchFamily="49" charset="0"/>
                <a:cs typeface="Courier New" panose="02070309020205020404" pitchFamily="49" charset="0"/>
              </a:rPr>
              <a:t>2,</a:t>
            </a:r>
            <a:r>
              <a:rPr lang="en-GB" sz="2400" spc="208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400" spc="208" dirty="0">
                <a:latin typeface="Courier New" panose="02070309020205020404" pitchFamily="49" charset="0"/>
                <a:cs typeface="Courier New" panose="02070309020205020404" pitchFamily="49" charset="0"/>
              </a:rPr>
              <a:t>3],</a:t>
            </a:r>
            <a:endParaRPr lang="en-GB" sz="2400" spc="208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78" eaLnBrk="1" hangingPunct="1">
              <a:defRPr/>
            </a:pPr>
            <a:r>
              <a:rPr lang="en-GB" sz="2400" spc="99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sz="2400" spc="99" dirty="0">
                <a:latin typeface="Courier New" panose="02070309020205020404" pitchFamily="49" charset="0"/>
                <a:cs typeface="Courier New" panose="02070309020205020404" pitchFamily="49" charset="0"/>
              </a:rPr>
              <a:t>mask=[True,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400" spc="139" dirty="0">
                <a:latin typeface="Courier New" panose="02070309020205020404" pitchFamily="49" charset="0"/>
                <a:cs typeface="Courier New" panose="02070309020205020404" pitchFamily="49" charset="0"/>
              </a:rPr>
              <a:t>True,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400" spc="188" dirty="0">
                <a:latin typeface="Courier New" panose="02070309020205020404" pitchFamily="49" charset="0"/>
                <a:cs typeface="Courier New" panose="02070309020205020404" pitchFamily="49" charset="0"/>
              </a:rPr>
              <a:t>False]</a:t>
            </a:r>
            <a:r>
              <a:rPr lang="en-GB" sz="2400" spc="188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612" name="object 2"/>
          <p:cNvSpPr txBox="1">
            <a:spLocks/>
          </p:cNvSpPr>
          <p:nvPr/>
        </p:nvSpPr>
        <p:spPr bwMode="auto">
          <a:xfrm>
            <a:off x="576263" y="123825"/>
            <a:ext cx="8229600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400" b="1">
                <a:cs typeface="Calibri" panose="020F0502020204030204" pitchFamily="34" charset="0"/>
              </a:rPr>
              <a:t>Constructing Masked Arrays 2</a:t>
            </a:r>
          </a:p>
        </p:txBody>
      </p:sp>
      <p:sp>
        <p:nvSpPr>
          <p:cNvPr id="6" name="object 3"/>
          <p:cNvSpPr txBox="1">
            <a:spLocks noChangeArrowheads="1"/>
          </p:cNvSpPr>
          <p:nvPr/>
        </p:nvSpPr>
        <p:spPr bwMode="auto">
          <a:xfrm>
            <a:off x="468313" y="4032250"/>
            <a:ext cx="79914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17500" indent="-29368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ts val="600"/>
              </a:spcBef>
              <a:buFontTx/>
              <a:buNone/>
              <a:defRPr/>
            </a:pP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eaLnBrk="1" hangingPunct="1">
              <a:lnSpc>
                <a:spcPct val="103000"/>
              </a:lnSpc>
              <a:spcBef>
                <a:spcPts val="600"/>
              </a:spcBef>
              <a:buFontTx/>
              <a:buNone/>
              <a:defRPr/>
            </a:pPr>
            <a:r>
              <a:rPr lang="en-GB" altLang="en-US" sz="2400" i="1" dirty="0" err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masked_array</a:t>
            </a:r>
            <a:r>
              <a:rPr lang="en-GB" altLang="en-US" sz="2400" i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 = [-- -- 3],</a:t>
            </a:r>
          </a:p>
          <a:p>
            <a:pPr eaLnBrk="1" hangingPunct="1">
              <a:lnSpc>
                <a:spcPct val="103000"/>
              </a:lnSpc>
              <a:spcBef>
                <a:spcPts val="600"/>
              </a:spcBef>
              <a:buFontTx/>
              <a:buNone/>
              <a:defRPr/>
            </a:pPr>
            <a:r>
              <a:rPr lang="en-GB" altLang="en-US" sz="2400" i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mask = [ True  </a:t>
            </a:r>
            <a:r>
              <a:rPr lang="en-GB" altLang="en-US" sz="2400" i="1" dirty="0" err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GB" altLang="en-US" sz="2400" i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False],</a:t>
            </a:r>
          </a:p>
          <a:p>
            <a:pPr eaLnBrk="1" hangingPunct="1">
              <a:lnSpc>
                <a:spcPct val="103000"/>
              </a:lnSpc>
              <a:spcBef>
                <a:spcPts val="600"/>
              </a:spcBef>
              <a:buFontTx/>
              <a:buNone/>
              <a:defRPr/>
            </a:pPr>
            <a:r>
              <a:rPr lang="en-GB" altLang="en-US" sz="2400" i="1" dirty="0" err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fill_value</a:t>
            </a:r>
            <a:r>
              <a:rPr lang="en-GB" altLang="en-US" sz="2400" i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999999)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		</a:t>
            </a:r>
            <a:r>
              <a:rPr lang="en-GB" altLang="en-US" sz="2400" i="1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discussed later</a:t>
            </a:r>
            <a:endParaRPr lang="en-GB" altLang="en-US" sz="2400" i="1" dirty="0"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4140200" y="5589588"/>
            <a:ext cx="16557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69138"/>
            <a:ext cx="8229600" cy="553998"/>
          </a:xfrm>
        </p:spPr>
        <p:txBody>
          <a:bodyPr lIns="0" tIns="0" rIns="0" bIns="0" rtlCol="0">
            <a:spAutoFit/>
          </a:bodyPr>
          <a:lstStyle/>
          <a:p>
            <a:pPr marL="25179" fontAlgn="auto">
              <a:spcAft>
                <a:spcPts val="0"/>
              </a:spcAft>
              <a:defRPr/>
            </a:pPr>
            <a:r>
              <a:rPr lang="en-GB" sz="4000" b="1" spc="-109" dirty="0"/>
              <a:t>Constructing Masked Arrays 3</a:t>
            </a:r>
            <a:endParaRPr sz="4000" b="1" spc="-287" dirty="0"/>
          </a:p>
        </p:txBody>
      </p:sp>
      <p:sp>
        <p:nvSpPr>
          <p:cNvPr id="3" name="object 3"/>
          <p:cNvSpPr txBox="1"/>
          <p:nvPr/>
        </p:nvSpPr>
        <p:spPr>
          <a:xfrm>
            <a:off x="842963" y="1484313"/>
            <a:ext cx="7426325" cy="8620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5179" eaLnBrk="1" hangingPunct="1">
              <a:defRPr/>
            </a:pPr>
            <a:r>
              <a:rPr sz="2800" spc="10" dirty="0">
                <a:latin typeface="Calibri" panose="020F0502020204030204" pitchFamily="34" charset="0"/>
                <a:cs typeface="Calibri" panose="020F0502020204030204" pitchFamily="34" charset="0"/>
              </a:rPr>
              <a:t>Ma</a:t>
            </a:r>
            <a:r>
              <a:rPr sz="2800" spc="-5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sz="2800" spc="-198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19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80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09" dirty="0">
                <a:latin typeface="Calibri" panose="020F0502020204030204" pitchFamily="34" charset="0"/>
                <a:cs typeface="Calibri" panose="020F0502020204030204" pitchFamily="34" charset="0"/>
              </a:rPr>
              <a:t>mas</a:t>
            </a:r>
            <a:r>
              <a:rPr sz="2800" spc="-149" dirty="0">
                <a:latin typeface="Calibri" panose="020F0502020204030204" pitchFamily="34" charset="0"/>
                <a:cs typeface="Calibri" panose="020F0502020204030204" pitchFamily="34" charset="0"/>
              </a:rPr>
              <a:t>ked</a:t>
            </a:r>
            <a:r>
              <a:rPr sz="280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78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800" spc="-69" dirty="0">
                <a:latin typeface="Calibri" panose="020F0502020204030204" pitchFamily="34" charset="0"/>
                <a:cs typeface="Calibri" panose="020F0502020204030204" pitchFamily="34" charset="0"/>
              </a:rPr>
              <a:t>rr</a:t>
            </a:r>
            <a:r>
              <a:rPr sz="2800" spc="-159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800" spc="-99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sz="280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59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sz="2800" spc="-99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99" dirty="0">
                <a:latin typeface="Calibri" panose="020F0502020204030204" pitchFamily="34" charset="0"/>
                <a:cs typeface="Calibri" panose="020F0502020204030204" pitchFamily="34" charset="0"/>
              </a:rPr>
              <a:t>masking</a:t>
            </a:r>
            <a:r>
              <a:rPr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19" dirty="0"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99" dirty="0">
                <a:latin typeface="Calibri" panose="020F0502020204030204" pitchFamily="34" charset="0"/>
                <a:cs typeface="Calibri" panose="020F0502020204030204" pitchFamily="34" charset="0"/>
              </a:rPr>
              <a:t>greater</a:t>
            </a:r>
            <a:r>
              <a:rPr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69" dirty="0">
                <a:latin typeface="Calibri" panose="020F0502020204030204" pitchFamily="34" charset="0"/>
                <a:cs typeface="Calibri" panose="020F0502020204030204" pitchFamily="34" charset="0"/>
              </a:rPr>
              <a:t>than</a:t>
            </a:r>
            <a:r>
              <a:rPr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19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80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09" dirty="0">
                <a:latin typeface="Calibri" panose="020F0502020204030204" pitchFamily="34" charset="0"/>
                <a:cs typeface="Calibri" panose="020F0502020204030204" pitchFamily="34" charset="0"/>
              </a:rPr>
              <a:t>value: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6288" y="2636838"/>
            <a:ext cx="7494587" cy="369887"/>
          </a:xfrm>
          <a:prstGeom prst="rect">
            <a:avLst/>
          </a:prstGeom>
          <a:ln w="5054">
            <a:noFill/>
          </a:ln>
        </p:spPr>
        <p:txBody>
          <a:bodyPr lIns="0" tIns="0" rIns="0" bIns="0">
            <a:spAutoFit/>
          </a:bodyPr>
          <a:lstStyle>
            <a:defPPr>
              <a:defRPr lang="en-US"/>
            </a:defPPr>
            <a:lvl1pPr marL="74278">
              <a:defRPr sz="2400" spc="129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eaLnBrk="1" hangingPunct="1">
              <a:defRPr/>
            </a:pPr>
            <a:r>
              <a:rPr lang="en-GB" dirty="0"/>
              <a:t>b </a:t>
            </a:r>
            <a:r>
              <a:rPr dirty="0"/>
              <a:t>=</a:t>
            </a:r>
            <a:r>
              <a:rPr lang="en-GB" dirty="0"/>
              <a:t> </a:t>
            </a:r>
            <a:r>
              <a:rPr dirty="0" err="1"/>
              <a:t>MA.masked_greater</a:t>
            </a:r>
            <a:r>
              <a:rPr dirty="0"/>
              <a:t>([1,2,3,4</a:t>
            </a:r>
            <a:r>
              <a:rPr lang="en-GB" dirty="0"/>
              <a:t>,5</a:t>
            </a:r>
            <a:r>
              <a:rPr dirty="0"/>
              <a:t>],3)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2963" y="3467100"/>
            <a:ext cx="7507287" cy="862013"/>
          </a:xfrm>
          <a:prstGeom prst="rect">
            <a:avLst/>
          </a:prstGeom>
          <a:ln>
            <a:noFill/>
          </a:ln>
        </p:spPr>
        <p:txBody>
          <a:bodyPr lIns="0" tIns="0" rIns="0" bIns="0">
            <a:spAutoFit/>
          </a:bodyPr>
          <a:lstStyle/>
          <a:p>
            <a:pPr marL="25179" eaLnBrk="1" hangingPunct="1">
              <a:defRPr/>
            </a:pPr>
            <a:r>
              <a:rPr sz="2800" spc="10" dirty="0">
                <a:latin typeface="Calibri" panose="020F0502020204030204" pitchFamily="34" charset="0"/>
                <a:cs typeface="Calibri" panose="020F0502020204030204" pitchFamily="34" charset="0"/>
              </a:rPr>
              <a:t>Ma</a:t>
            </a:r>
            <a:r>
              <a:rPr sz="2800" spc="-5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sz="2800" spc="-198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800" spc="-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19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800" spc="-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09" dirty="0">
                <a:latin typeface="Calibri" panose="020F0502020204030204" pitchFamily="34" charset="0"/>
                <a:cs typeface="Calibri" panose="020F0502020204030204" pitchFamily="34" charset="0"/>
              </a:rPr>
              <a:t>mas</a:t>
            </a:r>
            <a:r>
              <a:rPr sz="2800" spc="-149" dirty="0">
                <a:latin typeface="Calibri" panose="020F0502020204030204" pitchFamily="34" charset="0"/>
                <a:cs typeface="Calibri" panose="020F0502020204030204" pitchFamily="34" charset="0"/>
              </a:rPr>
              <a:t>ked</a:t>
            </a:r>
            <a:r>
              <a:rPr sz="2800" spc="-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78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800" spc="-69" dirty="0">
                <a:latin typeface="Calibri" panose="020F0502020204030204" pitchFamily="34" charset="0"/>
                <a:cs typeface="Calibri" panose="020F0502020204030204" pitchFamily="34" charset="0"/>
              </a:rPr>
              <a:t>rr</a:t>
            </a:r>
            <a:r>
              <a:rPr sz="2800" spc="-159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800" spc="-99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sz="2800" spc="-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59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sz="2800" spc="-99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sz="2800" spc="-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99" dirty="0">
                <a:latin typeface="Calibri" panose="020F0502020204030204" pitchFamily="34" charset="0"/>
                <a:cs typeface="Calibri" panose="020F0502020204030204" pitchFamily="34" charset="0"/>
              </a:rPr>
              <a:t>masking</a:t>
            </a:r>
            <a:r>
              <a:rPr sz="2800" spc="-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19" dirty="0"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sz="2800" spc="-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30" dirty="0"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sz="2800" spc="-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09" dirty="0">
                <a:latin typeface="Calibri" panose="020F0502020204030204" pitchFamily="34" charset="0"/>
                <a:cs typeface="Calibri" panose="020F0502020204030204" pitchFamily="34" charset="0"/>
              </a:rPr>
              <a:t>meet</a:t>
            </a:r>
            <a:r>
              <a:rPr sz="2800" spc="-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19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800" spc="-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69" dirty="0">
                <a:latin typeface="Calibri" panose="020F0502020204030204" pitchFamily="34" charset="0"/>
                <a:cs typeface="Calibri" panose="020F0502020204030204" pitchFamily="34" charset="0"/>
              </a:rPr>
              <a:t>condition: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3125" y="4652963"/>
            <a:ext cx="7659688" cy="1108075"/>
          </a:xfrm>
          <a:prstGeom prst="rect">
            <a:avLst/>
          </a:prstGeom>
          <a:ln w="5054">
            <a:noFill/>
          </a:ln>
        </p:spPr>
        <p:txBody>
          <a:bodyPr lIns="0" tIns="0" rIns="0" bIns="0">
            <a:spAutoFit/>
          </a:bodyPr>
          <a:lstStyle>
            <a:defPPr>
              <a:defRPr lang="en-US"/>
            </a:defPPr>
            <a:lvl1pPr marL="74278">
              <a:defRPr sz="2400" spc="129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eaLnBrk="1" hangingPunct="1">
              <a:defRPr/>
            </a:pPr>
            <a:r>
              <a:rPr lang="en-GB" dirty="0"/>
              <a:t>data = </a:t>
            </a:r>
            <a:r>
              <a:rPr lang="en-GB" dirty="0" err="1"/>
              <a:t>np.array</a:t>
            </a:r>
            <a:r>
              <a:rPr lang="en-GB" dirty="0"/>
              <a:t>([1,2,3,4,5])</a:t>
            </a:r>
          </a:p>
          <a:p>
            <a:pPr eaLnBrk="1" hangingPunct="1">
              <a:defRPr/>
            </a:pPr>
            <a:r>
              <a:rPr lang="en-GB" dirty="0" err="1"/>
              <a:t>cond</a:t>
            </a:r>
            <a:r>
              <a:rPr lang="en-GB" dirty="0"/>
              <a:t> = </a:t>
            </a:r>
            <a:r>
              <a:rPr lang="en-GB" dirty="0" err="1"/>
              <a:t>np.logical_and</a:t>
            </a:r>
            <a:r>
              <a:rPr lang="en-GB" dirty="0"/>
              <a:t>(data&gt;2, data&lt;5)</a:t>
            </a:r>
          </a:p>
          <a:p>
            <a:pPr eaLnBrk="1" hangingPunct="1">
              <a:defRPr/>
            </a:pPr>
            <a:r>
              <a:rPr lang="en-GB" dirty="0"/>
              <a:t>c </a:t>
            </a:r>
            <a:r>
              <a:rPr dirty="0"/>
              <a:t>=</a:t>
            </a:r>
            <a:r>
              <a:rPr lang="en-GB" dirty="0"/>
              <a:t> M</a:t>
            </a:r>
            <a:r>
              <a:rPr dirty="0" err="1"/>
              <a:t>A.masked_where</a:t>
            </a:r>
            <a:r>
              <a:rPr dirty="0"/>
              <a:t>(</a:t>
            </a:r>
            <a:r>
              <a:rPr lang="en-GB" dirty="0" err="1"/>
              <a:t>cond</a:t>
            </a:r>
            <a:r>
              <a:rPr dirty="0"/>
              <a:t>,</a:t>
            </a:r>
            <a:r>
              <a:rPr lang="en-GB" dirty="0"/>
              <a:t> </a:t>
            </a:r>
            <a:r>
              <a:rPr dirty="0"/>
              <a:t>data)</a:t>
            </a: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object 2"/>
          <p:cNvSpPr txBox="1">
            <a:spLocks/>
          </p:cNvSpPr>
          <p:nvPr/>
        </p:nvSpPr>
        <p:spPr bwMode="auto">
          <a:xfrm>
            <a:off x="576263" y="273050"/>
            <a:ext cx="8229600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400" b="1">
                <a:cs typeface="Calibri" panose="020F0502020204030204" pitchFamily="34" charset="0"/>
              </a:rPr>
              <a:t>Masked arrays:</a:t>
            </a:r>
            <a:br>
              <a:rPr lang="en-US" altLang="en-US" sz="4400" b="1">
                <a:cs typeface="Calibri" panose="020F0502020204030204" pitchFamily="34" charset="0"/>
              </a:rPr>
            </a:br>
            <a:r>
              <a:rPr lang="en-US" altLang="en-US" sz="4400" b="1">
                <a:cs typeface="Calibri" panose="020F0502020204030204" pitchFamily="34" charset="0"/>
              </a:rPr>
              <a:t>example operations</a:t>
            </a:r>
          </a:p>
        </p:txBody>
      </p:sp>
      <p:sp>
        <p:nvSpPr>
          <p:cNvPr id="72707" name="object 3"/>
          <p:cNvSpPr txBox="1">
            <a:spLocks noChangeArrowheads="1"/>
          </p:cNvSpPr>
          <p:nvPr/>
        </p:nvSpPr>
        <p:spPr bwMode="auto">
          <a:xfrm>
            <a:off x="576263" y="1700213"/>
            <a:ext cx="822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22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3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en-US">
                <a:cs typeface="Calibri" panose="020F0502020204030204" pitchFamily="34" charset="0"/>
              </a:rPr>
              <a:t>(with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>
                <a:cs typeface="Calibri" panose="020F0502020204030204" pitchFamily="34" charset="0"/>
              </a:rPr>
              <a:t> and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en-US">
                <a:cs typeface="Calibri" panose="020F0502020204030204" pitchFamily="34" charset="0"/>
              </a:rPr>
              <a:t> arrays as constructed in previous slide)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68538" y="2133600"/>
          <a:ext cx="4679950" cy="3887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5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0598">
                <a:tc>
                  <a:txBody>
                    <a:bodyPr/>
                    <a:lstStyle/>
                    <a:p>
                      <a:r>
                        <a:rPr lang="en-GB" sz="1800" b="1" dirty="0"/>
                        <a:t>Expression</a:t>
                      </a:r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r>
                        <a:rPr lang="en-GB" sz="1800" b="1" dirty="0"/>
                        <a:t>Values including mask</a:t>
                      </a:r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5438">
                <a:tc>
                  <a:txBody>
                    <a:bodyPr/>
                    <a:lstStyle/>
                    <a:p>
                      <a:r>
                        <a:rPr lang="en-GB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</a:t>
                      </a:r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[ 1  2  3 -- </a:t>
                      </a:r>
                      <a:r>
                        <a:rPr lang="en-GB" alt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--]</a:t>
                      </a:r>
                      <a:endParaRPr lang="en-US" alt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438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</a:t>
                      </a:r>
                      <a:endParaRPr lang="en-GB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[ 1  2 -- --  5]</a:t>
                      </a:r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5438">
                <a:tc>
                  <a:txBody>
                    <a:bodyPr/>
                    <a:lstStyle/>
                    <a:p>
                      <a:r>
                        <a:rPr lang="en-US" alt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 * b </a:t>
                      </a:r>
                      <a:endParaRPr lang="en-GB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r>
                        <a:rPr lang="en-US" alt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[ 1  4  9 -- </a:t>
                      </a:r>
                      <a:r>
                        <a:rPr lang="en-GB" alt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--]</a:t>
                      </a:r>
                      <a:endParaRPr lang="en-GB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5438">
                <a:tc>
                  <a:txBody>
                    <a:bodyPr/>
                    <a:lstStyle/>
                    <a:p>
                      <a:r>
                        <a:rPr lang="en-US" alt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 + 1 </a:t>
                      </a:r>
                      <a:endParaRPr lang="en-GB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r>
                        <a:rPr lang="en-US" alt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[ 2  3  4 -- </a:t>
                      </a:r>
                      <a:r>
                        <a:rPr lang="en-GB" alt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--]</a:t>
                      </a:r>
                      <a:endParaRPr lang="en-GB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5438">
                <a:tc>
                  <a:txBody>
                    <a:bodyPr/>
                    <a:lstStyle/>
                    <a:p>
                      <a:r>
                        <a:rPr lang="en-US" alt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 + c</a:t>
                      </a:r>
                      <a:endParaRPr lang="en-GB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r>
                        <a:rPr lang="en-US" alt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[ 2  4 -- </a:t>
                      </a:r>
                      <a:r>
                        <a:rPr lang="en-GB" alt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 --]</a:t>
                      </a:r>
                      <a:endParaRPr lang="en-GB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C75AB4E-7840-A745-8A7C-3F89C7221A0F}"/>
              </a:ext>
            </a:extLst>
          </p:cNvPr>
          <p:cNvSpPr txBox="1"/>
          <p:nvPr/>
        </p:nvSpPr>
        <p:spPr>
          <a:xfrm>
            <a:off x="251520" y="2152651"/>
            <a:ext cx="1672253" cy="92333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Masked when:</a:t>
            </a:r>
          </a:p>
          <a:p>
            <a:r>
              <a:rPr lang="en-GB" dirty="0"/>
              <a:t>b &gt; 3</a:t>
            </a:r>
          </a:p>
          <a:p>
            <a:r>
              <a:rPr lang="en-GB" dirty="0"/>
              <a:t>c &gt; 2, c &lt; 5</a:t>
            </a: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object 3"/>
          <p:cNvSpPr txBox="1">
            <a:spLocks noChangeArrowheads="1"/>
          </p:cNvSpPr>
          <p:nvPr/>
        </p:nvSpPr>
        <p:spPr bwMode="auto">
          <a:xfrm>
            <a:off x="944563" y="1479550"/>
            <a:ext cx="749141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17500" indent="-29368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2400" dirty="0">
                <a:cs typeface="Calibri" panose="020F0502020204030204" pitchFamily="34" charset="0"/>
              </a:rPr>
              <a:t>An array can be "filled", which replaces masked values with</a:t>
            </a:r>
          </a:p>
          <a:p>
            <a:pPr eaLnBrk="1" hangingPunct="1">
              <a:lnSpc>
                <a:spcPct val="103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2400" dirty="0">
                <a:cs typeface="Calibri" panose="020F0502020204030204" pitchFamily="34" charset="0"/>
              </a:rPr>
              <a:t>the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fill_value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3000"/>
              </a:lnSpc>
              <a:spcBef>
                <a:spcPts val="600"/>
              </a:spcBef>
              <a:buFontTx/>
              <a:buNone/>
              <a:defRPr/>
            </a:pP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a.filled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())   </a:t>
            </a:r>
            <a:r>
              <a:rPr lang="en-GB" altLang="en-US" sz="2000" dirty="0">
                <a:latin typeface="+mn-lt"/>
                <a:cs typeface="Courier New" panose="02070309020205020404" pitchFamily="49" charset="0"/>
                <a:sym typeface="Wingdings" panose="05000000000000000000" pitchFamily="2" charset="2"/>
              </a:rPr>
              <a:t>  </a:t>
            </a:r>
            <a:r>
              <a:rPr lang="en-GB" altLang="en-US" sz="2000" dirty="0">
                <a:latin typeface="+mn-lt"/>
                <a:cs typeface="Courier New" panose="02070309020205020404" pitchFamily="49" charset="0"/>
              </a:rPr>
              <a:t>or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MA.filled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 eaLnBrk="1" hangingPunct="1">
              <a:lnSpc>
                <a:spcPct val="103000"/>
              </a:lnSpc>
              <a:spcBef>
                <a:spcPts val="600"/>
              </a:spcBef>
              <a:buFontTx/>
              <a:buNone/>
              <a:defRPr/>
            </a:pP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400" i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array([999999, 999999, 3])</a:t>
            </a:r>
            <a:r>
              <a:rPr lang="en-GB" altLang="en-US" sz="2000" i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GB" altLang="en-US" sz="2000" dirty="0" err="1">
                <a:ea typeface="Tahoma" panose="020B060403050404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numpy</a:t>
            </a:r>
            <a:r>
              <a:rPr lang="en-GB" altLang="en-US" sz="2000" dirty="0">
                <a:ea typeface="Tahoma" panose="020B060403050404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array</a:t>
            </a:r>
            <a:endParaRPr lang="en-GB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755" name="object 2"/>
          <p:cNvSpPr txBox="1">
            <a:spLocks/>
          </p:cNvSpPr>
          <p:nvPr/>
        </p:nvSpPr>
        <p:spPr bwMode="auto">
          <a:xfrm>
            <a:off x="576263" y="123825"/>
            <a:ext cx="8229600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400" b="1">
                <a:cs typeface="Calibri" panose="020F0502020204030204" pitchFamily="34" charset="0"/>
              </a:rPr>
              <a:t>Masked arrays: fill values</a:t>
            </a:r>
          </a:p>
        </p:txBody>
      </p:sp>
      <p:sp>
        <p:nvSpPr>
          <p:cNvPr id="7" name="object 3"/>
          <p:cNvSpPr txBox="1">
            <a:spLocks noChangeArrowheads="1"/>
          </p:cNvSpPr>
          <p:nvPr/>
        </p:nvSpPr>
        <p:spPr bwMode="auto">
          <a:xfrm>
            <a:off x="933450" y="3716338"/>
            <a:ext cx="7515225" cy="205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17500" indent="-29368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ts val="600"/>
              </a:spcBef>
              <a:defRPr/>
            </a:pPr>
            <a:r>
              <a:rPr lang="en-US" altLang="en-US" sz="2400" dirty="0">
                <a:cs typeface="Calibri" panose="020F0502020204030204" pitchFamily="34" charset="0"/>
              </a:rPr>
              <a:t>Typical use: when writing to a file</a:t>
            </a:r>
          </a:p>
          <a:p>
            <a:pPr eaLnBrk="1" hangingPunct="1">
              <a:lnSpc>
                <a:spcPct val="103000"/>
              </a:lnSpc>
              <a:spcBef>
                <a:spcPts val="600"/>
              </a:spcBef>
              <a:defRPr/>
            </a:pPr>
            <a:r>
              <a:rPr lang="en-US" altLang="en-US" sz="2400" dirty="0">
                <a:cs typeface="Calibri" panose="020F0502020204030204" pitchFamily="34" charset="0"/>
              </a:rPr>
              <a:t>You should use a value outside the valid data range</a:t>
            </a:r>
          </a:p>
          <a:p>
            <a:pPr eaLnBrk="1" hangingPunct="1">
              <a:lnSpc>
                <a:spcPct val="103000"/>
              </a:lnSpc>
              <a:spcBef>
                <a:spcPts val="600"/>
              </a:spcBef>
              <a:defRPr/>
            </a:pPr>
            <a:r>
              <a:rPr lang="en-US" altLang="en-US" sz="2400" dirty="0">
                <a:cs typeface="Calibri" panose="020F0502020204030204" pitchFamily="34" charset="0"/>
              </a:rPr>
              <a:t>Can override default when creating an array, e.g.</a:t>
            </a:r>
            <a:br>
              <a:rPr lang="en-US" altLang="en-US" sz="2400" dirty="0">
                <a:cs typeface="Calibri" panose="020F0502020204030204" pitchFamily="34" charset="0"/>
              </a:rPr>
            </a:br>
            <a:r>
              <a:rPr lang="en-GB" sz="2400" spc="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MA.masked_array</a:t>
            </a:r>
            <a:r>
              <a:rPr lang="en-GB" sz="2400" spc="99" dirty="0">
                <a:latin typeface="Courier New" panose="02070309020205020404" pitchFamily="49" charset="0"/>
                <a:cs typeface="Courier New" panose="02070309020205020404" pitchFamily="49" charset="0"/>
              </a:rPr>
              <a:t>(data=...,mask=...,</a:t>
            </a:r>
            <a:br>
              <a:rPr lang="en-GB" sz="2400" spc="99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400" spc="99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GB" sz="2400" b="1" spc="188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fill_value</a:t>
            </a:r>
            <a:r>
              <a:rPr lang="en-GB" sz="2400" b="1" spc="188" dirty="0">
                <a:latin typeface="Courier New" panose="02070309020205020404" pitchFamily="49" charset="0"/>
                <a:cs typeface="Courier New" panose="02070309020205020404" pitchFamily="49" charset="0"/>
              </a:rPr>
              <a:t>=1e30</a:t>
            </a:r>
            <a:r>
              <a:rPr lang="en-GB" sz="2400" spc="188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2400" dirty="0"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object 2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676275"/>
          </a:xfrm>
        </p:spPr>
        <p:txBody>
          <a:bodyPr/>
          <a:lstStyle/>
          <a:p>
            <a:r>
              <a:rPr lang="en-US" altLang="en-US" b="1"/>
              <a:t>Conclusions</a:t>
            </a:r>
          </a:p>
        </p:txBody>
      </p:sp>
      <p:sp>
        <p:nvSpPr>
          <p:cNvPr id="76803" name="object 3"/>
          <p:cNvSpPr>
            <a:spLocks noGrp="1"/>
          </p:cNvSpPr>
          <p:nvPr>
            <p:ph idx="1"/>
          </p:nvPr>
        </p:nvSpPr>
        <p:spPr>
          <a:xfrm>
            <a:off x="468313" y="1412875"/>
            <a:ext cx="8229600" cy="4669227"/>
          </a:xfrm>
        </p:spPr>
        <p:txBody>
          <a:bodyPr lIns="0" tIns="0" rIns="0" bIns="0">
            <a:spAutoFit/>
          </a:bodyPr>
          <a:lstStyle/>
          <a:p>
            <a:pPr marL="573088" indent="-293688">
              <a:lnSpc>
                <a:spcPct val="103000"/>
              </a:lnSpc>
            </a:pP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altLang="en-US" sz="2800" dirty="0"/>
              <a:t> is a powerful array handling package that provides the array handling functionality of IDL, </a:t>
            </a:r>
            <a:r>
              <a:rPr lang="en-US" altLang="en-US" sz="2800" dirty="0" err="1"/>
              <a:t>Matlab</a:t>
            </a:r>
            <a:r>
              <a:rPr lang="en-US" altLang="en-US" sz="2800" dirty="0"/>
              <a:t>, Fortran 90 etc.</a:t>
            </a:r>
            <a:endParaRPr lang="en-US" altLang="en-US" sz="2800" dirty="0">
              <a:cs typeface="Calibri" panose="020F0502020204030204" pitchFamily="34" charset="0"/>
            </a:endParaRPr>
          </a:p>
          <a:p>
            <a:pPr marL="573088" indent="-293688">
              <a:lnSpc>
                <a:spcPct val="103000"/>
              </a:lnSpc>
              <a:spcBef>
                <a:spcPts val="600"/>
              </a:spcBef>
            </a:pPr>
            <a:r>
              <a:rPr lang="en-US" altLang="en-US" sz="2800" dirty="0"/>
              <a:t>Array syntax enables you to write more streamlined and flexible code: The same code can handle operations on arrays of arbitrary rank.</a:t>
            </a:r>
          </a:p>
          <a:p>
            <a:pPr marL="573088" indent="-293688">
              <a:lnSpc>
                <a:spcPct val="103000"/>
              </a:lnSpc>
              <a:spcBef>
                <a:spcPts val="600"/>
              </a:spcBef>
            </a:pPr>
            <a:r>
              <a:rPr lang="en-US" altLang="en-US" sz="2800" dirty="0">
                <a:cs typeface="Calibri" panose="020F0502020204030204" pitchFamily="34" charset="0"/>
              </a:rPr>
              <a:t>Masked arrays extend the functionality by providing support for "bad values".</a:t>
            </a:r>
          </a:p>
          <a:p>
            <a:pPr marL="573088" indent="-293688">
              <a:lnSpc>
                <a:spcPct val="103000"/>
              </a:lnSpc>
              <a:spcBef>
                <a:spcPts val="600"/>
              </a:spcBef>
            </a:pPr>
            <a:r>
              <a:rPr lang="en-US" altLang="en-US" sz="2800" dirty="0">
                <a:cs typeface="Calibri" panose="020F0502020204030204" pitchFamily="34" charset="0"/>
              </a:rPr>
              <a:t>Other libraries, such as Pandas, netCDF4, cf-python, iris and Xarray all use </a:t>
            </a:r>
            <a:r>
              <a:rPr lang="en-US" altLang="en-US" sz="2800" dirty="0" err="1">
                <a:cs typeface="Calibri" panose="020F0502020204030204" pitchFamily="34" charset="0"/>
              </a:rPr>
              <a:t>NumPy</a:t>
            </a:r>
            <a:r>
              <a:rPr lang="en-US" altLang="en-US" sz="2800" dirty="0">
                <a:cs typeface="Calibri" panose="020F0502020204030204" pitchFamily="34" charset="0"/>
              </a:rPr>
              <a:t>.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object 2"/>
          <p:cNvSpPr>
            <a:spLocks noGrp="1"/>
          </p:cNvSpPr>
          <p:nvPr>
            <p:ph type="title"/>
          </p:nvPr>
        </p:nvSpPr>
        <p:spPr>
          <a:xfrm>
            <a:off x="457200" y="168275"/>
            <a:ext cx="8229600" cy="1355725"/>
          </a:xfrm>
        </p:spPr>
        <p:txBody>
          <a:bodyPr/>
          <a:lstStyle/>
          <a:p>
            <a:r>
              <a:rPr lang="en-GB" altLang="en-US" sz="4000" b="1"/>
              <a:t>The </a:t>
            </a:r>
            <a:r>
              <a:rPr lang="en-US" altLang="en-US" sz="4000" b="1"/>
              <a:t>NumPy package</a:t>
            </a:r>
          </a:p>
        </p:txBody>
      </p:sp>
      <p:sp>
        <p:nvSpPr>
          <p:cNvPr id="5123" name="object 3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533900"/>
          </a:xfrm>
        </p:spPr>
        <p:txBody>
          <a:bodyPr lIns="0" tIns="228976" rIns="0" bIns="0">
            <a:spAutoFit/>
          </a:bodyPr>
          <a:lstStyle/>
          <a:p>
            <a:pPr marL="573088" indent="-293688">
              <a:lnSpc>
                <a:spcPct val="103000"/>
              </a:lnSpc>
              <a:spcBef>
                <a:spcPts val="638"/>
              </a:spcBef>
            </a:pPr>
            <a:r>
              <a:rPr lang="en-US" altLang="en-US" sz="2800"/>
              <a:t>NumPy is the standard array package in Python. (There are others, but the community has now converged on NumPy)</a:t>
            </a:r>
            <a:r>
              <a:rPr lang="en-GB" altLang="en-US" sz="2800"/>
              <a:t>.</a:t>
            </a:r>
          </a:p>
          <a:p>
            <a:pPr marL="573088" indent="-293688">
              <a:lnSpc>
                <a:spcPct val="103000"/>
              </a:lnSpc>
              <a:spcBef>
                <a:spcPts val="638"/>
              </a:spcBef>
            </a:pPr>
            <a:r>
              <a:rPr lang="en-GB" altLang="en-US" sz="2800"/>
              <a:t>NumPy is written in C so processing of large arrays is much faster than processing lists.</a:t>
            </a:r>
            <a:endParaRPr lang="en-US" altLang="en-US" sz="1000">
              <a:cs typeface="Calibri" panose="020F0502020204030204" pitchFamily="34" charset="0"/>
            </a:endParaRPr>
          </a:p>
          <a:p>
            <a:pPr marL="573088" indent="-293688">
              <a:lnSpc>
                <a:spcPct val="103000"/>
              </a:lnSpc>
              <a:spcBef>
                <a:spcPts val="600"/>
              </a:spcBef>
            </a:pPr>
            <a:r>
              <a:rPr lang="en-US" altLang="en-US" sz="2800"/>
              <a:t>To utilize NumPy's functions and attributes, you import the package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altLang="en-US" sz="2800"/>
              <a:t>.</a:t>
            </a:r>
            <a:endParaRPr lang="en-US" altLang="en-US" sz="2800">
              <a:cs typeface="Calibri" panose="020F0502020204030204" pitchFamily="34" charset="0"/>
            </a:endParaRPr>
          </a:p>
          <a:p>
            <a:pPr marL="573088" indent="-293688">
              <a:lnSpc>
                <a:spcPct val="103000"/>
              </a:lnSpc>
              <a:spcBef>
                <a:spcPts val="588"/>
              </a:spcBef>
            </a:pPr>
            <a:r>
              <a:rPr lang="en-US" altLang="en-US" sz="2800"/>
              <a:t>Often NumPy is imported as an alias, e.g.:</a:t>
            </a:r>
            <a:endParaRPr lang="en-GB" altLang="en-US" sz="1200"/>
          </a:p>
          <a:p>
            <a:pPr marL="573088" indent="-293688">
              <a:lnSpc>
                <a:spcPct val="103000"/>
              </a:lnSpc>
              <a:spcBef>
                <a:spcPts val="588"/>
              </a:spcBef>
              <a:buFont typeface="Arial" panose="020B0604020202020204" pitchFamily="34" charset="0"/>
              <a:buNone/>
            </a:pPr>
            <a:r>
              <a:rPr lang="en-GB" altLang="en-US" sz="2800">
                <a:latin typeface="MS Gothic" panose="020B0609070205080204" pitchFamily="49" charset="-128"/>
                <a:ea typeface="MS Gothic" panose="020B0609070205080204" pitchFamily="49" charset="-128"/>
              </a:rPr>
              <a:t>	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numpy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object 2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676275"/>
          </a:xfrm>
        </p:spPr>
        <p:txBody>
          <a:bodyPr/>
          <a:lstStyle/>
          <a:p>
            <a:r>
              <a:rPr lang="en-US" altLang="en-US" b="1"/>
              <a:t>Creating arrays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/>
              <a:t>Use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GB" dirty="0"/>
              <a:t> function on a list: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sz="1100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numpy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np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a = np.array([[2, 3, -5],[21, -2, 1]])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object 2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676275"/>
          </a:xfrm>
        </p:spPr>
        <p:txBody>
          <a:bodyPr/>
          <a:lstStyle/>
          <a:p>
            <a:r>
              <a:rPr lang="en-US" altLang="en-US" b="1"/>
              <a:t>Creating arrays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/>
              <a:t>Use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GB" dirty="0"/>
              <a:t> function on a list: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sz="1100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numpy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np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a = np.array([[2, 3, -5],[21, -2, 1]])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dirty="0"/>
          </a:p>
          <a:p>
            <a:pPr fontAlgn="auto">
              <a:spcAft>
                <a:spcPts val="0"/>
              </a:spcAft>
              <a:defRPr/>
            </a:pPr>
            <a:r>
              <a:rPr lang="en-GB" dirty="0">
                <a:solidFill>
                  <a:prstClr val="black"/>
                </a:solidFill>
              </a:rPr>
              <a:t>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GB" dirty="0">
                <a:solidFill>
                  <a:prstClr val="black"/>
                </a:solidFill>
              </a:rPr>
              <a:t> function will match the array type to the contents of the list.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dirty="0"/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object 2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676275"/>
          </a:xfrm>
        </p:spPr>
        <p:txBody>
          <a:bodyPr/>
          <a:lstStyle/>
          <a:p>
            <a:r>
              <a:rPr lang="en-US" altLang="en-US" b="1"/>
              <a:t>Creating arrays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/>
              <a:t>To force a certain numerical type for the array, set the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GB" dirty="0"/>
              <a:t> keyword to a type code: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sz="1100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a = np.array([[2, 3, -5], [21, -2, 1]],  dtype = np.int32)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dirty="0"/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object 2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676275"/>
          </a:xfrm>
        </p:spPr>
        <p:txBody>
          <a:bodyPr/>
          <a:lstStyle/>
          <a:p>
            <a:r>
              <a:rPr lang="en-GB" altLang="en-US" b="1"/>
              <a:t>Typecodes for arrays</a:t>
            </a:r>
            <a:endParaRPr lang="en-US" altLang="en-US" b="1"/>
          </a:p>
        </p:txBody>
      </p:sp>
      <p:sp>
        <p:nvSpPr>
          <p:cNvPr id="3" name="object 3"/>
          <p:cNvSpPr txBox="1"/>
          <p:nvPr/>
        </p:nvSpPr>
        <p:spPr>
          <a:xfrm>
            <a:off x="944563" y="1389063"/>
            <a:ext cx="7297737" cy="22780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ts val="0"/>
              </a:spcBef>
              <a:defRPr/>
            </a:pPr>
            <a:r>
              <a:rPr sz="2800" spc="-109" dirty="0">
                <a:latin typeface="Calibri" panose="020F0502020204030204" pitchFamily="34" charset="0"/>
                <a:cs typeface="Calibri" panose="020F0502020204030204" pitchFamily="34" charset="0"/>
              </a:rPr>
              <a:t>Some</a:t>
            </a:r>
            <a:r>
              <a:rPr sz="280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19" dirty="0">
                <a:latin typeface="Calibri" panose="020F0502020204030204" pitchFamily="34" charset="0"/>
                <a:cs typeface="Calibri" panose="020F0502020204030204" pitchFamily="34" charset="0"/>
              </a:rPr>
              <a:t>common</a:t>
            </a:r>
            <a:r>
              <a:rPr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2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800" spc="-89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sz="2800" spc="-4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z="2800" spc="-119" dirty="0">
                <a:latin typeface="Calibri" panose="020F0502020204030204" pitchFamily="34" charset="0"/>
                <a:cs typeface="Calibri" panose="020F0502020204030204" pitchFamily="34" charset="0"/>
              </a:rPr>
              <a:t>ec</a:t>
            </a:r>
            <a:r>
              <a:rPr sz="2800" spc="-79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800" spc="-149" dirty="0">
                <a:latin typeface="Calibri" panose="020F0502020204030204" pitchFamily="34" charset="0"/>
                <a:cs typeface="Calibri" panose="020F0502020204030204" pitchFamily="34" charset="0"/>
              </a:rPr>
              <a:t>des</a:t>
            </a:r>
            <a:r>
              <a:rPr sz="280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69" dirty="0">
                <a:latin typeface="Calibri" panose="020F0502020204030204" pitchFamily="34" charset="0"/>
                <a:cs typeface="Calibri" panose="020F0502020204030204" pitchFamily="34" charset="0"/>
              </a:rPr>
              <a:t>(which</a:t>
            </a:r>
            <a:r>
              <a:rPr sz="280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78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800" spc="-69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800" spc="-198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89" dirty="0">
                <a:latin typeface="Calibri" panose="020F0502020204030204" pitchFamily="34" charset="0"/>
                <a:cs typeface="Calibri" panose="020F0502020204030204" pitchFamily="34" charset="0"/>
              </a:rPr>
              <a:t>strings):</a:t>
            </a:r>
            <a:endParaRPr lang="en-GB" sz="2800" spc="-8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spcBef>
                <a:spcPts val="0"/>
              </a:spcBef>
              <a:defRPr/>
            </a:pP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spcBef>
                <a:spcPts val="0"/>
              </a:spcBef>
              <a:defRPr/>
            </a:pPr>
            <a:r>
              <a:rPr lang="en-GB" sz="2400" spc="-169" dirty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sz="2400" spc="-169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sz="2400" spc="258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spc="258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sz="2400" spc="-69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sz="24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400" spc="-149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sz="2400" spc="-69" dirty="0">
                <a:latin typeface="Courier New" panose="02070309020205020404" pitchFamily="49" charset="0"/>
                <a:cs typeface="Courier New" panose="02070309020205020404" pitchFamily="49" charset="0"/>
              </a:rPr>
              <a:t>recision</a:t>
            </a:r>
            <a:r>
              <a:rPr sz="24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400" spc="-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</a:t>
            </a:r>
            <a:r>
              <a:rPr lang="en-GB" sz="2400" spc="-5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GB" sz="2400" spc="-169" dirty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sz="2400" spc="-169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sz="2400" spc="258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spc="258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sz="2400" spc="-69" dirty="0">
                <a:latin typeface="Courier New" panose="02070309020205020404" pitchFamily="49" charset="0"/>
                <a:cs typeface="Courier New" panose="02070309020205020404" pitchFamily="49" charset="0"/>
              </a:rPr>
              <a:t>Single</a:t>
            </a:r>
            <a:r>
              <a:rPr sz="24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400" spc="-149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sz="2400" spc="-69" dirty="0">
                <a:latin typeface="Courier New" panose="02070309020205020404" pitchFamily="49" charset="0"/>
                <a:cs typeface="Courier New" panose="02070309020205020404" pitchFamily="49" charset="0"/>
              </a:rPr>
              <a:t>recision</a:t>
            </a:r>
            <a:r>
              <a:rPr sz="24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400" spc="-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</a:t>
            </a:r>
            <a:r>
              <a:rPr lang="en-GB" sz="2400" spc="-5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  <a:defRPr/>
            </a:pPr>
            <a:r>
              <a:rPr lang="en-GB" sz="2400" spc="-169" dirty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sz="2400" spc="-169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GB" sz="2400" spc="-169" dirty="0">
                <a:latin typeface="Courier New" panose="02070309020205020404" pitchFamily="49" charset="0"/>
                <a:cs typeface="Courier New" panose="02070309020205020404" pitchFamily="49" charset="0"/>
              </a:rPr>
              <a:t>		Byte</a:t>
            </a:r>
            <a:endParaRPr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  <a:defRPr/>
            </a:pPr>
            <a:r>
              <a:rPr lang="en-GB" sz="2400" spc="-169" dirty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sz="2400" spc="-169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sz="2400" spc="258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spc="258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sz="2400" spc="-59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sz="24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400" spc="-79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GB" sz="2400" spc="-79" dirty="0">
                <a:latin typeface="Courier New" panose="02070309020205020404" pitchFamily="49" charset="0"/>
                <a:cs typeface="Courier New" panose="02070309020205020404" pitchFamily="49" charset="0"/>
              </a:rPr>
              <a:t> (64-bit)</a:t>
            </a:r>
            <a:endParaRPr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object 2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676275"/>
          </a:xfrm>
        </p:spPr>
        <p:txBody>
          <a:bodyPr/>
          <a:lstStyle/>
          <a:p>
            <a:r>
              <a:rPr lang="en-GB" altLang="en-US" b="1"/>
              <a:t>Other ways of creating arrays</a:t>
            </a:r>
            <a:endParaRPr lang="en-US" altLang="en-US" b="1"/>
          </a:p>
        </p:txBody>
      </p:sp>
      <p:sp>
        <p:nvSpPr>
          <p:cNvPr id="3" name="object 3"/>
          <p:cNvSpPr txBox="1"/>
          <p:nvPr/>
        </p:nvSpPr>
        <p:spPr>
          <a:xfrm>
            <a:off x="539750" y="1487488"/>
            <a:ext cx="8051800" cy="984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5179" eaLnBrk="1" hangingPunct="1">
              <a:spcBef>
                <a:spcPts val="694"/>
              </a:spcBef>
              <a:defRPr/>
            </a:pPr>
            <a:r>
              <a:rPr sz="3200" spc="10" dirty="0">
                <a:latin typeface="+mn-lt"/>
                <a:cs typeface="Calibri" panose="020F0502020204030204" pitchFamily="34" charset="0"/>
              </a:rPr>
              <a:t>T</a:t>
            </a:r>
            <a:r>
              <a:rPr sz="3200" spc="-109" dirty="0">
                <a:latin typeface="+mn-lt"/>
                <a:cs typeface="Calibri" panose="020F0502020204030204" pitchFamily="34" charset="0"/>
              </a:rPr>
              <a:t>o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89" dirty="0">
                <a:latin typeface="+mn-lt"/>
                <a:cs typeface="Calibri" panose="020F0502020204030204" pitchFamily="34" charset="0"/>
              </a:rPr>
              <a:t>create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109" dirty="0">
                <a:latin typeface="+mn-lt"/>
                <a:cs typeface="Calibri" panose="020F0502020204030204" pitchFamily="34" charset="0"/>
              </a:rPr>
              <a:t>an</a:t>
            </a:r>
            <a:r>
              <a:rPr sz="3200" spc="4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178" dirty="0">
                <a:latin typeface="+mn-lt"/>
                <a:cs typeface="Calibri" panose="020F0502020204030204" pitchFamily="34" charset="0"/>
              </a:rPr>
              <a:t>a</a:t>
            </a:r>
            <a:r>
              <a:rPr sz="3200" spc="-69" dirty="0">
                <a:latin typeface="+mn-lt"/>
                <a:cs typeface="Calibri" panose="020F0502020204030204" pitchFamily="34" charset="0"/>
              </a:rPr>
              <a:t>rr</a:t>
            </a:r>
            <a:r>
              <a:rPr sz="3200" spc="-159" dirty="0">
                <a:latin typeface="+mn-lt"/>
                <a:cs typeface="Calibri" panose="020F0502020204030204" pitchFamily="34" charset="0"/>
              </a:rPr>
              <a:t>a</a:t>
            </a:r>
            <a:r>
              <a:rPr sz="3200" spc="-99" dirty="0">
                <a:latin typeface="+mn-lt"/>
                <a:cs typeface="Calibri" panose="020F0502020204030204" pitchFamily="34" charset="0"/>
              </a:rPr>
              <a:t>y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79" dirty="0">
                <a:latin typeface="+mn-lt"/>
                <a:cs typeface="Calibri" panose="020F0502020204030204" pitchFamily="34" charset="0"/>
              </a:rPr>
              <a:t>of</a:t>
            </a:r>
            <a:r>
              <a:rPr sz="3200" spc="4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119" dirty="0">
                <a:latin typeface="+mn-lt"/>
                <a:cs typeface="Calibri" panose="020F0502020204030204" pitchFamily="34" charset="0"/>
              </a:rPr>
              <a:t>a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109" dirty="0">
                <a:latin typeface="+mn-lt"/>
                <a:cs typeface="Calibri" panose="020F0502020204030204" pitchFamily="34" charset="0"/>
              </a:rPr>
              <a:t>given</a:t>
            </a:r>
            <a:r>
              <a:rPr sz="3200" spc="4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119" dirty="0">
                <a:latin typeface="+mn-lt"/>
                <a:cs typeface="Calibri" panose="020F0502020204030204" pitchFamily="34" charset="0"/>
              </a:rPr>
              <a:t>sha</a:t>
            </a:r>
            <a:r>
              <a:rPr sz="3200" spc="-69" dirty="0">
                <a:latin typeface="+mn-lt"/>
                <a:cs typeface="Calibri" panose="020F0502020204030204" pitchFamily="34" charset="0"/>
              </a:rPr>
              <a:t>p</a:t>
            </a:r>
            <a:r>
              <a:rPr sz="3200" spc="-198" dirty="0">
                <a:latin typeface="+mn-lt"/>
                <a:cs typeface="Calibri" panose="020F0502020204030204" pitchFamily="34" charset="0"/>
              </a:rPr>
              <a:t>e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59" dirty="0">
                <a:latin typeface="+mn-lt"/>
                <a:cs typeface="Calibri" panose="020F0502020204030204" pitchFamily="34" charset="0"/>
              </a:rPr>
              <a:t>filled</a:t>
            </a:r>
            <a:r>
              <a:rPr sz="3200" spc="4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59" dirty="0">
                <a:latin typeface="+mn-lt"/>
                <a:cs typeface="Calibri" panose="020F0502020204030204" pitchFamily="34" charset="0"/>
              </a:rPr>
              <a:t>with</a:t>
            </a:r>
            <a:r>
              <a:rPr sz="3200" spc="4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109" dirty="0">
                <a:latin typeface="+mn-lt"/>
                <a:cs typeface="Calibri" panose="020F0502020204030204" pitchFamily="34" charset="0"/>
              </a:rPr>
              <a:t>zeros,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149" dirty="0">
                <a:latin typeface="+mn-lt"/>
                <a:cs typeface="Calibri" panose="020F0502020204030204" pitchFamily="34" charset="0"/>
              </a:rPr>
              <a:t>use</a:t>
            </a:r>
            <a:r>
              <a:rPr sz="3200" spc="4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89" dirty="0">
                <a:latin typeface="+mn-lt"/>
                <a:cs typeface="Calibri" panose="020F0502020204030204" pitchFamily="34" charset="0"/>
              </a:rPr>
              <a:t>the</a:t>
            </a:r>
            <a:r>
              <a:rPr lang="en-GB" sz="3200" spc="-89" dirty="0">
                <a:latin typeface="+mn-lt"/>
                <a:cs typeface="Calibri" panose="020F0502020204030204" pitchFamily="34" charset="0"/>
              </a:rPr>
              <a:t> </a:t>
            </a:r>
            <a:r>
              <a:rPr sz="2400" dirty="0">
                <a:latin typeface="Courier New" pitchFamily="49" charset="0"/>
                <a:cs typeface="Courier New" pitchFamily="49" charset="0"/>
              </a:rPr>
              <a:t>zeros</a:t>
            </a:r>
            <a:r>
              <a:rPr sz="3200" spc="-377" dirty="0">
                <a:latin typeface="+mn-lt"/>
                <a:cs typeface="MS Gothic"/>
              </a:rPr>
              <a:t> </a:t>
            </a:r>
            <a:r>
              <a:rPr sz="3200" spc="-59" dirty="0">
                <a:latin typeface="+mn-lt"/>
                <a:cs typeface="Calibri" panose="020F0502020204030204" pitchFamily="34" charset="0"/>
              </a:rPr>
              <a:t>function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40" dirty="0">
                <a:latin typeface="+mn-lt"/>
                <a:cs typeface="Calibri" panose="020F0502020204030204" pitchFamily="34" charset="0"/>
              </a:rPr>
              <a:t>(with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2400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sz="3200" spc="-377" dirty="0">
                <a:latin typeface="+mn-lt"/>
                <a:cs typeface="MS Gothic"/>
              </a:rPr>
              <a:t> </a:t>
            </a:r>
            <a:r>
              <a:rPr sz="3200" spc="-40" dirty="0">
                <a:latin typeface="+mn-lt"/>
                <a:cs typeface="Calibri" panose="020F0502020204030204" pitchFamily="34" charset="0"/>
              </a:rPr>
              <a:t>b</a:t>
            </a:r>
            <a:r>
              <a:rPr sz="3200" spc="-109" dirty="0">
                <a:latin typeface="+mn-lt"/>
                <a:cs typeface="Calibri" panose="020F0502020204030204" pitchFamily="34" charset="0"/>
              </a:rPr>
              <a:t>eing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69" dirty="0">
                <a:latin typeface="+mn-lt"/>
                <a:cs typeface="Calibri" panose="020F0502020204030204" pitchFamily="34" charset="0"/>
              </a:rPr>
              <a:t>optional):</a:t>
            </a:r>
            <a:endParaRPr sz="3200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2532" name="object 4"/>
          <p:cNvSpPr txBox="1">
            <a:spLocks noChangeArrowheads="1"/>
          </p:cNvSpPr>
          <p:nvPr/>
        </p:nvSpPr>
        <p:spPr bwMode="auto">
          <a:xfrm>
            <a:off x="900113" y="3068638"/>
            <a:ext cx="73215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54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73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a = np.zeros((3,2), dtype=np.float64)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9750" y="4222750"/>
            <a:ext cx="8051800" cy="9858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5179" eaLnBrk="1" hangingPunct="1">
              <a:defRPr/>
            </a:pPr>
            <a:r>
              <a:rPr sz="3200" spc="10" dirty="0">
                <a:latin typeface="+mn-lt"/>
                <a:cs typeface="Calibri" panose="020F0502020204030204" pitchFamily="34" charset="0"/>
              </a:rPr>
              <a:t>T</a:t>
            </a:r>
            <a:r>
              <a:rPr sz="3200" spc="-109" dirty="0">
                <a:latin typeface="+mn-lt"/>
                <a:cs typeface="Calibri" panose="020F0502020204030204" pitchFamily="34" charset="0"/>
              </a:rPr>
              <a:t>o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89" dirty="0">
                <a:latin typeface="+mn-lt"/>
                <a:cs typeface="Calibri" panose="020F0502020204030204" pitchFamily="34" charset="0"/>
              </a:rPr>
              <a:t>create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109" dirty="0">
                <a:latin typeface="+mn-lt"/>
                <a:cs typeface="Calibri" panose="020F0502020204030204" pitchFamily="34" charset="0"/>
              </a:rPr>
              <a:t>an</a:t>
            </a:r>
            <a:r>
              <a:rPr sz="3200" spc="4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178" dirty="0">
                <a:latin typeface="+mn-lt"/>
                <a:cs typeface="Calibri" panose="020F0502020204030204" pitchFamily="34" charset="0"/>
              </a:rPr>
              <a:t>a</a:t>
            </a:r>
            <a:r>
              <a:rPr sz="3200" spc="-69" dirty="0">
                <a:latin typeface="+mn-lt"/>
                <a:cs typeface="Calibri" panose="020F0502020204030204" pitchFamily="34" charset="0"/>
              </a:rPr>
              <a:t>rr</a:t>
            </a:r>
            <a:r>
              <a:rPr sz="3200" spc="-159" dirty="0">
                <a:latin typeface="+mn-lt"/>
                <a:cs typeface="Calibri" panose="020F0502020204030204" pitchFamily="34" charset="0"/>
              </a:rPr>
              <a:t>a</a:t>
            </a:r>
            <a:r>
              <a:rPr sz="3200" spc="-99" dirty="0">
                <a:latin typeface="+mn-lt"/>
                <a:cs typeface="Calibri" panose="020F0502020204030204" pitchFamily="34" charset="0"/>
              </a:rPr>
              <a:t>y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89" dirty="0">
                <a:latin typeface="+mn-lt"/>
                <a:cs typeface="Calibri" panose="020F0502020204030204" pitchFamily="34" charset="0"/>
              </a:rPr>
              <a:t>the</a:t>
            </a:r>
            <a:r>
              <a:rPr sz="3200" spc="4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149" dirty="0">
                <a:latin typeface="+mn-lt"/>
                <a:cs typeface="Calibri" panose="020F0502020204030204" pitchFamily="34" charset="0"/>
              </a:rPr>
              <a:t>same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129" dirty="0">
                <a:latin typeface="+mn-lt"/>
                <a:cs typeface="Calibri" panose="020F0502020204030204" pitchFamily="34" charset="0"/>
              </a:rPr>
              <a:t>as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2400" dirty="0">
                <a:latin typeface="Courier New" pitchFamily="49" charset="0"/>
                <a:cs typeface="Courier New" pitchFamily="49" charset="0"/>
              </a:rPr>
              <a:t>range</a:t>
            </a:r>
            <a:r>
              <a:rPr sz="3200" spc="-69" dirty="0">
                <a:latin typeface="+mn-lt"/>
                <a:cs typeface="Calibri" panose="020F0502020204030204" pitchFamily="34" charset="0"/>
              </a:rPr>
              <a:t>,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149" dirty="0">
                <a:latin typeface="+mn-lt"/>
                <a:cs typeface="Calibri" panose="020F0502020204030204" pitchFamily="34" charset="0"/>
              </a:rPr>
              <a:t>use</a:t>
            </a:r>
            <a:r>
              <a:rPr sz="3200" spc="4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89" dirty="0">
                <a:latin typeface="+mn-lt"/>
                <a:cs typeface="Calibri" panose="020F0502020204030204" pitchFamily="34" charset="0"/>
              </a:rPr>
              <a:t>the</a:t>
            </a:r>
            <a:r>
              <a:rPr sz="3200" spc="40" dirty="0">
                <a:latin typeface="+mn-lt"/>
                <a:cs typeface="Calibri" panose="020F0502020204030204" pitchFamily="34" charset="0"/>
              </a:rPr>
              <a:t> </a:t>
            </a:r>
            <a:r>
              <a:rPr sz="2400" dirty="0" err="1">
                <a:latin typeface="Courier New" pitchFamily="49" charset="0"/>
                <a:cs typeface="Courier New" pitchFamily="49" charset="0"/>
              </a:rPr>
              <a:t>arange</a:t>
            </a:r>
            <a:r>
              <a:rPr lang="en-GB" sz="3200" spc="40" dirty="0">
                <a:latin typeface="+mn-lt"/>
                <a:cs typeface="MS Gothic"/>
              </a:rPr>
              <a:t> </a:t>
            </a:r>
            <a:r>
              <a:rPr sz="3200" spc="-59" dirty="0">
                <a:latin typeface="+mn-lt"/>
                <a:cs typeface="Calibri" panose="020F0502020204030204" pitchFamily="34" charset="0"/>
              </a:rPr>
              <a:t>function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79" dirty="0">
                <a:latin typeface="+mn-lt"/>
                <a:cs typeface="Calibri" panose="020F0502020204030204" pitchFamily="34" charset="0"/>
              </a:rPr>
              <a:t>(again</a:t>
            </a:r>
            <a:r>
              <a:rPr lang="en-GB" sz="3200" spc="-79" dirty="0">
                <a:latin typeface="+mn-lt"/>
                <a:cs typeface="Calibri" panose="020F0502020204030204" pitchFamily="34" charset="0"/>
              </a:rPr>
              <a:t> </a:t>
            </a:r>
            <a:r>
              <a:rPr sz="2400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GB" sz="3200" spc="40" dirty="0">
                <a:latin typeface="+mn-lt"/>
                <a:cs typeface="MS Gothic"/>
              </a:rPr>
              <a:t> </a:t>
            </a:r>
            <a:r>
              <a:rPr sz="3200" spc="-69" dirty="0">
                <a:latin typeface="+mn-lt"/>
                <a:cs typeface="Calibri" panose="020F0502020204030204" pitchFamily="34" charset="0"/>
              </a:rPr>
              <a:t>is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69" dirty="0">
                <a:latin typeface="+mn-lt"/>
                <a:cs typeface="Calibri" panose="020F0502020204030204" pitchFamily="34" charset="0"/>
              </a:rPr>
              <a:t>optional):</a:t>
            </a:r>
            <a:endParaRPr sz="3200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2534" name="object 6"/>
          <p:cNvSpPr txBox="1">
            <a:spLocks noChangeArrowheads="1"/>
          </p:cNvSpPr>
          <p:nvPr/>
        </p:nvSpPr>
        <p:spPr bwMode="auto">
          <a:xfrm>
            <a:off x="1268413" y="5508625"/>
            <a:ext cx="73231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54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73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a = np.arange(10)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UKRI-stfc-nerc-ceda-ncas-nceo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Presentation-Template.pptx" id="{64E64C99-32AD-4DBD-A783-777FE8AFCFC7}" vid="{E2F161C3-CD8D-4EA6-9FFF-942FC83901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UKRI-stfc-nerc-ceda-ncas-nceo-Presentation-Template</Template>
  <TotalTime>3947</TotalTime>
  <Words>2279</Words>
  <Application>Microsoft Macintosh PowerPoint</Application>
  <PresentationFormat>On-screen Show (4:3)</PresentationFormat>
  <Paragraphs>222</Paragraphs>
  <Slides>34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MS Gothic</vt:lpstr>
      <vt:lpstr>Arial</vt:lpstr>
      <vt:lpstr>Calibri</vt:lpstr>
      <vt:lpstr>Courier New</vt:lpstr>
      <vt:lpstr>UKRI-stfc-nerc-ceda-ncas-nceo-Presentation-Template</vt:lpstr>
      <vt:lpstr>Numpy</vt:lpstr>
      <vt:lpstr>With special thanks to…</vt:lpstr>
      <vt:lpstr>What is an array?</vt:lpstr>
      <vt:lpstr>The NumPy package</vt:lpstr>
      <vt:lpstr>Creating arrays</vt:lpstr>
      <vt:lpstr>Creating arrays</vt:lpstr>
      <vt:lpstr>Creating arrays</vt:lpstr>
      <vt:lpstr>Typecodes for arrays</vt:lpstr>
      <vt:lpstr>Other ways of creating arrays</vt:lpstr>
      <vt:lpstr>Array indexing</vt:lpstr>
      <vt:lpstr>Array slicing</vt:lpstr>
      <vt:lpstr>Array indexing</vt:lpstr>
      <vt:lpstr>Multi-dimensional array indexing</vt:lpstr>
      <vt:lpstr>Interrogating arrays</vt:lpstr>
      <vt:lpstr>Array manipulation</vt:lpstr>
      <vt:lpstr>Arrays as objects</vt:lpstr>
      <vt:lpstr>meshgrid</vt:lpstr>
      <vt:lpstr>Let's start doing some calculations with arrays</vt:lpstr>
      <vt:lpstr>General array operations </vt:lpstr>
      <vt:lpstr>General array operations</vt:lpstr>
      <vt:lpstr>Testing inside an array</vt:lpstr>
      <vt:lpstr>Testing inside an array</vt:lpstr>
      <vt:lpstr>Testing inside an array</vt:lpstr>
      <vt:lpstr>Testing inside an array</vt:lpstr>
      <vt:lpstr>Additional array functions</vt:lpstr>
      <vt:lpstr>Handling missing values (using masked arrays)</vt:lpstr>
      <vt:lpstr>Introducing a masked array</vt:lpstr>
      <vt:lpstr>Comparing arrays and masked arrays</vt:lpstr>
      <vt:lpstr>PowerPoint Presentation</vt:lpstr>
      <vt:lpstr>PowerPoint Presentation</vt:lpstr>
      <vt:lpstr>Constructing Masked Arrays 3</vt:lpstr>
      <vt:lpstr>PowerPoint Presentation</vt:lpstr>
      <vt:lpstr>PowerPoint Presentation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Boolean type</dc:title>
  <dc:creator>Authorised User</dc:creator>
  <cp:lastModifiedBy>Smith, Richard (STFC,RAL,RALSP)</cp:lastModifiedBy>
  <cp:revision>155</cp:revision>
  <dcterms:created xsi:type="dcterms:W3CDTF">2014-03-03T17:46:53Z</dcterms:created>
  <dcterms:modified xsi:type="dcterms:W3CDTF">2021-10-22T16:05:12Z</dcterms:modified>
</cp:coreProperties>
</file>