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13" r:id="rId1"/>
  </p:sldMasterIdLst>
  <p:notesMasterIdLst>
    <p:notesMasterId r:id="rId83"/>
  </p:notesMasterIdLst>
  <p:sldIdLst>
    <p:sldId id="517" r:id="rId2"/>
    <p:sldId id="438" r:id="rId3"/>
    <p:sldId id="451" r:id="rId4"/>
    <p:sldId id="452" r:id="rId5"/>
    <p:sldId id="453" r:id="rId6"/>
    <p:sldId id="454" r:id="rId7"/>
    <p:sldId id="439" r:id="rId8"/>
    <p:sldId id="455" r:id="rId9"/>
    <p:sldId id="456" r:id="rId10"/>
    <p:sldId id="457" r:id="rId11"/>
    <p:sldId id="440" r:id="rId12"/>
    <p:sldId id="458" r:id="rId13"/>
    <p:sldId id="459" r:id="rId14"/>
    <p:sldId id="441" r:id="rId15"/>
    <p:sldId id="460" r:id="rId16"/>
    <p:sldId id="461" r:id="rId17"/>
    <p:sldId id="518" r:id="rId18"/>
    <p:sldId id="462" r:id="rId19"/>
    <p:sldId id="464" r:id="rId20"/>
    <p:sldId id="463" r:id="rId21"/>
    <p:sldId id="465" r:id="rId22"/>
    <p:sldId id="466" r:id="rId23"/>
    <p:sldId id="467" r:id="rId24"/>
    <p:sldId id="468" r:id="rId25"/>
    <p:sldId id="442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43" r:id="rId34"/>
    <p:sldId id="476" r:id="rId35"/>
    <p:sldId id="477" r:id="rId36"/>
    <p:sldId id="478" r:id="rId37"/>
    <p:sldId id="479" r:id="rId38"/>
    <p:sldId id="480" r:id="rId39"/>
    <p:sldId id="481" r:id="rId40"/>
    <p:sldId id="444" r:id="rId41"/>
    <p:sldId id="482" r:id="rId42"/>
    <p:sldId id="483" r:id="rId43"/>
    <p:sldId id="484" r:id="rId44"/>
    <p:sldId id="485" r:id="rId45"/>
    <p:sldId id="486" r:id="rId46"/>
    <p:sldId id="445" r:id="rId47"/>
    <p:sldId id="487" r:id="rId48"/>
    <p:sldId id="488" r:id="rId49"/>
    <p:sldId id="447" r:id="rId50"/>
    <p:sldId id="489" r:id="rId51"/>
    <p:sldId id="490" r:id="rId52"/>
    <p:sldId id="491" r:id="rId53"/>
    <p:sldId id="492" r:id="rId54"/>
    <p:sldId id="448" r:id="rId55"/>
    <p:sldId id="493" r:id="rId56"/>
    <p:sldId id="494" r:id="rId57"/>
    <p:sldId id="495" r:id="rId58"/>
    <p:sldId id="496" r:id="rId59"/>
    <p:sldId id="497" r:id="rId60"/>
    <p:sldId id="498" r:id="rId61"/>
    <p:sldId id="499" r:id="rId62"/>
    <p:sldId id="500" r:id="rId63"/>
    <p:sldId id="501" r:id="rId64"/>
    <p:sldId id="449" r:id="rId65"/>
    <p:sldId id="502" r:id="rId66"/>
    <p:sldId id="503" r:id="rId67"/>
    <p:sldId id="504" r:id="rId68"/>
    <p:sldId id="505" r:id="rId69"/>
    <p:sldId id="506" r:id="rId70"/>
    <p:sldId id="507" r:id="rId71"/>
    <p:sldId id="508" r:id="rId72"/>
    <p:sldId id="450" r:id="rId73"/>
    <p:sldId id="509" r:id="rId74"/>
    <p:sldId id="510" r:id="rId75"/>
    <p:sldId id="511" r:id="rId76"/>
    <p:sldId id="512" r:id="rId77"/>
    <p:sldId id="513" r:id="rId78"/>
    <p:sldId id="514" r:id="rId79"/>
    <p:sldId id="515" r:id="rId80"/>
    <p:sldId id="516" r:id="rId81"/>
    <p:sldId id="282" r:id="rId82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CC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5:56:51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24575,'47'24'0,"1"0"0,11 3 0,8 4 0,6 3 0,1 1 0,5 3 0,6 3 0,5 1-1405,-17-9 1,5 1 0,3 2-1,2 0 1,2 1 0,0-1-1,-1 0 1192,2 0 0,1 0 0,0 0 0,0 0 1,1 0-1,2 1 0,0 0 213,-3 0 0,2 0 0,2 1 0,0 1 0,0-1 0,-1 0 0,-3-1 0,-3-1 0,8 4 0,-2-2 0,-2 0 0,-3-1 0,0 0 0,-2 1 193,9 3 1,1 1 0,-3 0 0,-6-2 0,-9-2-194,-1 3 0,-10-2 0,-3-3 974,11 3 1,-13-6-975,-22-4 0,-37-25 0,-7-2 5982,-4 0-5982,-10-4 2421,-4-8-2421,5 4 0,-7-12 0,14 7 0,1 0 0,6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5T15:56:5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3995 0 24575,'-11'17'0,"-31"22"0,0-4 0,-10 4 0,-9 3 0,-9 5 0,-6 4-2458,3-1 0,-5 4 1,-3 3-1,-5 3 2429,14-8 1,-4 2 0,-3 3 0,-1 1 0,0-2 0,0 0 28,-1-3 0,0 0 0,-1-1 0,0 0 0,1 1 0,-1 1 0,1 2 0,0 1 0,0 1 0,-1 0 0,0-1 0,-1 0-354,8-8 1,-1 0 0,-1-1 0,0 0 0,0 0 0,2 0 0,3 0 353,-2 3 0,3-1 0,0 1 0,2-1 0,0 1 0,0 0 0,0 0 0,0 1 0,-1 1 0,2-1 0,2-1 0,4-1 302,-17 14 1,2 0 0,7-3 0,9-6-303,-4 8 0,10-7 0,6-10 0,12-10 0,23-20 3668,9-18-3668,1 0 0,1 0 0,1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11900F1-5907-41E6-BCA8-A979A64298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BBBEBBD-1780-41AF-A052-A54419B2574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E1DA3AD-967F-4197-B11C-4327E7BC8DC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C7490A-7F71-4342-AC56-D6FC4F54CDB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D612916-A3B0-4640-8D13-3EE0BE24AFA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E79126-C6CA-498A-A0C1-1CC90F7D72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C2654DF-8328-45E4-BC51-5EAF18A6B0D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7D52E9-E173-484B-AFFA-F36CD4B97D5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D7D52E9-E173-484B-AFFA-F36CD4B97D5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723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BAA8A37-2C95-4890-B162-31FF6C2F44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6B50962-CAA8-4A8A-A4EB-E98F2990E1D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CBCB8A-71F8-4C66-9E50-630DC7E0DD3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AB65336-77E2-4FF8-8DE4-C2AAF0FFFD5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42267BE-D33F-4B79-BC2E-9200720915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FE6F024-7CB9-4921-8E6E-C993FCD0340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82FB3C3-BAA0-41F3-945F-E2B4C6CB275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02CD2F1-3898-40C9-8C4B-EE51AFF49B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40A656C-1A56-4145-ADCC-655D12DB4DA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E7A97F6-8166-43E0-9871-9BECF7B0FE8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930D8D7-5025-4A91-865A-DC47C5C7097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C52D219-4A20-485A-963A-C846D827C70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D315EE1-4F19-4EF7-925A-48495D18354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7D480E-DAB0-4DEE-A000-26452881B37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72B45CD-DFBF-409E-AC86-DA90A3E3DBF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6A643B9-4540-40F1-BB4B-509F2819224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0F04CE6-2CA2-4123-83FD-B27B7C7A10A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B2AD41F-6C10-44E7-AED2-8156906811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9EFD00E-CDBB-4EA3-84DD-CFF0BF943DC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3E99A94-83DD-4FF1-B597-6813F16D1E3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DFB9A8F-7877-42FF-B59E-6926338470F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DF1F55D-3FA1-4863-8D53-51049F985E9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346856A-D683-4F8C-8D34-5CAB3B94D64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83AEC0B-2EBE-4BB2-B206-57F8A3EC85B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355DBD8-0F8E-464B-907A-99CD6BA7F54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19E754-4114-433C-88D2-A42BBDB067D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116B79F-2EB1-42B8-BB13-02E1BD82D3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0A728F-19AF-4DB8-A0E8-B99FE45506F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79FA2EC-48DD-411A-B2EC-DBB33035A0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6A3605D-EF9D-48EF-BF5A-59A3C02EA69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0E2D4C-9413-4F1E-AFD2-368420AE6F9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DF0193-F1AA-4D4E-9C35-3F845ABAEA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E4F035-5784-4FB5-A121-C25D87280D3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CA8FA82-7EC8-444D-9244-BA40DB83EB0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297F51-B761-4B70-B0D5-4BF5B0B88A2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E8AB136-6344-46E1-97E5-7E0317951EC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D35D5BE-35C1-4CAF-8E87-BB1F662DBB4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04B4CD-1D7E-476B-877E-FA7DFB0732F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8E9BC83-E51C-422D-BD97-C16779E065C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3E221CC-6BF6-448D-A5AD-38F86DABC23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E7B8A57-3AFC-4F42-BA6C-75D27CA050A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00CB8D-8234-433D-8A06-A863739243D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A8831ED-F5EF-41F4-B255-4A25EDCABC9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98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86ECC8B-54EB-4596-8122-D7562F76DFC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18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83C9412-729B-4438-987B-92A9A0326CB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39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CD7C55A-1151-4130-8C52-695706FD070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59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A53435-3379-49CC-82BB-CD83DC5CF3B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280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244556B-AFBD-45FC-B7A5-F74EB26BD87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9A69004-9C11-4164-805C-4CFA9297DE4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E150CB9-07B6-4DB7-AE4D-06822F30F15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A39C197-211E-457C-B481-55DE768A2E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41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134292F-C36A-4226-997F-C8B2B7CE556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61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6F9B217-18F1-4C7A-B55E-DB67F7F0712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82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81813D0-F6CD-4896-90F3-FD20769C65F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0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7D66F52-B2BF-4A81-B496-9574608D917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2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B5A767-AE50-472D-A7F3-23E878398DC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4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31E8459-2E3D-4AB7-AA7E-544C51A690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6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DE57782-DADE-43D9-A903-EFB2CA1CC01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8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C914951-0552-47B4-9E5B-14E9FF52644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F76588-5423-4D69-87A6-40C1B487421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0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8FA323-C873-4F8F-B50F-F7D41FC006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2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8B2CC3-DB5A-42BD-829F-39A91D633B5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4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5DB1914-F12C-4669-80F0-38348FCB459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6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D86477A-D2BA-4D95-9A55-56395232F41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8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EF52960-30E6-4A0F-A800-20E151E0BCF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0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0FD54A9-CBFA-4F52-AC26-3D63F252247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2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0533BF7-3775-444F-A93C-07876BF58DF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4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34D84D-0BAC-4A27-B9E7-CA0A0E09897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69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3081A7B-7CF2-4302-92EE-53DE22C20C1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89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E16BEBB-E778-4DAD-9060-8138CAC780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FEBDFF2-05A3-4694-AFE4-C9E8A01A0A93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81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10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4F448B1-6F73-4FF3-92BB-F967C82722D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27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B291334-D6ED-417C-9A8D-24881259E11D}" type="datetimeFigureOut">
              <a:rPr lang="en-GB"/>
              <a:pPr>
                <a:defRPr/>
              </a:pPr>
              <a:t>15/10/2021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43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>
              <a:defRPr sz="1764" smtClean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3504D1D-8D79-447C-B113-A02D20786088}" type="datetimeFigureOut">
              <a:rPr lang="en-GB"/>
              <a:pPr>
                <a:defRPr/>
              </a:pPr>
              <a:t>15/10/2021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92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2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03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8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00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338" y="1516063"/>
            <a:ext cx="9280525" cy="479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414338" y="419100"/>
            <a:ext cx="9280525" cy="971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27" r:id="rId7"/>
  </p:sldLayoutIdLst>
  <p:txStyles>
    <p:titleStyle>
      <a:lvl1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fontAlgn="base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 bwMode="auto">
          <a:xfrm>
            <a:off x="377825" y="3667125"/>
            <a:ext cx="8567738" cy="9509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sz="6000">
                <a:solidFill>
                  <a:srgbClr val="000000"/>
                </a:solidFill>
              </a:rPr>
              <a:t>Python</a:t>
            </a:r>
            <a:endParaRPr lang="en-GB" altLang="en-US" sz="540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 bwMode="auto">
          <a:xfrm>
            <a:off x="377825" y="4632325"/>
            <a:ext cx="7559675" cy="60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>
                <a:solidFill>
                  <a:srgbClr val="000000"/>
                </a:solidFill>
              </a:rPr>
              <a:t>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7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commands in a file and execute that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gedit very-simple.py</a:t>
            </a:r>
          </a:p>
        </p:txBody>
      </p:sp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547688" y="2341563"/>
            <a:ext cx="8666162" cy="919162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(1 + 2)</a:t>
            </a:r>
          </a:p>
          <a:p>
            <a:pPr eaLnBrk="1">
              <a:buClr>
                <a:srgbClr val="000000"/>
              </a:buClr>
              <a:buSzPct val="100000"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('Charles' + 'Darwin')</a:t>
            </a:r>
          </a:p>
        </p:txBody>
      </p:sp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547688" y="3376613"/>
            <a:ext cx="8666162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python very-simple.py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CharlesDarwin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763713"/>
            <a:ext cx="68929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54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an </a:t>
            </a:r>
            <a:r>
              <a:rPr lang="en-US" altLang="en-US" sz="2800" i="1">
                <a:latin typeface="Calibri" panose="020F0502020204030204" pitchFamily="34" charset="0"/>
              </a:rPr>
              <a:t>integrated development environment</a:t>
            </a:r>
            <a:r>
              <a:rPr lang="en-US" altLang="en-US" sz="2800">
                <a:latin typeface="Calibri" panose="020F0502020204030204" pitchFamily="34" charset="0"/>
              </a:rPr>
              <a:t> (IDE)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763713"/>
            <a:ext cx="68929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54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an </a:t>
            </a:r>
            <a:r>
              <a:rPr lang="en-US" altLang="en-US" sz="2800" i="1">
                <a:latin typeface="Calibri" panose="020F0502020204030204" pitchFamily="34" charset="0"/>
              </a:rPr>
              <a:t>integrated development environment</a:t>
            </a:r>
            <a:r>
              <a:rPr lang="en-US" altLang="en-US" sz="2800">
                <a:latin typeface="Calibri" panose="020F0502020204030204" pitchFamily="34" charset="0"/>
              </a:rPr>
              <a:t> (IDE)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793038" y="2339975"/>
            <a:ext cx="10366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Source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file</a:t>
            </a:r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 flipH="1">
            <a:off x="5673725" y="3030538"/>
            <a:ext cx="2074863" cy="173037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763713"/>
            <a:ext cx="68929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454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an </a:t>
            </a:r>
            <a:r>
              <a:rPr lang="en-US" altLang="en-US" sz="2800" i="1">
                <a:latin typeface="Calibri" panose="020F0502020204030204" pitchFamily="34" charset="0"/>
              </a:rPr>
              <a:t>integrated development environment</a:t>
            </a:r>
            <a:r>
              <a:rPr lang="en-US" altLang="en-US" sz="2800">
                <a:latin typeface="Calibri" panose="020F0502020204030204" pitchFamily="34" charset="0"/>
              </a:rPr>
              <a:t> (IDE)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793038" y="2339975"/>
            <a:ext cx="10366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Source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file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7921625" y="5508625"/>
            <a:ext cx="14017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Execution</a:t>
            </a:r>
          </a:p>
          <a:p>
            <a:pPr algn="ctr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A50021"/>
                </a:solidFill>
                <a:latin typeface="Calibri" panose="020F0502020204030204" pitchFamily="34" charset="0"/>
              </a:rPr>
              <a:t>shell</a:t>
            </a:r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 flipH="1" flipV="1">
            <a:off x="5616575" y="5738813"/>
            <a:ext cx="2305050" cy="460375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H="1">
            <a:off x="5673725" y="3030538"/>
            <a:ext cx="2074863" cy="173037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053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053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20B7348-DA30-2D4C-8A02-27FC68902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4937" y="1537615"/>
            <a:ext cx="1440175" cy="86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int x;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rgbClr val="006600"/>
                </a:solidFill>
                <a:latin typeface="Courier New" panose="02070309020205020404" pitchFamily="49" charset="0"/>
              </a:rPr>
              <a:t>x = 3;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C4748-69CA-2144-99E1-C4A492E50D43}"/>
              </a:ext>
            </a:extLst>
          </p:cNvPr>
          <p:cNvGrpSpPr/>
          <p:nvPr/>
        </p:nvGrpSpPr>
        <p:grpSpPr>
          <a:xfrm>
            <a:off x="7573358" y="1453225"/>
            <a:ext cx="1537920" cy="1160640"/>
            <a:chOff x="7573358" y="1453225"/>
            <a:chExt cx="1537920" cy="11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8872922-64F5-9944-A9B9-5C2A00B94BA8}"/>
                    </a:ext>
                  </a:extLst>
                </p14:cNvPr>
                <p14:cNvContentPartPr/>
                <p14:nvPr/>
              </p14:nvContentPartPr>
              <p14:xfrm>
                <a:off x="7728158" y="1453225"/>
                <a:ext cx="1383120" cy="631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8872922-64F5-9944-A9B9-5C2A00B94BA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19518" y="1444585"/>
                  <a:ext cx="140076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CD9638-DEB3-144E-9296-283C2E438EEC}"/>
                    </a:ext>
                  </a:extLst>
                </p14:cNvPr>
                <p14:cNvContentPartPr/>
                <p14:nvPr/>
              </p14:nvContentPartPr>
              <p14:xfrm>
                <a:off x="7573358" y="1571305"/>
                <a:ext cx="1438560" cy="1042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CD9638-DEB3-144E-9296-283C2E438E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64358" y="1562305"/>
                  <a:ext cx="1456200" cy="10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7639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endParaRPr lang="en-US" altLang="en-US" sz="24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672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5059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0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45062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45063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45064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5066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moon = 'Charon'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0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47111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47112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</a:t>
            </a:r>
          </a:p>
        </p:txBody>
      </p:sp>
      <p:sp>
        <p:nvSpPr>
          <p:cNvPr id="47113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'Charon'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5846763" y="4010025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moon = 'Charon'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 = 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58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49159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49160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</a:t>
            </a:r>
          </a:p>
        </p:txBody>
      </p:sp>
      <p:sp>
        <p:nvSpPr>
          <p:cNvPr id="49161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'Charon'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5846763" y="4010025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moon = 'Charon'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 = 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06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51207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51208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1209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'Charon'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5846763" y="4010025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flipV="1">
            <a:off x="5443538" y="3433763"/>
            <a:ext cx="16129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452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Variables are names for values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Created by use: no declaration necessary</a:t>
            </a: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(planet)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moon = 'Charon'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 = 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Pluto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>
            <a:off x="6710363" y="2570163"/>
            <a:ext cx="0" cy="2535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54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53255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53256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moon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3257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'Charon'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5846763" y="4010025"/>
            <a:ext cx="120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V="1">
            <a:off x="5443538" y="3433763"/>
            <a:ext cx="161290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1444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1445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6134100" y="3260725"/>
            <a:ext cx="922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7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8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449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1450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1451" name="Text Box 4"/>
          <p:cNvSpPr txBox="1">
            <a:spLocks noChangeArrowheads="1"/>
          </p:cNvSpPr>
          <p:nvPr/>
        </p:nvSpPr>
        <p:spPr bwMode="auto">
          <a:xfrm>
            <a:off x="8496300" y="1993900"/>
            <a:ext cx="100647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string</a:t>
            </a:r>
          </a:p>
        </p:txBody>
      </p:sp>
      <p:sp>
        <p:nvSpPr>
          <p:cNvPr id="61452" name="Line 14"/>
          <p:cNvSpPr>
            <a:spLocks noChangeShapeType="1"/>
          </p:cNvSpPr>
          <p:nvPr/>
        </p:nvSpPr>
        <p:spPr bwMode="auto">
          <a:xfrm flipH="1">
            <a:off x="8093075" y="2627313"/>
            <a:ext cx="461963" cy="403225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3493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9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3494" name="Line 7"/>
          <p:cNvSpPr>
            <a:spLocks noChangeShapeType="1"/>
          </p:cNvSpPr>
          <p:nvPr/>
        </p:nvSpPr>
        <p:spPr bwMode="auto">
          <a:xfrm>
            <a:off x="6134100" y="3376613"/>
            <a:ext cx="865188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5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6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3497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3498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3499" name="Text Box 4"/>
          <p:cNvSpPr txBox="1">
            <a:spLocks noChangeArrowheads="1"/>
          </p:cNvSpPr>
          <p:nvPr/>
        </p:nvSpPr>
        <p:spPr bwMode="auto">
          <a:xfrm>
            <a:off x="8496300" y="3952875"/>
            <a:ext cx="121443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integer</a:t>
            </a:r>
          </a:p>
        </p:txBody>
      </p:sp>
      <p:sp>
        <p:nvSpPr>
          <p:cNvPr id="63500" name="Line 16"/>
          <p:cNvSpPr>
            <a:spLocks noChangeShapeType="1"/>
          </p:cNvSpPr>
          <p:nvPr/>
        </p:nvSpPr>
        <p:spPr bwMode="auto">
          <a:xfrm flipH="1" flipV="1">
            <a:off x="7459663" y="4010025"/>
            <a:ext cx="1036637" cy="346075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783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  no separate compilation step</a:t>
            </a:r>
          </a:p>
        </p:txBody>
      </p:sp>
      <p:sp>
        <p:nvSpPr>
          <p:cNvPr id="12291" name="Line 4"/>
          <p:cNvSpPr>
            <a:spLocks noChangeShapeType="1"/>
          </p:cNvSpPr>
          <p:nvPr/>
        </p:nvSpPr>
        <p:spPr bwMode="auto">
          <a:xfrm>
            <a:off x="2447925" y="1533525"/>
            <a:ext cx="1843088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5540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5541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9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5542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3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544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5545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5546" name="Text Box 4"/>
          <p:cNvSpPr txBox="1">
            <a:spLocks noChangeArrowheads="1"/>
          </p:cNvSpPr>
          <p:nvPr/>
        </p:nvSpPr>
        <p:spPr bwMode="auto">
          <a:xfrm>
            <a:off x="919163" y="4594225"/>
            <a:ext cx="434816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are </a:t>
            </a:r>
            <a:r>
              <a:rPr lang="en-US" altLang="en-US" sz="2800" i="1">
                <a:latin typeface="Calibri" panose="020F0502020204030204" pitchFamily="34" charset="0"/>
              </a:rPr>
              <a:t>garbage collected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6134100" y="3376613"/>
            <a:ext cx="865188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7589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9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7590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1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7592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7593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7594" name="Text Box 4"/>
          <p:cNvSpPr txBox="1">
            <a:spLocks noChangeArrowheads="1"/>
          </p:cNvSpPr>
          <p:nvPr/>
        </p:nvSpPr>
        <p:spPr bwMode="auto">
          <a:xfrm>
            <a:off x="919163" y="4594225"/>
            <a:ext cx="7902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are </a:t>
            </a:r>
            <a:r>
              <a:rPr lang="en-US" altLang="en-US" sz="2800" i="1">
                <a:latin typeface="Calibri" panose="020F0502020204030204" pitchFamily="34" charset="0"/>
              </a:rPr>
              <a:t>garbage collected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nothing refers to data any longer, it can be recycled</a:t>
            </a:r>
          </a:p>
        </p:txBody>
      </p:sp>
      <p:sp>
        <p:nvSpPr>
          <p:cNvPr id="67595" name="Line 17"/>
          <p:cNvSpPr>
            <a:spLocks noChangeShapeType="1"/>
          </p:cNvSpPr>
          <p:nvPr/>
        </p:nvSpPr>
        <p:spPr bwMode="auto">
          <a:xfrm>
            <a:off x="6134100" y="3376613"/>
            <a:ext cx="865188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7099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variable is just a name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Does not have a type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2454275"/>
            <a:ext cx="3457575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'Pluto'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69636" name="Text Box 2"/>
          <p:cNvSpPr txBox="1">
            <a:spLocks noChangeArrowheads="1"/>
          </p:cNvSpPr>
          <p:nvPr/>
        </p:nvSpPr>
        <p:spPr bwMode="auto">
          <a:xfrm>
            <a:off x="4983163" y="3032125"/>
            <a:ext cx="1612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planet</a:t>
            </a:r>
          </a:p>
        </p:txBody>
      </p:sp>
      <p:sp>
        <p:nvSpPr>
          <p:cNvPr id="69637" name="Text Box 2"/>
          <p:cNvSpPr txBox="1">
            <a:spLocks noChangeArrowheads="1"/>
          </p:cNvSpPr>
          <p:nvPr/>
        </p:nvSpPr>
        <p:spPr bwMode="auto">
          <a:xfrm>
            <a:off x="6999288" y="3030538"/>
            <a:ext cx="16129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'Pluto'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9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69638" name="Line 8"/>
          <p:cNvSpPr>
            <a:spLocks noChangeShapeType="1"/>
          </p:cNvSpPr>
          <p:nvPr/>
        </p:nvSpPr>
        <p:spPr bwMode="auto">
          <a:xfrm>
            <a:off x="4867275" y="2916238"/>
            <a:ext cx="43783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39" name="Line 9"/>
          <p:cNvSpPr>
            <a:spLocks noChangeShapeType="1"/>
          </p:cNvSpPr>
          <p:nvPr/>
        </p:nvSpPr>
        <p:spPr bwMode="auto">
          <a:xfrm>
            <a:off x="6710363" y="2570163"/>
            <a:ext cx="0" cy="19002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640" name="Text Box 2"/>
          <p:cNvSpPr txBox="1">
            <a:spLocks noChangeArrowheads="1"/>
          </p:cNvSpPr>
          <p:nvPr/>
        </p:nvSpPr>
        <p:spPr bwMode="auto">
          <a:xfrm>
            <a:off x="4983163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variable</a:t>
            </a:r>
          </a:p>
        </p:txBody>
      </p:sp>
      <p:sp>
        <p:nvSpPr>
          <p:cNvPr id="69641" name="Text Box 2"/>
          <p:cNvSpPr txBox="1">
            <a:spLocks noChangeArrowheads="1"/>
          </p:cNvSpPr>
          <p:nvPr/>
        </p:nvSpPr>
        <p:spPr bwMode="auto">
          <a:xfrm>
            <a:off x="6999288" y="2455863"/>
            <a:ext cx="1612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</a:rPr>
              <a:t>value</a:t>
            </a:r>
          </a:p>
        </p:txBody>
      </p:sp>
      <p:sp>
        <p:nvSpPr>
          <p:cNvPr id="69642" name="Text Box 4"/>
          <p:cNvSpPr txBox="1">
            <a:spLocks noChangeArrowheads="1"/>
          </p:cNvSpPr>
          <p:nvPr/>
        </p:nvSpPr>
        <p:spPr bwMode="auto">
          <a:xfrm>
            <a:off x="919163" y="4594225"/>
            <a:ext cx="7902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are </a:t>
            </a:r>
            <a:r>
              <a:rPr lang="en-US" altLang="en-US" sz="2800" i="1">
                <a:latin typeface="Calibri" panose="020F0502020204030204" pitchFamily="34" charset="0"/>
              </a:rPr>
              <a:t>garbage collected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nothing refers to data any longer, it can be recycled</a:t>
            </a:r>
          </a:p>
        </p:txBody>
      </p:sp>
      <p:sp>
        <p:nvSpPr>
          <p:cNvPr id="69643" name="Line 17"/>
          <p:cNvSpPr>
            <a:spLocks noChangeShapeType="1"/>
          </p:cNvSpPr>
          <p:nvPr/>
        </p:nvSpPr>
        <p:spPr bwMode="auto">
          <a:xfrm>
            <a:off x="6134100" y="3376613"/>
            <a:ext cx="865188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69644" name="Picture 21" descr="MC90043386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963" y="383698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45" name="AutoShape 22"/>
          <p:cNvSpPr>
            <a:spLocks noChangeArrowheads="1"/>
          </p:cNvSpPr>
          <p:nvPr/>
        </p:nvSpPr>
        <p:spPr bwMode="auto">
          <a:xfrm rot="5400000">
            <a:off x="8122444" y="3290094"/>
            <a:ext cx="863600" cy="57626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noFill/>
          <a:ln w="19050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print(plant)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NameError: name 'plant' is not defined</a:t>
            </a:r>
            <a:endParaRPr lang="en-CA" altLang="en-US" sz="24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>
                <a:latin typeface="Courier New" panose="02070309020205020404" pitchFamily="49" charset="0"/>
              </a:rPr>
              <a:t>&gt;&gt;&gt;</a:t>
            </a:r>
            <a:r>
              <a:rPr lang="en-CA" altLang="en-US" sz="2400"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79875" name="Text Box 4"/>
          <p:cNvSpPr txBox="1">
            <a:spLocks noChangeArrowheads="1"/>
          </p:cNvSpPr>
          <p:nvPr/>
        </p:nvSpPr>
        <p:spPr bwMode="auto">
          <a:xfrm>
            <a:off x="919163" y="3952875"/>
            <a:ext cx="77581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does not assume default values for variables</a:t>
            </a:r>
          </a:p>
        </p:txBody>
      </p:sp>
      <p:sp>
        <p:nvSpPr>
          <p:cNvPr id="79876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print(plant)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NameError: name 'plant' is not defined</a:t>
            </a:r>
            <a:endParaRPr lang="en-CA" altLang="en-US" sz="24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>
                <a:latin typeface="Courier New" panose="02070309020205020404" pitchFamily="49" charset="0"/>
              </a:rPr>
              <a:t>&gt;&gt;&gt;</a:t>
            </a:r>
            <a:r>
              <a:rPr lang="en-CA" altLang="en-US" sz="2400"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19163" y="3952875"/>
            <a:ext cx="77581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does not assume default values for variables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Doing so can mask many errors</a:t>
            </a:r>
          </a:p>
        </p:txBody>
      </p:sp>
      <p:sp>
        <p:nvSpPr>
          <p:cNvPr id="81924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print(plant)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NameError: name 'plant' is not defined</a:t>
            </a:r>
            <a:endParaRPr lang="en-CA" altLang="en-US" sz="24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>
                <a:latin typeface="Courier New" panose="02070309020205020404" pitchFamily="49" charset="0"/>
              </a:rPr>
              <a:t>&gt;&gt;&gt;</a:t>
            </a:r>
            <a:r>
              <a:rPr lang="en-CA" altLang="en-US" sz="2400"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5659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Must assign value to variable before using it</a:t>
            </a:r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919163" y="3952875"/>
            <a:ext cx="77581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does not assume default values for variables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Doing so can mask many errors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Anything from # to the end of the line is a comment</a:t>
            </a:r>
          </a:p>
        </p:txBody>
      </p:sp>
      <p:sp>
        <p:nvSpPr>
          <p:cNvPr id="83972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planet = 'Sedna'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(plant)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note the deliberate misspelling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print(plant)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NameError: name 'plant' is not defined</a:t>
            </a:r>
            <a:endParaRPr lang="en-CA" altLang="en-US" sz="24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CA" altLang="en-US" sz="2400" b="1">
                <a:latin typeface="Courier New" panose="02070309020205020404" pitchFamily="49" charset="0"/>
              </a:rPr>
              <a:t>&gt;&gt;&gt;</a:t>
            </a:r>
            <a:r>
              <a:rPr lang="en-CA" altLang="en-US" sz="2400">
                <a:latin typeface="Courier New" panose="02070309020205020404" pitchFamily="49" charset="0"/>
              </a:rPr>
              <a:t> </a:t>
            </a: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46100" y="2281238"/>
            <a:ext cx="86661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python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783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  no separate compilation step</a:t>
            </a:r>
          </a:p>
        </p:txBody>
      </p:sp>
      <p:sp>
        <p:nvSpPr>
          <p:cNvPr id="14340" name="Line 5"/>
          <p:cNvSpPr>
            <a:spLocks noChangeShapeType="1"/>
          </p:cNvSpPr>
          <p:nvPr/>
        </p:nvSpPr>
        <p:spPr bwMode="auto">
          <a:xfrm>
            <a:off x="2447925" y="1533525"/>
            <a:ext cx="1843088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(string + number)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number + string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can only concatenate str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(not "int") to str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(string + number)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number + string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can only concatenate str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(not "int") to str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latin typeface="Courier New" panose="02070309020205020404" pitchFamily="49" charset="0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535113" y="4816475"/>
            <a:ext cx="74231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Would probably be safe here to produce </a:t>
            </a:r>
            <a:r>
              <a:rPr lang="en-US" altLang="en-US" sz="2800">
                <a:latin typeface="Courier New" panose="02070309020205020404" pitchFamily="49" charset="0"/>
              </a:rPr>
              <a:t>'two3'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94211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(string + number)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number + string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can only concatenate str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(not "int") to str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latin typeface="Courier New" panose="02070309020205020404" pitchFamily="49" charset="0"/>
            </a:endParaRP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1535113" y="4816475"/>
            <a:ext cx="7421562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Would probably be safe here to produce </a:t>
            </a:r>
            <a:r>
              <a:rPr lang="en-US" altLang="en-US" sz="2800">
                <a:latin typeface="Courier New" panose="02070309020205020404" pitchFamily="49" charset="0"/>
              </a:rPr>
              <a:t>'two3'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then what should </a:t>
            </a:r>
            <a:r>
              <a:rPr lang="en-US" altLang="en-US" sz="2800">
                <a:latin typeface="Courier New" panose="02070309020205020404" pitchFamily="49" charset="0"/>
              </a:rPr>
              <a:t>'2'+'3'</a:t>
            </a:r>
            <a:r>
              <a:rPr lang="en-US" altLang="en-US" sz="2800">
                <a:latin typeface="Calibri" panose="020F0502020204030204" pitchFamily="34" charset="0"/>
              </a:rPr>
              <a:t> be?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32242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Values </a:t>
            </a:r>
            <a:r>
              <a:rPr lang="en-US" altLang="en-US" sz="2800" i="1">
                <a:latin typeface="Calibri" panose="020F0502020204030204" pitchFamily="34" charset="0"/>
              </a:rPr>
              <a:t>do</a:t>
            </a:r>
            <a:r>
              <a:rPr lang="en-US" altLang="en-US" sz="2800">
                <a:latin typeface="Calibri" panose="020F0502020204030204" pitchFamily="34" charset="0"/>
              </a:rPr>
              <a:t> have types</a:t>
            </a:r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1535113" y="4816475"/>
            <a:ext cx="74231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Would probably be safe here to produce </a:t>
            </a:r>
            <a:r>
              <a:rPr lang="en-US" altLang="en-US" sz="2800">
                <a:latin typeface="Courier New" panose="02070309020205020404" pitchFamily="49" charset="0"/>
              </a:rPr>
              <a:t>'two3'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But then what should </a:t>
            </a:r>
            <a:r>
              <a:rPr lang="en-US" altLang="en-US" sz="2800">
                <a:latin typeface="Courier New" panose="02070309020205020404" pitchFamily="49" charset="0"/>
              </a:rPr>
              <a:t>'2'+'3'</a:t>
            </a:r>
            <a:r>
              <a:rPr lang="en-US" altLang="en-US" sz="2800">
                <a:latin typeface="Calibri" panose="020F0502020204030204" pitchFamily="34" charset="0"/>
              </a:rPr>
              <a:t> be?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Doing too much is as bad as doing too little…</a:t>
            </a:r>
          </a:p>
        </p:txBody>
      </p:sp>
      <p:sp>
        <p:nvSpPr>
          <p:cNvPr id="96260" name="Text Box 2"/>
          <p:cNvSpPr txBox="1">
            <a:spLocks noChangeArrowheads="1"/>
          </p:cNvSpPr>
          <p:nvPr/>
        </p:nvSpPr>
        <p:spPr bwMode="auto">
          <a:xfrm>
            <a:off x="546100" y="1474788"/>
            <a:ext cx="8699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string = "two"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number = 3</a:t>
            </a:r>
            <a:endParaRPr lang="en-US" altLang="en-US" sz="2400" i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(string * number)</a:t>
            </a: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repeated concatenation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twotwotwo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(string + number)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Traceback (most recent call last)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    number + string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TypeError: can only concatenate str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i="1">
                <a:solidFill>
                  <a:srgbClr val="A50021"/>
                </a:solidFill>
                <a:latin typeface="Courier New" panose="02070309020205020404" pitchFamily="49" charset="0"/>
              </a:rPr>
              <a:t>(not "int") to str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b="1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88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functions to convert between types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88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functions to convert between types</a:t>
            </a:r>
          </a:p>
        </p:txBody>
      </p:sp>
      <p:sp>
        <p:nvSpPr>
          <p:cNvPr id="10035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(int('2') + 3)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9880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functions to convert between types</a:t>
            </a:r>
          </a:p>
        </p:txBody>
      </p:sp>
      <p:sp>
        <p:nvSpPr>
          <p:cNvPr id="10240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(int('2') + 3)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('2' + str(3))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23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46100" y="2281238"/>
            <a:ext cx="86661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python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(1 + 2)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783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  no separate compilation step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447925" y="1533525"/>
            <a:ext cx="1843088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  <p:graphicFrame>
        <p:nvGraphicFramePr>
          <p:cNvPr id="501790" name="Group 30"/>
          <p:cNvGraphicFramePr>
            <a:graphicFrameLocks noGrp="1"/>
          </p:cNvGraphicFramePr>
          <p:nvPr/>
        </p:nvGraphicFramePr>
        <p:xfrm>
          <a:off x="1065213" y="1776413"/>
          <a:ext cx="7258050" cy="1120775"/>
        </p:xfrm>
        <a:graphic>
          <a:graphicData uri="http://schemas.openxmlformats.org/drawingml/2006/table">
            <a:tbl>
              <a:tblPr/>
              <a:tblGrid>
                <a:gridCol w="264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integer with unlimited precision (as much memory as available)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  <p:graphicFrame>
        <p:nvGraphicFramePr>
          <p:cNvPr id="503836" name="Group 28"/>
          <p:cNvGraphicFramePr>
            <a:graphicFrameLocks noGrp="1"/>
          </p:cNvGraphicFramePr>
          <p:nvPr/>
        </p:nvGraphicFramePr>
        <p:xfrm>
          <a:off x="1065213" y="1776413"/>
          <a:ext cx="7258050" cy="2239962"/>
        </p:xfrm>
        <a:graphic>
          <a:graphicData uri="http://schemas.openxmlformats.org/drawingml/2006/table">
            <a:tbl>
              <a:tblPr/>
              <a:tblGrid>
                <a:gridCol w="264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77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integer with unlimited precision (as much memory as available)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14.0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64-bit float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(on most machines)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  <p:graphicFrame>
        <p:nvGraphicFramePr>
          <p:cNvPr id="505884" name="Group 28"/>
          <p:cNvGraphicFramePr>
            <a:graphicFrameLocks noGrp="1"/>
          </p:cNvGraphicFramePr>
          <p:nvPr/>
        </p:nvGraphicFramePr>
        <p:xfrm>
          <a:off x="1065213" y="1776413"/>
          <a:ext cx="7258050" cy="3360738"/>
        </p:xfrm>
        <a:graphic>
          <a:graphicData uri="http://schemas.openxmlformats.org/drawingml/2006/table">
            <a:tbl>
              <a:tblPr/>
              <a:tblGrid>
                <a:gridCol w="264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integer with unlimited precision (as much memory as available)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14.0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64-bit float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(on most machines)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1+4j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complex number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(two 64-bit floats)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520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Numbers</a:t>
            </a:r>
          </a:p>
        </p:txBody>
      </p:sp>
      <p:graphicFrame>
        <p:nvGraphicFramePr>
          <p:cNvPr id="507907" name="Group 3"/>
          <p:cNvGraphicFramePr>
            <a:graphicFrameLocks noGrp="1"/>
          </p:cNvGraphicFramePr>
          <p:nvPr/>
        </p:nvGraphicFramePr>
        <p:xfrm>
          <a:off x="1065213" y="1776413"/>
          <a:ext cx="7258050" cy="4479926"/>
        </p:xfrm>
        <a:graphic>
          <a:graphicData uri="http://schemas.openxmlformats.org/drawingml/2006/table">
            <a:tbl>
              <a:tblPr/>
              <a:tblGrid>
                <a:gridCol w="2649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integer with unlimited precision (as much memory as available)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14.0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64-bit float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(on most machines)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7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1+4j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complex number</a:t>
                      </a:r>
                    </a:p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(two 64-bit floats)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x.real</a:t>
                      </a: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, </a:t>
                      </a:r>
                      <a:r>
                        <a:rPr kumimoji="0" lang="en-CA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x.imag</a:t>
                      </a:r>
                      <a:endParaRPr kumimoji="0" lang="en-CA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140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real and imaginary parts of complex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0041" name="Group 89"/>
          <p:cNvGraphicFramePr>
            <a:graphicFrameLocks noGrp="1"/>
          </p:cNvGraphicFramePr>
          <p:nvPr/>
        </p:nvGraphicFramePr>
        <p:xfrm>
          <a:off x="1008063" y="1846263"/>
          <a:ext cx="7777162" cy="498475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2087" name="Group 87"/>
          <p:cNvGraphicFramePr>
            <a:graphicFrameLocks noGrp="1"/>
          </p:cNvGraphicFramePr>
          <p:nvPr/>
        </p:nvGraphicFramePr>
        <p:xfrm>
          <a:off x="1008063" y="1846263"/>
          <a:ext cx="7777162" cy="1062866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40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35810" marB="3581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86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35810" marB="3581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35810" marB="35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4133" name="Group 85"/>
          <p:cNvGraphicFramePr>
            <a:graphicFrameLocks noGrp="1"/>
          </p:cNvGraphicFramePr>
          <p:nvPr/>
        </p:nvGraphicFramePr>
        <p:xfrm>
          <a:off x="1008063" y="1846263"/>
          <a:ext cx="7777162" cy="1520063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99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38614" marB="386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47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38614" marB="386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9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38614" marB="3861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38614" marB="386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6179" name="Group 83"/>
          <p:cNvGraphicFramePr>
            <a:graphicFrameLocks noGrp="1"/>
          </p:cNvGraphicFramePr>
          <p:nvPr/>
        </p:nvGraphicFramePr>
        <p:xfrm>
          <a:off x="1008063" y="1846263"/>
          <a:ext cx="7777162" cy="1993771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99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0173" marB="4017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13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173" marB="4017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99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0173" marB="4017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6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0173" marB="4017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0173" marB="401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18225" name="Group 81"/>
          <p:cNvGraphicFramePr>
            <a:graphicFrameLocks noGrp="1"/>
          </p:cNvGraphicFramePr>
          <p:nvPr/>
        </p:nvGraphicFramePr>
        <p:xfrm>
          <a:off x="1008063" y="1846263"/>
          <a:ext cx="7777162" cy="2489201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30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397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30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88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30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935" marB="4093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0935" marB="409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46100" y="2281238"/>
            <a:ext cx="8666163" cy="4378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</a:rPr>
              <a:t>$</a:t>
            </a:r>
            <a:r>
              <a:rPr lang="en-US" sz="2400" dirty="0">
                <a:latin typeface="Courier New" panose="02070309020205020404" pitchFamily="49" charset="0"/>
              </a:rPr>
              <a:t> python</a:t>
            </a:r>
            <a:endParaRPr 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</a:rPr>
              <a:t>(1 + 2)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</a:t>
            </a:r>
            <a:endParaRPr 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</a:rPr>
              <a:t>('Charles' + 'Darwin')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CharlesDarwin</a:t>
            </a:r>
            <a:endParaRPr 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dirty="0">
                <a:latin typeface="+mn-lt"/>
              </a:rPr>
              <a:t>Or remove print (when in the interactive python shell):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dirty="0">
              <a:latin typeface="+mn-lt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sz="2400" dirty="0">
                <a:latin typeface="Courier New" panose="02070309020205020404" pitchFamily="49" charset="0"/>
              </a:rPr>
              <a:t> 'Charles' + 'Darwin'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CharlesDarwin</a:t>
            </a:r>
            <a:endParaRPr 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sz="2400" i="1" dirty="0">
              <a:latin typeface="Courier New" panose="02070309020205020404" pitchFamily="49" charset="0"/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5783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simple interpreted language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  no separate compilation step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2447925" y="1533525"/>
            <a:ext cx="1843088" cy="0"/>
          </a:xfrm>
          <a:prstGeom prst="line">
            <a:avLst/>
          </a:prstGeom>
          <a:noFill/>
          <a:ln w="1905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20271" name="Group 79"/>
          <p:cNvGraphicFramePr>
            <a:graphicFrameLocks noGrp="1"/>
          </p:cNvGraphicFramePr>
          <p:nvPr/>
        </p:nvGraphicFramePr>
        <p:xfrm>
          <a:off x="1008063" y="1846263"/>
          <a:ext cx="7777162" cy="2986085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34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281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34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88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34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88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Division</a:t>
                      </a:r>
                    </a:p>
                  </a:txBody>
                  <a:tcPr marT="41856" marB="4185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/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 2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1.5</a:t>
                      </a:r>
                    </a:p>
                  </a:txBody>
                  <a:tcPr marT="41856" marB="4185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22317" name="Group 77"/>
          <p:cNvGraphicFramePr>
            <a:graphicFrameLocks noGrp="1"/>
          </p:cNvGraphicFramePr>
          <p:nvPr/>
        </p:nvGraphicFramePr>
        <p:xfrm>
          <a:off x="1008063" y="1846263"/>
          <a:ext cx="7777162" cy="3587750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0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85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0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00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52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Division</a:t>
                      </a: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/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 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1.5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84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// 2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T="42466" marB="424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24365" name="Group 77"/>
          <p:cNvGraphicFramePr>
            <a:graphicFrameLocks noGrp="1"/>
          </p:cNvGraphicFramePr>
          <p:nvPr/>
        </p:nvGraphicFramePr>
        <p:xfrm>
          <a:off x="1008063" y="1846263"/>
          <a:ext cx="7777162" cy="4006848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14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342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4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69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14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69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Division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/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 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1.5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690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// 2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064871"/>
                  </a:ext>
                </a:extLst>
              </a:tr>
              <a:tr h="55298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Exponentiation</a:t>
                      </a:r>
                    </a:p>
                  </a:txBody>
                  <a:tcPr marT="40817" marB="408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**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 ** 0.5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1.41421356...</a:t>
                      </a:r>
                    </a:p>
                  </a:txBody>
                  <a:tcPr marT="40817" marB="408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17272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Arithmetic</a:t>
            </a:r>
          </a:p>
        </p:txBody>
      </p:sp>
      <p:graphicFrame>
        <p:nvGraphicFramePr>
          <p:cNvPr id="526339" name="Group 3"/>
          <p:cNvGraphicFramePr>
            <a:graphicFrameLocks noGrp="1"/>
          </p:cNvGraphicFramePr>
          <p:nvPr/>
        </p:nvGraphicFramePr>
        <p:xfrm>
          <a:off x="1008063" y="1846263"/>
          <a:ext cx="7777162" cy="4583111"/>
        </p:xfrm>
        <a:graphic>
          <a:graphicData uri="http://schemas.openxmlformats.org/drawingml/2006/table">
            <a:tbl>
              <a:tblPr/>
              <a:tblGrid>
                <a:gridCol w="241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08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Addition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+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+ 22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57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11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+ 'thon'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'Python'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8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Subtraction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-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35 - 22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66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Multiplication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* 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6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08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 * 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  <a:r>
                        <a:rPr kumimoji="0" lang="en-CA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PyPy</a:t>
                      </a: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666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Division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/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 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1.5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219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endParaRPr kumimoji="0" lang="en-CA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// 2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911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Exponentiation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**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2 ** 0.5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1.41421356...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08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Remainder</a:t>
                      </a:r>
                    </a:p>
                  </a:txBody>
                  <a:tcPr marT="40823" marB="4082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%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13 % 5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</a:t>
                      </a:r>
                    </a:p>
                  </a:txBody>
                  <a:tcPr marT="40823" marB="408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131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3887788" y="1820863"/>
            <a:ext cx="57134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The same as </a:t>
            </a:r>
            <a:r>
              <a:rPr lang="en-US" altLang="en-US" sz="2800">
                <a:solidFill>
                  <a:srgbClr val="A50021"/>
                </a:solidFill>
                <a:latin typeface="Courier New" panose="02070309020205020404" pitchFamily="49" charset="0"/>
              </a:rPr>
              <a:t>years = years + 1</a:t>
            </a:r>
          </a:p>
        </p:txBody>
      </p:sp>
      <p:sp>
        <p:nvSpPr>
          <p:cNvPr id="141317" name="Line 6"/>
          <p:cNvSpPr>
            <a:spLocks noChangeShapeType="1"/>
          </p:cNvSpPr>
          <p:nvPr/>
        </p:nvSpPr>
        <p:spPr bwMode="auto">
          <a:xfrm flipH="1">
            <a:off x="3254375" y="2224088"/>
            <a:ext cx="633413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336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501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501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%= 10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7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commands in a file and execute that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745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501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%= 10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3887788" y="2930525"/>
            <a:ext cx="610552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The same as:  </a:t>
            </a:r>
            <a:r>
              <a:rPr lang="en-US" altLang="en-US" sz="2800">
                <a:solidFill>
                  <a:srgbClr val="A50021"/>
                </a:solidFill>
                <a:latin typeface="Courier New" panose="02070309020205020404" pitchFamily="49" charset="0"/>
              </a:rPr>
              <a:t>years = years % 10</a:t>
            </a:r>
          </a:p>
        </p:txBody>
      </p:sp>
      <p:sp>
        <p:nvSpPr>
          <p:cNvPr id="147461" name="Line 7"/>
          <p:cNvSpPr>
            <a:spLocks noChangeShapeType="1"/>
          </p:cNvSpPr>
          <p:nvPr/>
        </p:nvSpPr>
        <p:spPr bwMode="auto">
          <a:xfrm flipH="1" flipV="1">
            <a:off x="3484563" y="3376613"/>
            <a:ext cx="403225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928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Prefer </a:t>
            </a:r>
            <a:r>
              <a:rPr lang="en-US" altLang="en-US" sz="2800" i="1">
                <a:latin typeface="Calibri" panose="020F0502020204030204" pitchFamily="34" charset="0"/>
              </a:rPr>
              <a:t>in-place </a:t>
            </a:r>
            <a:r>
              <a:rPr lang="en-US" altLang="en-US" sz="2800">
                <a:latin typeface="Calibri" panose="020F0502020204030204" pitchFamily="34" charset="0"/>
              </a:rPr>
              <a:t>forms of binary operators</a:t>
            </a:r>
          </a:p>
        </p:txBody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= 500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years += 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501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years %= 10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print</a:t>
            </a:r>
            <a:r>
              <a:rPr lang="en-US" altLang="en-US" sz="2400">
                <a:latin typeface="Courier New" panose="02070309020205020404" pitchFamily="49" charset="0"/>
              </a:rPr>
              <a:t>(years)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42775" name="Group 55"/>
          <p:cNvGraphicFramePr>
            <a:graphicFrameLocks noGrp="1"/>
          </p:cNvGraphicFramePr>
          <p:nvPr/>
        </p:nvGraphicFramePr>
        <p:xfrm>
          <a:off x="1008063" y="1846263"/>
          <a:ext cx="4667250" cy="498475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44821" name="Group 53"/>
          <p:cNvGraphicFramePr>
            <a:graphicFrameLocks noGrp="1"/>
          </p:cNvGraphicFramePr>
          <p:nvPr/>
        </p:nvGraphicFramePr>
        <p:xfrm>
          <a:off x="1008063" y="1846263"/>
          <a:ext cx="4667250" cy="995362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4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46867" name="Group 51"/>
          <p:cNvGraphicFramePr>
            <a:graphicFrameLocks noGrp="1"/>
          </p:cNvGraphicFramePr>
          <p:nvPr/>
        </p:nvGraphicFramePr>
        <p:xfrm>
          <a:off x="1008063" y="1846263"/>
          <a:ext cx="4667250" cy="1493838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48915" name="Group 51"/>
          <p:cNvGraphicFramePr>
            <a:graphicFrameLocks noGrp="1"/>
          </p:cNvGraphicFramePr>
          <p:nvPr/>
        </p:nvGraphicFramePr>
        <p:xfrm>
          <a:off x="1008063" y="1846263"/>
          <a:ext cx="4667250" cy="1493838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757" name="Text Box 4"/>
          <p:cNvSpPr txBox="1">
            <a:spLocks noChangeArrowheads="1"/>
          </p:cNvSpPr>
          <p:nvPr/>
        </p:nvSpPr>
        <p:spPr bwMode="auto">
          <a:xfrm>
            <a:off x="6134100" y="2347913"/>
            <a:ext cx="3443288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Single </a:t>
            </a:r>
            <a:r>
              <a:rPr lang="en-US" altLang="en-US" sz="2800">
                <a:solidFill>
                  <a:srgbClr val="A50021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 is assignment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Double </a:t>
            </a:r>
            <a:r>
              <a:rPr lang="en-US" altLang="en-US" sz="2800">
                <a:solidFill>
                  <a:srgbClr val="A50021"/>
                </a:solidFill>
                <a:latin typeface="Courier New" panose="02070309020205020404" pitchFamily="49" charset="0"/>
              </a:rPr>
              <a:t>==</a:t>
            </a: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 is equality</a:t>
            </a:r>
          </a:p>
        </p:txBody>
      </p:sp>
      <p:sp>
        <p:nvSpPr>
          <p:cNvPr id="159758" name="Line 44"/>
          <p:cNvSpPr>
            <a:spLocks noChangeShapeType="1"/>
          </p:cNvSpPr>
          <p:nvPr/>
        </p:nvSpPr>
        <p:spPr bwMode="auto">
          <a:xfrm flipH="1">
            <a:off x="5789613" y="3089275"/>
            <a:ext cx="344487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50961" name="Group 49"/>
          <p:cNvGraphicFramePr>
            <a:graphicFrameLocks noGrp="1"/>
          </p:cNvGraphicFramePr>
          <p:nvPr/>
        </p:nvGraphicFramePr>
        <p:xfrm>
          <a:off x="1008063" y="1846263"/>
          <a:ext cx="4667250" cy="1990726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&gt;=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53007" name="Group 47"/>
          <p:cNvGraphicFramePr>
            <a:graphicFrameLocks noGrp="1"/>
          </p:cNvGraphicFramePr>
          <p:nvPr/>
        </p:nvGraphicFramePr>
        <p:xfrm>
          <a:off x="1008063" y="1846263"/>
          <a:ext cx="4667250" cy="2489201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&gt;=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55055" name="Group 47"/>
          <p:cNvGraphicFramePr>
            <a:graphicFrameLocks noGrp="1"/>
          </p:cNvGraphicFramePr>
          <p:nvPr/>
        </p:nvGraphicFramePr>
        <p:xfrm>
          <a:off x="1008063" y="1846263"/>
          <a:ext cx="4667250" cy="2986089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&gt;=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5 &gt; 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5910" name="Text Box 4"/>
          <p:cNvSpPr txBox="1">
            <a:spLocks noChangeArrowheads="1"/>
          </p:cNvSpPr>
          <p:nvPr/>
        </p:nvSpPr>
        <p:spPr bwMode="auto">
          <a:xfrm>
            <a:off x="6134100" y="3844925"/>
            <a:ext cx="25590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But please don't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A50021"/>
                </a:solidFill>
                <a:latin typeface="Calibri" panose="020F0502020204030204" pitchFamily="34" charset="0"/>
              </a:rPr>
              <a:t>do this</a:t>
            </a:r>
          </a:p>
        </p:txBody>
      </p:sp>
      <p:sp>
        <p:nvSpPr>
          <p:cNvPr id="165911" name="Line 46"/>
          <p:cNvSpPr>
            <a:spLocks noChangeShapeType="1"/>
          </p:cNvSpPr>
          <p:nvPr/>
        </p:nvSpPr>
        <p:spPr bwMode="auto">
          <a:xfrm flipH="1">
            <a:off x="5789613" y="4586288"/>
            <a:ext cx="344487" cy="0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7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commands in a file and execute that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gedit very-simple.py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20796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Comparisons</a:t>
            </a:r>
          </a:p>
        </p:txBody>
      </p:sp>
      <p:graphicFrame>
        <p:nvGraphicFramePr>
          <p:cNvPr id="557059" name="Group 3"/>
          <p:cNvGraphicFramePr>
            <a:graphicFrameLocks noGrp="1"/>
          </p:cNvGraphicFramePr>
          <p:nvPr/>
        </p:nvGraphicFramePr>
        <p:xfrm>
          <a:off x="1008063" y="1846263"/>
          <a:ext cx="4667250" cy="3587752"/>
        </p:xfrm>
        <a:graphic>
          <a:graphicData uri="http://schemas.openxmlformats.org/drawingml/2006/table">
            <a:tbl>
              <a:tblPr/>
              <a:tblGrid>
                <a:gridCol w="2189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!=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==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 &gt;=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3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1 &lt; 5 &gt; 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3+2j &lt; 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CA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9987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October 2010</a:t>
            </a:r>
          </a:p>
        </p:txBody>
      </p:sp>
      <p:sp>
        <p:nvSpPr>
          <p:cNvPr id="169988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69989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6999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9991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0277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Put commands in a file and execute that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46100" y="1706563"/>
            <a:ext cx="86661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gedit very-simple.py</a:t>
            </a: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547688" y="2341563"/>
            <a:ext cx="8666162" cy="919162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(1 + 2)</a:t>
            </a:r>
          </a:p>
          <a:p>
            <a:pPr eaLnBrk="1">
              <a:buClr>
                <a:srgbClr val="000000"/>
              </a:buClr>
              <a:buSzPct val="100000"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('Charles' + 'Darwin')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1891</TotalTime>
  <Words>2145</Words>
  <Application>Microsoft Macintosh PowerPoint</Application>
  <PresentationFormat>Custom</PresentationFormat>
  <Paragraphs>717</Paragraphs>
  <Slides>81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Smith, Richard (STFC,RAL,RALSP)</cp:lastModifiedBy>
  <cp:revision>233</cp:revision>
  <cp:lastPrinted>1601-01-01T00:00:00Z</cp:lastPrinted>
  <dcterms:created xsi:type="dcterms:W3CDTF">2010-10-09T15:39:02Z</dcterms:created>
  <dcterms:modified xsi:type="dcterms:W3CDTF">2021-10-15T15:59:56Z</dcterms:modified>
</cp:coreProperties>
</file>