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9" r:id="rId2"/>
    <p:sldId id="439" r:id="rId3"/>
    <p:sldId id="447" r:id="rId4"/>
    <p:sldId id="448" r:id="rId5"/>
    <p:sldId id="454" r:id="rId6"/>
    <p:sldId id="449" r:id="rId7"/>
    <p:sldId id="450" r:id="rId8"/>
    <p:sldId id="451" r:id="rId9"/>
    <p:sldId id="452" r:id="rId10"/>
    <p:sldId id="258" r:id="rId11"/>
    <p:sldId id="259" r:id="rId12"/>
    <p:sldId id="260" r:id="rId13"/>
    <p:sldId id="277" r:id="rId14"/>
    <p:sldId id="261" r:id="rId15"/>
    <p:sldId id="262" r:id="rId16"/>
    <p:sldId id="263" r:id="rId17"/>
    <p:sldId id="265" r:id="rId18"/>
    <p:sldId id="267" r:id="rId19"/>
    <p:sldId id="268" r:id="rId20"/>
    <p:sldId id="269" r:id="rId21"/>
    <p:sldId id="264" r:id="rId22"/>
    <p:sldId id="455" r:id="rId23"/>
    <p:sldId id="459" r:id="rId24"/>
    <p:sldId id="458" r:id="rId25"/>
    <p:sldId id="457" r:id="rId26"/>
    <p:sldId id="460" r:id="rId27"/>
    <p:sldId id="470" r:id="rId28"/>
    <p:sldId id="471" r:id="rId29"/>
    <p:sldId id="473" r:id="rId30"/>
    <p:sldId id="472" r:id="rId31"/>
    <p:sldId id="456" r:id="rId32"/>
    <p:sldId id="278" r:id="rId33"/>
    <p:sldId id="461" r:id="rId34"/>
    <p:sldId id="462" r:id="rId35"/>
    <p:sldId id="463" r:id="rId36"/>
    <p:sldId id="464" r:id="rId37"/>
    <p:sldId id="468" r:id="rId38"/>
    <p:sldId id="469" r:id="rId39"/>
    <p:sldId id="465" r:id="rId40"/>
    <p:sldId id="467" r:id="rId41"/>
    <p:sldId id="28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87665"/>
    <a:srgbClr val="DCDBB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7" autoAdjust="0"/>
    <p:restoredTop sz="86292" autoAdjust="0"/>
  </p:normalViewPr>
  <p:slideViewPr>
    <p:cSldViewPr>
      <p:cViewPr varScale="1">
        <p:scale>
          <a:sx n="124" d="100"/>
          <a:sy n="124" d="100"/>
        </p:scale>
        <p:origin x="10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1398-088F-5240-8185-1E8BB797FB4C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88382-46E2-F349-8751-DDCBD47BA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5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2FD82A-6A5C-4CEF-8A0E-199B5FA3EC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science is many things, but at its heart, it is the study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399460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D53FFB-F07C-4F6B-B418-387E28CDB7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</a:t>
            </a:r>
            <a:r>
              <a:rPr lang="en-US" altLang="en-US" sz="2000" i="1">
                <a:latin typeface="Arial" panose="020B0604020202020204" pitchFamily="34" charset="0"/>
              </a:rPr>
              <a:t>programming</a:t>
            </a:r>
            <a:r>
              <a:rPr lang="en-US" altLang="en-US" sz="2000">
                <a:latin typeface="Arial" panose="020B0604020202020204" pitchFamily="34" charset="0"/>
              </a:rPr>
              <a:t> is also many things, but when everything else is cleared away, it is about creating and composing </a:t>
            </a:r>
            <a:r>
              <a:rPr lang="en-US" altLang="en-US" sz="2000" i="1">
                <a:latin typeface="Arial" panose="020B0604020202020204" pitchFamily="34" charset="0"/>
              </a:rPr>
              <a:t>abstractions</a:t>
            </a:r>
            <a:r>
              <a:rPr lang="en-US" altLang="en-US" sz="200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48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CE141D-68EC-4DA2-A200-EA24D4FC06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 abstraction is something that hides details</a:t>
            </a:r>
          </a:p>
        </p:txBody>
      </p:sp>
    </p:spTree>
    <p:extLst>
      <p:ext uri="{BB962C8B-B14F-4D97-AF65-F5344CB8AC3E}">
        <p14:creationId xmlns:p14="http://schemas.microsoft.com/office/powerpoint/2010/main" val="335876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FA068CE-3E4D-48A1-8075-587ACC4E6D4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or makes one thing act like another, so that we can use them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141939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E5F4212-BCBB-4574-9115-CDD3617BE2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We have already met functions, which turn many steps into one larger logical step.</a:t>
            </a:r>
          </a:p>
        </p:txBody>
      </p:sp>
    </p:spTree>
    <p:extLst>
      <p:ext uri="{BB962C8B-B14F-4D97-AF65-F5344CB8AC3E}">
        <p14:creationId xmlns:p14="http://schemas.microsoft.com/office/powerpoint/2010/main" val="144734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7B71330-DFC7-4C32-B23C-36F238CCC7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And libraries, which group functions together to make them more manageable.</a:t>
            </a:r>
          </a:p>
        </p:txBody>
      </p:sp>
    </p:spTree>
    <p:extLst>
      <p:ext uri="{BB962C8B-B14F-4D97-AF65-F5344CB8AC3E}">
        <p14:creationId xmlns:p14="http://schemas.microsoft.com/office/powerpoint/2010/main" val="240767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3D4B20-661E-4916-A8CE-6E4E0FFC7B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In this lecture, we'll look at </a:t>
            </a:r>
            <a:r>
              <a:rPr lang="en-US" altLang="en-US" sz="2000" i="1">
                <a:latin typeface="Arial" panose="020B0604020202020204" pitchFamily="34" charset="0"/>
              </a:rPr>
              <a:t>classes</a:t>
            </a:r>
            <a:r>
              <a:rPr lang="en-US" altLang="en-US" sz="2000">
                <a:latin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</a:rPr>
              <a:t>objects</a:t>
            </a:r>
            <a:r>
              <a:rPr lang="en-US" altLang="en-US" sz="2000">
                <a:latin typeface="Arial" panose="020B0604020202020204" pitchFamily="34" charset="0"/>
              </a:rPr>
              <a:t>, which combine functions with data to make both easier to manage.</a:t>
            </a:r>
          </a:p>
        </p:txBody>
      </p:sp>
    </p:spTree>
    <p:extLst>
      <p:ext uri="{BB962C8B-B14F-4D97-AF65-F5344CB8AC3E}">
        <p14:creationId xmlns:p14="http://schemas.microsoft.com/office/powerpoint/2010/main" val="247517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3B821-0096-48F8-B67A-C55AEC139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As we'll see, if they're used properly, they can do much, much more than that.</a:t>
            </a:r>
          </a:p>
        </p:txBody>
      </p:sp>
    </p:spTree>
    <p:extLst>
      <p:ext uri="{BB962C8B-B14F-4D97-AF65-F5344CB8AC3E}">
        <p14:creationId xmlns:p14="http://schemas.microsoft.com/office/powerpoint/2010/main" val="6924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3C1D1-AE92-45E2-8A79-100EE3784263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With that warning out of the way, let's have a look at some simple classes.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C8D1FF-3CD3-467A-8BFF-7E2D1BB74C5A}" type="datetimeFigureOut">
              <a:rPr lang="en-GB"/>
              <a:pPr>
                <a:defRPr/>
              </a:pPr>
              <a:t>13/04/2021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F0DCA2-DBBF-42C4-BA09-A2DF8AA0B3E1}" type="datetimeFigureOut">
              <a:rPr lang="en-GB"/>
              <a:pPr>
                <a:defRPr/>
              </a:pPr>
              <a:t>13/04/2021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19B4D-55CD-4720-9257-F02B7953CAB7}" type="datetimeFigureOut">
              <a:rPr lang="en-GB"/>
              <a:pPr>
                <a:defRPr/>
              </a:pPr>
              <a:t>13/04/2021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4C7A-4B93-4FAF-8201-EC3255E320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94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Object-Oriented Programming (OOP)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Iwi, Matt Pritchard and </a:t>
            </a:r>
            <a:r>
              <a:rPr lang="en-GB" sz="1400">
                <a:latin typeface="+mn-lt"/>
              </a:rPr>
              <a:t>Tommy Godfrey.</a:t>
            </a:r>
            <a:endParaRPr lang="en-GB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" y="701675"/>
            <a:ext cx="7861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Let's see how OOP is useful in everyday Python: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"some silly string"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s.upper()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SILLY STRING'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s.find("t")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s.replace("silly", "sensible").title()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Sensible String'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actually interrogate this </a:t>
            </a:r>
            <a:r>
              <a:rPr lang="en-US" altLang="en-US" sz="2200" b="1" dirty="0"/>
              <a:t>object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to find out their </a:t>
            </a:r>
            <a:r>
              <a:rPr lang="en-US" altLang="en-US" sz="2200" b="1" dirty="0"/>
              <a:t>methods</a:t>
            </a:r>
            <a:r>
              <a:rPr lang="en-US" altLang="en-US" sz="2200" dirty="0"/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getnewargs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'__hash__',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init_subclass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'__le__',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'__mod__',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'__ne__', '__new__', '__reduce__',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rmod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'__str__',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'capitalize',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casefold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'count', 'encode',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expandtabs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'find', 'format',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format_map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'index',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isascii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isdecimal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isidentifier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isnumeric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isprintable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istitle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'join',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'lower',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maketrans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'partition', 'replace',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rpartition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rsplit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'split',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splitlines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'strip',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'title', 'translate', 'upper',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zfill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en-US" sz="14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find out which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is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of: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  <a:endParaRPr lang="en-US" altLang="en-US" sz="20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84213" y="1155700"/>
            <a:ext cx="7775575" cy="4802188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class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Tell Python the definition of a new object.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object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Two meanings: the most basic type of thing, and any instance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instance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What you get when you tell Python to create a variable of given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def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How you define a method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self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Inside the methods in a class, self is a variable for the instance/object being accessed.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You can build your own </a:t>
            </a:r>
            <a:r>
              <a:rPr lang="en-US" altLang="en-US" sz="2200" b="1" dirty="0">
                <a:latin typeface="Calibri" panose="020F0502020204030204" pitchFamily="34" charset="0"/>
              </a:rPr>
              <a:t>class</a:t>
            </a:r>
            <a:r>
              <a:rPr lang="en-US" altLang="en-US" sz="2200" dirty="0">
                <a:latin typeface="Calibri" panose="020F0502020204030204" pitchFamily="34" charset="0"/>
              </a:rPr>
              <a:t>  for your own domain: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Then create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 of your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 and use it: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  <a:p>
            <a:pPr>
              <a:buNone/>
            </a:pPr>
            <a:r>
              <a:rPr lang="en-GB" sz="2000" b="1" dirty="0">
                <a:latin typeface="CourierNewPS"/>
              </a:rPr>
              <a:t>$ 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cat </a:t>
            </a:r>
            <a:r>
              <a:rPr lang="en-GB" sz="2000" dirty="0" err="1">
                <a:solidFill>
                  <a:srgbClr val="007F00"/>
                </a:solidFill>
                <a:latin typeface="CourierNewPSMT" panose="02070309020205020404" pitchFamily="49" charset="0"/>
              </a:rPr>
              <a:t>some_data.txt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 </a:t>
            </a:r>
            <a:r>
              <a:rPr lang="en-GB" sz="2000" b="1" dirty="0"/>
              <a:t>Inside the data file... </a:t>
            </a:r>
            <a:endParaRPr lang="en-GB" sz="2000" dirty="0"/>
          </a:p>
          <a:p>
            <a:pPr>
              <a:buNone/>
            </a:pPr>
            <a:r>
              <a:rPr lang="en-GB" sz="2000" i="1" dirty="0">
                <a:latin typeface="CourierNewPS"/>
              </a:rPr>
              <a:t>1000 750 500 250 0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("some_data.txt")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da.mean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58D4B-338D-1145-B0B2-0CC1DC50EEFB}"/>
              </a:ext>
            </a:extLst>
          </p:cNvPr>
          <p:cNvSpPr txBox="1"/>
          <p:nvPr/>
        </p:nvSpPr>
        <p:spPr>
          <a:xfrm>
            <a:off x="6383362" y="2575744"/>
            <a:ext cx="996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some_data.txt</a:t>
            </a:r>
            <a:endParaRPr lang="en-GB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B9B0C-FDAD-E54D-B1CC-CE8CB0A5C6B4}"/>
              </a:ext>
            </a:extLst>
          </p:cNvPr>
          <p:cNvSpPr txBox="1"/>
          <p:nvPr/>
        </p:nvSpPr>
        <p:spPr>
          <a:xfrm>
            <a:off x="6383362" y="19942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1000 750…</a:t>
            </a:r>
          </a:p>
        </p:txBody>
      </p:sp>
      <p:pic>
        <p:nvPicPr>
          <p:cNvPr id="1030" name="Picture 6" descr="File Icon - Free Download at Icons8">
            <a:extLst>
              <a:ext uri="{FF2B5EF4-FFF2-40B4-BE49-F238E27FC236}">
                <a16:creationId xmlns:a16="http://schemas.microsoft.com/office/drawing/2014/main" id="{2675C82B-4C53-5B40-BA4E-81B6C668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27" y="1171875"/>
            <a:ext cx="1634701" cy="16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You can make use of help() on your own class:</a:t>
            </a: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builtins.object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A class above the rest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path)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Initialize self.  See help(type(self)) for accurate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signature.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max(self)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mean(self)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  <a:endParaRPr lang="en-US" altLang="en-US" sz="105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6011863" y="1052513"/>
            <a:ext cx="2736850" cy="2232025"/>
          </a:xfrm>
          <a:prstGeom prst="wedgeRectCallout">
            <a:avLst>
              <a:gd name="adj1" fmla="val -80092"/>
              <a:gd name="adj2" fmla="val -33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Class Definition: </a:t>
            </a:r>
          </a:p>
          <a:p>
            <a:pPr algn="ctr" eaLnBrk="1" hangingPunct="1">
              <a:defRPr/>
            </a:pPr>
            <a:r>
              <a:rPr lang="en-GB" dirty="0"/>
              <a:t>Defines the class name.</a:t>
            </a:r>
          </a:p>
          <a:p>
            <a:pPr algn="ctr" eaLnBrk="1" hangingPunct="1">
              <a:defRPr/>
            </a:pPr>
            <a:endParaRPr lang="en-GB" dirty="0"/>
          </a:p>
          <a:p>
            <a:pPr algn="ctr" eaLnBrk="1" hangingPunct="1">
              <a:defRPr/>
            </a:pPr>
            <a:r>
              <a:rPr lang="en-GB" dirty="0"/>
              <a:t>Optionally include a doc string below.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404813"/>
            <a:ext cx="2736850" cy="2016125"/>
          </a:xfrm>
          <a:prstGeom prst="wedgeRectCallout">
            <a:avLst>
              <a:gd name="adj1" fmla="val -74908"/>
              <a:gd name="adj2" fmla="val 41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 is the "constructor" method: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Not necessary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Very useful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Always called when class is first created.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68312" y="3933825"/>
            <a:ext cx="3023567" cy="2016125"/>
          </a:xfrm>
          <a:prstGeom prst="wedgeRectCallout">
            <a:avLst>
              <a:gd name="adj1" fmla="val -990"/>
              <a:gd name="adj2" fmla="val -954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"self" means "belonging to this instance/object: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Needed for all attributes that you want to be visible to every part of the object (shared).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3933825"/>
            <a:ext cx="2736850" cy="2016125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Now we add more methods: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"self" is always required as first argument.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1CA7273-3246-ED42-BE7F-BBAEFDC9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8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Examples of OOP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Most python packages use OOP extensively.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We'll come across many examples in the next sessions.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E.g.: </a:t>
            </a:r>
            <a:endParaRPr lang="en-US" altLang="en-US" sz="1800"/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8882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7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3419872" y="1525222"/>
            <a:ext cx="1800200" cy="648072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Set up shared data containers</a:t>
            </a:r>
          </a:p>
        </p:txBody>
      </p:sp>
    </p:spTree>
    <p:extLst>
      <p:ext uri="{BB962C8B-B14F-4D97-AF65-F5344CB8AC3E}">
        <p14:creationId xmlns:p14="http://schemas.microsoft.com/office/powerpoint/2010/main" val="398733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3D8388B-1D06-DF47-82ED-0A1C83F9878E}"/>
              </a:ext>
            </a:extLst>
          </p:cNvPr>
          <p:cNvSpPr/>
          <p:nvPr/>
        </p:nvSpPr>
        <p:spPr>
          <a:xfrm>
            <a:off x="6012160" y="3789040"/>
            <a:ext cx="1800200" cy="648072"/>
          </a:xfrm>
          <a:prstGeom prst="wedgeRectCallout">
            <a:avLst>
              <a:gd name="adj1" fmla="val -59287"/>
              <a:gd name="adj2" fmla="val -969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data to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FAC97-C9B1-724C-8AFE-0B5B222BFE4C}"/>
              </a:ext>
            </a:extLst>
          </p:cNvPr>
          <p:cNvSpPr/>
          <p:nvPr/>
        </p:nvSpPr>
        <p:spPr>
          <a:xfrm>
            <a:off x="5436096" y="2996952"/>
            <a:ext cx="100811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E11B0-322B-4D44-B987-86B052D0B5E0}"/>
              </a:ext>
            </a:extLst>
          </p:cNvPr>
          <p:cNvSpPr/>
          <p:nvPr/>
        </p:nvSpPr>
        <p:spPr>
          <a:xfrm>
            <a:off x="6444208" y="29969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`````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1D2F8C02-F094-A449-BA5F-972535CFF5DB}"/>
              </a:ext>
            </a:extLst>
          </p:cNvPr>
          <p:cNvSpPr/>
          <p:nvPr/>
        </p:nvSpPr>
        <p:spPr>
          <a:xfrm>
            <a:off x="6817880" y="2015103"/>
            <a:ext cx="1800200" cy="648072"/>
          </a:xfrm>
          <a:prstGeom prst="wedgeRectCallout">
            <a:avLst>
              <a:gd name="adj1" fmla="val -5068"/>
              <a:gd name="adj2" fmla="val 964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But also shared state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DCDFEF34-045B-ED44-9966-E05023EF2E65}"/>
              </a:ext>
            </a:extLst>
          </p:cNvPr>
          <p:cNvSpPr/>
          <p:nvPr/>
        </p:nvSpPr>
        <p:spPr>
          <a:xfrm>
            <a:off x="737148" y="4007140"/>
            <a:ext cx="2525196" cy="859943"/>
          </a:xfrm>
          <a:prstGeom prst="wedgeRectCallout">
            <a:avLst>
              <a:gd name="adj1" fmla="val -18195"/>
              <a:gd name="adj2" fmla="val -1001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Re-assign shared state to take into account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56275-348A-524D-B8FC-5214C3A02176}"/>
              </a:ext>
            </a:extLst>
          </p:cNvPr>
          <p:cNvSpPr/>
          <p:nvPr/>
        </p:nvSpPr>
        <p:spPr>
          <a:xfrm>
            <a:off x="775610" y="30372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2" grpId="0" animBg="1"/>
      <p:bldP spid="13" grpId="0" animBg="1"/>
      <p:bldP spid="11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range(0,31):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2771800" y="4581128"/>
            <a:ext cx="1800200" cy="648072"/>
          </a:xfrm>
          <a:prstGeom prst="wedgeRectCallout">
            <a:avLst>
              <a:gd name="adj1" fmla="val -18195"/>
              <a:gd name="adj2" fmla="val -954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shared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8AFC06-A0AC-1A4C-8132-92859E49AC7C}"/>
              </a:ext>
            </a:extLst>
          </p:cNvPr>
          <p:cNvSpPr/>
          <p:nvPr/>
        </p:nvSpPr>
        <p:spPr>
          <a:xfrm>
            <a:off x="2555776" y="3890254"/>
            <a:ext cx="25202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50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720764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3562755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26036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A0524B9-CDE6-2242-A772-B6DDC741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00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6088A8D-43C2-434A-B5A5-F4631C9A726F}"/>
              </a:ext>
            </a:extLst>
          </p:cNvPr>
          <p:cNvSpPr/>
          <p:nvPr/>
        </p:nvSpPr>
        <p:spPr>
          <a:xfrm>
            <a:off x="5256076" y="3585338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Don’t need shared state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05917-131E-6144-A04E-9016B317F66D}"/>
              </a:ext>
            </a:extLst>
          </p:cNvPr>
          <p:cNvSpPr txBox="1"/>
          <p:nvPr/>
        </p:nvSpPr>
        <p:spPr>
          <a:xfrm>
            <a:off x="1477047" y="5324098"/>
            <a:ext cx="6845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Number of things you need to remember are reduced</a:t>
            </a:r>
          </a:p>
        </p:txBody>
      </p:sp>
    </p:spTree>
    <p:extLst>
      <p:ext uri="{BB962C8B-B14F-4D97-AF65-F5344CB8AC3E}">
        <p14:creationId xmlns:p14="http://schemas.microsoft.com/office/powerpoint/2010/main" val="1665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690063" y="3212976"/>
            <a:ext cx="176387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608365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468313" y="1484313"/>
            <a:ext cx="8135937" cy="3324225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inheritance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The concept that one class can inherit traits from another class, much like you and your parents.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attribute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A property that classes have that are from composition and are usually variables.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is-a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A phrase to say that something inherits from another, as in a "salmon" is-a "fish."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(2)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417639"/>
            <a:ext cx="7776220" cy="129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Classes can inherit from one another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This allows you to share attributes and methods, add, extend, modify.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(very flexible)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A4E5DE-9797-8947-BE09-E119E8F2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3203683"/>
            <a:ext cx="5956300" cy="256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26093-7FF3-8244-87DF-803CEE9124B7}"/>
              </a:ext>
            </a:extLst>
          </p:cNvPr>
          <p:cNvSpPr txBox="1"/>
          <p:nvPr/>
        </p:nvSpPr>
        <p:spPr>
          <a:xfrm>
            <a:off x="1979712" y="3276383"/>
            <a:ext cx="5400600" cy="305234"/>
          </a:xfrm>
          <a:prstGeom prst="rect">
            <a:avLst/>
          </a:prstGeom>
          <a:solidFill>
            <a:srgbClr val="DCDBB3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87665"/>
                </a:solidFill>
              </a:rPr>
              <a:t>DataStore</a:t>
            </a:r>
            <a:endParaRPr lang="en-GB" dirty="0">
              <a:solidFill>
                <a:srgbClr val="D876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9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3407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Let’s make a class which converts </a:t>
            </a:r>
            <a:r>
              <a:rPr lang="en-US" altLang="en-US" sz="2200" dirty="0" err="1"/>
              <a:t>Celcius</a:t>
            </a:r>
            <a:r>
              <a:rPr lang="en-US" altLang="en-US" sz="2200" dirty="0"/>
              <a:t> measurements to Kelvin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as we add them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(self, date, value):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Convert to kelvin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 += 272.15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self.measurements.append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self.times.append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3C0F71E-CB96-4C44-A91F-B667BA16E0AF}"/>
              </a:ext>
            </a:extLst>
          </p:cNvPr>
          <p:cNvSpPr/>
          <p:nvPr/>
        </p:nvSpPr>
        <p:spPr>
          <a:xfrm>
            <a:off x="6630991" y="4691495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Still have access to the class attributes of </a:t>
            </a:r>
            <a:r>
              <a:rPr lang="en-GB" dirty="0" err="1"/>
              <a:t>DataStore</a:t>
            </a:r>
            <a:endParaRPr lang="en-GB" dirty="0"/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4DE9E43F-7701-6646-9D64-145A8D8F5514}"/>
              </a:ext>
            </a:extLst>
          </p:cNvPr>
          <p:cNvSpPr/>
          <p:nvPr/>
        </p:nvSpPr>
        <p:spPr>
          <a:xfrm>
            <a:off x="6876256" y="2404440"/>
            <a:ext cx="2160240" cy="793413"/>
          </a:xfrm>
          <a:prstGeom prst="wedgeRectCallout">
            <a:avLst>
              <a:gd name="adj1" fmla="val -95432"/>
              <a:gd name="adj2" fmla="val -67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Same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39925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981" y="4796710"/>
            <a:ext cx="7920038" cy="100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err="1"/>
              <a:t>TemperatureStore</a:t>
            </a:r>
            <a:r>
              <a:rPr lang="en-US" altLang="en-US" sz="2200" dirty="0"/>
              <a:t> </a:t>
            </a:r>
            <a:r>
              <a:rPr lang="en-US" altLang="en-US" sz="2200" b="1" dirty="0"/>
              <a:t>inherits </a:t>
            </a:r>
            <a:r>
              <a:rPr lang="en-US" altLang="en-US" sz="2200" dirty="0"/>
              <a:t>from </a:t>
            </a:r>
            <a:r>
              <a:rPr lang="en-US" altLang="en-US" sz="2200" dirty="0" err="1"/>
              <a:t>DataStore</a:t>
            </a: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err="1"/>
              <a:t>TemperatureStore</a:t>
            </a:r>
            <a:r>
              <a:rPr lang="en-US" altLang="en-US" sz="2200" dirty="0"/>
              <a:t> </a:t>
            </a:r>
            <a:r>
              <a:rPr lang="en-US" altLang="en-US" sz="2200" b="1" dirty="0"/>
              <a:t>is-a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DataStore</a:t>
            </a: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571B7-8E66-D34D-B330-179DC6C9567A}"/>
              </a:ext>
            </a:extLst>
          </p:cNvPr>
          <p:cNvGrpSpPr/>
          <p:nvPr/>
        </p:nvGrpSpPr>
        <p:grpSpPr>
          <a:xfrm>
            <a:off x="1691457" y="1124744"/>
            <a:ext cx="5761086" cy="3314206"/>
            <a:chOff x="1691457" y="1124744"/>
            <a:chExt cx="5761086" cy="33142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257767-ED91-174C-8F6C-3BD50633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457" y="1124744"/>
              <a:ext cx="5761086" cy="331420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20CBD8-F096-C544-90C6-5ABEB873C944}"/>
                </a:ext>
              </a:extLst>
            </p:cNvPr>
            <p:cNvSpPr txBox="1"/>
            <p:nvPr/>
          </p:nvSpPr>
          <p:spPr>
            <a:xfrm>
              <a:off x="2433750" y="1271220"/>
              <a:ext cx="4454305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DataStore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F039E2-158D-9244-B82E-7FC3CE8D8613}"/>
                </a:ext>
              </a:extLst>
            </p:cNvPr>
            <p:cNvSpPr txBox="1"/>
            <p:nvPr/>
          </p:nvSpPr>
          <p:spPr>
            <a:xfrm>
              <a:off x="2136796" y="3719852"/>
              <a:ext cx="5048212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TemperatureStore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816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ED6BE74-7A73-684D-8859-5B97BAA716D4}"/>
              </a:ext>
            </a:extLst>
          </p:cNvPr>
          <p:cNvSpPr/>
          <p:nvPr/>
        </p:nvSpPr>
        <p:spPr>
          <a:xfrm>
            <a:off x="6156176" y="3809340"/>
            <a:ext cx="2880320" cy="1143000"/>
          </a:xfrm>
          <a:prstGeom prst="wedgeRectCallout">
            <a:avLst>
              <a:gd name="adj1" fmla="val -68204"/>
              <a:gd name="adj2" fmla="val 232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Common interface for both classes</a:t>
            </a:r>
          </a:p>
        </p:txBody>
      </p:sp>
    </p:spTree>
    <p:extLst>
      <p:ext uri="{BB962C8B-B14F-4D97-AF65-F5344CB8AC3E}">
        <p14:creationId xmlns:p14="http://schemas.microsoft.com/office/powerpoint/2010/main" val="3224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4AEA946-F620-2244-BDD9-A6EBCFCCC261}"/>
              </a:ext>
            </a:extLst>
          </p:cNvPr>
          <p:cNvSpPr/>
          <p:nvPr/>
        </p:nvSpPr>
        <p:spPr>
          <a:xfrm>
            <a:off x="6156176" y="4297362"/>
            <a:ext cx="2880320" cy="1143000"/>
          </a:xfrm>
          <a:prstGeom prst="wedgeRectCallout">
            <a:avLst>
              <a:gd name="adj1" fmla="val -84969"/>
              <a:gd name="adj2" fmla="val 214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Can still use </a:t>
            </a:r>
            <a:r>
              <a:rPr lang="en-GB" i="1" dirty="0" err="1"/>
              <a:t>print_measurements</a:t>
            </a:r>
            <a:r>
              <a:rPr lang="en-GB" i="1" dirty="0"/>
              <a:t> </a:t>
            </a:r>
            <a:r>
              <a:rPr lang="en-GB" dirty="0"/>
              <a:t>from </a:t>
            </a:r>
            <a:r>
              <a:rPr lang="en-GB" dirty="0" err="1"/>
              <a:t>DataStore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404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F55A9221-4550-0446-88CE-B2B64D814BDA}"/>
              </a:ext>
            </a:extLst>
          </p:cNvPr>
          <p:cNvSpPr/>
          <p:nvPr/>
        </p:nvSpPr>
        <p:spPr>
          <a:xfrm>
            <a:off x="5436096" y="4868862"/>
            <a:ext cx="3600400" cy="1143000"/>
          </a:xfrm>
          <a:prstGeom prst="wedgeRectCallout">
            <a:avLst>
              <a:gd name="adj1" fmla="val -86681"/>
              <a:gd name="adj2" fmla="val -10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i="1" dirty="0" err="1"/>
              <a:t>add_measurement</a:t>
            </a:r>
            <a:r>
              <a:rPr lang="en-GB" i="1" dirty="0"/>
              <a:t> </a:t>
            </a:r>
            <a:r>
              <a:rPr lang="en-GB" dirty="0"/>
              <a:t>from </a:t>
            </a:r>
            <a:r>
              <a:rPr lang="en-GB" dirty="0" err="1"/>
              <a:t>TemperatureStore</a:t>
            </a:r>
            <a:r>
              <a:rPr lang="en-GB" dirty="0"/>
              <a:t> class overrides behaviour of </a:t>
            </a:r>
            <a:r>
              <a:rPr lang="en-GB" i="1" dirty="0" err="1"/>
              <a:t>DataStore.add_measurement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24117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67544" y="1700808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Inheritance is powerful and allows you to write re-useable components</a:t>
            </a:r>
          </a:p>
          <a:p>
            <a:endParaRPr lang="en-GB" sz="2200" dirty="0"/>
          </a:p>
          <a:p>
            <a:r>
              <a:rPr lang="en-GB" sz="2200" dirty="0"/>
              <a:t>Reducing duplication reduces chance of bugs:</a:t>
            </a:r>
          </a:p>
          <a:p>
            <a:pPr marL="285750" indent="-285750">
              <a:buFontTx/>
              <a:buChar char="-"/>
            </a:pPr>
            <a:r>
              <a:rPr lang="en-GB" sz="2200" dirty="0"/>
              <a:t>Code that is repeated in 2 or more places will eventually be wrong in at least one</a:t>
            </a:r>
          </a:p>
        </p:txBody>
      </p:sp>
    </p:spTree>
    <p:extLst>
      <p:ext uri="{BB962C8B-B14F-4D97-AF65-F5344CB8AC3E}">
        <p14:creationId xmlns:p14="http://schemas.microsoft.com/office/powerpoint/2010/main" val="41944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D38A0CA-80F4-C446-96DE-66DCF669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586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67544" y="1700808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Nothing is free</a:t>
            </a:r>
          </a:p>
          <a:p>
            <a:r>
              <a:rPr lang="en-GB" sz="2200" dirty="0"/>
              <a:t>Simple programs become slightly more complex</a:t>
            </a:r>
          </a:p>
          <a:p>
            <a:r>
              <a:rPr lang="en-GB" sz="2200" dirty="0"/>
              <a:t>And too much abstraction creates as big a mental</a:t>
            </a:r>
          </a:p>
          <a:p>
            <a:r>
              <a:rPr lang="en-GB" sz="2200" dirty="0"/>
              <a:t>burden as too little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F23679-C4BD-6742-B457-C7C2B1770398}"/>
              </a:ext>
            </a:extLst>
          </p:cNvPr>
          <p:cNvGrpSpPr/>
          <p:nvPr/>
        </p:nvGrpSpPr>
        <p:grpSpPr>
          <a:xfrm>
            <a:off x="1833562" y="3147358"/>
            <a:ext cx="6770688" cy="3306763"/>
            <a:chOff x="2905125" y="3527425"/>
            <a:chExt cx="6770688" cy="3306763"/>
          </a:xfrm>
        </p:grpSpPr>
        <p:sp>
          <p:nvSpPr>
            <p:cNvPr id="17" name="Line 3">
              <a:extLst>
                <a:ext uri="{FF2B5EF4-FFF2-40B4-BE49-F238E27FC236}">
                  <a16:creationId xmlns:a16="http://schemas.microsoft.com/office/drawing/2014/main" id="{A022DF91-31E9-8F49-A3E8-D4EF8B0C0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525" y="6445250"/>
              <a:ext cx="3744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87017565-C6CF-5D4A-A55F-4AAAFA116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525" y="3968750"/>
              <a:ext cx="0" cy="2476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23E36954-9CC7-674D-8338-C61D8A38E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338" y="6484938"/>
              <a:ext cx="2233612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Degree of Abstraction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B8F8B428-041F-0A40-A23E-D7B0096CD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890713" y="4978400"/>
              <a:ext cx="2379662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Mental Effort Required </a:t>
              </a:r>
            </a:p>
          </p:txBody>
        </p:sp>
        <p:grpSp>
          <p:nvGrpSpPr>
            <p:cNvPr id="21" name="Group 7">
              <a:extLst>
                <a:ext uri="{FF2B5EF4-FFF2-40B4-BE49-F238E27FC236}">
                  <a16:creationId xmlns:a16="http://schemas.microsoft.com/office/drawing/2014/main" id="{9C4A98E2-0D91-B949-BB79-76EC114BF18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14750" y="4775200"/>
              <a:ext cx="3167063" cy="1152525"/>
              <a:chOff x="18" y="3324"/>
              <a:chExt cx="1306" cy="472"/>
            </a:xfrm>
          </p:grpSpPr>
          <p:sp>
            <p:nvSpPr>
              <p:cNvPr id="22" name="Arc 8">
                <a:extLst>
                  <a:ext uri="{FF2B5EF4-FFF2-40B4-BE49-F238E27FC236}">
                    <a16:creationId xmlns:a16="http://schemas.microsoft.com/office/drawing/2014/main" id="{7E247F9B-3548-4949-B6DC-25354C129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" name="Arc 9">
                <a:extLst>
                  <a:ext uri="{FF2B5EF4-FFF2-40B4-BE49-F238E27FC236}">
                    <a16:creationId xmlns:a16="http://schemas.microsoft.com/office/drawing/2014/main" id="{95C01D51-DC53-AD44-A3B4-3D50ABD47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42A66A7B-1F58-CB4D-9FA7-F3427E6E6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638" y="3527425"/>
              <a:ext cx="2500312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Putting steps together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to get big picture</a:t>
              </a: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23A83298-B980-AE48-8ED9-2321FA357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525" y="4183063"/>
              <a:ext cx="517525" cy="5762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972A1EB2-B06F-684F-9EE4-33213056E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500" y="5543550"/>
              <a:ext cx="2881313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Tracing steps to figure out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what actually happens</a:t>
              </a: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5DE05344-9A53-F947-A699-9CE0554E6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99288" y="5046663"/>
              <a:ext cx="749300" cy="461962"/>
            </a:xfrm>
            <a:prstGeom prst="line">
              <a:avLst/>
            </a:prstGeom>
            <a:noFill/>
            <a:ln w="19050">
              <a:solidFill>
                <a:srgbClr val="66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29" name="Picture 1">
            <a:extLst>
              <a:ext uri="{FF2B5EF4-FFF2-40B4-BE49-F238E27FC236}">
                <a16:creationId xmlns:a16="http://schemas.microsoft.com/office/drawing/2014/main" id="{FD97EF72-75C2-B84B-A93F-0FC44814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4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00" y="957961"/>
            <a:ext cx="64800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3421441" y="4429801"/>
            <a:ext cx="240480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>
                <a:solidFill>
                  <a:srgbClr val="000000"/>
                </a:solidFill>
                <a:latin typeface="Calibri" panose="020F0502020204030204" pitchFamily="34" charset="0"/>
              </a:rPr>
              <a:t>January 2011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47902"/>
            <a:ext cx="2056320" cy="77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887921" y="5224681"/>
            <a:ext cx="5876640" cy="8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Copyright 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See http://software-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carpentry.org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license.html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 for more information.</a:t>
            </a:r>
          </a:p>
        </p:txBody>
      </p:sp>
      <p:sp>
        <p:nvSpPr>
          <p:cNvPr id="89094" name="Text Box 5"/>
          <p:cNvSpPr txBox="1">
            <a:spLocks noChangeArrowheads="1"/>
          </p:cNvSpPr>
          <p:nvPr/>
        </p:nvSpPr>
        <p:spPr bwMode="auto">
          <a:xfrm>
            <a:off x="3902401" y="2763721"/>
            <a:ext cx="144288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 dirty="0">
                <a:solidFill>
                  <a:srgbClr val="000000"/>
                </a:solidFill>
                <a:latin typeface="Calibri" panose="020F0502020204030204" pitchFamily="34" charset="0"/>
              </a:rPr>
              <a:t>Some content created by</a:t>
            </a:r>
          </a:p>
        </p:txBody>
      </p:sp>
      <p:sp>
        <p:nvSpPr>
          <p:cNvPr id="89095" name="Text Box 6"/>
          <p:cNvSpPr txBox="1">
            <a:spLocks noChangeArrowheads="1"/>
          </p:cNvSpPr>
          <p:nvPr/>
        </p:nvSpPr>
        <p:spPr bwMode="auto">
          <a:xfrm>
            <a:off x="3628801" y="3548521"/>
            <a:ext cx="199008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903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CCA13F1-7EE6-DD44-BACF-F710D747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666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B287CFC-2FE6-2844-AF69-E0F44F5C7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289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3CB6A1A-89B1-7345-9621-7A8BC94D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92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FFB6ABD-8151-924F-B986-64EA3496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6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23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And, if used properly, do much more as well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BD106C91-22EE-5147-8380-8652889C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12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7068</TotalTime>
  <Words>2611</Words>
  <Application>Microsoft Macintosh PowerPoint</Application>
  <PresentationFormat>On-screen Show (4:3)</PresentationFormat>
  <Paragraphs>350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 New</vt:lpstr>
      <vt:lpstr>CourierNewPS</vt:lpstr>
      <vt:lpstr>CourierNewPSMT</vt:lpstr>
      <vt:lpstr>DFKai-SB</vt:lpstr>
      <vt:lpstr>Times New Roman</vt:lpstr>
      <vt:lpstr>UKRI-stfc-nerc-ceda-ncas-nceo-Presentation-Template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Terminology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OOP</vt:lpstr>
      <vt:lpstr>A worked example</vt:lpstr>
      <vt:lpstr>A worked example</vt:lpstr>
      <vt:lpstr>A worked example</vt:lpstr>
      <vt:lpstr>A worked example</vt:lpstr>
      <vt:lpstr>A worked example: Using classes</vt:lpstr>
      <vt:lpstr>A worked example: Using classes</vt:lpstr>
      <vt:lpstr>A worked example: Using classes</vt:lpstr>
      <vt:lpstr>A worked example: Using classes</vt:lpstr>
      <vt:lpstr>A worked example: Using classes</vt:lpstr>
      <vt:lpstr>PowerPoint Presentation</vt:lpstr>
      <vt:lpstr>OOP Terminology (2)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Smith, Richard (STFC,RAL,RALSP)</cp:lastModifiedBy>
  <cp:revision>53</cp:revision>
  <dcterms:created xsi:type="dcterms:W3CDTF">2014-02-27T16:12:17Z</dcterms:created>
  <dcterms:modified xsi:type="dcterms:W3CDTF">2021-04-13T16:46:14Z</dcterms:modified>
</cp:coreProperties>
</file>