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35"/>
  </p:notesMasterIdLst>
  <p:sldIdLst>
    <p:sldId id="256" r:id="rId2"/>
    <p:sldId id="289" r:id="rId3"/>
    <p:sldId id="258" r:id="rId4"/>
    <p:sldId id="259" r:id="rId5"/>
    <p:sldId id="260" r:id="rId6"/>
    <p:sldId id="261" r:id="rId7"/>
    <p:sldId id="262" r:id="rId8"/>
    <p:sldId id="263" r:id="rId9"/>
    <p:sldId id="264" r:id="rId10"/>
    <p:sldId id="265" r:id="rId11"/>
    <p:sldId id="266" r:id="rId12"/>
    <p:sldId id="267" r:id="rId13"/>
    <p:sldId id="268" r:id="rId14"/>
    <p:sldId id="290" r:id="rId15"/>
    <p:sldId id="269" r:id="rId16"/>
    <p:sldId id="270" r:id="rId17"/>
    <p:sldId id="271" r:id="rId18"/>
    <p:sldId id="273" r:id="rId19"/>
    <p:sldId id="274" r:id="rId20"/>
    <p:sldId id="276" r:id="rId21"/>
    <p:sldId id="277" r:id="rId22"/>
    <p:sldId id="272" r:id="rId23"/>
    <p:sldId id="278" r:id="rId24"/>
    <p:sldId id="279" r:id="rId25"/>
    <p:sldId id="280" r:id="rId26"/>
    <p:sldId id="281" r:id="rId27"/>
    <p:sldId id="275" r:id="rId28"/>
    <p:sldId id="282" r:id="rId29"/>
    <p:sldId id="283" r:id="rId30"/>
    <p:sldId id="285" r:id="rId31"/>
    <p:sldId id="286" r:id="rId32"/>
    <p:sldId id="287" r:id="rId33"/>
    <p:sldId id="288" r:id="rId34"/>
  </p:sldIdLst>
  <p:sldSz cx="9144000" cy="6858000" type="screen4x3"/>
  <p:notesSz cx="6858000" cy="9144000"/>
  <p:embeddedFontLst>
    <p:embeddedFont>
      <p:font typeface="Calibri" panose="020F0502020204030204" pitchFamily="34" charset="0"/>
      <p:regular r:id="rId36"/>
      <p:bold r:id="rId37"/>
      <p:italic r:id="rId38"/>
      <p:boldItalic r:id="rId39"/>
    </p:embeddedFont>
    <p:embeddedFont>
      <p:font typeface="Merriweather Sans" panose="020B0604020202020204" charset="0"/>
      <p:regular r:id="rId40"/>
      <p:bold r:id="rId41"/>
      <p:italic r:id="rId42"/>
      <p:boldItalic r:id="rId43"/>
    </p:embeddedFont>
    <p:embeddedFont>
      <p:font typeface="ＭＳ Ｐゴシック" panose="020B0600070205080204" pitchFamily="34" charset="-128"/>
      <p:regular r:id="rId44"/>
    </p:embeddedFont>
    <p:embeddedFont>
      <p:font typeface="Nunito" panose="020B0604020202020204" charset="0"/>
      <p:bold r:id="rId45"/>
      <p:boldItalic r:id="rId46"/>
    </p:embeddedFont>
    <p:embeddedFont>
      <p:font typeface="Arimo" panose="020B0604020202020204" charset="0"/>
      <p:regular r:id="rId47"/>
      <p:bold r:id="rId48"/>
      <p:italic r:id="rId49"/>
      <p:boldItalic r:id="rId50"/>
    </p:embeddedFont>
    <p:embeddedFont>
      <p:font typeface="Arial Rounded MT Bold" panose="020F0704030504030204" pitchFamily="34" charset="0"/>
      <p:regular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5D54B40-3D29-41A7-A5DC-844980D73831}">
  <a:tblStyle styleId="{B5D54B40-3D29-41A7-A5DC-844980D7383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084F749-97DF-4570-BF25-6DA56D377B02}"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1416" y="66"/>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font" Target="fonts/font1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ecure.helpscout.net/article/121-sci-servers" TargetMode="External"/><Relationship Id="rId2" Type="http://schemas.openxmlformats.org/officeDocument/2006/relationships/slide" Target="../slides/slide27.xml"/><Relationship Id="rId1" Type="http://schemas.openxmlformats.org/officeDocument/2006/relationships/notesMaster" Target="../notesMasters/notesMaster1.xml"/><Relationship Id="rId5" Type="http://schemas.openxmlformats.org/officeDocument/2006/relationships/hyperlink" Target="https://secure.helpscout.net/article/114-monitor-jobs" TargetMode="External"/><Relationship Id="rId4" Type="http://schemas.openxmlformats.org/officeDocument/2006/relationships/hyperlink" Target="https://secure.helpscout.net/article/113-submit-jobs"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13" name="Google Shape;11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1</a:t>
            </a:fld>
            <a:endParaRPr sz="1200">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8" name="Google Shape;218;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Now moving on a little from the theory of parallelisation we will talk about the JASMIN and LOTUS systems which CEDA administer for NCAS and which provide parallel computing facilities.</a:t>
            </a:r>
            <a:endParaRPr/>
          </a:p>
          <a:p>
            <a:pPr marL="0" lvl="0" indent="0" algn="l" rtl="0">
              <a:spcBef>
                <a:spcPts val="0"/>
              </a:spcBef>
              <a:spcAft>
                <a:spcPts val="0"/>
              </a:spcAft>
              <a:buNone/>
            </a:pPr>
            <a:endParaRPr/>
          </a:p>
        </p:txBody>
      </p:sp>
      <p:sp>
        <p:nvSpPr>
          <p:cNvPr id="219" name="Google Shape;219;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12</a:t>
            </a:fld>
            <a:endParaRPr sz="1200">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47ebe64b05_1_3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4" name="Google Shape;224;g47ebe64b05_1_3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Explain the following points:</a:t>
            </a:r>
            <a:endParaRPr/>
          </a:p>
          <a:p>
            <a:pPr marL="0" lvl="0" indent="0" algn="l" rtl="0">
              <a:spcBef>
                <a:spcPts val="0"/>
              </a:spcBef>
              <a:spcAft>
                <a:spcPts val="0"/>
              </a:spcAft>
              <a:buNone/>
            </a:pPr>
            <a:endParaRPr/>
          </a:p>
          <a:p>
            <a:pPr marL="0" lvl="0" indent="0" algn="l" rtl="0">
              <a:spcBef>
                <a:spcPts val="0"/>
              </a:spcBef>
              <a:spcAft>
                <a:spcPts val="0"/>
              </a:spcAft>
              <a:buNone/>
            </a:pPr>
            <a:r>
              <a:rPr lang="en-GB"/>
              <a:t> * You can log in to JASMIN via the “login1” server</a:t>
            </a:r>
            <a:endParaRPr/>
          </a:p>
          <a:p>
            <a:pPr marL="0" lvl="0" indent="0" algn="l" rtl="0">
              <a:spcBef>
                <a:spcPts val="0"/>
              </a:spcBef>
              <a:spcAft>
                <a:spcPts val="0"/>
              </a:spcAft>
              <a:buNone/>
            </a:pPr>
            <a:r>
              <a:rPr lang="en-GB"/>
              <a:t> * You can transfer data to/from JASMIN via the “xfer1” server</a:t>
            </a:r>
            <a:endParaRPr/>
          </a:p>
          <a:p>
            <a:pPr marL="0" lvl="0" indent="0" algn="l" rtl="0">
              <a:spcBef>
                <a:spcPts val="0"/>
              </a:spcBef>
              <a:spcAft>
                <a:spcPts val="0"/>
              </a:spcAft>
              <a:buNone/>
            </a:pPr>
            <a:r>
              <a:rPr lang="en-GB"/>
              <a:t> * Once logged in, you can use 3 different types of computing resource:</a:t>
            </a:r>
            <a:endParaRPr/>
          </a:p>
          <a:p>
            <a:pPr marL="0" lvl="0" indent="0" algn="l" rtl="0">
              <a:spcBef>
                <a:spcPts val="0"/>
              </a:spcBef>
              <a:spcAft>
                <a:spcPts val="0"/>
              </a:spcAft>
              <a:buNone/>
            </a:pPr>
            <a:r>
              <a:rPr lang="en-GB"/>
              <a:t>   - Generic scientific servers (“sci1/2”)</a:t>
            </a:r>
            <a:endParaRPr/>
          </a:p>
          <a:p>
            <a:pPr marL="0" lvl="0" indent="0" algn="l" rtl="0">
              <a:spcBef>
                <a:spcPts val="0"/>
              </a:spcBef>
              <a:spcAft>
                <a:spcPts val="0"/>
              </a:spcAft>
              <a:buNone/>
            </a:pPr>
            <a:r>
              <a:rPr lang="en-GB"/>
              <a:t>   - Generic processing cluster (“lotus”) – very relevant to this presentation.</a:t>
            </a:r>
            <a:endParaRPr/>
          </a:p>
          <a:p>
            <a:pPr marL="0" lvl="0" indent="0" algn="l" rtl="0">
              <a:spcBef>
                <a:spcPts val="0"/>
              </a:spcBef>
              <a:spcAft>
                <a:spcPts val="0"/>
              </a:spcAft>
              <a:buNone/>
            </a:pPr>
            <a:r>
              <a:rPr lang="en-GB"/>
              <a:t>   - Project-specific servers – if you are involved in the relevant project and you have signed up for access.</a:t>
            </a:r>
            <a:endParaRPr/>
          </a:p>
          <a:p>
            <a:pPr marL="0" lvl="0" indent="0" algn="l" rtl="0">
              <a:spcBef>
                <a:spcPts val="0"/>
              </a:spcBef>
              <a:spcAft>
                <a:spcPts val="0"/>
              </a:spcAft>
              <a:buNone/>
            </a:pPr>
            <a:r>
              <a:rPr lang="en-GB"/>
              <a:t> * Your home directory will appear across all computing resources</a:t>
            </a:r>
            <a:endParaRPr/>
          </a:p>
          <a:p>
            <a:pPr marL="0" lvl="0" indent="0" algn="l" rtl="0">
              <a:spcBef>
                <a:spcPts val="0"/>
              </a:spcBef>
              <a:spcAft>
                <a:spcPts val="0"/>
              </a:spcAft>
              <a:buNone/>
            </a:pPr>
            <a:r>
              <a:rPr lang="en-GB"/>
              <a:t> * But any large data storage should happen on Group Workspaces – which you need to apply for access to.</a:t>
            </a:r>
            <a:endParaRPr/>
          </a:p>
        </p:txBody>
      </p:sp>
      <p:sp>
        <p:nvSpPr>
          <p:cNvPr id="225" name="Google Shape;225;g47ebe64b05_1_3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13</a:t>
            </a:fld>
            <a:endParaRPr sz="1200">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47ebe64b0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 computer cluster is a group of tightly coupled computers that work together closely so that it can be viewed as a single computer.</a:t>
            </a:r>
            <a:endParaRPr/>
          </a:p>
          <a:p>
            <a:pPr marL="0" lvl="0" indent="0" algn="l" rtl="0">
              <a:spcBef>
                <a:spcPts val="0"/>
              </a:spcBef>
              <a:spcAft>
                <a:spcPts val="0"/>
              </a:spcAft>
              <a:buNone/>
            </a:pPr>
            <a:r>
              <a:rPr lang="en-GB"/>
              <a:t>Clusters are usually deployed to improve speed and/or reliability over that provided by a single computer </a:t>
            </a:r>
            <a:endParaRPr/>
          </a:p>
        </p:txBody>
      </p:sp>
      <p:sp>
        <p:nvSpPr>
          <p:cNvPr id="242" name="Google Shape;242;g47ebe64b05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47ebe64b05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Benefits of computer cluster:</a:t>
            </a:r>
            <a:endParaRPr/>
          </a:p>
          <a:p>
            <a:pPr marL="0" lvl="0" indent="0" algn="l" rtl="0">
              <a:spcBef>
                <a:spcPts val="0"/>
              </a:spcBef>
              <a:spcAft>
                <a:spcPts val="0"/>
              </a:spcAft>
              <a:buNone/>
            </a:pPr>
            <a:r>
              <a:rPr lang="en-GB"/>
              <a:t>Processing power</a:t>
            </a:r>
            <a:endParaRPr/>
          </a:p>
          <a:p>
            <a:pPr marL="0" lvl="0" indent="0" algn="l" rtl="0">
              <a:spcBef>
                <a:spcPts val="0"/>
              </a:spcBef>
              <a:spcAft>
                <a:spcPts val="0"/>
              </a:spcAft>
              <a:buNone/>
            </a:pPr>
            <a:r>
              <a:rPr lang="en-GB"/>
              <a:t>Improved network technology</a:t>
            </a:r>
            <a:endParaRPr/>
          </a:p>
          <a:p>
            <a:pPr marL="0" lvl="0" indent="0" algn="l" rtl="0">
              <a:spcBef>
                <a:spcPts val="0"/>
              </a:spcBef>
              <a:spcAft>
                <a:spcPts val="0"/>
              </a:spcAft>
              <a:buNone/>
            </a:pPr>
            <a:r>
              <a:rPr lang="en-GB"/>
              <a:t>Scalability: greatest advantage of cluster compared to a fixed processing capacity -easy to expand as requirements change</a:t>
            </a:r>
            <a:endParaRPr/>
          </a:p>
          <a:p>
            <a:pPr marL="0" lvl="0" indent="0" algn="l" rtl="0">
              <a:spcBef>
                <a:spcPts val="0"/>
              </a:spcBef>
              <a:spcAft>
                <a:spcPts val="0"/>
              </a:spcAft>
              <a:buNone/>
            </a:pPr>
            <a:r>
              <a:rPr lang="en-GB"/>
              <a:t>Availability: if a node fails cluster continue to operate </a:t>
            </a:r>
            <a:endParaRPr/>
          </a:p>
          <a:p>
            <a:pPr marL="0" lvl="0" indent="0" algn="l" rtl="0">
              <a:spcBef>
                <a:spcPts val="0"/>
              </a:spcBef>
              <a:spcAft>
                <a:spcPts val="0"/>
              </a:spcAft>
              <a:buNone/>
            </a:pPr>
            <a:endParaRPr/>
          </a:p>
        </p:txBody>
      </p:sp>
      <p:sp>
        <p:nvSpPr>
          <p:cNvPr id="254" name="Google Shape;254;g47ebe64b05_1_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6" name="Google Shape;266;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latin typeface="Merriweather Sans"/>
                <a:ea typeface="Merriweather Sans"/>
                <a:cs typeface="Merriweather Sans"/>
                <a:sym typeface="Merriweather Sans"/>
              </a:rPr>
              <a:t>Three users (left column) have jobs in the queue (middle column) which are waiting to run on the cluster (right column). As the blue user's job finishes (middle row), all three users could potentially use the two job slots that become available. However, the orange and purple users already have jobs running, whereas the blue user does not, and as such it is the blue user's jobs that are run (bottom row).</a:t>
            </a:r>
            <a:endParaRPr/>
          </a:p>
          <a:p>
            <a:pPr marL="0" lvl="0" indent="0" algn="l" rtl="0">
              <a:spcBef>
                <a:spcPts val="360"/>
              </a:spcBef>
              <a:spcAft>
                <a:spcPts val="0"/>
              </a:spcAft>
              <a:buNone/>
            </a:pPr>
            <a:endParaRPr>
              <a:latin typeface="Merriweather Sans"/>
              <a:ea typeface="Merriweather Sans"/>
              <a:cs typeface="Merriweather Sans"/>
              <a:sym typeface="Merriweather Sans"/>
            </a:endParaRPr>
          </a:p>
        </p:txBody>
      </p:sp>
      <p:sp>
        <p:nvSpPr>
          <p:cNvPr id="267" name="Google Shape;267;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18</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47ebe64b05_1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Selecting a queue: The default queue is normally suitable to run most jobs. If you want to submit jobs to queues other than the default queue, you should choose the most suitable queue for each job</a:t>
            </a:r>
            <a:endParaRPr/>
          </a:p>
          <a:p>
            <a:pPr marL="0" lvl="0" indent="0" algn="l" rtl="0">
              <a:spcBef>
                <a:spcPts val="0"/>
              </a:spcBef>
              <a:spcAft>
                <a:spcPts val="0"/>
              </a:spcAft>
              <a:buNone/>
            </a:pPr>
            <a:r>
              <a:rPr lang="en-GB"/>
              <a:t>To see detailed queue information use the bqueues LSF command </a:t>
            </a:r>
            <a:endParaRPr/>
          </a:p>
        </p:txBody>
      </p:sp>
      <p:sp>
        <p:nvSpPr>
          <p:cNvPr id="276" name="Google Shape;276;g47ebe64b05_1_2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47ebe64b05_1_3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06" name="Google Shape;306;g47ebe64b05_1_3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GB"/>
              <a:t>To submit jobs to LOTUS you first need to have applied for permission to access the resources? </a:t>
            </a:r>
            <a:endParaRPr/>
          </a:p>
          <a:p>
            <a:pPr marL="171450" lvl="0" indent="-95250" algn="l" rtl="0">
              <a:spcBef>
                <a:spcPts val="0"/>
              </a:spcBef>
              <a:spcAft>
                <a:spcPts val="0"/>
              </a:spcAft>
              <a:buClr>
                <a:schemeClr val="dk1"/>
              </a:buClr>
              <a:buSzPts val="1200"/>
              <a:buFont typeface="Calibri"/>
              <a:buNone/>
            </a:pPr>
            <a:endParaRPr/>
          </a:p>
          <a:p>
            <a:pPr marL="171450" lvl="0" indent="-171450" algn="l" rtl="0">
              <a:spcBef>
                <a:spcPts val="0"/>
              </a:spcBef>
              <a:spcAft>
                <a:spcPts val="0"/>
              </a:spcAft>
              <a:buClr>
                <a:schemeClr val="dk1"/>
              </a:buClr>
              <a:buSzPts val="1200"/>
              <a:buFont typeface="Calibri"/>
              <a:buChar char="•"/>
            </a:pPr>
            <a:r>
              <a:rPr lang="en-GB"/>
              <a:t>(REVIEW: Is this done when applying for JASMIN access – I can’t remember!)</a:t>
            </a:r>
            <a:endParaRPr/>
          </a:p>
          <a:p>
            <a:pPr marL="171450" lvl="0" indent="-95250" algn="l" rtl="0">
              <a:spcBef>
                <a:spcPts val="0"/>
              </a:spcBef>
              <a:spcAft>
                <a:spcPts val="0"/>
              </a:spcAft>
              <a:buClr>
                <a:schemeClr val="dk1"/>
              </a:buClr>
              <a:buSzPts val="1200"/>
              <a:buFont typeface="Calibri"/>
              <a:buNone/>
            </a:pPr>
            <a:endParaRPr/>
          </a:p>
          <a:p>
            <a:pPr marL="171450" lvl="0" indent="-171450" algn="l" rtl="0">
              <a:spcBef>
                <a:spcPts val="0"/>
              </a:spcBef>
              <a:spcAft>
                <a:spcPts val="0"/>
              </a:spcAft>
              <a:buClr>
                <a:schemeClr val="dk1"/>
              </a:buClr>
              <a:buSzPts val="1200"/>
              <a:buFont typeface="Calibri"/>
              <a:buChar char="•"/>
            </a:pPr>
            <a:r>
              <a:rPr lang="en-GB"/>
              <a:t>The user first logs in to jasmin-login1 and then uses the ssh command to log in to lotus. LOTUS can’t be accessed directly for security reasons).</a:t>
            </a:r>
            <a:endParaRPr/>
          </a:p>
          <a:p>
            <a:pPr marL="171450" lvl="0" indent="-95250" algn="l" rtl="0">
              <a:spcBef>
                <a:spcPts val="0"/>
              </a:spcBef>
              <a:spcAft>
                <a:spcPts val="0"/>
              </a:spcAft>
              <a:buClr>
                <a:schemeClr val="dk1"/>
              </a:buClr>
              <a:buSzPts val="1200"/>
              <a:buFont typeface="Calibri"/>
              <a:buNone/>
            </a:pPr>
            <a:endParaRPr/>
          </a:p>
          <a:p>
            <a:pPr marL="171450" lvl="0" indent="-171450" algn="l" rtl="0">
              <a:spcBef>
                <a:spcPts val="0"/>
              </a:spcBef>
              <a:spcAft>
                <a:spcPts val="0"/>
              </a:spcAft>
              <a:buClr>
                <a:schemeClr val="dk1"/>
              </a:buClr>
              <a:buSzPts val="1200"/>
              <a:buFont typeface="Calibri"/>
              <a:buChar char="•"/>
            </a:pPr>
            <a:r>
              <a:rPr lang="en-GB"/>
              <a:t>The bsub command (with various command line options) is used to submit the job. Options will include things like the name of the batch queue, how many processors are needed, how much memory and so on. “Command” is the name of the actual program that is to be executed, for example, it might be a regional climate model or a trajectory model.</a:t>
            </a:r>
            <a:endParaRPr/>
          </a:p>
          <a:p>
            <a:pPr marL="171450" lvl="0" indent="-95250" algn="l" rtl="0">
              <a:spcBef>
                <a:spcPts val="0"/>
              </a:spcBef>
              <a:spcAft>
                <a:spcPts val="0"/>
              </a:spcAft>
              <a:buClr>
                <a:schemeClr val="dk1"/>
              </a:buClr>
              <a:buSzPts val="1200"/>
              <a:buFont typeface="Calibri"/>
              <a:buNone/>
            </a:pPr>
            <a:endParaRPr/>
          </a:p>
          <a:p>
            <a:pPr marL="171450" lvl="0" indent="-171450" algn="l" rtl="0">
              <a:spcBef>
                <a:spcPts val="0"/>
              </a:spcBef>
              <a:spcAft>
                <a:spcPts val="0"/>
              </a:spcAft>
              <a:buClr>
                <a:schemeClr val="dk1"/>
              </a:buClr>
              <a:buSzPts val="1200"/>
              <a:buFont typeface="Calibri"/>
              <a:buChar char="•"/>
            </a:pPr>
            <a:r>
              <a:rPr lang="en-GB"/>
              <a:t>The bjobs command lists which jobs are currently known to the system. Each job has a unique number, assigned by the system: this is the jobid. The output from bjobs also shows which user owns the job, its current status (i.e is it waiting to run (pending), currently running, finished, etc.) This is rather like the “jug status” command we looked at earlier for Python jobs running on a desktop machine.</a:t>
            </a:r>
            <a:endParaRPr/>
          </a:p>
          <a:p>
            <a:pPr marL="171450" lvl="0" indent="-95250" algn="l" rtl="0">
              <a:spcBef>
                <a:spcPts val="0"/>
              </a:spcBef>
              <a:spcAft>
                <a:spcPts val="0"/>
              </a:spcAft>
              <a:buClr>
                <a:schemeClr val="dk1"/>
              </a:buClr>
              <a:buSzPts val="1200"/>
              <a:buFont typeface="Calibri"/>
              <a:buNone/>
            </a:pPr>
            <a:endParaRPr/>
          </a:p>
          <a:p>
            <a:pPr marL="171450" lvl="0" indent="-171450" algn="l" rtl="0">
              <a:spcBef>
                <a:spcPts val="0"/>
              </a:spcBef>
              <a:spcAft>
                <a:spcPts val="0"/>
              </a:spcAft>
              <a:buClr>
                <a:schemeClr val="dk1"/>
              </a:buClr>
              <a:buSzPts val="1200"/>
              <a:buFont typeface="Calibri"/>
              <a:buChar char="•"/>
            </a:pPr>
            <a:r>
              <a:rPr lang="en-GB"/>
              <a:t>A job can be cancelled before or during a run using the bkill command which takes the job_id as a command line argument.</a:t>
            </a:r>
            <a:endParaRPr/>
          </a:p>
          <a:p>
            <a:pPr marL="171450" lvl="0" indent="-95250" algn="l" rtl="0">
              <a:spcBef>
                <a:spcPts val="0"/>
              </a:spcBef>
              <a:spcAft>
                <a:spcPts val="0"/>
              </a:spcAft>
              <a:buClr>
                <a:schemeClr val="dk1"/>
              </a:buClr>
              <a:buSzPts val="1200"/>
              <a:buFont typeface="Calibri"/>
              <a:buNone/>
            </a:pPr>
            <a:endParaRPr/>
          </a:p>
          <a:p>
            <a:pPr marL="171450" lvl="0" indent="-171450" algn="l" rtl="0">
              <a:spcBef>
                <a:spcPts val="0"/>
              </a:spcBef>
              <a:spcAft>
                <a:spcPts val="0"/>
              </a:spcAft>
              <a:buClr>
                <a:schemeClr val="dk1"/>
              </a:buClr>
              <a:buSzPts val="1200"/>
              <a:buFont typeface="Calibri"/>
              <a:buChar char="•"/>
            </a:pPr>
            <a:r>
              <a:rPr lang="en-GB"/>
              <a:t>REVIEW: Are the question marks meant to be there?</a:t>
            </a:r>
            <a:endParaRPr/>
          </a:p>
          <a:p>
            <a:pPr marL="171450" lvl="0" indent="-95250" algn="l" rtl="0">
              <a:spcBef>
                <a:spcPts val="0"/>
              </a:spcBef>
              <a:spcAft>
                <a:spcPts val="0"/>
              </a:spcAft>
              <a:buClr>
                <a:schemeClr val="dk1"/>
              </a:buClr>
              <a:buSzPts val="1200"/>
              <a:buFont typeface="Calibri"/>
              <a:buNone/>
            </a:pPr>
            <a:endParaRPr/>
          </a:p>
        </p:txBody>
      </p:sp>
      <p:sp>
        <p:nvSpPr>
          <p:cNvPr id="307" name="Google Shape;307;g47ebe64b05_1_3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20</a:t>
            </a:fld>
            <a:endParaRPr sz="1200">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ltLang="en-US" dirty="0" smtClean="0">
                <a:ea typeface="ＭＳ Ｐゴシック" pitchFamily="34" charset="-128"/>
              </a:rPr>
              <a:t>Big Data is a hot topic. This pretty diagram, courtesy of IBM, tells us about the four “Vs” that are typically used to identify “Big Data”:</a:t>
            </a:r>
          </a:p>
          <a:p>
            <a:pPr eaLnBrk="1" hangingPunct="1">
              <a:spcBef>
                <a:spcPct val="0"/>
              </a:spcBef>
            </a:pPr>
            <a:endParaRPr lang="en-GB" altLang="en-US" dirty="0" smtClean="0">
              <a:ea typeface="ＭＳ Ｐゴシック" pitchFamily="34" charset="-128"/>
            </a:endParaRPr>
          </a:p>
          <a:p>
            <a:pPr eaLnBrk="1" hangingPunct="1">
              <a:spcBef>
                <a:spcPct val="0"/>
              </a:spcBef>
            </a:pPr>
            <a:r>
              <a:rPr lang="en-GB" altLang="en-US" dirty="0" smtClean="0">
                <a:ea typeface="ＭＳ Ｐゴシック" pitchFamily="34" charset="-128"/>
              </a:rPr>
              <a:t> - Firstly, there is Volume, talk briefly about some of the text/graphics [click], explain what a Zettabyte is, [click]</a:t>
            </a:r>
          </a:p>
          <a:p>
            <a:pPr eaLnBrk="1" hangingPunct="1">
              <a:spcBef>
                <a:spcPct val="0"/>
              </a:spcBef>
            </a:pPr>
            <a:r>
              <a:rPr lang="en-GB" altLang="en-US" dirty="0" smtClean="0">
                <a:ea typeface="ＭＳ Ｐゴシック" pitchFamily="34" charset="-128"/>
              </a:rPr>
              <a:t> - Then, there is Variety, talk briefly about some of the text/graphics [click], </a:t>
            </a:r>
          </a:p>
          <a:p>
            <a:pPr eaLnBrk="1" hangingPunct="1">
              <a:spcBef>
                <a:spcPct val="0"/>
              </a:spcBef>
            </a:pPr>
            <a:r>
              <a:rPr lang="en-GB" altLang="en-US" dirty="0" smtClean="0">
                <a:ea typeface="ＭＳ Ｐゴシック" pitchFamily="34" charset="-128"/>
              </a:rPr>
              <a:t> - Then, Velocity, which is about throughput, mention the text/graphics... [click],</a:t>
            </a:r>
          </a:p>
          <a:p>
            <a:pPr eaLnBrk="1" hangingPunct="1">
              <a:spcBef>
                <a:spcPct val="0"/>
              </a:spcBef>
            </a:pPr>
            <a:r>
              <a:rPr lang="en-GB" altLang="en-US" dirty="0" smtClean="0">
                <a:ea typeface="ＭＳ Ｐゴシック" pitchFamily="34" charset="-128"/>
              </a:rPr>
              <a:t> - and finally, Veracity, how much do you trust the data you are using/producing? </a:t>
            </a:r>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hangingPunct="1">
              <a:spcBef>
                <a:spcPct val="0"/>
              </a:spcBef>
            </a:pPr>
            <a:fld id="{12520244-4ED5-4297-A822-1664305641AC}" type="slidenum">
              <a:rPr lang="en-GB" altLang="en-US">
                <a:latin typeface="Arial" pitchFamily="34" charset="0"/>
              </a:rPr>
              <a:pPr eaLnBrk="1" hangingPunct="1">
                <a:spcBef>
                  <a:spcPct val="0"/>
                </a:spcBef>
              </a:pPr>
              <a:t>2</a:t>
            </a:fld>
            <a:endParaRPr lang="en-GB" altLang="en-US">
              <a:latin typeface="Arial" pitchFamily="34" charset="0"/>
            </a:endParaRPr>
          </a:p>
        </p:txBody>
      </p:sp>
    </p:spTree>
    <p:extLst>
      <p:ext uri="{BB962C8B-B14F-4D97-AF65-F5344CB8AC3E}">
        <p14:creationId xmlns:p14="http://schemas.microsoft.com/office/powerpoint/2010/main" val="22939475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47ebe64b05_1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bsub bqueues bjobs bhist bstop bresume bmod bkill </a:t>
            </a:r>
            <a:endParaRPr/>
          </a:p>
          <a:p>
            <a:pPr marL="0" lvl="0" indent="0" algn="l" rtl="0">
              <a:spcBef>
                <a:spcPts val="0"/>
              </a:spcBef>
              <a:spcAft>
                <a:spcPts val="0"/>
              </a:spcAft>
              <a:buNone/>
            </a:pPr>
            <a:r>
              <a:rPr lang="en-GB"/>
              <a:t>Use manual page man bsub </a:t>
            </a:r>
            <a:endParaRPr/>
          </a:p>
          <a:p>
            <a:pPr marL="0" lvl="0" indent="0" algn="l" rtl="0">
              <a:spcBef>
                <a:spcPts val="0"/>
              </a:spcBef>
              <a:spcAft>
                <a:spcPts val="0"/>
              </a:spcAft>
              <a:buNone/>
            </a:pPr>
            <a:endParaRPr/>
          </a:p>
        </p:txBody>
      </p:sp>
      <p:sp>
        <p:nvSpPr>
          <p:cNvPr id="313" name="Google Shape;313;g47ebe64b05_1_2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47ebe64b05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Specification of compute resources is needed to run a job on LOTUS -Priority is a numerical ranking of a job by the scheduler that influences how soon it will start (high priority more likely to start sooner)</a:t>
            </a:r>
            <a:endParaRPr/>
          </a:p>
        </p:txBody>
      </p:sp>
      <p:sp>
        <p:nvSpPr>
          <p:cNvPr id="260" name="Google Shape;260;g47ebe64b05_1_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21" name="Google Shape;321;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GB"/>
              <a:t>Now let’s look at an example that lends itself to parallelisation by the creation of a large number of simultaneous processes…</a:t>
            </a:r>
            <a:endParaRPr/>
          </a:p>
          <a:p>
            <a:pPr marL="171450" lvl="0" indent="-95250" algn="l" rtl="0">
              <a:spcBef>
                <a:spcPts val="360"/>
              </a:spcBef>
              <a:spcAft>
                <a:spcPts val="0"/>
              </a:spcAft>
              <a:buClr>
                <a:schemeClr val="dk1"/>
              </a:buClr>
              <a:buSzPts val="1200"/>
              <a:buFont typeface="Calibri"/>
              <a:buNone/>
            </a:pPr>
            <a:endParaRPr/>
          </a:p>
          <a:p>
            <a:pPr marL="171450" lvl="0" indent="-171450" algn="l" rtl="0">
              <a:spcBef>
                <a:spcPts val="360"/>
              </a:spcBef>
              <a:spcAft>
                <a:spcPts val="0"/>
              </a:spcAft>
              <a:buClr>
                <a:schemeClr val="dk1"/>
              </a:buClr>
              <a:buSzPts val="1200"/>
              <a:buFont typeface="Calibri"/>
              <a:buChar char="•"/>
            </a:pPr>
            <a:r>
              <a:rPr lang="en-GB"/>
              <a:t>CMIP5 stands for Climate Model Intercomparison Program, Phase 5. CMIP is a huge international program in which climate models developed independently by many groups around the world run standard sets of experiments, such as 100 year climate prediction simulations using a variety of greenhouse gas and natural forcings. Usually model ensembles are run in which the same experiment is repeated many times, for example, with slightly different initial states but keeping everything else the same. These ensembles are used to analyse the internal statistical variability of the models themselves. The running of standardised in the CMIP project then allows the performance of the different models to be compared and assessed. The simulations are run at various horizontal and vertical resolutions and solving the physics equations at varying time intervals, or time steps. The total quantity of data generated by an exercise like CMIP5 is in excess of 1 petabyte.</a:t>
            </a:r>
            <a:endParaRPr/>
          </a:p>
          <a:p>
            <a:pPr marL="171450" lvl="0" indent="-95250" algn="l" rtl="0">
              <a:spcBef>
                <a:spcPts val="360"/>
              </a:spcBef>
              <a:spcAft>
                <a:spcPts val="0"/>
              </a:spcAft>
              <a:buClr>
                <a:schemeClr val="dk1"/>
              </a:buClr>
              <a:buSzPts val="1200"/>
              <a:buFont typeface="Calibri"/>
              <a:buNone/>
            </a:pPr>
            <a:endParaRPr/>
          </a:p>
          <a:p>
            <a:pPr marL="171450" lvl="0" indent="-171450" algn="l" rtl="0">
              <a:spcBef>
                <a:spcPts val="360"/>
              </a:spcBef>
              <a:spcAft>
                <a:spcPts val="0"/>
              </a:spcAft>
              <a:buClr>
                <a:schemeClr val="dk1"/>
              </a:buClr>
              <a:buSzPts val="1200"/>
              <a:buFont typeface="Calibri"/>
              <a:buChar char="•"/>
            </a:pPr>
            <a:r>
              <a:rPr lang="en-GB"/>
              <a:t>Suppose you want to see how a model performed in a particular experiment over one particular region of the earth’s surface. In this example, the area 80 to 140 degrees longitude and -30 to 40 degrees latitude has been chosen. You do not want to have to keep reading  and processing data for the whole globe every time you want to find out what is happening in that particular region. So you construct a smaller data set covering only the region  and variables of interest. </a:t>
            </a:r>
            <a:endParaRPr/>
          </a:p>
          <a:p>
            <a:pPr marL="171450" lvl="0" indent="-95250" algn="l" rtl="0">
              <a:spcBef>
                <a:spcPts val="360"/>
              </a:spcBef>
              <a:spcAft>
                <a:spcPts val="0"/>
              </a:spcAft>
              <a:buClr>
                <a:schemeClr val="dk1"/>
              </a:buClr>
              <a:buSzPts val="1200"/>
              <a:buFont typeface="Calibri"/>
              <a:buNone/>
            </a:pPr>
            <a:endParaRPr/>
          </a:p>
          <a:p>
            <a:pPr marL="171450" lvl="0" indent="-171450" algn="l" rtl="0">
              <a:spcBef>
                <a:spcPts val="360"/>
              </a:spcBef>
              <a:spcAft>
                <a:spcPts val="0"/>
              </a:spcAft>
              <a:buClr>
                <a:schemeClr val="dk1"/>
              </a:buClr>
              <a:buSzPts val="1200"/>
              <a:buFont typeface="Calibri"/>
              <a:buChar char="•"/>
            </a:pPr>
            <a:r>
              <a:rPr lang="en-GB"/>
              <a:t>You want to look at 5 model variables which have been written out once every 6 hours of model simulation for the whole depth of the atmosphere. The experiment you are interested in is a model ensemble entitled r1i1p1.</a:t>
            </a:r>
            <a:endParaRPr/>
          </a:p>
        </p:txBody>
      </p:sp>
      <p:sp>
        <p:nvSpPr>
          <p:cNvPr id="322" name="Google Shape;322;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23</a:t>
            </a:fld>
            <a:endParaRPr sz="1200">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28" name="Google Shape;328;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GB"/>
              <a:t>Again let’s start by thinking about how you would go about extracting the data of interest if you were taking a linear approach…</a:t>
            </a:r>
            <a:endParaRPr/>
          </a:p>
          <a:p>
            <a:pPr marL="171450" lvl="0" indent="-95250" algn="l" rtl="0">
              <a:spcBef>
                <a:spcPts val="360"/>
              </a:spcBef>
              <a:spcAft>
                <a:spcPts val="0"/>
              </a:spcAft>
              <a:buClr>
                <a:schemeClr val="dk1"/>
              </a:buClr>
              <a:buSzPts val="1200"/>
              <a:buFont typeface="Calibri"/>
              <a:buNone/>
            </a:pPr>
            <a:endParaRPr/>
          </a:p>
          <a:p>
            <a:pPr marL="171450" lvl="0" indent="-171450" algn="l" rtl="0">
              <a:spcBef>
                <a:spcPts val="360"/>
              </a:spcBef>
              <a:spcAft>
                <a:spcPts val="0"/>
              </a:spcAft>
              <a:buClr>
                <a:schemeClr val="dk1"/>
              </a:buClr>
              <a:buSzPts val="1200"/>
              <a:buFont typeface="Calibri"/>
              <a:buChar char="•"/>
            </a:pPr>
            <a:r>
              <a:rPr lang="en-GB"/>
              <a:t>You could make an output directory for each variable of interest, construct a list of all the model output files that contain that variable and then use a Python script to read the global data, extract only the grid points of interest and place them into a smaller array, then write out the smaller array to an output file. You would have to run the Python script once for each input file. This could be many, many files if you want 6 hourly data from a 100 year climate run and processing them sequentially would be extremely time consuming.</a:t>
            </a:r>
            <a:endParaRPr/>
          </a:p>
          <a:p>
            <a:pPr marL="171450" lvl="0" indent="-95250" algn="l" rtl="0">
              <a:spcBef>
                <a:spcPts val="360"/>
              </a:spcBef>
              <a:spcAft>
                <a:spcPts val="0"/>
              </a:spcAft>
              <a:buClr>
                <a:schemeClr val="dk1"/>
              </a:buClr>
              <a:buSzPts val="1200"/>
              <a:buFont typeface="Calibri"/>
              <a:buNone/>
            </a:pPr>
            <a:endParaRPr/>
          </a:p>
        </p:txBody>
      </p:sp>
      <p:sp>
        <p:nvSpPr>
          <p:cNvPr id="329" name="Google Shape;329;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24</a:t>
            </a:fld>
            <a:endParaRPr sz="1200">
              <a:solidFill>
                <a:schemeClr val="dk1"/>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38" name="Google Shape;338;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GB"/>
              <a:t>So how can we parallelise the task so that it takes less time to work through all the files?</a:t>
            </a:r>
            <a:endParaRPr/>
          </a:p>
          <a:p>
            <a:pPr marL="171450" lvl="0" indent="-95250" algn="l" rtl="0">
              <a:spcBef>
                <a:spcPts val="360"/>
              </a:spcBef>
              <a:spcAft>
                <a:spcPts val="0"/>
              </a:spcAft>
              <a:buClr>
                <a:schemeClr val="dk1"/>
              </a:buClr>
              <a:buSzPts val="1200"/>
              <a:buFont typeface="Calibri"/>
              <a:buNone/>
            </a:pPr>
            <a:endParaRPr/>
          </a:p>
          <a:p>
            <a:pPr marL="171450" lvl="0" indent="-171450" algn="l" rtl="0">
              <a:spcBef>
                <a:spcPts val="360"/>
              </a:spcBef>
              <a:spcAft>
                <a:spcPts val="0"/>
              </a:spcAft>
              <a:buClr>
                <a:schemeClr val="dk1"/>
              </a:buClr>
              <a:buSzPts val="1200"/>
              <a:buFont typeface="Calibri"/>
              <a:buChar char="•"/>
            </a:pPr>
            <a:r>
              <a:rPr lang="en-GB"/>
              <a:t>We start off in the same way by making output directories and a list of all the files we need to process. We already have a Python script that will process one file at a time. Now we write a bash shell script that uses bsub to submit a batch job to LOTUS once for every file in our input list. This will create a large number of batch jobs to run in parallel.</a:t>
            </a:r>
            <a:endParaRPr/>
          </a:p>
          <a:p>
            <a:pPr marL="171450" lvl="0" indent="-95250" algn="l" rtl="0">
              <a:spcBef>
                <a:spcPts val="360"/>
              </a:spcBef>
              <a:spcAft>
                <a:spcPts val="0"/>
              </a:spcAft>
              <a:buClr>
                <a:schemeClr val="dk1"/>
              </a:buClr>
              <a:buSzPts val="1200"/>
              <a:buFont typeface="Calibri"/>
              <a:buNone/>
            </a:pPr>
            <a:endParaRPr/>
          </a:p>
          <a:p>
            <a:pPr marL="171450" lvl="0" indent="-171450" algn="l" rtl="0">
              <a:spcBef>
                <a:spcPts val="360"/>
              </a:spcBef>
              <a:spcAft>
                <a:spcPts val="0"/>
              </a:spcAft>
              <a:buClr>
                <a:schemeClr val="dk1"/>
              </a:buClr>
              <a:buSzPts val="1200"/>
              <a:buFont typeface="Calibri"/>
              <a:buChar char="•"/>
            </a:pPr>
            <a:r>
              <a:rPr lang="en-GB"/>
              <a:t>Will this work? Yes, because the LOTUS system allows an individual user to submit up to 200 jobs at once. They probably won’t all be executed at the same time, but that doesn’t really matter for this application – all we want is the end result. The LOTUS scheduler balances the load we are placing on the machine across the various computing resources as they become available. (At the same time it will no doubt be scheduling resources to be used by jobs submitted by other users). The jobs will run in parallel, independently of one another.</a:t>
            </a:r>
            <a:endParaRPr/>
          </a:p>
          <a:p>
            <a:pPr marL="171450" lvl="0" indent="-95250" algn="l" rtl="0">
              <a:spcBef>
                <a:spcPts val="360"/>
              </a:spcBef>
              <a:spcAft>
                <a:spcPts val="0"/>
              </a:spcAft>
              <a:buClr>
                <a:schemeClr val="dk1"/>
              </a:buClr>
              <a:buSzPts val="1200"/>
              <a:buFont typeface="Calibri"/>
              <a:buNone/>
            </a:pPr>
            <a:endParaRPr/>
          </a:p>
          <a:p>
            <a:pPr marL="171450" lvl="0" indent="-171450" algn="l" rtl="0">
              <a:spcBef>
                <a:spcPts val="360"/>
              </a:spcBef>
              <a:spcAft>
                <a:spcPts val="0"/>
              </a:spcAft>
              <a:buClr>
                <a:schemeClr val="dk1"/>
              </a:buClr>
              <a:buSzPts val="1200"/>
              <a:buFont typeface="Calibri"/>
              <a:buChar char="•"/>
            </a:pPr>
            <a:r>
              <a:rPr lang="en-GB"/>
              <a:t>REVIEW: Is the limit of 200 the number of jobs you are allowed to have in queue at once, or is it the number you can have running at once? In the “Why” section the word “submit” seems to be used to describe creating the job requests and starting them running.</a:t>
            </a:r>
            <a:endParaRPr/>
          </a:p>
        </p:txBody>
      </p:sp>
      <p:sp>
        <p:nvSpPr>
          <p:cNvPr id="339" name="Google Shape;339;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25</a:t>
            </a:fld>
            <a:endParaRPr sz="1200">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46" name="Google Shape;346;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GB"/>
              <a:t>So how can we parallelise the task so that it takes less time to work through all the files?</a:t>
            </a:r>
            <a:endParaRPr/>
          </a:p>
          <a:p>
            <a:pPr marL="171450" lvl="0" indent="-95250" algn="l" rtl="0">
              <a:spcBef>
                <a:spcPts val="360"/>
              </a:spcBef>
              <a:spcAft>
                <a:spcPts val="0"/>
              </a:spcAft>
              <a:buClr>
                <a:schemeClr val="dk1"/>
              </a:buClr>
              <a:buSzPts val="1200"/>
              <a:buFont typeface="Calibri"/>
              <a:buNone/>
            </a:pPr>
            <a:endParaRPr/>
          </a:p>
          <a:p>
            <a:pPr marL="171450" lvl="0" indent="-171450" algn="l" rtl="0">
              <a:spcBef>
                <a:spcPts val="360"/>
              </a:spcBef>
              <a:spcAft>
                <a:spcPts val="0"/>
              </a:spcAft>
              <a:buClr>
                <a:schemeClr val="dk1"/>
              </a:buClr>
              <a:buSzPts val="1200"/>
              <a:buFont typeface="Calibri"/>
              <a:buChar char="•"/>
            </a:pPr>
            <a:r>
              <a:rPr lang="en-GB"/>
              <a:t>We start off in the same way by making output directories and a list of all the files we need to process. We already have a Python script that will process one file at a time. Now we write a bash shell script that uses bsub to submit a batch job to LOTUS once for every file in our input list. This will create a large number of batch jobs to run in parallel.</a:t>
            </a:r>
            <a:endParaRPr/>
          </a:p>
          <a:p>
            <a:pPr marL="171450" lvl="0" indent="-95250" algn="l" rtl="0">
              <a:spcBef>
                <a:spcPts val="360"/>
              </a:spcBef>
              <a:spcAft>
                <a:spcPts val="0"/>
              </a:spcAft>
              <a:buClr>
                <a:schemeClr val="dk1"/>
              </a:buClr>
              <a:buSzPts val="1200"/>
              <a:buFont typeface="Calibri"/>
              <a:buNone/>
            </a:pPr>
            <a:endParaRPr/>
          </a:p>
          <a:p>
            <a:pPr marL="171450" lvl="0" indent="-171450" algn="l" rtl="0">
              <a:spcBef>
                <a:spcPts val="360"/>
              </a:spcBef>
              <a:spcAft>
                <a:spcPts val="0"/>
              </a:spcAft>
              <a:buClr>
                <a:schemeClr val="dk1"/>
              </a:buClr>
              <a:buSzPts val="1200"/>
              <a:buFont typeface="Calibri"/>
              <a:buChar char="•"/>
            </a:pPr>
            <a:r>
              <a:rPr lang="en-GB"/>
              <a:t>Will this work? Yes, because the LOTUS system allows an individual user to submit up to 200 jobs at once. They probably won’t all be executed at the same time, but that doesn’t really matter for this application – all we want is the end result. The LOTUS scheduler balances the load we are placing on the machine across the various computing resources as they become available. (At the same time it will no doubt be scheduling resources to be used by jobs submitted by other users). The jobs will run in parallel, independently of one another.</a:t>
            </a:r>
            <a:endParaRPr/>
          </a:p>
          <a:p>
            <a:pPr marL="171450" lvl="0" indent="-95250" algn="l" rtl="0">
              <a:spcBef>
                <a:spcPts val="360"/>
              </a:spcBef>
              <a:spcAft>
                <a:spcPts val="0"/>
              </a:spcAft>
              <a:buClr>
                <a:schemeClr val="dk1"/>
              </a:buClr>
              <a:buSzPts val="1200"/>
              <a:buFont typeface="Calibri"/>
              <a:buNone/>
            </a:pPr>
            <a:endParaRPr/>
          </a:p>
          <a:p>
            <a:pPr marL="171450" lvl="0" indent="-171450" algn="l" rtl="0">
              <a:spcBef>
                <a:spcPts val="360"/>
              </a:spcBef>
              <a:spcAft>
                <a:spcPts val="0"/>
              </a:spcAft>
              <a:buClr>
                <a:schemeClr val="dk1"/>
              </a:buClr>
              <a:buSzPts val="1200"/>
              <a:buFont typeface="Calibri"/>
              <a:buChar char="•"/>
            </a:pPr>
            <a:r>
              <a:rPr lang="en-GB"/>
              <a:t>REVIEW: Is the limit of 200 the number of jobs you are allowed to have in queue at once, or is it the number you can have running at once? In the “Why” section the word “submit” seems to be used to describe creating the job requests and starting them running.</a:t>
            </a:r>
            <a:endParaRPr/>
          </a:p>
        </p:txBody>
      </p:sp>
      <p:sp>
        <p:nvSpPr>
          <p:cNvPr id="347" name="Google Shape;347;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26</a:t>
            </a:fld>
            <a:endParaRPr sz="1200">
              <a:solidFill>
                <a:schemeClr val="dk1"/>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4701d99a10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5275" algn="l" rtl="0">
              <a:lnSpc>
                <a:spcPct val="128571"/>
              </a:lnSpc>
              <a:spcBef>
                <a:spcPts val="500"/>
              </a:spcBef>
              <a:spcAft>
                <a:spcPts val="0"/>
              </a:spcAft>
              <a:buClr>
                <a:srgbClr val="394956"/>
              </a:buClr>
              <a:buSzPts val="1050"/>
              <a:buAutoNum type="arabicPeriod"/>
            </a:pPr>
            <a:r>
              <a:rPr lang="en-GB" sz="1050">
                <a:solidFill>
                  <a:srgbClr val="394956"/>
                </a:solidFill>
              </a:rPr>
              <a:t>Login to one of the </a:t>
            </a:r>
            <a:r>
              <a:rPr lang="en-GB" sz="1050" u="sng">
                <a:solidFill>
                  <a:srgbClr val="237AB3"/>
                </a:solidFill>
                <a:hlinkClick r:id="rId3"/>
              </a:rPr>
              <a:t>scientific analysis servers</a:t>
            </a:r>
            <a:r>
              <a:rPr lang="en-GB" sz="1050">
                <a:solidFill>
                  <a:srgbClr val="394956"/>
                </a:solidFill>
              </a:rPr>
              <a:t>.</a:t>
            </a:r>
            <a:endParaRPr sz="1050">
              <a:solidFill>
                <a:srgbClr val="394956"/>
              </a:solidFill>
            </a:endParaRPr>
          </a:p>
          <a:p>
            <a:pPr marL="457200" lvl="0" indent="-295275" algn="l" rtl="0">
              <a:lnSpc>
                <a:spcPct val="128571"/>
              </a:lnSpc>
              <a:spcBef>
                <a:spcPts val="0"/>
              </a:spcBef>
              <a:spcAft>
                <a:spcPts val="0"/>
              </a:spcAft>
              <a:buClr>
                <a:srgbClr val="394956"/>
              </a:buClr>
              <a:buSzPts val="1050"/>
              <a:buAutoNum type="arabicPeriod"/>
            </a:pPr>
            <a:r>
              <a:rPr lang="en-GB" sz="1050">
                <a:solidFill>
                  <a:srgbClr val="394956"/>
                </a:solidFill>
              </a:rPr>
              <a:t>Install/write/configure your processing code.</a:t>
            </a:r>
            <a:endParaRPr sz="1050">
              <a:solidFill>
                <a:srgbClr val="394956"/>
              </a:solidFill>
            </a:endParaRPr>
          </a:p>
          <a:p>
            <a:pPr marL="457200" lvl="0" indent="-295275" algn="l" rtl="0">
              <a:lnSpc>
                <a:spcPct val="128571"/>
              </a:lnSpc>
              <a:spcBef>
                <a:spcPts val="0"/>
              </a:spcBef>
              <a:spcAft>
                <a:spcPts val="0"/>
              </a:spcAft>
              <a:buClr>
                <a:srgbClr val="394956"/>
              </a:buClr>
              <a:buSzPts val="1050"/>
              <a:buAutoNum type="arabicPeriod"/>
            </a:pPr>
            <a:r>
              <a:rPr lang="en-GB" sz="1050">
                <a:solidFill>
                  <a:srgbClr val="394956"/>
                </a:solidFill>
              </a:rPr>
              <a:t>Test your code interactively: run it locally in a single-process test case.</a:t>
            </a:r>
            <a:endParaRPr sz="1050">
              <a:solidFill>
                <a:srgbClr val="394956"/>
              </a:solidFill>
            </a:endParaRPr>
          </a:p>
          <a:p>
            <a:pPr marL="457200" lvl="0" indent="-295275" algn="l" rtl="0">
              <a:lnSpc>
                <a:spcPct val="128571"/>
              </a:lnSpc>
              <a:spcBef>
                <a:spcPts val="0"/>
              </a:spcBef>
              <a:spcAft>
                <a:spcPts val="0"/>
              </a:spcAft>
              <a:buClr>
                <a:srgbClr val="394956"/>
              </a:buClr>
              <a:buSzPts val="1050"/>
              <a:buAutoNum type="arabicPeriod"/>
            </a:pPr>
            <a:r>
              <a:rPr lang="en-GB" sz="1050">
                <a:solidFill>
                  <a:srgbClr val="394956"/>
                </a:solidFill>
              </a:rPr>
              <a:t>Create a wrapper script for your code that allows multiple versions to run independently: e.g. running for different dates or processing different spatial regions/variables.</a:t>
            </a:r>
            <a:endParaRPr sz="1050">
              <a:solidFill>
                <a:srgbClr val="394956"/>
              </a:solidFill>
            </a:endParaRPr>
          </a:p>
          <a:p>
            <a:pPr marL="457200" lvl="0" indent="-295275" algn="l" rtl="0">
              <a:lnSpc>
                <a:spcPct val="128571"/>
              </a:lnSpc>
              <a:spcBef>
                <a:spcPts val="0"/>
              </a:spcBef>
              <a:spcAft>
                <a:spcPts val="0"/>
              </a:spcAft>
              <a:buClr>
                <a:srgbClr val="394956"/>
              </a:buClr>
              <a:buSzPts val="1050"/>
              <a:buAutoNum type="arabicPeriod"/>
            </a:pPr>
            <a:r>
              <a:rPr lang="en-GB" sz="1050" u="sng">
                <a:solidFill>
                  <a:srgbClr val="237AB3"/>
                </a:solidFill>
                <a:hlinkClick r:id="rId4"/>
              </a:rPr>
              <a:t>Submit your jobs</a:t>
            </a:r>
            <a:r>
              <a:rPr lang="en-GB" sz="1050">
                <a:solidFill>
                  <a:srgbClr val="394956"/>
                </a:solidFill>
              </a:rPr>
              <a:t> via the batch script.</a:t>
            </a:r>
            <a:endParaRPr sz="1050">
              <a:solidFill>
                <a:srgbClr val="394956"/>
              </a:solidFill>
            </a:endParaRPr>
          </a:p>
          <a:p>
            <a:pPr marL="457200" lvl="0" indent="-295275" algn="l" rtl="0">
              <a:lnSpc>
                <a:spcPct val="128571"/>
              </a:lnSpc>
              <a:spcBef>
                <a:spcPts val="0"/>
              </a:spcBef>
              <a:spcAft>
                <a:spcPts val="0"/>
              </a:spcAft>
              <a:buClr>
                <a:srgbClr val="394956"/>
              </a:buClr>
              <a:buSzPts val="1050"/>
              <a:buAutoNum type="arabicPeriod"/>
            </a:pPr>
            <a:r>
              <a:rPr lang="en-GB" sz="1050" u="sng">
                <a:solidFill>
                  <a:srgbClr val="237AB3"/>
                </a:solidFill>
                <a:hlinkClick r:id="rId5"/>
              </a:rPr>
              <a:t>Monitor your jobs</a:t>
            </a:r>
            <a:r>
              <a:rPr lang="en-GB" sz="1050">
                <a:solidFill>
                  <a:srgbClr val="394956"/>
                </a:solidFill>
              </a:rPr>
              <a:t>.</a:t>
            </a:r>
            <a:endParaRPr sz="1050">
              <a:solidFill>
                <a:srgbClr val="394956"/>
              </a:solidFill>
            </a:endParaRPr>
          </a:p>
          <a:p>
            <a:pPr marL="457200" lvl="0" indent="-295275" algn="l" rtl="0">
              <a:lnSpc>
                <a:spcPct val="128571"/>
              </a:lnSpc>
              <a:spcBef>
                <a:spcPts val="0"/>
              </a:spcBef>
              <a:spcAft>
                <a:spcPts val="0"/>
              </a:spcAft>
              <a:buClr>
                <a:srgbClr val="394956"/>
              </a:buClr>
              <a:buSzPts val="1050"/>
              <a:buAutoNum type="arabicPeriod"/>
            </a:pPr>
            <a:r>
              <a:rPr lang="en-GB" sz="1050">
                <a:solidFill>
                  <a:srgbClr val="394956"/>
                </a:solidFill>
              </a:rPr>
              <a:t>Gather/analyse/review the outputs as required. Inspect error/output files </a:t>
            </a:r>
            <a:endParaRPr sz="1050">
              <a:solidFill>
                <a:srgbClr val="394956"/>
              </a:solidFill>
            </a:endParaRPr>
          </a:p>
          <a:p>
            <a:pPr marL="0" lvl="0" indent="0" algn="l" rtl="0">
              <a:spcBef>
                <a:spcPts val="2500"/>
              </a:spcBef>
              <a:spcAft>
                <a:spcPts val="0"/>
              </a:spcAft>
              <a:buNone/>
            </a:pPr>
            <a:endParaRPr/>
          </a:p>
        </p:txBody>
      </p:sp>
      <p:sp>
        <p:nvSpPr>
          <p:cNvPr id="282" name="Google Shape;282;g4701d99a10_0_1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54" name="Google Shape;354;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This slide reminds us of the things we need to take into account when deciding whether and how to re-factor our code. Re-factoring does not necessarily mean parallelising – indeed we may choose to split our code into separate logical steps and run them sequentially. The constraints of our computing resources may still mean that we need to redesign our code, for example, if we have a task that needs a lot of memory. Running out of memory will cause a computer program to crash, even if the logic is sound. In this case we have to break the task down into smaller chunks even if we run all the code sequentially. If the code works, but takes a very long time to complete, it may be a candidate for parallelisation. Running on multiple processors may also increase the amount of memory your code can access.</a:t>
            </a:r>
            <a:endParaRPr/>
          </a:p>
        </p:txBody>
      </p:sp>
      <p:sp>
        <p:nvSpPr>
          <p:cNvPr id="355" name="Google Shape;355;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28</a:t>
            </a:fld>
            <a:endParaRPr sz="1200">
              <a:solidFill>
                <a:schemeClr val="dk1"/>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61" name="Google Shape;361;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Arial"/>
              <a:buChar char="•"/>
            </a:pPr>
            <a:r>
              <a:rPr lang="en-GB"/>
              <a:t>Here is an example of needing to re-factor code because it uses too much memory.</a:t>
            </a:r>
            <a:endParaRPr/>
          </a:p>
          <a:p>
            <a:pPr marL="171450" lvl="0" indent="-95250" algn="l" rtl="0">
              <a:spcBef>
                <a:spcPts val="360"/>
              </a:spcBef>
              <a:spcAft>
                <a:spcPts val="0"/>
              </a:spcAft>
              <a:buClr>
                <a:schemeClr val="dk1"/>
              </a:buClr>
              <a:buSzPts val="1200"/>
              <a:buFont typeface="Arial"/>
              <a:buNone/>
            </a:pPr>
            <a:endParaRPr/>
          </a:p>
          <a:p>
            <a:pPr marL="171450" lvl="0" indent="-171450" algn="l" rtl="0">
              <a:spcBef>
                <a:spcPts val="360"/>
              </a:spcBef>
              <a:spcAft>
                <a:spcPts val="0"/>
              </a:spcAft>
              <a:buClr>
                <a:schemeClr val="dk1"/>
              </a:buClr>
              <a:buSzPts val="1200"/>
              <a:buFont typeface="Arial"/>
              <a:buChar char="•"/>
            </a:pPr>
            <a:r>
              <a:rPr lang="en-GB"/>
              <a:t>A software tool is trying to calculate averages of multiple variables all held in a single dataset.</a:t>
            </a:r>
            <a:endParaRPr/>
          </a:p>
          <a:p>
            <a:pPr marL="171450" lvl="0" indent="-95250" algn="l" rtl="0">
              <a:spcBef>
                <a:spcPts val="360"/>
              </a:spcBef>
              <a:spcAft>
                <a:spcPts val="0"/>
              </a:spcAft>
              <a:buClr>
                <a:schemeClr val="dk1"/>
              </a:buClr>
              <a:buSzPts val="1200"/>
              <a:buFont typeface="Arial"/>
              <a:buNone/>
            </a:pPr>
            <a:endParaRPr/>
          </a:p>
          <a:p>
            <a:pPr marL="171450" lvl="0" indent="-171450" algn="l" rtl="0">
              <a:spcBef>
                <a:spcPts val="360"/>
              </a:spcBef>
              <a:spcAft>
                <a:spcPts val="0"/>
              </a:spcAft>
              <a:buClr>
                <a:schemeClr val="dk1"/>
              </a:buClr>
              <a:buSzPts val="1200"/>
              <a:buFont typeface="Arial"/>
              <a:buChar char="•"/>
            </a:pPr>
            <a:r>
              <a:rPr lang="en-GB"/>
              <a:t>A simple solution would be to concentrate on one variable at a time and only read that in to memory instead of the entire dataset.</a:t>
            </a:r>
            <a:endParaRPr/>
          </a:p>
          <a:p>
            <a:pPr marL="0" lvl="0" indent="0" algn="l" rtl="0">
              <a:spcBef>
                <a:spcPts val="360"/>
              </a:spcBef>
              <a:spcAft>
                <a:spcPts val="0"/>
              </a:spcAft>
              <a:buClr>
                <a:schemeClr val="dk1"/>
              </a:buClr>
              <a:buSzPts val="1200"/>
              <a:buFont typeface="Arial"/>
              <a:buNone/>
            </a:pPr>
            <a:endParaRPr/>
          </a:p>
          <a:p>
            <a:pPr marL="171450" lvl="0" indent="-171450" algn="l" rtl="0">
              <a:spcBef>
                <a:spcPts val="360"/>
              </a:spcBef>
              <a:spcAft>
                <a:spcPts val="0"/>
              </a:spcAft>
              <a:buClr>
                <a:schemeClr val="dk1"/>
              </a:buClr>
              <a:buSzPts val="1200"/>
              <a:buFont typeface="Arial"/>
              <a:buChar char="•"/>
            </a:pPr>
            <a:r>
              <a:rPr lang="en-GB"/>
              <a:t>Another way would be to calculate averages for shorter periods rather than the whole period at once (rather like our Jug example for monthly means).</a:t>
            </a:r>
            <a:endParaRPr/>
          </a:p>
        </p:txBody>
      </p:sp>
      <p:sp>
        <p:nvSpPr>
          <p:cNvPr id="362" name="Google Shape;362;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29</a:t>
            </a:fld>
            <a:endParaRPr sz="1200">
              <a:solidFill>
                <a:schemeClr val="dk1"/>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79" name="Google Shape;379;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Some statistics for the CMIP5 exercise that we referred to earlier. The phrase “Big Data” was coined to describe datasets of this sort of proportion. Analysing this quantity of data to realise its full scientific value is an ongoing challenge!</a:t>
            </a:r>
            <a:endParaRPr/>
          </a:p>
        </p:txBody>
      </p:sp>
      <p:sp>
        <p:nvSpPr>
          <p:cNvPr id="380" name="Google Shape;380;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30</a:t>
            </a:fld>
            <a:endParaRPr sz="1200">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7" name="Google Shape;12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GB"/>
              <a:t>Climate models, NWP (Numerical Weather Prediction) models, atmospheric chemistry models, ocean models, sea-ice models, and vegetation and land surface models are all examples of scientific computer code that are designed to run on parallel processing machines. They have been handled in this way since at least the 1980s. The computations required to run a complex global or regional model at high horizontal or vertical resolution could not be achieved on reasonable time-scales unless parallelisation is used. Typically the model is split into geographical regions, each processing unit on a supercomputer performs the calculations for a number of grid-points, the results are shared with neighbouring processors and then the model run continues with the next time step.</a:t>
            </a:r>
            <a:endParaRPr/>
          </a:p>
          <a:p>
            <a:pPr marL="171450" lvl="0" indent="-95250" algn="l" rtl="0">
              <a:spcBef>
                <a:spcPts val="0"/>
              </a:spcBef>
              <a:spcAft>
                <a:spcPts val="0"/>
              </a:spcAft>
              <a:buClr>
                <a:schemeClr val="dk1"/>
              </a:buClr>
              <a:buSzPts val="1200"/>
              <a:buFont typeface="Calibri"/>
              <a:buNone/>
            </a:pPr>
            <a:endParaRPr/>
          </a:p>
          <a:p>
            <a:pPr marL="171450" lvl="0" indent="-171450" algn="l" rtl="0">
              <a:spcBef>
                <a:spcPts val="0"/>
              </a:spcBef>
              <a:spcAft>
                <a:spcPts val="0"/>
              </a:spcAft>
              <a:buClr>
                <a:schemeClr val="dk1"/>
              </a:buClr>
              <a:buSzPts val="1200"/>
              <a:buFont typeface="Calibri"/>
              <a:buChar char="•"/>
            </a:pPr>
            <a:r>
              <a:rPr lang="en-GB"/>
              <a:t>By contrast, the analysis of data (whether observed or modelled) has, until much more recently, tended to be run sequentially (i.e. one calculation at a time on a single processor). There are a number of reasons for this (listed on slide).</a:t>
            </a:r>
            <a:endParaRPr/>
          </a:p>
          <a:p>
            <a:pPr marL="171450" lvl="0" indent="-95250" algn="l" rtl="0">
              <a:spcBef>
                <a:spcPts val="0"/>
              </a:spcBef>
              <a:spcAft>
                <a:spcPts val="0"/>
              </a:spcAft>
              <a:buClr>
                <a:schemeClr val="dk1"/>
              </a:buClr>
              <a:buSzPts val="1200"/>
              <a:buFont typeface="Calibri"/>
              <a:buNone/>
            </a:pPr>
            <a:endParaRPr/>
          </a:p>
          <a:p>
            <a:pPr marL="171450" lvl="0" indent="-171450" algn="l" rtl="0">
              <a:spcBef>
                <a:spcPts val="0"/>
              </a:spcBef>
              <a:spcAft>
                <a:spcPts val="0"/>
              </a:spcAft>
              <a:buClr>
                <a:schemeClr val="dk1"/>
              </a:buClr>
              <a:buSzPts val="1200"/>
              <a:buFont typeface="Calibri"/>
              <a:buChar char="•"/>
            </a:pPr>
            <a:r>
              <a:rPr lang="en-GB"/>
              <a:t>As supercomputer power has increased, so has the complexity of numerical models. More processing power means that a model can be run at higher resolution, say 50 km in the horizontal instead of 200 km and 100 levels in the vertical instead of 10. More physical and chemical processes can also be included because scientific understanding has improved and because the calculations can now be done on reasonable timescales. Models (especially climate models) are also run repeatedly in large ensembles to allow proper analysis of the statistical variation arising from slight differences in the model physics or starting conditions. Ensembles, higher resolution and additional numbers of calculated parameters have all served to create an explosion in recent years of the quantity of data that are being generated. These must all be stored somewhere and to be effectively analysed the task now needs a parallel approach akin to that of running the models themselves. Also, scientists are better trained in how to use parallel computing techniques to perform their analyses.</a:t>
            </a:r>
            <a:endParaRPr/>
          </a:p>
        </p:txBody>
      </p:sp>
      <p:sp>
        <p:nvSpPr>
          <p:cNvPr id="128" name="Google Shape;12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3</a:t>
            </a:fld>
            <a:endParaRPr sz="1200">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8" name="Google Shape;388;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32044"/>
              </a:buClr>
              <a:buSzPts val="1200"/>
              <a:buFont typeface="Calibri"/>
              <a:buNone/>
            </a:pPr>
            <a:r>
              <a:rPr lang="en-GB" sz="1200" b="0" i="0" u="none" strike="noStrike" cap="none">
                <a:solidFill>
                  <a:srgbClr val="032044"/>
                </a:solidFill>
                <a:latin typeface="Calibri"/>
                <a:ea typeface="Calibri"/>
                <a:cs typeface="Calibri"/>
                <a:sym typeface="Calibri"/>
              </a:rPr>
              <a:t>~3PB disk, 10PB tape/object store</a:t>
            </a:r>
            <a:endParaRPr sz="1200" b="0" i="0" u="none" strike="noStrike" cap="none">
              <a:solidFill>
                <a:schemeClr val="dk1"/>
              </a:solidFill>
              <a:latin typeface="Calibri"/>
              <a:ea typeface="Calibri"/>
              <a:cs typeface="Calibri"/>
              <a:sym typeface="Calibri"/>
            </a:endParaRPr>
          </a:p>
        </p:txBody>
      </p:sp>
      <p:sp>
        <p:nvSpPr>
          <p:cNvPr id="389" name="Google Shape;389;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dk1"/>
              </a:buClr>
              <a:buSzPts val="1200"/>
              <a:buFont typeface="Calibri"/>
              <a:buNone/>
            </a:pPr>
            <a:fld id="{00000000-1234-1234-1234-123412341234}" type="slidenum">
              <a:rPr lang="en-GB" sz="1200">
                <a:solidFill>
                  <a:schemeClr val="dk1"/>
                </a:solidFill>
                <a:latin typeface="Calibri"/>
                <a:ea typeface="Calibri"/>
                <a:cs typeface="Calibri"/>
                <a:sym typeface="Calibri"/>
              </a:rPr>
              <a:t>31</a:t>
            </a:fld>
            <a:endParaRPr sz="1200">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98" name="Google Shape;398;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Here are some ways in which the “Big Data” challenge will continue to affect the way that scientists need to work.</a:t>
            </a:r>
            <a:endParaRPr/>
          </a:p>
        </p:txBody>
      </p:sp>
      <p:sp>
        <p:nvSpPr>
          <p:cNvPr id="399" name="Google Shape;399;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32</a:t>
            </a:fld>
            <a:endParaRPr sz="1200">
              <a:solidFill>
                <a:schemeClr val="dk1"/>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05" name="Google Shape;405;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And some further reading …</a:t>
            </a:r>
            <a:endParaRPr/>
          </a:p>
        </p:txBody>
      </p:sp>
      <p:sp>
        <p:nvSpPr>
          <p:cNvPr id="406" name="Google Shape;406;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33</a:t>
            </a:fld>
            <a:endParaRPr sz="1200">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4" name="Google Shape;134;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Talk through the definitions....</a:t>
            </a:r>
            <a:endParaRPr/>
          </a:p>
        </p:txBody>
      </p:sp>
      <p:sp>
        <p:nvSpPr>
          <p:cNvPr id="135" name="Google Shape;135;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4</a:t>
            </a:fld>
            <a:endParaRPr sz="1200">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1" name="Google Shape;141;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dirty="0"/>
              <a:t>A “Thread” or a “Thread of Execution” is defined in computer science as the smallest unit that can be scheduled in an operating system. Threads are normally created by a computer program running on a single processor which then splits (forks) between two or more parallel tasks. The overall task is called a “process”. The threads share the memory and code of the process and the values of its variables.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REVIEW: Paraphrased threads description from http://www.python-course.eu/threads.php</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REVIEW: Inserted threads graphic</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REVIEW: Highlighted the word “threads” in red.</a:t>
            </a:r>
            <a:endParaRPr dirty="0"/>
          </a:p>
        </p:txBody>
      </p:sp>
      <p:sp>
        <p:nvSpPr>
          <p:cNvPr id="142" name="Google Shape;142;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5</a:t>
            </a:fld>
            <a:endParaRPr sz="1200">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1" name="Google Shape;151;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GB"/>
              <a:t>A lot can be done with:</a:t>
            </a:r>
            <a:endParaRPr/>
          </a:p>
          <a:p>
            <a:pPr marL="628650" lvl="1" indent="-171450" algn="l" rtl="0">
              <a:spcBef>
                <a:spcPts val="0"/>
              </a:spcBef>
              <a:spcAft>
                <a:spcPts val="0"/>
              </a:spcAft>
              <a:buClr>
                <a:schemeClr val="dk1"/>
              </a:buClr>
              <a:buSzPts val="1200"/>
              <a:buFont typeface="Noto Sans Symbols"/>
              <a:buChar char="❖"/>
            </a:pPr>
            <a:r>
              <a:rPr lang="en-GB"/>
              <a:t>Batch processing – this is where a process or “job” is designed to run on a computer without the need for any interactive input from a user, e.g. typing something at the keyboard or mouse clicks, while it is running. Any input must be placed in a file which the program then reads to control its actions. The computer can then run several similar processes with different input files at the same time.</a:t>
            </a:r>
            <a:endParaRPr/>
          </a:p>
          <a:p>
            <a:pPr marL="628650" lvl="1" indent="-171450" algn="l" rtl="0">
              <a:spcBef>
                <a:spcPts val="0"/>
              </a:spcBef>
              <a:spcAft>
                <a:spcPts val="0"/>
              </a:spcAft>
              <a:buClr>
                <a:schemeClr val="dk1"/>
              </a:buClr>
              <a:buSzPts val="1200"/>
              <a:buFont typeface="Noto Sans Symbols"/>
              <a:buChar char="❖"/>
            </a:pPr>
            <a:r>
              <a:rPr lang="en-GB"/>
              <a:t>The process of performing data analysis may not  need to be done as one long continuous process. Splitting the task up into separate logical steps can increase efficiency.</a:t>
            </a:r>
            <a:endParaRPr/>
          </a:p>
          <a:p>
            <a:pPr marL="628650" lvl="1" indent="-171450" algn="l" rtl="0">
              <a:spcBef>
                <a:spcPts val="0"/>
              </a:spcBef>
              <a:spcAft>
                <a:spcPts val="0"/>
              </a:spcAft>
              <a:buClr>
                <a:schemeClr val="dk1"/>
              </a:buClr>
              <a:buSzPts val="1200"/>
              <a:buFont typeface="Noto Sans Symbols"/>
              <a:buChar char="❖"/>
            </a:pPr>
            <a:r>
              <a:rPr lang="en-GB"/>
              <a:t>Many tools are available to help with the task of maximising the efficient use of computing resources. “Schedulers” are programs that look at all the processes that are currently running on a computer, including any batch processing jobs that may have been submitted, and automatically decide how best to apportion resources such as the number of processing units and the amount of memory to each of them. As one job finishes and frees up computing resources, the scheduler starts another job running.</a:t>
            </a:r>
            <a:endParaRPr/>
          </a:p>
        </p:txBody>
      </p:sp>
      <p:sp>
        <p:nvSpPr>
          <p:cNvPr id="152" name="Google Shape;152;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6</a:t>
            </a:fld>
            <a:endParaRPr sz="1200">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8" name="Google Shape;158;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By “out of hand”, we mean that you need to tell the computer the order in which different parts of your code should be run. If code A is dependent on code B then you need to put code A on halt until code B has run.</a:t>
            </a:r>
            <a:endParaRPr/>
          </a:p>
        </p:txBody>
      </p:sp>
      <p:sp>
        <p:nvSpPr>
          <p:cNvPr id="159" name="Google Shape;159;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7</a:t>
            </a:fld>
            <a:endParaRPr sz="1200">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6" name="Google Shape;166;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Let’s take a simple example of splitting up a large task into smaller ones that can be executed in parallel…</a:t>
            </a:r>
            <a:endParaRPr/>
          </a:p>
          <a:p>
            <a:pPr marL="0" lvl="0" indent="0" algn="l" rtl="0">
              <a:spcBef>
                <a:spcPts val="0"/>
              </a:spcBef>
              <a:spcAft>
                <a:spcPts val="0"/>
              </a:spcAft>
              <a:buNone/>
            </a:pPr>
            <a:endParaRPr/>
          </a:p>
          <a:p>
            <a:pPr marL="0" lvl="0" indent="-76200" algn="l" rtl="0">
              <a:spcBef>
                <a:spcPts val="0"/>
              </a:spcBef>
              <a:spcAft>
                <a:spcPts val="0"/>
              </a:spcAft>
              <a:buClr>
                <a:schemeClr val="dk1"/>
              </a:buClr>
              <a:buSzPts val="1200"/>
              <a:buFont typeface="Calibri"/>
              <a:buChar char="•"/>
            </a:pPr>
            <a:r>
              <a:rPr lang="en-GB"/>
              <a:t>Say you have a very large number of files (100,000) each of which contains the complete text of the book. You want to find all the lines from all the books that contain the word “dog”.</a:t>
            </a:r>
            <a:endParaRPr/>
          </a:p>
          <a:p>
            <a:pPr marL="0" lvl="0" indent="0" algn="l" rtl="0">
              <a:spcBef>
                <a:spcPts val="0"/>
              </a:spcBef>
              <a:spcAft>
                <a:spcPts val="0"/>
              </a:spcAft>
              <a:buClr>
                <a:schemeClr val="dk1"/>
              </a:buClr>
              <a:buSzPts val="1200"/>
              <a:buFont typeface="Calibri"/>
              <a:buNone/>
            </a:pPr>
            <a:endParaRPr/>
          </a:p>
          <a:p>
            <a:pPr marL="0" lvl="0" indent="-76200" algn="l" rtl="0">
              <a:spcBef>
                <a:spcPts val="0"/>
              </a:spcBef>
              <a:spcAft>
                <a:spcPts val="0"/>
              </a:spcAft>
              <a:buClr>
                <a:schemeClr val="dk1"/>
              </a:buClr>
              <a:buSzPts val="1200"/>
              <a:buFont typeface="Calibri"/>
              <a:buChar char="•"/>
            </a:pPr>
            <a:r>
              <a:rPr lang="en-GB"/>
              <a:t>You could do this in a linear way. One piece of code (represented here by the arrow) opens each file in turn, reads its entire contents one line at a time, checks for a match with the word “dog” and if it finds one writes out the line to a huge output file. In theory, a short script using the linux command “grep”, which matches characters called “regular expressions” could achieve the desired result. But doing it this way might take days, weeks or months to complete, depending on the speed of your computer!</a:t>
            </a:r>
            <a:endParaRPr/>
          </a:p>
          <a:p>
            <a:pPr marL="0" lvl="0" indent="0" algn="l" rtl="0">
              <a:spcBef>
                <a:spcPts val="0"/>
              </a:spcBef>
              <a:spcAft>
                <a:spcPts val="0"/>
              </a:spcAft>
              <a:buClr>
                <a:schemeClr val="dk1"/>
              </a:buClr>
              <a:buSzPts val="1200"/>
              <a:buFont typeface="Calibri"/>
              <a:buNone/>
            </a:pPr>
            <a:endParaRPr/>
          </a:p>
          <a:p>
            <a:pPr marL="0" lvl="0" indent="-76200" algn="l" rtl="0">
              <a:spcBef>
                <a:spcPts val="0"/>
              </a:spcBef>
              <a:spcAft>
                <a:spcPts val="0"/>
              </a:spcAft>
              <a:buClr>
                <a:schemeClr val="dk1"/>
              </a:buClr>
              <a:buSzPts val="1200"/>
              <a:buFont typeface="Calibri"/>
              <a:buChar char="•"/>
            </a:pPr>
            <a:r>
              <a:rPr lang="en-GB"/>
              <a:t>So is there a better way?</a:t>
            </a:r>
            <a:endParaRPr/>
          </a:p>
        </p:txBody>
      </p:sp>
      <p:sp>
        <p:nvSpPr>
          <p:cNvPr id="167" name="Google Shape;167;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8</a:t>
            </a:fld>
            <a:endParaRPr sz="1200">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0" name="Google Shape;180;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GB" dirty="0"/>
              <a:t>You could manually split the input list into chunks of 20,000 files. (The “</a:t>
            </a:r>
            <a:r>
              <a:rPr lang="en-GB" dirty="0" err="1"/>
              <a:t>linux</a:t>
            </a:r>
            <a:r>
              <a:rPr lang="en-GB" dirty="0"/>
              <a:t>” split command can easily do this). You want to perform the same task on each one so now you can run five processes in parallel.</a:t>
            </a:r>
            <a:endParaRPr dirty="0"/>
          </a:p>
          <a:p>
            <a:pPr marL="171450" lvl="0" indent="-95250" algn="l" rtl="0">
              <a:spcBef>
                <a:spcPts val="0"/>
              </a:spcBef>
              <a:spcAft>
                <a:spcPts val="0"/>
              </a:spcAft>
              <a:buClr>
                <a:schemeClr val="dk1"/>
              </a:buClr>
              <a:buSzPts val="1200"/>
              <a:buFont typeface="Calibri"/>
              <a:buNone/>
            </a:pPr>
            <a:endParaRPr dirty="0"/>
          </a:p>
          <a:p>
            <a:pPr marL="171450" lvl="0" indent="-171450" algn="l" rtl="0">
              <a:spcBef>
                <a:spcPts val="0"/>
              </a:spcBef>
              <a:spcAft>
                <a:spcPts val="0"/>
              </a:spcAft>
              <a:buClr>
                <a:schemeClr val="dk1"/>
              </a:buClr>
              <a:buSzPts val="1200"/>
              <a:buFont typeface="Calibri"/>
              <a:buChar char="•"/>
            </a:pPr>
            <a:r>
              <a:rPr lang="en-GB" dirty="0"/>
              <a:t>Each process writes its output to a separate file and then another bit of code collects the contents of those files together into a single list.</a:t>
            </a:r>
            <a:endParaRPr dirty="0"/>
          </a:p>
          <a:p>
            <a:pPr marL="171450" lvl="0" indent="-95250" algn="l" rtl="0">
              <a:spcBef>
                <a:spcPts val="0"/>
              </a:spcBef>
              <a:spcAft>
                <a:spcPts val="0"/>
              </a:spcAft>
              <a:buClr>
                <a:schemeClr val="dk1"/>
              </a:buClr>
              <a:buSzPts val="1200"/>
              <a:buFont typeface="Calibri"/>
              <a:buNone/>
            </a:pPr>
            <a:endParaRPr dirty="0"/>
          </a:p>
          <a:p>
            <a:pPr marL="171450" lvl="0" indent="-171450" algn="l" rtl="0">
              <a:spcBef>
                <a:spcPts val="0"/>
              </a:spcBef>
              <a:spcAft>
                <a:spcPts val="0"/>
              </a:spcAft>
              <a:buClr>
                <a:schemeClr val="dk1"/>
              </a:buClr>
              <a:buSzPts val="1200"/>
              <a:buFont typeface="Calibri"/>
              <a:buChar char="•"/>
            </a:pPr>
            <a:r>
              <a:rPr lang="en-GB" dirty="0"/>
              <a:t>The outcome of this approach is identical to the first, but by dividing the task into logical steps we have allowed the result to be achieved much faster. Each task could run on one core of your desktop computer.</a:t>
            </a:r>
            <a:endParaRPr dirty="0"/>
          </a:p>
        </p:txBody>
      </p:sp>
      <p:sp>
        <p:nvSpPr>
          <p:cNvPr id="181" name="Google Shape;181;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a:solidFill>
                  <a:schemeClr val="dk1"/>
                </a:solidFill>
                <a:latin typeface="Arial"/>
                <a:ea typeface="Arial"/>
                <a:cs typeface="Arial"/>
                <a:sym typeface="Arial"/>
              </a:rPr>
              <a:t>9</a:t>
            </a:fld>
            <a:endParaRPr sz="1200">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 Text only" type="title">
  <p:cSld name="TITLE">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342355" y="3326682"/>
            <a:ext cx="7772400" cy="863191"/>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Calibri"/>
              <a:buNone/>
              <a:defRPr sz="6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
          <p:cNvSpPr txBox="1">
            <a:spLocks noGrp="1"/>
          </p:cNvSpPr>
          <p:nvPr>
            <p:ph type="subTitle" idx="1"/>
          </p:nvPr>
        </p:nvSpPr>
        <p:spPr>
          <a:xfrm>
            <a:off x="342355" y="4202927"/>
            <a:ext cx="6858000" cy="551951"/>
          </a:xfrm>
          <a:prstGeom prst="rect">
            <a:avLst/>
          </a:prstGeom>
          <a:noFill/>
          <a:ln>
            <a:noFill/>
          </a:ln>
        </p:spPr>
        <p:txBody>
          <a:bodyPr spcFirstLastPara="1" wrap="square" lIns="91425" tIns="45700" rIns="91425" bIns="45700" anchor="t" anchorCtr="0"/>
          <a:lstStyle>
            <a:lvl1pPr lvl="0" algn="l">
              <a:lnSpc>
                <a:spcPct val="90000"/>
              </a:lnSpc>
              <a:spcBef>
                <a:spcPts val="1000"/>
              </a:spcBef>
              <a:spcAft>
                <a:spcPts val="0"/>
              </a:spcAft>
              <a:buClr>
                <a:schemeClr val="dk1"/>
              </a:buClr>
              <a:buSzPts val="2400"/>
              <a:buNone/>
              <a:defRPr sz="2400">
                <a:solidFill>
                  <a:schemeClr val="dk1"/>
                </a:solidFill>
                <a:latin typeface="Calibri"/>
                <a:ea typeface="Calibri"/>
                <a:cs typeface="Calibri"/>
                <a:sym typeface="Calibri"/>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15" name="Google Shape;15;p2"/>
          <p:cNvPicPr preferRelativeResize="0"/>
          <p:nvPr/>
        </p:nvPicPr>
        <p:blipFill rotWithShape="1">
          <a:blip r:embed="rId2">
            <a:alphaModFix/>
          </a:blip>
          <a:srcRect/>
          <a:stretch/>
        </p:blipFill>
        <p:spPr>
          <a:xfrm>
            <a:off x="0" y="0"/>
            <a:ext cx="3068790" cy="872231"/>
          </a:xfrm>
          <a:prstGeom prst="rect">
            <a:avLst/>
          </a:prstGeom>
          <a:noFill/>
          <a:ln>
            <a:noFill/>
          </a:ln>
        </p:spPr>
      </p:pic>
      <p:pic>
        <p:nvPicPr>
          <p:cNvPr id="16" name="Google Shape;16;p2"/>
          <p:cNvPicPr preferRelativeResize="0"/>
          <p:nvPr/>
        </p:nvPicPr>
        <p:blipFill rotWithShape="1">
          <a:blip r:embed="rId3">
            <a:alphaModFix/>
          </a:blip>
          <a:srcRect l="8166" r="54884"/>
          <a:stretch/>
        </p:blipFill>
        <p:spPr>
          <a:xfrm>
            <a:off x="2998066" y="-33453"/>
            <a:ext cx="1230489" cy="946502"/>
          </a:xfrm>
          <a:prstGeom prst="rect">
            <a:avLst/>
          </a:prstGeom>
          <a:noFill/>
          <a:ln>
            <a:noFill/>
          </a:ln>
        </p:spPr>
      </p:pic>
      <p:pic>
        <p:nvPicPr>
          <p:cNvPr id="17" name="Google Shape;17;p2"/>
          <p:cNvPicPr preferRelativeResize="0"/>
          <p:nvPr/>
        </p:nvPicPr>
        <p:blipFill rotWithShape="1">
          <a:blip r:embed="rId2">
            <a:alphaModFix/>
          </a:blip>
          <a:srcRect l="47145" r="47696"/>
          <a:stretch/>
        </p:blipFill>
        <p:spPr>
          <a:xfrm>
            <a:off x="2853100" y="0"/>
            <a:ext cx="158323" cy="87223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76518" y="380325"/>
            <a:ext cx="8417858" cy="880969"/>
          </a:xfrm>
          <a:prstGeom prst="rect">
            <a:avLst/>
          </a:prstGeom>
          <a:noFill/>
          <a:ln>
            <a:noFill/>
          </a:ln>
        </p:spPr>
        <p:txBody>
          <a:bodyPr spcFirstLastPara="1" wrap="square" lIns="91425" tIns="45700" rIns="91425" bIns="45700" anchor="ctr" anchorCtr="0"/>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4"/>
          <p:cNvSpPr txBox="1">
            <a:spLocks noGrp="1"/>
          </p:cNvSpPr>
          <p:nvPr>
            <p:ph type="body" idx="1"/>
          </p:nvPr>
        </p:nvSpPr>
        <p:spPr>
          <a:xfrm>
            <a:off x="376516" y="1374631"/>
            <a:ext cx="841786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3" name="Google Shape;23;p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4" name="Google Shape;24;p4"/>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slide with image">
  <p:cSld name="Content slide with image">
    <p:spTree>
      <p:nvGrpSpPr>
        <p:cNvPr id="1" name="Shape 25"/>
        <p:cNvGrpSpPr/>
        <p:nvPr/>
      </p:nvGrpSpPr>
      <p:grpSpPr>
        <a:xfrm>
          <a:off x="0" y="0"/>
          <a:ext cx="0" cy="0"/>
          <a:chOff x="0" y="0"/>
          <a:chExt cx="0" cy="0"/>
        </a:xfrm>
      </p:grpSpPr>
      <p:cxnSp>
        <p:nvCxnSpPr>
          <p:cNvPr id="26" name="Google Shape;26;p5"/>
          <p:cNvCxnSpPr/>
          <p:nvPr/>
        </p:nvCxnSpPr>
        <p:spPr>
          <a:xfrm>
            <a:off x="406400" y="1028700"/>
            <a:ext cx="8424000" cy="0"/>
          </a:xfrm>
          <a:prstGeom prst="straightConnector1">
            <a:avLst/>
          </a:prstGeom>
          <a:noFill/>
          <a:ln w="9525" cap="flat" cmpd="sng">
            <a:solidFill>
              <a:schemeClr val="dk1"/>
            </a:solidFill>
            <a:prstDash val="solid"/>
            <a:miter lim="800000"/>
            <a:headEnd type="none" w="sm" len="sm"/>
            <a:tailEnd type="none" w="sm" len="sm"/>
          </a:ln>
        </p:spPr>
      </p:cxnSp>
      <p:sp>
        <p:nvSpPr>
          <p:cNvPr id="27" name="Google Shape;27;p5"/>
          <p:cNvSpPr txBox="1">
            <a:spLocks noGrp="1"/>
          </p:cNvSpPr>
          <p:nvPr>
            <p:ph type="ctrTitle"/>
          </p:nvPr>
        </p:nvSpPr>
        <p:spPr>
          <a:xfrm>
            <a:off x="368300" y="262840"/>
            <a:ext cx="8414144" cy="715085"/>
          </a:xfrm>
          <a:prstGeom prst="rect">
            <a:avLst/>
          </a:prstGeom>
          <a:noFill/>
          <a:ln>
            <a:noFill/>
          </a:ln>
        </p:spPr>
        <p:txBody>
          <a:bodyPr spcFirstLastPara="1" wrap="square" lIns="91425" tIns="45700" rIns="91425" bIns="45700" anchor="t" anchorCtr="0"/>
          <a:lstStyle>
            <a:lvl1pPr lvl="0" algn="l">
              <a:lnSpc>
                <a:spcPct val="90000"/>
              </a:lnSpc>
              <a:spcBef>
                <a:spcPts val="0"/>
              </a:spcBef>
              <a:spcAft>
                <a:spcPts val="0"/>
              </a:spcAft>
              <a:buClr>
                <a:schemeClr val="dk1"/>
              </a:buClr>
              <a:buSzPts val="3200"/>
              <a:buFont typeface="Calibri"/>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5"/>
          <p:cNvSpPr>
            <a:spLocks noGrp="1"/>
          </p:cNvSpPr>
          <p:nvPr>
            <p:ph type="pic" idx="2"/>
          </p:nvPr>
        </p:nvSpPr>
        <p:spPr>
          <a:xfrm>
            <a:off x="5346699" y="1308100"/>
            <a:ext cx="3435745" cy="4771700"/>
          </a:xfrm>
          <a:prstGeom prst="rect">
            <a:avLst/>
          </a:prstGeom>
          <a:solidFill>
            <a:srgbClr val="D8D8D8"/>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 name="Google Shape;29;p5"/>
          <p:cNvSpPr txBox="1">
            <a:spLocks noGrp="1"/>
          </p:cNvSpPr>
          <p:nvPr>
            <p:ph type="body" idx="1"/>
          </p:nvPr>
        </p:nvSpPr>
        <p:spPr>
          <a:xfrm>
            <a:off x="368300" y="1308100"/>
            <a:ext cx="4622800" cy="4771700"/>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600"/>
              </a:spcBef>
              <a:spcAft>
                <a:spcPts val="0"/>
              </a:spcAft>
              <a:buClr>
                <a:schemeClr val="dk1"/>
              </a:buClr>
              <a:buSzPts val="2400"/>
              <a:buFont typeface="Arial"/>
              <a:buNone/>
              <a:defRPr sz="2400">
                <a:solidFill>
                  <a:schemeClr val="dk1"/>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slide text only">
  <p:cSld name="Content slide text only">
    <p:spTree>
      <p:nvGrpSpPr>
        <p:cNvPr id="1" name="Shape 30"/>
        <p:cNvGrpSpPr/>
        <p:nvPr/>
      </p:nvGrpSpPr>
      <p:grpSpPr>
        <a:xfrm>
          <a:off x="0" y="0"/>
          <a:ext cx="0" cy="0"/>
          <a:chOff x="0" y="0"/>
          <a:chExt cx="0" cy="0"/>
        </a:xfrm>
      </p:grpSpPr>
      <p:cxnSp>
        <p:nvCxnSpPr>
          <p:cNvPr id="31" name="Google Shape;31;p6"/>
          <p:cNvCxnSpPr/>
          <p:nvPr/>
        </p:nvCxnSpPr>
        <p:spPr>
          <a:xfrm>
            <a:off x="406400" y="1028700"/>
            <a:ext cx="8424000" cy="0"/>
          </a:xfrm>
          <a:prstGeom prst="straightConnector1">
            <a:avLst/>
          </a:prstGeom>
          <a:noFill/>
          <a:ln w="9525" cap="flat" cmpd="sng">
            <a:solidFill>
              <a:schemeClr val="dk1"/>
            </a:solidFill>
            <a:prstDash val="solid"/>
            <a:miter lim="800000"/>
            <a:headEnd type="none" w="sm" len="sm"/>
            <a:tailEnd type="none" w="sm" len="sm"/>
          </a:ln>
        </p:spPr>
      </p:cxnSp>
      <p:sp>
        <p:nvSpPr>
          <p:cNvPr id="32" name="Google Shape;32;p6"/>
          <p:cNvSpPr txBox="1">
            <a:spLocks noGrp="1"/>
          </p:cNvSpPr>
          <p:nvPr>
            <p:ph type="ctrTitle"/>
          </p:nvPr>
        </p:nvSpPr>
        <p:spPr>
          <a:xfrm>
            <a:off x="368300" y="262840"/>
            <a:ext cx="8414144" cy="715085"/>
          </a:xfrm>
          <a:prstGeom prst="rect">
            <a:avLst/>
          </a:prstGeom>
          <a:noFill/>
          <a:ln>
            <a:noFill/>
          </a:ln>
        </p:spPr>
        <p:txBody>
          <a:bodyPr spcFirstLastPara="1" wrap="square" lIns="91425" tIns="45700" rIns="91425" bIns="45700" anchor="t" anchorCtr="0"/>
          <a:lstStyle>
            <a:lvl1pPr lvl="0" algn="l">
              <a:lnSpc>
                <a:spcPct val="90000"/>
              </a:lnSpc>
              <a:spcBef>
                <a:spcPts val="0"/>
              </a:spcBef>
              <a:spcAft>
                <a:spcPts val="0"/>
              </a:spcAft>
              <a:buClr>
                <a:schemeClr val="dk1"/>
              </a:buClr>
              <a:buSzPts val="3200"/>
              <a:buFont typeface="Calibri"/>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6"/>
          <p:cNvSpPr txBox="1">
            <a:spLocks noGrp="1"/>
          </p:cNvSpPr>
          <p:nvPr>
            <p:ph type="body" idx="1"/>
          </p:nvPr>
        </p:nvSpPr>
        <p:spPr>
          <a:xfrm>
            <a:off x="368300" y="1308100"/>
            <a:ext cx="8414144" cy="4771700"/>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600"/>
              </a:spcBef>
              <a:spcAft>
                <a:spcPts val="0"/>
              </a:spcAft>
              <a:buClr>
                <a:schemeClr val="dk1"/>
              </a:buClr>
              <a:buSzPts val="2400"/>
              <a:buFont typeface="Arial"/>
              <a:buNone/>
              <a:defRPr sz="2400">
                <a:solidFill>
                  <a:schemeClr val="dk1"/>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ivider slide">
  <p:cSld name="Divider slide">
    <p:spTree>
      <p:nvGrpSpPr>
        <p:cNvPr id="1" name="Shape 34"/>
        <p:cNvGrpSpPr/>
        <p:nvPr/>
      </p:nvGrpSpPr>
      <p:grpSpPr>
        <a:xfrm>
          <a:off x="0" y="0"/>
          <a:ext cx="0" cy="0"/>
          <a:chOff x="0" y="0"/>
          <a:chExt cx="0" cy="0"/>
        </a:xfrm>
      </p:grpSpPr>
      <p:sp>
        <p:nvSpPr>
          <p:cNvPr id="35" name="Google Shape;35;p7"/>
          <p:cNvSpPr txBox="1">
            <a:spLocks noGrp="1"/>
          </p:cNvSpPr>
          <p:nvPr>
            <p:ph type="ctrTitle"/>
          </p:nvPr>
        </p:nvSpPr>
        <p:spPr>
          <a:xfrm>
            <a:off x="278855" y="2057036"/>
            <a:ext cx="4256859" cy="863191"/>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4000"/>
              <a:buFont typeface="Calibri"/>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7"/>
          <p:cNvSpPr txBox="1">
            <a:spLocks noGrp="1"/>
          </p:cNvSpPr>
          <p:nvPr>
            <p:ph type="subTitle" idx="1"/>
          </p:nvPr>
        </p:nvSpPr>
        <p:spPr>
          <a:xfrm>
            <a:off x="278854" y="2963405"/>
            <a:ext cx="4256859" cy="551951"/>
          </a:xfrm>
          <a:prstGeom prst="rect">
            <a:avLst/>
          </a:prstGeom>
          <a:noFill/>
          <a:ln>
            <a:noFill/>
          </a:ln>
        </p:spPr>
        <p:txBody>
          <a:bodyPr spcFirstLastPara="1" wrap="square" lIns="91425" tIns="45700" rIns="91425" bIns="45700" anchor="t" anchorCtr="0"/>
          <a:lstStyle>
            <a:lvl1pPr lvl="0" algn="l">
              <a:lnSpc>
                <a:spcPct val="90000"/>
              </a:lnSpc>
              <a:spcBef>
                <a:spcPts val="1000"/>
              </a:spcBef>
              <a:spcAft>
                <a:spcPts val="0"/>
              </a:spcAft>
              <a:buClr>
                <a:schemeClr val="dk1"/>
              </a:buClr>
              <a:buSzPts val="2000"/>
              <a:buNone/>
              <a:defRPr sz="2000">
                <a:solidFill>
                  <a:schemeClr val="dk1"/>
                </a:solidFill>
                <a:latin typeface="Calibri"/>
                <a:ea typeface="Calibri"/>
                <a:cs typeface="Calibri"/>
                <a:sym typeface="Calibri"/>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9">
            <a:alphaModFix/>
          </a:blip>
          <a:srcRect/>
          <a:stretch/>
        </p:blipFill>
        <p:spPr>
          <a:xfrm>
            <a:off x="31261" y="6060170"/>
            <a:ext cx="1524000" cy="406978"/>
          </a:xfrm>
          <a:prstGeom prst="rect">
            <a:avLst/>
          </a:prstGeom>
          <a:noFill/>
          <a:ln>
            <a:noFill/>
          </a:ln>
        </p:spPr>
      </p:pic>
      <p:pic>
        <p:nvPicPr>
          <p:cNvPr id="7" name="Google Shape;7;p1"/>
          <p:cNvPicPr preferRelativeResize="0"/>
          <p:nvPr/>
        </p:nvPicPr>
        <p:blipFill rotWithShape="1">
          <a:blip r:embed="rId10">
            <a:alphaModFix/>
          </a:blip>
          <a:srcRect/>
          <a:stretch/>
        </p:blipFill>
        <p:spPr>
          <a:xfrm>
            <a:off x="7731287" y="6129665"/>
            <a:ext cx="1310231" cy="337483"/>
          </a:xfrm>
          <a:prstGeom prst="rect">
            <a:avLst/>
          </a:prstGeom>
          <a:noFill/>
          <a:ln>
            <a:noFill/>
          </a:ln>
        </p:spPr>
      </p:pic>
      <p:pic>
        <p:nvPicPr>
          <p:cNvPr id="8" name="Google Shape;8;p1"/>
          <p:cNvPicPr preferRelativeResize="0"/>
          <p:nvPr/>
        </p:nvPicPr>
        <p:blipFill rotWithShape="1">
          <a:blip r:embed="rId11">
            <a:alphaModFix/>
          </a:blip>
          <a:srcRect/>
          <a:stretch/>
        </p:blipFill>
        <p:spPr>
          <a:xfrm>
            <a:off x="6212264" y="6116687"/>
            <a:ext cx="1476610" cy="350461"/>
          </a:xfrm>
          <a:prstGeom prst="rect">
            <a:avLst/>
          </a:prstGeom>
          <a:noFill/>
          <a:ln>
            <a:noFill/>
          </a:ln>
        </p:spPr>
      </p:pic>
      <p:sp>
        <p:nvSpPr>
          <p:cNvPr id="9" name="Google Shape;9;p1"/>
          <p:cNvSpPr txBox="1">
            <a:spLocks noGrp="1"/>
          </p:cNvSpPr>
          <p:nvPr>
            <p:ph type="body" idx="1"/>
          </p:nvPr>
        </p:nvSpPr>
        <p:spPr>
          <a:xfrm>
            <a:off x="376516" y="1374631"/>
            <a:ext cx="8417860" cy="4351338"/>
          </a:xfrm>
          <a:prstGeom prst="rect">
            <a:avLst/>
          </a:prstGeom>
          <a:noFill/>
          <a:ln>
            <a:noFill/>
          </a:ln>
        </p:spPr>
        <p:txBody>
          <a:bodyPr spcFirstLastPara="1" wrap="square" lIns="91425" tIns="45700" rIns="91425" bIns="45700" anchor="t" anchorCtr="0"/>
          <a:lstStyle>
            <a:lvl1pPr marL="457200" marR="0" lvl="0" indent="-381000" algn="l" rtl="0">
              <a:lnSpc>
                <a:spcPct val="90000"/>
              </a:lnSpc>
              <a:spcBef>
                <a:spcPts val="10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p:nvPr/>
        </p:nvSpPr>
        <p:spPr>
          <a:xfrm>
            <a:off x="-156308" y="5869354"/>
            <a:ext cx="18473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 name="Google Shape;11;p1"/>
          <p:cNvSpPr txBox="1">
            <a:spLocks noGrp="1"/>
          </p:cNvSpPr>
          <p:nvPr>
            <p:ph type="title"/>
          </p:nvPr>
        </p:nvSpPr>
        <p:spPr>
          <a:xfrm>
            <a:off x="376518" y="380325"/>
            <a:ext cx="8417858" cy="880969"/>
          </a:xfrm>
          <a:prstGeom prst="rect">
            <a:avLst/>
          </a:prstGeom>
          <a:noFill/>
          <a:ln>
            <a:noFill/>
          </a:ln>
        </p:spPr>
        <p:txBody>
          <a:bodyPr spcFirstLastPara="1" wrap="square" lIns="91425" tIns="45700" rIns="91425" bIns="45700" anchor="ctr" anchorCtr="0"/>
          <a:lstStyle>
            <a:lvl1pPr marR="0" lvl="0" algn="ctr"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help.jasmin.ac.uk/article/187-login" TargetMode="External"/><Relationship Id="rId2" Type="http://schemas.openxmlformats.org/officeDocument/2006/relationships/hyperlink" Target="https://help.jasmin.ac.uk/article/189-get-started-with-jasmin"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help.jasmin.ac.uk/article/110-lotus-overview"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hyperlink" Target="https://wiki.python.org/moin/ParallelProcessing" TargetMode="External"/><Relationship Id="rId4" Type="http://schemas.openxmlformats.org/officeDocument/2006/relationships/hyperlink" Target="https://help.jasmin.ac.uk/article/212-batch-scheduler-overview"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ctrTitle"/>
          </p:nvPr>
        </p:nvSpPr>
        <p:spPr>
          <a:xfrm>
            <a:off x="472008" y="2708920"/>
            <a:ext cx="8204448" cy="1470025"/>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400"/>
              <a:buFont typeface="Nunito"/>
              <a:buNone/>
            </a:pPr>
            <a:r>
              <a:rPr lang="en-GB" sz="4400" b="1" dirty="0">
                <a:latin typeface="Arial Rounded MT Bold" panose="020F0704030504030204" pitchFamily="34" charset="0"/>
                <a:ea typeface="Nunito"/>
                <a:cs typeface="Nunito"/>
                <a:sym typeface="Nunito"/>
              </a:rPr>
              <a:t>Parallel processing of large datasets</a:t>
            </a:r>
            <a:endParaRPr dirty="0">
              <a:latin typeface="Arial Rounded MT Bold" panose="020F070403050403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1"/>
          <p:cNvSpPr/>
          <p:nvPr/>
        </p:nvSpPr>
        <p:spPr>
          <a:xfrm>
            <a:off x="323528" y="3301572"/>
            <a:ext cx="8431087" cy="504056"/>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5" name="Google Shape;205;p31"/>
          <p:cNvSpPr/>
          <p:nvPr/>
        </p:nvSpPr>
        <p:spPr>
          <a:xfrm>
            <a:off x="323528" y="997316"/>
            <a:ext cx="8431088" cy="504056"/>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6" name="Google Shape;206;p31"/>
          <p:cNvSpPr txBox="1">
            <a:spLocks noGrp="1"/>
          </p:cNvSpPr>
          <p:nvPr>
            <p:ph type="title"/>
          </p:nvPr>
        </p:nvSpPr>
        <p:spPr>
          <a:xfrm>
            <a:off x="387152" y="332656"/>
            <a:ext cx="8229600" cy="590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Calibri"/>
              <a:buNone/>
            </a:pPr>
            <a:r>
              <a:rPr lang="en-GB" sz="3200" b="1" dirty="0">
                <a:latin typeface="Arial Rounded MT Bold" panose="020F0704030504030204" pitchFamily="34" charset="0"/>
                <a:cs typeface="Calibri" panose="020F0502020204030204" pitchFamily="34" charset="0"/>
              </a:rPr>
              <a:t>Simple parallelism by hand (3)</a:t>
            </a:r>
            <a:endParaRPr sz="3200" b="1" dirty="0">
              <a:latin typeface="Arial Rounded MT Bold" panose="020F0704030504030204" pitchFamily="34" charset="0"/>
              <a:cs typeface="Calibri" panose="020F0502020204030204" pitchFamily="34" charset="0"/>
            </a:endParaRPr>
          </a:p>
        </p:txBody>
      </p:sp>
      <p:sp>
        <p:nvSpPr>
          <p:cNvPr id="207" name="Google Shape;207;p31"/>
          <p:cNvSpPr txBox="1">
            <a:spLocks noGrp="1"/>
          </p:cNvSpPr>
          <p:nvPr>
            <p:ph type="body" idx="1"/>
          </p:nvPr>
        </p:nvSpPr>
        <p:spPr>
          <a:xfrm>
            <a:off x="286407" y="1025026"/>
            <a:ext cx="8505328" cy="5184576"/>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400"/>
              <a:buNone/>
            </a:pPr>
            <a:r>
              <a:rPr lang="en-GB" b="1" dirty="0">
                <a:solidFill>
                  <a:schemeClr val="lt1"/>
                </a:solidFill>
                <a:latin typeface="Courier New" panose="02070309020205020404" pitchFamily="49" charset="0"/>
                <a:cs typeface="Courier New" panose="02070309020205020404" pitchFamily="49" charset="0"/>
              </a:rPr>
              <a:t>$ for </a:t>
            </a:r>
            <a:r>
              <a:rPr lang="en-GB" b="1" dirty="0" err="1">
                <a:solidFill>
                  <a:schemeClr val="lt1"/>
                </a:solidFill>
                <a:latin typeface="Courier New" panose="02070309020205020404" pitchFamily="49" charset="0"/>
                <a:cs typeface="Courier New" panose="02070309020205020404" pitchFamily="49" charset="0"/>
              </a:rPr>
              <a:t>i</a:t>
            </a:r>
            <a:r>
              <a:rPr lang="en-GB" b="1" dirty="0">
                <a:solidFill>
                  <a:schemeClr val="lt1"/>
                </a:solidFill>
                <a:latin typeface="Courier New" panose="02070309020205020404" pitchFamily="49" charset="0"/>
                <a:cs typeface="Courier New" panose="02070309020205020404" pitchFamily="49" charset="0"/>
              </a:rPr>
              <a:t> in x??; do grep_for_dog.sh $</a:t>
            </a:r>
            <a:r>
              <a:rPr lang="en-GB" b="1" dirty="0" err="1">
                <a:solidFill>
                  <a:schemeClr val="lt1"/>
                </a:solidFill>
                <a:latin typeface="Courier New" panose="02070309020205020404" pitchFamily="49" charset="0"/>
                <a:cs typeface="Courier New" panose="02070309020205020404" pitchFamily="49" charset="0"/>
              </a:rPr>
              <a:t>i</a:t>
            </a:r>
            <a:r>
              <a:rPr lang="en-GB" b="1" dirty="0">
                <a:solidFill>
                  <a:schemeClr val="lt1"/>
                </a:solidFill>
                <a:latin typeface="Courier New" panose="02070309020205020404" pitchFamily="49" charset="0"/>
                <a:cs typeface="Courier New" panose="02070309020205020404" pitchFamily="49" charset="0"/>
              </a:rPr>
              <a:t> &amp; done</a:t>
            </a:r>
            <a:endParaRPr dirty="0">
              <a:latin typeface="Courier New" panose="02070309020205020404" pitchFamily="49" charset="0"/>
              <a:cs typeface="Courier New" panose="02070309020205020404" pitchFamily="49" charset="0"/>
            </a:endParaRPr>
          </a:p>
          <a:p>
            <a:pPr marL="0" lvl="0" indent="0" algn="l" rtl="0">
              <a:lnSpc>
                <a:spcPct val="90000"/>
              </a:lnSpc>
              <a:spcBef>
                <a:spcPts val="1000"/>
              </a:spcBef>
              <a:spcAft>
                <a:spcPts val="0"/>
              </a:spcAft>
              <a:buClr>
                <a:schemeClr val="dk1"/>
              </a:buClr>
              <a:buSzPts val="1800"/>
              <a:buNone/>
            </a:pPr>
            <a:r>
              <a:rPr lang="en-GB" sz="1800" dirty="0"/>
              <a:t>[2] 3325</a:t>
            </a:r>
            <a:endParaRPr dirty="0"/>
          </a:p>
          <a:p>
            <a:pPr marL="0" lvl="0" indent="0" algn="l" rtl="0">
              <a:lnSpc>
                <a:spcPct val="90000"/>
              </a:lnSpc>
              <a:spcBef>
                <a:spcPts val="1000"/>
              </a:spcBef>
              <a:spcAft>
                <a:spcPts val="0"/>
              </a:spcAft>
              <a:buClr>
                <a:schemeClr val="dk1"/>
              </a:buClr>
              <a:buSzPts val="1800"/>
              <a:buNone/>
            </a:pPr>
            <a:r>
              <a:rPr lang="en-GB" sz="1800" dirty="0"/>
              <a:t>[3] 3326</a:t>
            </a:r>
            <a:endParaRPr sz="1800" dirty="0"/>
          </a:p>
          <a:p>
            <a:pPr marL="0" lvl="0" indent="0" algn="l" rtl="0">
              <a:lnSpc>
                <a:spcPct val="90000"/>
              </a:lnSpc>
              <a:spcBef>
                <a:spcPts val="1000"/>
              </a:spcBef>
              <a:spcAft>
                <a:spcPts val="0"/>
              </a:spcAft>
              <a:buClr>
                <a:schemeClr val="dk1"/>
              </a:buClr>
              <a:buSzPts val="1800"/>
              <a:buNone/>
            </a:pPr>
            <a:r>
              <a:rPr lang="en-GB" sz="1800" dirty="0"/>
              <a:t>[4] 3327</a:t>
            </a:r>
            <a:endParaRPr dirty="0"/>
          </a:p>
          <a:p>
            <a:pPr marL="0" lvl="0" indent="0" algn="l" rtl="0">
              <a:lnSpc>
                <a:spcPct val="90000"/>
              </a:lnSpc>
              <a:spcBef>
                <a:spcPts val="1000"/>
              </a:spcBef>
              <a:spcAft>
                <a:spcPts val="0"/>
              </a:spcAft>
              <a:buClr>
                <a:schemeClr val="dk1"/>
              </a:buClr>
              <a:buSzPts val="1800"/>
              <a:buNone/>
            </a:pPr>
            <a:r>
              <a:rPr lang="en-GB" sz="1800" dirty="0"/>
              <a:t>[5] 3328</a:t>
            </a:r>
            <a:endParaRPr dirty="0"/>
          </a:p>
          <a:p>
            <a:pPr marL="0" lvl="0" indent="0" algn="l" rtl="0">
              <a:lnSpc>
                <a:spcPct val="90000"/>
              </a:lnSpc>
              <a:spcBef>
                <a:spcPts val="1000"/>
              </a:spcBef>
              <a:spcAft>
                <a:spcPts val="0"/>
              </a:spcAft>
              <a:buClr>
                <a:schemeClr val="dk1"/>
              </a:buClr>
              <a:buSzPts val="1800"/>
              <a:buNone/>
            </a:pPr>
            <a:r>
              <a:rPr lang="en-GB" sz="1800" dirty="0"/>
              <a:t>[6] 3329</a:t>
            </a:r>
            <a:endParaRPr sz="1800" dirty="0"/>
          </a:p>
          <a:p>
            <a:pPr marL="0" lvl="0" indent="0" algn="l" rtl="0">
              <a:lnSpc>
                <a:spcPct val="90000"/>
              </a:lnSpc>
              <a:spcBef>
                <a:spcPts val="1000"/>
              </a:spcBef>
              <a:spcAft>
                <a:spcPts val="0"/>
              </a:spcAft>
              <a:buClr>
                <a:schemeClr val="lt1"/>
              </a:buClr>
              <a:buSzPts val="2400"/>
              <a:buNone/>
            </a:pPr>
            <a:r>
              <a:rPr lang="en-GB" b="1" dirty="0">
                <a:solidFill>
                  <a:schemeClr val="lt1"/>
                </a:solidFill>
                <a:latin typeface="Courier New" panose="02070309020205020404" pitchFamily="49" charset="0"/>
                <a:cs typeface="Courier New" panose="02070309020205020404" pitchFamily="49" charset="0"/>
              </a:rPr>
              <a:t>$ </a:t>
            </a:r>
            <a:r>
              <a:rPr lang="en-GB" b="1" dirty="0" err="1">
                <a:solidFill>
                  <a:schemeClr val="lt1"/>
                </a:solidFill>
                <a:latin typeface="Courier New" panose="02070309020205020404" pitchFamily="49" charset="0"/>
                <a:cs typeface="Courier New" panose="02070309020205020404" pitchFamily="49" charset="0"/>
              </a:rPr>
              <a:t>ps</a:t>
            </a:r>
            <a:r>
              <a:rPr lang="en-GB" b="1" dirty="0">
                <a:solidFill>
                  <a:schemeClr val="lt1"/>
                </a:solidFill>
                <a:latin typeface="Courier New" panose="02070309020205020404" pitchFamily="49" charset="0"/>
                <a:cs typeface="Courier New" panose="02070309020205020404" pitchFamily="49" charset="0"/>
              </a:rPr>
              <a:t> -</a:t>
            </a:r>
            <a:r>
              <a:rPr lang="en-GB" b="1" dirty="0" err="1">
                <a:solidFill>
                  <a:schemeClr val="lt1"/>
                </a:solidFill>
                <a:latin typeface="Courier New" panose="02070309020205020404" pitchFamily="49" charset="0"/>
                <a:cs typeface="Courier New" panose="02070309020205020404" pitchFamily="49" charset="0"/>
              </a:rPr>
              <a:t>ef</a:t>
            </a:r>
            <a:r>
              <a:rPr lang="en-GB" b="1" dirty="0">
                <a:solidFill>
                  <a:schemeClr val="lt1"/>
                </a:solidFill>
                <a:latin typeface="Courier New" panose="02070309020205020404" pitchFamily="49" charset="0"/>
                <a:cs typeface="Courier New" panose="02070309020205020404" pitchFamily="49" charset="0"/>
              </a:rPr>
              <a:t> | </a:t>
            </a:r>
            <a:r>
              <a:rPr lang="en-GB" b="1" dirty="0" err="1">
                <a:solidFill>
                  <a:schemeClr val="lt1"/>
                </a:solidFill>
                <a:latin typeface="Courier New" panose="02070309020205020404" pitchFamily="49" charset="0"/>
                <a:cs typeface="Courier New" panose="02070309020205020404" pitchFamily="49" charset="0"/>
              </a:rPr>
              <a:t>grep</a:t>
            </a:r>
            <a:r>
              <a:rPr lang="en-GB" b="1" dirty="0">
                <a:solidFill>
                  <a:schemeClr val="lt1"/>
                </a:solidFill>
                <a:latin typeface="Courier New" panose="02070309020205020404" pitchFamily="49" charset="0"/>
                <a:cs typeface="Courier New" panose="02070309020205020404" pitchFamily="49" charset="0"/>
              </a:rPr>
              <a:t> </a:t>
            </a:r>
            <a:r>
              <a:rPr lang="en-GB" b="1" dirty="0" err="1">
                <a:solidFill>
                  <a:schemeClr val="lt1"/>
                </a:solidFill>
                <a:latin typeface="Courier New" panose="02070309020205020404" pitchFamily="49" charset="0"/>
                <a:cs typeface="Courier New" panose="02070309020205020404" pitchFamily="49" charset="0"/>
              </a:rPr>
              <a:t>grep_for_dog</a:t>
            </a:r>
            <a:endParaRPr b="1" dirty="0">
              <a:solidFill>
                <a:schemeClr val="lt1"/>
              </a:solidFill>
              <a:latin typeface="Courier New" panose="02070309020205020404" pitchFamily="49" charset="0"/>
              <a:cs typeface="Courier New" panose="02070309020205020404" pitchFamily="49" charset="0"/>
            </a:endParaRPr>
          </a:p>
          <a:p>
            <a:pPr marL="0" lvl="0" indent="0" algn="l" rtl="0">
              <a:lnSpc>
                <a:spcPct val="90000"/>
              </a:lnSpc>
              <a:spcBef>
                <a:spcPts val="1000"/>
              </a:spcBef>
              <a:spcAft>
                <a:spcPts val="0"/>
              </a:spcAft>
              <a:buClr>
                <a:schemeClr val="dk1"/>
              </a:buClr>
              <a:buSzPts val="1800"/>
              <a:buNone/>
            </a:pPr>
            <a:r>
              <a:rPr lang="en-GB" sz="1800" dirty="0" err="1"/>
              <a:t>alison</a:t>
            </a:r>
            <a:r>
              <a:rPr lang="en-GB" sz="1800" dirty="0"/>
              <a:t>    3325   2669   0 00:40 pts/1   00:00:00 /bin/bash   ./grep_for_dog.sh   x00</a:t>
            </a:r>
            <a:endParaRPr sz="1800" dirty="0"/>
          </a:p>
          <a:p>
            <a:pPr marL="0" lvl="0" indent="0" algn="l" rtl="0">
              <a:lnSpc>
                <a:spcPct val="90000"/>
              </a:lnSpc>
              <a:spcBef>
                <a:spcPts val="1000"/>
              </a:spcBef>
              <a:spcAft>
                <a:spcPts val="0"/>
              </a:spcAft>
              <a:buClr>
                <a:schemeClr val="dk1"/>
              </a:buClr>
              <a:buSzPts val="1800"/>
              <a:buNone/>
            </a:pPr>
            <a:r>
              <a:rPr lang="en-GB" sz="1800" dirty="0" err="1"/>
              <a:t>alison</a:t>
            </a:r>
            <a:r>
              <a:rPr lang="en-GB" sz="1800" dirty="0"/>
              <a:t>    3326   2669   0 00:40 pts/1   00:00:00 /bin/bash   ./grep_for_dog.sh   x01</a:t>
            </a:r>
            <a:endParaRPr dirty="0"/>
          </a:p>
          <a:p>
            <a:pPr marL="0" lvl="0" indent="0" algn="l" rtl="0">
              <a:lnSpc>
                <a:spcPct val="90000"/>
              </a:lnSpc>
              <a:spcBef>
                <a:spcPts val="1000"/>
              </a:spcBef>
              <a:spcAft>
                <a:spcPts val="0"/>
              </a:spcAft>
              <a:buClr>
                <a:schemeClr val="dk1"/>
              </a:buClr>
              <a:buSzPts val="1800"/>
              <a:buNone/>
            </a:pPr>
            <a:r>
              <a:rPr lang="en-GB" sz="1800" dirty="0" err="1"/>
              <a:t>alison</a:t>
            </a:r>
            <a:r>
              <a:rPr lang="en-GB" sz="1800" dirty="0"/>
              <a:t>    3327   2669   0 00:40 pts/1   00:00:00 /bin/bash   ./grep_for_dog.sh   x02</a:t>
            </a:r>
            <a:endParaRPr dirty="0"/>
          </a:p>
          <a:p>
            <a:pPr marL="0" lvl="0" indent="0" algn="l" rtl="0">
              <a:lnSpc>
                <a:spcPct val="90000"/>
              </a:lnSpc>
              <a:spcBef>
                <a:spcPts val="1000"/>
              </a:spcBef>
              <a:spcAft>
                <a:spcPts val="0"/>
              </a:spcAft>
              <a:buClr>
                <a:schemeClr val="dk1"/>
              </a:buClr>
              <a:buSzPts val="1800"/>
              <a:buNone/>
            </a:pPr>
            <a:r>
              <a:rPr lang="en-GB" sz="1800" dirty="0" err="1"/>
              <a:t>alison</a:t>
            </a:r>
            <a:r>
              <a:rPr lang="en-GB" sz="1800" dirty="0"/>
              <a:t>    3328   2669   0 00:40 pts/1   00:00:00 /bin/bash   ./grep_for_dog.sh   x03</a:t>
            </a:r>
            <a:endParaRPr dirty="0"/>
          </a:p>
          <a:p>
            <a:pPr marL="0" lvl="0" indent="0" algn="l" rtl="0">
              <a:lnSpc>
                <a:spcPct val="90000"/>
              </a:lnSpc>
              <a:spcBef>
                <a:spcPts val="1000"/>
              </a:spcBef>
              <a:spcAft>
                <a:spcPts val="0"/>
              </a:spcAft>
              <a:buClr>
                <a:schemeClr val="dk1"/>
              </a:buClr>
              <a:buSzPts val="1800"/>
              <a:buNone/>
            </a:pPr>
            <a:r>
              <a:rPr lang="en-GB" sz="1800" dirty="0" err="1"/>
              <a:t>alison</a:t>
            </a:r>
            <a:r>
              <a:rPr lang="en-GB" sz="1800" dirty="0"/>
              <a:t>    3329   2669   0 00:40 pts/1   00:00:00 /bin/bash   ./grep_for_dog.sh   x04</a:t>
            </a:r>
            <a:endParaRPr sz="1800" dirty="0"/>
          </a:p>
          <a:p>
            <a:pPr marL="0" lvl="0" indent="0" algn="l" rtl="0">
              <a:lnSpc>
                <a:spcPct val="90000"/>
              </a:lnSpc>
              <a:spcBef>
                <a:spcPts val="1000"/>
              </a:spcBef>
              <a:spcAft>
                <a:spcPts val="0"/>
              </a:spcAft>
              <a:buClr>
                <a:schemeClr val="dk1"/>
              </a:buClr>
              <a:buSzPts val="1800"/>
              <a:buNone/>
            </a:pPr>
            <a:endParaRPr sz="1800" dirty="0"/>
          </a:p>
          <a:p>
            <a:pPr marL="0" lvl="0" indent="0" algn="l" rtl="0">
              <a:lnSpc>
                <a:spcPct val="90000"/>
              </a:lnSpc>
              <a:spcBef>
                <a:spcPts val="1000"/>
              </a:spcBef>
              <a:spcAft>
                <a:spcPts val="0"/>
              </a:spcAft>
              <a:buClr>
                <a:schemeClr val="dk1"/>
              </a:buClr>
              <a:buSzPts val="1800"/>
              <a:buNone/>
            </a:pPr>
            <a:endParaRPr sz="1800" dirty="0"/>
          </a:p>
          <a:p>
            <a:pPr marL="0" lvl="0" indent="0" algn="l" rtl="0">
              <a:lnSpc>
                <a:spcPct val="90000"/>
              </a:lnSpc>
              <a:spcBef>
                <a:spcPts val="1000"/>
              </a:spcBef>
              <a:spcAft>
                <a:spcPts val="0"/>
              </a:spcAft>
              <a:buClr>
                <a:schemeClr val="dk1"/>
              </a:buClr>
              <a:buSzPts val="1800"/>
              <a:buNone/>
            </a:pPr>
            <a:endParaRPr sz="1800" dirty="0"/>
          </a:p>
          <a:p>
            <a:pPr marL="0" lvl="0" indent="0" algn="l" rtl="0">
              <a:lnSpc>
                <a:spcPct val="90000"/>
              </a:lnSpc>
              <a:spcBef>
                <a:spcPts val="1000"/>
              </a:spcBef>
              <a:spcAft>
                <a:spcPts val="0"/>
              </a:spcAft>
              <a:buClr>
                <a:schemeClr val="dk1"/>
              </a:buClr>
              <a:buSzPts val="2400"/>
              <a:buNone/>
            </a:pPr>
            <a:endParaR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2"/>
          <p:cNvSpPr/>
          <p:nvPr/>
        </p:nvSpPr>
        <p:spPr>
          <a:xfrm>
            <a:off x="555275" y="1996480"/>
            <a:ext cx="5823311" cy="519236"/>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3" name="Google Shape;213;p32"/>
          <p:cNvSpPr txBox="1">
            <a:spLocks noGrp="1"/>
          </p:cNvSpPr>
          <p:nvPr>
            <p:ph type="title"/>
          </p:nvPr>
        </p:nvSpPr>
        <p:spPr>
          <a:xfrm>
            <a:off x="387152" y="429122"/>
            <a:ext cx="8229600" cy="590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Nunito"/>
              <a:buNone/>
            </a:pPr>
            <a:r>
              <a:rPr lang="en-GB" sz="3200" b="1" dirty="0">
                <a:latin typeface="Arial Rounded MT Bold" panose="020F0704030504030204" pitchFamily="34" charset="0"/>
                <a:ea typeface="Nunito"/>
                <a:cs typeface="Nunito"/>
                <a:sym typeface="Nunito"/>
              </a:rPr>
              <a:t>Simple parallelism by hand (4)</a:t>
            </a:r>
            <a:endParaRPr sz="3200" b="1" dirty="0">
              <a:latin typeface="Arial Rounded MT Bold" panose="020F0704030504030204" pitchFamily="34" charset="0"/>
              <a:ea typeface="Nunito"/>
              <a:cs typeface="Nunito"/>
              <a:sym typeface="Nunito"/>
            </a:endParaRPr>
          </a:p>
        </p:txBody>
      </p:sp>
      <p:sp>
        <p:nvSpPr>
          <p:cNvPr id="214" name="Google Shape;214;p32"/>
          <p:cNvSpPr txBox="1">
            <a:spLocks noGrp="1"/>
          </p:cNvSpPr>
          <p:nvPr>
            <p:ph type="body" idx="1"/>
          </p:nvPr>
        </p:nvSpPr>
        <p:spPr>
          <a:xfrm>
            <a:off x="455978" y="1268760"/>
            <a:ext cx="8170762" cy="468052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GB" sz="2800" dirty="0"/>
              <a:t>Some time later…</a:t>
            </a:r>
            <a:endParaRPr dirty="0"/>
          </a:p>
          <a:p>
            <a:pPr marL="0" lvl="0" indent="0" algn="l" rtl="0">
              <a:lnSpc>
                <a:spcPct val="90000"/>
              </a:lnSpc>
              <a:spcBef>
                <a:spcPts val="1000"/>
              </a:spcBef>
              <a:spcAft>
                <a:spcPts val="0"/>
              </a:spcAft>
              <a:buClr>
                <a:schemeClr val="dk1"/>
              </a:buClr>
              <a:buSzPts val="2800"/>
              <a:buNone/>
            </a:pPr>
            <a:endParaRPr sz="2800" dirty="0"/>
          </a:p>
          <a:p>
            <a:pPr marL="0" lvl="0" indent="0" algn="l" rtl="0">
              <a:lnSpc>
                <a:spcPct val="90000"/>
              </a:lnSpc>
              <a:spcBef>
                <a:spcPts val="1000"/>
              </a:spcBef>
              <a:spcAft>
                <a:spcPts val="0"/>
              </a:spcAft>
              <a:buClr>
                <a:schemeClr val="dk1"/>
              </a:buClr>
              <a:buSzPts val="1800"/>
              <a:buNone/>
            </a:pPr>
            <a:endParaRPr sz="1800" dirty="0"/>
          </a:p>
          <a:p>
            <a:pPr marL="0" lvl="0" indent="0" algn="l" rtl="0">
              <a:lnSpc>
                <a:spcPct val="90000"/>
              </a:lnSpc>
              <a:spcBef>
                <a:spcPts val="1000"/>
              </a:spcBef>
              <a:spcAft>
                <a:spcPts val="0"/>
              </a:spcAft>
              <a:buClr>
                <a:schemeClr val="dk1"/>
              </a:buClr>
              <a:buSzPts val="1800"/>
              <a:buNone/>
            </a:pPr>
            <a:r>
              <a:rPr lang="en-GB" sz="1800" dirty="0"/>
              <a:t>[2]   Done                    ./grep_for_dog.sh $</a:t>
            </a:r>
            <a:r>
              <a:rPr lang="en-GB" sz="1800" dirty="0" err="1"/>
              <a:t>i</a:t>
            </a:r>
            <a:endParaRPr sz="1800" dirty="0"/>
          </a:p>
          <a:p>
            <a:pPr marL="0" lvl="0" indent="0" algn="l" rtl="0">
              <a:lnSpc>
                <a:spcPct val="90000"/>
              </a:lnSpc>
              <a:spcBef>
                <a:spcPts val="1000"/>
              </a:spcBef>
              <a:spcAft>
                <a:spcPts val="0"/>
              </a:spcAft>
              <a:buClr>
                <a:schemeClr val="dk1"/>
              </a:buClr>
              <a:buSzPts val="1800"/>
              <a:buNone/>
            </a:pPr>
            <a:r>
              <a:rPr lang="en-GB" sz="1800" dirty="0"/>
              <a:t>[3]   Done                    ./grep_for_dog.sh $</a:t>
            </a:r>
            <a:r>
              <a:rPr lang="en-GB" sz="1800" dirty="0" err="1"/>
              <a:t>i</a:t>
            </a:r>
            <a:endParaRPr sz="1800" dirty="0"/>
          </a:p>
          <a:p>
            <a:pPr marL="0" lvl="0" indent="0" algn="l" rtl="0">
              <a:lnSpc>
                <a:spcPct val="90000"/>
              </a:lnSpc>
              <a:spcBef>
                <a:spcPts val="1000"/>
              </a:spcBef>
              <a:spcAft>
                <a:spcPts val="0"/>
              </a:spcAft>
              <a:buClr>
                <a:schemeClr val="dk1"/>
              </a:buClr>
              <a:buSzPts val="1800"/>
              <a:buNone/>
            </a:pPr>
            <a:r>
              <a:rPr lang="en-GB" sz="1800" dirty="0"/>
              <a:t>[4]   Done                    ./grep_for_dog.sh $</a:t>
            </a:r>
            <a:r>
              <a:rPr lang="en-GB" sz="1800" dirty="0" err="1"/>
              <a:t>i</a:t>
            </a:r>
            <a:endParaRPr sz="1800" dirty="0"/>
          </a:p>
          <a:p>
            <a:pPr marL="0" lvl="0" indent="0" algn="l" rtl="0">
              <a:lnSpc>
                <a:spcPct val="90000"/>
              </a:lnSpc>
              <a:spcBef>
                <a:spcPts val="1000"/>
              </a:spcBef>
              <a:spcAft>
                <a:spcPts val="0"/>
              </a:spcAft>
              <a:buClr>
                <a:schemeClr val="dk1"/>
              </a:buClr>
              <a:buSzPts val="1800"/>
              <a:buNone/>
            </a:pPr>
            <a:r>
              <a:rPr lang="en-GB" sz="1800" dirty="0"/>
              <a:t>[5]-  Done                    ./grep_for_dog.sh $</a:t>
            </a:r>
            <a:r>
              <a:rPr lang="en-GB" sz="1800" dirty="0" err="1"/>
              <a:t>i</a:t>
            </a:r>
            <a:endParaRPr sz="1800" dirty="0"/>
          </a:p>
          <a:p>
            <a:pPr marL="0" lvl="0" indent="0" algn="l" rtl="0">
              <a:lnSpc>
                <a:spcPct val="90000"/>
              </a:lnSpc>
              <a:spcBef>
                <a:spcPts val="1000"/>
              </a:spcBef>
              <a:spcAft>
                <a:spcPts val="0"/>
              </a:spcAft>
              <a:buClr>
                <a:schemeClr val="dk1"/>
              </a:buClr>
              <a:buSzPts val="1800"/>
              <a:buNone/>
            </a:pPr>
            <a:r>
              <a:rPr lang="en-GB" sz="1800" dirty="0"/>
              <a:t>[6]+  Done                   ./grep_for_dog.sh $</a:t>
            </a:r>
            <a:r>
              <a:rPr lang="en-GB" sz="1800" dirty="0" err="1"/>
              <a:t>i</a:t>
            </a:r>
            <a:endParaRPr sz="1800" dirty="0"/>
          </a:p>
          <a:p>
            <a:pPr marL="0" lvl="0" indent="0" algn="l" rtl="0">
              <a:lnSpc>
                <a:spcPct val="90000"/>
              </a:lnSpc>
              <a:spcBef>
                <a:spcPts val="1000"/>
              </a:spcBef>
              <a:spcAft>
                <a:spcPts val="0"/>
              </a:spcAft>
              <a:buClr>
                <a:schemeClr val="dk1"/>
              </a:buClr>
              <a:buSzPts val="1800"/>
              <a:buNone/>
            </a:pPr>
            <a:endParaRPr sz="1800" dirty="0"/>
          </a:p>
          <a:p>
            <a:pPr marL="0" lvl="0" indent="0" algn="l" rtl="0">
              <a:lnSpc>
                <a:spcPct val="90000"/>
              </a:lnSpc>
              <a:spcBef>
                <a:spcPts val="1000"/>
              </a:spcBef>
              <a:spcAft>
                <a:spcPts val="0"/>
              </a:spcAft>
              <a:buClr>
                <a:schemeClr val="dk1"/>
              </a:buClr>
              <a:buSzPts val="1800"/>
              <a:buNone/>
            </a:pPr>
            <a:endParaRPr sz="1800" dirty="0"/>
          </a:p>
          <a:p>
            <a:pPr marL="0" lvl="0" indent="0" algn="l" rtl="0">
              <a:lnSpc>
                <a:spcPct val="90000"/>
              </a:lnSpc>
              <a:spcBef>
                <a:spcPts val="1000"/>
              </a:spcBef>
              <a:spcAft>
                <a:spcPts val="0"/>
              </a:spcAft>
              <a:buClr>
                <a:schemeClr val="dk1"/>
              </a:buClr>
              <a:buSzPts val="2400"/>
              <a:buNone/>
            </a:pPr>
            <a:endParaRPr dirty="0"/>
          </a:p>
        </p:txBody>
      </p:sp>
      <p:sp>
        <p:nvSpPr>
          <p:cNvPr id="215" name="Google Shape;215;p32"/>
          <p:cNvSpPr txBox="1"/>
          <p:nvPr/>
        </p:nvSpPr>
        <p:spPr>
          <a:xfrm>
            <a:off x="455978" y="1980311"/>
            <a:ext cx="5922609"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2400" b="1" dirty="0">
                <a:solidFill>
                  <a:schemeClr val="lt1"/>
                </a:solidFill>
                <a:latin typeface="Courier New" panose="02070309020205020404" pitchFamily="49" charset="0"/>
                <a:cs typeface="Courier New" panose="02070309020205020404" pitchFamily="49" charset="0"/>
                <a:sym typeface="Arial"/>
              </a:rPr>
              <a:t>$ </a:t>
            </a:r>
            <a:r>
              <a:rPr lang="en-GB" sz="2400" b="1" dirty="0" err="1">
                <a:solidFill>
                  <a:schemeClr val="lt1"/>
                </a:solidFill>
                <a:latin typeface="Courier New" panose="02070309020205020404" pitchFamily="49" charset="0"/>
                <a:cs typeface="Courier New" panose="02070309020205020404" pitchFamily="49" charset="0"/>
                <a:sym typeface="Arial"/>
              </a:rPr>
              <a:t>ps</a:t>
            </a:r>
            <a:r>
              <a:rPr lang="en-GB" sz="2400" b="1" dirty="0">
                <a:solidFill>
                  <a:schemeClr val="lt1"/>
                </a:solidFill>
                <a:latin typeface="Courier New" panose="02070309020205020404" pitchFamily="49" charset="0"/>
                <a:cs typeface="Courier New" panose="02070309020205020404" pitchFamily="49" charset="0"/>
                <a:sym typeface="Arial"/>
              </a:rPr>
              <a:t> –</a:t>
            </a:r>
            <a:r>
              <a:rPr lang="en-GB" sz="2400" b="1" dirty="0" err="1">
                <a:solidFill>
                  <a:schemeClr val="lt1"/>
                </a:solidFill>
                <a:latin typeface="Courier New" panose="02070309020205020404" pitchFamily="49" charset="0"/>
                <a:cs typeface="Courier New" panose="02070309020205020404" pitchFamily="49" charset="0"/>
                <a:sym typeface="Arial"/>
              </a:rPr>
              <a:t>ef</a:t>
            </a:r>
            <a:r>
              <a:rPr lang="en-GB" sz="2400" b="1" dirty="0">
                <a:solidFill>
                  <a:schemeClr val="lt1"/>
                </a:solidFill>
                <a:latin typeface="Courier New" panose="02070309020205020404" pitchFamily="49" charset="0"/>
                <a:cs typeface="Courier New" panose="02070309020205020404" pitchFamily="49" charset="0"/>
                <a:sym typeface="Arial"/>
              </a:rPr>
              <a:t>  | </a:t>
            </a:r>
            <a:r>
              <a:rPr lang="en-GB" sz="2400" b="1" dirty="0" err="1">
                <a:solidFill>
                  <a:schemeClr val="lt1"/>
                </a:solidFill>
                <a:latin typeface="Courier New" panose="02070309020205020404" pitchFamily="49" charset="0"/>
                <a:cs typeface="Courier New" panose="02070309020205020404" pitchFamily="49" charset="0"/>
                <a:sym typeface="Arial"/>
              </a:rPr>
              <a:t>grep</a:t>
            </a:r>
            <a:r>
              <a:rPr lang="en-GB" sz="2400" b="1" dirty="0">
                <a:solidFill>
                  <a:schemeClr val="lt1"/>
                </a:solidFill>
                <a:latin typeface="Courier New" panose="02070309020205020404" pitchFamily="49" charset="0"/>
                <a:cs typeface="Courier New" panose="02070309020205020404" pitchFamily="49" charset="0"/>
                <a:sym typeface="Arial"/>
              </a:rPr>
              <a:t> </a:t>
            </a:r>
            <a:r>
              <a:rPr lang="en-GB" sz="2400" b="1" dirty="0" err="1">
                <a:solidFill>
                  <a:schemeClr val="lt1"/>
                </a:solidFill>
                <a:latin typeface="Courier New" panose="02070309020205020404" pitchFamily="49" charset="0"/>
                <a:cs typeface="Courier New" panose="02070309020205020404" pitchFamily="49" charset="0"/>
                <a:sym typeface="Arial"/>
              </a:rPr>
              <a:t>grep_for_dog</a:t>
            </a:r>
            <a:endParaRPr sz="2400" b="1" dirty="0">
              <a:solidFill>
                <a:schemeClr val="lt1"/>
              </a:solidFill>
              <a:latin typeface="Courier New" panose="02070309020205020404" pitchFamily="49" charset="0"/>
              <a:cs typeface="Courier New" panose="02070309020205020404" pitchFamily="49" charset="0"/>
              <a:sym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3"/>
          <p:cNvSpPr txBox="1">
            <a:spLocks noGrp="1"/>
          </p:cNvSpPr>
          <p:nvPr>
            <p:ph type="title"/>
          </p:nvPr>
        </p:nvSpPr>
        <p:spPr>
          <a:xfrm>
            <a:off x="468313" y="24209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Nunito"/>
              <a:buNone/>
            </a:pPr>
            <a:r>
              <a:rPr lang="en-GB" sz="3600" b="1" dirty="0">
                <a:latin typeface="Arial Rounded MT Bold" panose="020F0704030504030204" pitchFamily="34" charset="0"/>
                <a:ea typeface="Nunito"/>
                <a:cs typeface="Nunito"/>
                <a:sym typeface="Nunito"/>
              </a:rPr>
              <a:t>JASMIN &amp; LOTUS</a:t>
            </a:r>
            <a:endParaRPr dirty="0">
              <a:latin typeface="Arial Rounded MT Bold" panose="020F070403050403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Google Shape;227;p34" descr="https://lh3.googleusercontent.com/8s3rV2ACyLlBUrAeO9_Q2qb5tvrU6EcjJMSo4W1t7ptHzQaXFrOMkVxSeDMoxJ8uhl8AXUsJL604GhzGU1dV_2kHLJjO6aDqO9gRZVawPDWh_qntEnVstK85SbM"/>
          <p:cNvPicPr preferRelativeResize="0"/>
          <p:nvPr/>
        </p:nvPicPr>
        <p:blipFill rotWithShape="1">
          <a:blip r:embed="rId3">
            <a:alphaModFix/>
          </a:blip>
          <a:srcRect t="1158" r="52137" b="25987"/>
          <a:stretch/>
        </p:blipFill>
        <p:spPr>
          <a:xfrm>
            <a:off x="2940245" y="832625"/>
            <a:ext cx="4963351" cy="5230074"/>
          </a:xfrm>
          <a:prstGeom prst="rect">
            <a:avLst/>
          </a:prstGeom>
          <a:noFill/>
          <a:ln>
            <a:noFill/>
          </a:ln>
        </p:spPr>
      </p:pic>
      <p:pic>
        <p:nvPicPr>
          <p:cNvPr id="228" name="Google Shape;228;p34" descr="https://lh3.googleusercontent.com/8s3rV2ACyLlBUrAeO9_Q2qb5tvrU6EcjJMSo4W1t7ptHzQaXFrOMkVxSeDMoxJ8uhl8AXUsJL604GhzGU1dV_2kHLJjO6aDqO9gRZVawPDWh_qntEnVstK85SbM"/>
          <p:cNvPicPr preferRelativeResize="0"/>
          <p:nvPr/>
        </p:nvPicPr>
        <p:blipFill rotWithShape="1">
          <a:blip r:embed="rId3">
            <a:alphaModFix/>
          </a:blip>
          <a:srcRect l="68039" t="71146"/>
          <a:stretch/>
        </p:blipFill>
        <p:spPr>
          <a:xfrm>
            <a:off x="535423" y="4308793"/>
            <a:ext cx="2233613" cy="1490663"/>
          </a:xfrm>
          <a:prstGeom prst="rect">
            <a:avLst/>
          </a:prstGeom>
          <a:noFill/>
          <a:ln>
            <a:noFill/>
          </a:ln>
        </p:spPr>
      </p:pic>
      <p:sp>
        <p:nvSpPr>
          <p:cNvPr id="229" name="Google Shape;229;p34"/>
          <p:cNvSpPr txBox="1">
            <a:spLocks noGrp="1"/>
          </p:cNvSpPr>
          <p:nvPr>
            <p:ph type="title"/>
          </p:nvPr>
        </p:nvSpPr>
        <p:spPr>
          <a:xfrm>
            <a:off x="414925" y="73400"/>
            <a:ext cx="8656200" cy="6873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Font typeface="Arial"/>
              <a:buNone/>
            </a:pPr>
            <a:r>
              <a:rPr lang="en-GB" b="1" dirty="0">
                <a:latin typeface="Arial Rounded MT Bold" panose="020F0704030504030204" pitchFamily="34" charset="0"/>
              </a:rPr>
              <a:t>Scientific computing on JASMIN</a:t>
            </a:r>
            <a:endParaRPr b="1" dirty="0">
              <a:latin typeface="Arial Rounded MT Bold" panose="020F0704030504030204" pitchFamily="34" charset="0"/>
            </a:endParaRPr>
          </a:p>
        </p:txBody>
      </p:sp>
      <p:pic>
        <p:nvPicPr>
          <p:cNvPr id="230" name="Google Shape;230;p34" descr="https://lh3.googleusercontent.com/8s3rV2ACyLlBUrAeO9_Q2qb5tvrU6EcjJMSo4W1t7ptHzQaXFrOMkVxSeDMoxJ8uhl8AXUsJL604GhzGU1dV_2kHLJjO6aDqO9gRZVawPDWh_qntEnVstK85SbM"/>
          <p:cNvPicPr preferRelativeResize="0"/>
          <p:nvPr/>
        </p:nvPicPr>
        <p:blipFill rotWithShape="1">
          <a:blip r:embed="rId3">
            <a:alphaModFix/>
          </a:blip>
          <a:srcRect l="31958" t="71146" r="32992"/>
          <a:stretch/>
        </p:blipFill>
        <p:spPr>
          <a:xfrm>
            <a:off x="906615" y="2748712"/>
            <a:ext cx="2298075" cy="1397900"/>
          </a:xfrm>
          <a:prstGeom prst="rect">
            <a:avLst/>
          </a:prstGeom>
          <a:noFill/>
          <a:ln>
            <a:noFill/>
          </a:ln>
        </p:spPr>
      </p:pic>
      <p:sp>
        <p:nvSpPr>
          <p:cNvPr id="231" name="Google Shape;231;p34"/>
          <p:cNvSpPr txBox="1"/>
          <p:nvPr/>
        </p:nvSpPr>
        <p:spPr>
          <a:xfrm>
            <a:off x="3481790" y="3594325"/>
            <a:ext cx="2463900" cy="31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dirty="0" smtClean="0">
                <a:latin typeface="Calibri" panose="020F0502020204030204" pitchFamily="34" charset="0"/>
                <a:cs typeface="Calibri" panose="020F0502020204030204" pitchFamily="34" charset="0"/>
              </a:rPr>
              <a:t>(</a:t>
            </a:r>
            <a:r>
              <a:rPr lang="en-GB" b="1" dirty="0" err="1" smtClean="0">
                <a:latin typeface="Calibri" panose="020F0502020204030204" pitchFamily="34" charset="0"/>
                <a:cs typeface="Calibri" panose="020F0502020204030204" pitchFamily="34" charset="0"/>
              </a:rPr>
              <a:t>jasmin-sci</a:t>
            </a:r>
            <a:r>
              <a:rPr lang="en-GB" b="1" dirty="0" smtClean="0">
                <a:latin typeface="Calibri" panose="020F0502020204030204" pitchFamily="34" charset="0"/>
                <a:cs typeface="Calibri" panose="020F0502020204030204" pitchFamily="34" charset="0"/>
              </a:rPr>
              <a:t>[1-5</a:t>
            </a:r>
            <a:r>
              <a:rPr lang="en-GB" b="1" dirty="0">
                <a:latin typeface="Calibri" panose="020F0502020204030204" pitchFamily="34" charset="0"/>
                <a:cs typeface="Calibri" panose="020F0502020204030204" pitchFamily="34" charset="0"/>
              </a:rPr>
              <a:t>].</a:t>
            </a:r>
            <a:r>
              <a:rPr lang="en-GB" b="1" dirty="0" smtClean="0">
                <a:latin typeface="Calibri" panose="020F0502020204030204" pitchFamily="34" charset="0"/>
                <a:cs typeface="Calibri" panose="020F0502020204030204" pitchFamily="34" charset="0"/>
              </a:rPr>
              <a:t>ceda.ac.uk)</a:t>
            </a:r>
            <a:endParaRPr b="1" dirty="0">
              <a:latin typeface="Calibri" panose="020F0502020204030204" pitchFamily="34" charset="0"/>
              <a:cs typeface="Calibri" panose="020F0502020204030204" pitchFamily="34" charset="0"/>
            </a:endParaRPr>
          </a:p>
        </p:txBody>
      </p:sp>
      <p:sp>
        <p:nvSpPr>
          <p:cNvPr id="232" name="Google Shape;232;p34"/>
          <p:cNvSpPr txBox="1"/>
          <p:nvPr/>
        </p:nvSpPr>
        <p:spPr>
          <a:xfrm>
            <a:off x="6105705" y="3596195"/>
            <a:ext cx="1105500" cy="2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Calibri" panose="020F0502020204030204" pitchFamily="34" charset="0"/>
                <a:cs typeface="Calibri" panose="020F0502020204030204" pitchFamily="34" charset="0"/>
              </a:rPr>
              <a:t>5700 Cores </a:t>
            </a:r>
            <a:endParaRPr b="1" dirty="0">
              <a:latin typeface="Calibri" panose="020F0502020204030204" pitchFamily="34" charset="0"/>
              <a:cs typeface="Calibri" panose="020F0502020204030204" pitchFamily="34" charset="0"/>
            </a:endParaRPr>
          </a:p>
        </p:txBody>
      </p:sp>
      <p:sp>
        <p:nvSpPr>
          <p:cNvPr id="233" name="Google Shape;233;p34"/>
          <p:cNvSpPr txBox="1"/>
          <p:nvPr/>
        </p:nvSpPr>
        <p:spPr>
          <a:xfrm>
            <a:off x="3614715" y="1938003"/>
            <a:ext cx="2463900" cy="31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dirty="0" smtClean="0">
                <a:latin typeface="Calibri" panose="020F0502020204030204" pitchFamily="34" charset="0"/>
                <a:cs typeface="Calibri" panose="020F0502020204030204" pitchFamily="34" charset="0"/>
              </a:rPr>
              <a:t>(jasmin-login1.ceda.ac.uk)</a:t>
            </a:r>
            <a:endParaRPr b="1"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518" y="130943"/>
            <a:ext cx="8417858" cy="672621"/>
          </a:xfrm>
        </p:spPr>
        <p:txBody>
          <a:bodyPr/>
          <a:lstStyle/>
          <a:p>
            <a:r>
              <a:rPr lang="en-GB" b="1" dirty="0" smtClean="0">
                <a:latin typeface="Arial Rounded MT Bold" panose="020F0704030504030204" pitchFamily="34" charset="0"/>
              </a:rPr>
              <a:t>Getting access to JASMIN</a:t>
            </a:r>
            <a:endParaRPr lang="en-GB" b="1" dirty="0">
              <a:latin typeface="Arial Rounded MT Bold" panose="020F0704030504030204" pitchFamily="34" charset="0"/>
            </a:endParaRPr>
          </a:p>
        </p:txBody>
      </p:sp>
      <p:sp>
        <p:nvSpPr>
          <p:cNvPr id="3" name="Text Placeholder 2"/>
          <p:cNvSpPr>
            <a:spLocks noGrp="1"/>
          </p:cNvSpPr>
          <p:nvPr>
            <p:ph type="body" idx="1"/>
          </p:nvPr>
        </p:nvSpPr>
        <p:spPr>
          <a:xfrm>
            <a:off x="263236" y="568029"/>
            <a:ext cx="8531140" cy="5389426"/>
          </a:xfrm>
        </p:spPr>
        <p:txBody>
          <a:bodyPr/>
          <a:lstStyle/>
          <a:p>
            <a:r>
              <a:rPr lang="en-GB" sz="2800" dirty="0" smtClean="0"/>
              <a:t>Apply for an account:</a:t>
            </a:r>
          </a:p>
          <a:p>
            <a:pPr marL="114300" indent="0">
              <a:buNone/>
            </a:pPr>
            <a:r>
              <a:rPr lang="en-GB" b="1" dirty="0" smtClean="0">
                <a:solidFill>
                  <a:srgbClr val="0070C0"/>
                </a:solidFill>
                <a:hlinkClick r:id="rId2"/>
              </a:rPr>
              <a:t>https://help.jasmin.ac.uk/article/189-get-started-with-jasmin</a:t>
            </a:r>
            <a:endParaRPr lang="en-GB" b="1" dirty="0" smtClean="0">
              <a:solidFill>
                <a:srgbClr val="0070C0"/>
              </a:solidFill>
            </a:endParaRPr>
          </a:p>
          <a:p>
            <a:pPr>
              <a:buFont typeface="Arial" panose="020B0604020202020204" pitchFamily="34" charset="0"/>
              <a:buChar char="•"/>
            </a:pPr>
            <a:r>
              <a:rPr lang="en-GB" sz="2800" dirty="0" smtClean="0">
                <a:solidFill>
                  <a:schemeClr val="tx1"/>
                </a:solidFill>
              </a:rPr>
              <a:t>Generate an </a:t>
            </a:r>
            <a:r>
              <a:rPr lang="en-GB" sz="2800" dirty="0" err="1" smtClean="0">
                <a:solidFill>
                  <a:schemeClr val="tx1"/>
                </a:solidFill>
              </a:rPr>
              <a:t>ssh</a:t>
            </a:r>
            <a:r>
              <a:rPr lang="en-GB" sz="2800" dirty="0" smtClean="0">
                <a:solidFill>
                  <a:schemeClr val="tx1"/>
                </a:solidFill>
              </a:rPr>
              <a:t> key pair (required)</a:t>
            </a:r>
          </a:p>
          <a:p>
            <a:pPr>
              <a:buFont typeface="Arial" panose="020B0604020202020204" pitchFamily="34" charset="0"/>
              <a:buChar char="•"/>
            </a:pPr>
            <a:r>
              <a:rPr lang="en-GB" sz="2800" dirty="0" smtClean="0">
                <a:solidFill>
                  <a:schemeClr val="tx1"/>
                </a:solidFill>
              </a:rPr>
              <a:t>Apply for login access</a:t>
            </a:r>
          </a:p>
          <a:p>
            <a:pPr>
              <a:buFont typeface="Arial" panose="020B0604020202020204" pitchFamily="34" charset="0"/>
              <a:buChar char="•"/>
            </a:pPr>
            <a:r>
              <a:rPr lang="en-GB" sz="2800" dirty="0" smtClean="0">
                <a:solidFill>
                  <a:schemeClr val="tx1"/>
                </a:solidFill>
              </a:rPr>
              <a:t>(Optionally) apply for CEDA account, access to project resources, fast data transfer service, etc.</a:t>
            </a:r>
          </a:p>
          <a:p>
            <a:pPr>
              <a:buFont typeface="Arial" panose="020B0604020202020204" pitchFamily="34" charset="0"/>
              <a:buChar char="•"/>
            </a:pPr>
            <a:r>
              <a:rPr lang="en-GB" sz="2800" dirty="0" smtClean="0">
                <a:solidFill>
                  <a:schemeClr val="tx1"/>
                </a:solidFill>
              </a:rPr>
              <a:t>Login using your </a:t>
            </a:r>
            <a:r>
              <a:rPr lang="en-GB" sz="2800" dirty="0" err="1" smtClean="0">
                <a:solidFill>
                  <a:schemeClr val="tx1"/>
                </a:solidFill>
              </a:rPr>
              <a:t>ssh</a:t>
            </a:r>
            <a:r>
              <a:rPr lang="en-GB" sz="2800" dirty="0" smtClean="0">
                <a:solidFill>
                  <a:schemeClr val="tx1"/>
                </a:solidFill>
              </a:rPr>
              <a:t> key</a:t>
            </a:r>
          </a:p>
          <a:p>
            <a:pPr marL="114300" indent="0">
              <a:buNone/>
            </a:pPr>
            <a:r>
              <a:rPr lang="en-GB" b="1" dirty="0">
                <a:solidFill>
                  <a:srgbClr val="0070C0"/>
                </a:solidFill>
                <a:hlinkClick r:id="rId3"/>
              </a:rPr>
              <a:t>https://</a:t>
            </a:r>
            <a:r>
              <a:rPr lang="en-GB" b="1" dirty="0" smtClean="0">
                <a:solidFill>
                  <a:srgbClr val="0070C0"/>
                </a:solidFill>
                <a:hlinkClick r:id="rId3"/>
              </a:rPr>
              <a:t>help.jasmin.ac.uk/article/187-login</a:t>
            </a:r>
            <a:endParaRPr lang="en-GB" b="1" dirty="0">
              <a:solidFill>
                <a:srgbClr val="0070C0"/>
              </a:solidFill>
            </a:endParaRPr>
          </a:p>
          <a:p>
            <a:pPr>
              <a:buFont typeface="Arial" panose="020B0604020202020204" pitchFamily="34" charset="0"/>
              <a:buChar char="•"/>
            </a:pPr>
            <a:r>
              <a:rPr lang="en-GB" sz="2800" dirty="0" smtClean="0">
                <a:solidFill>
                  <a:srgbClr val="0070C0"/>
                </a:solidFill>
              </a:rPr>
              <a:t> </a:t>
            </a:r>
            <a:r>
              <a:rPr lang="en-GB" sz="2800" dirty="0" smtClean="0">
                <a:solidFill>
                  <a:srgbClr val="FF0000"/>
                </a:solidFill>
              </a:rPr>
              <a:t>From Windows use </a:t>
            </a:r>
            <a:r>
              <a:rPr lang="en-GB" sz="2800" dirty="0" err="1" smtClean="0">
                <a:solidFill>
                  <a:srgbClr val="FF0000"/>
                </a:solidFill>
              </a:rPr>
              <a:t>MobaXterm</a:t>
            </a:r>
            <a:r>
              <a:rPr lang="en-GB" sz="2800" dirty="0" smtClean="0">
                <a:solidFill>
                  <a:srgbClr val="FF0000"/>
                </a:solidFill>
              </a:rPr>
              <a:t> – free to download </a:t>
            </a:r>
            <a:r>
              <a:rPr lang="en-GB" sz="2800" dirty="0" smtClean="0">
                <a:solidFill>
                  <a:schemeClr val="tx1"/>
                </a:solidFill>
              </a:rPr>
              <a:t>(details on </a:t>
            </a:r>
            <a:r>
              <a:rPr lang="en-GB" sz="2800" dirty="0" err="1" smtClean="0">
                <a:solidFill>
                  <a:schemeClr val="tx1"/>
                </a:solidFill>
              </a:rPr>
              <a:t>jasmin</a:t>
            </a:r>
            <a:r>
              <a:rPr lang="en-GB" sz="2800" dirty="0" smtClean="0">
                <a:solidFill>
                  <a:schemeClr val="tx1"/>
                </a:solidFill>
              </a:rPr>
              <a:t> login help page)</a:t>
            </a:r>
          </a:p>
          <a:p>
            <a:r>
              <a:rPr lang="en-GB" sz="2800" dirty="0" err="1">
                <a:solidFill>
                  <a:schemeClr val="tx1"/>
                </a:solidFill>
              </a:rPr>
              <a:t>s</a:t>
            </a:r>
            <a:r>
              <a:rPr lang="en-GB" sz="2800" dirty="0" err="1" smtClean="0">
                <a:solidFill>
                  <a:schemeClr val="tx1"/>
                </a:solidFill>
              </a:rPr>
              <a:t>sh</a:t>
            </a:r>
            <a:r>
              <a:rPr lang="en-GB" sz="2800" dirty="0" smtClean="0">
                <a:solidFill>
                  <a:schemeClr val="tx1"/>
                </a:solidFill>
              </a:rPr>
              <a:t> to </a:t>
            </a:r>
            <a:r>
              <a:rPr lang="en-GB" sz="2800" dirty="0" err="1" smtClean="0">
                <a:solidFill>
                  <a:schemeClr val="tx1"/>
                </a:solidFill>
              </a:rPr>
              <a:t>sci</a:t>
            </a:r>
            <a:r>
              <a:rPr lang="en-GB" sz="2800" dirty="0" smtClean="0">
                <a:solidFill>
                  <a:schemeClr val="tx1"/>
                </a:solidFill>
              </a:rPr>
              <a:t> machine / project VM / lotus head node</a:t>
            </a:r>
            <a:endParaRPr lang="en-GB" sz="2800" dirty="0">
              <a:solidFill>
                <a:schemeClr val="tx1"/>
              </a:solidFill>
            </a:endParaRPr>
          </a:p>
        </p:txBody>
      </p:sp>
    </p:spTree>
    <p:extLst>
      <p:ext uri="{BB962C8B-B14F-4D97-AF65-F5344CB8AC3E}">
        <p14:creationId xmlns:p14="http://schemas.microsoft.com/office/powerpoint/2010/main" val="1804760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5"/>
          <p:cNvSpPr txBox="1">
            <a:spLocks noGrp="1"/>
          </p:cNvSpPr>
          <p:nvPr>
            <p:ph type="title"/>
          </p:nvPr>
        </p:nvSpPr>
        <p:spPr>
          <a:xfrm>
            <a:off x="457200" y="274638"/>
            <a:ext cx="8229600" cy="92211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0000"/>
              </a:buClr>
              <a:buSzPts val="3200"/>
              <a:buFont typeface="Nunito"/>
              <a:buNone/>
            </a:pPr>
            <a:r>
              <a:rPr lang="en-GB" sz="3200" b="1" dirty="0">
                <a:solidFill>
                  <a:srgbClr val="000000"/>
                </a:solidFill>
                <a:latin typeface="Arial Rounded MT Bold" panose="020F0704030504030204" pitchFamily="34" charset="0"/>
                <a:ea typeface="Nunito"/>
                <a:cs typeface="Nunito"/>
                <a:sym typeface="Nunito"/>
              </a:rPr>
              <a:t>The LOTUS cluster on JASMIN</a:t>
            </a:r>
            <a:endParaRPr sz="3200" b="1" dirty="0">
              <a:latin typeface="Arial Rounded MT Bold" panose="020F0704030504030204" pitchFamily="34" charset="0"/>
              <a:ea typeface="Nunito"/>
              <a:cs typeface="Nunito"/>
              <a:sym typeface="Nunito"/>
            </a:endParaRPr>
          </a:p>
        </p:txBody>
      </p:sp>
      <p:sp>
        <p:nvSpPr>
          <p:cNvPr id="239" name="Google Shape;239;p35"/>
          <p:cNvSpPr txBox="1">
            <a:spLocks noGrp="1"/>
          </p:cNvSpPr>
          <p:nvPr>
            <p:ph type="body" idx="1"/>
          </p:nvPr>
        </p:nvSpPr>
        <p:spPr>
          <a:xfrm>
            <a:off x="467544" y="1423317"/>
            <a:ext cx="8229600" cy="416592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0000"/>
              </a:buClr>
              <a:buSzPts val="2800"/>
              <a:buNone/>
            </a:pPr>
            <a:r>
              <a:rPr lang="en-GB" sz="2800" dirty="0">
                <a:solidFill>
                  <a:srgbClr val="000000"/>
                </a:solidFill>
              </a:rPr>
              <a:t>The LOTUS </a:t>
            </a:r>
            <a:r>
              <a:rPr lang="en-GB" sz="2800" b="1" dirty="0">
                <a:solidFill>
                  <a:srgbClr val="FF0000"/>
                </a:solidFill>
              </a:rPr>
              <a:t>cluster</a:t>
            </a:r>
            <a:r>
              <a:rPr lang="en-GB" sz="2800" b="1" dirty="0">
                <a:solidFill>
                  <a:srgbClr val="000000"/>
                </a:solidFill>
              </a:rPr>
              <a:t> </a:t>
            </a:r>
            <a:r>
              <a:rPr lang="en-GB" sz="2800" dirty="0">
                <a:solidFill>
                  <a:srgbClr val="000000"/>
                </a:solidFill>
              </a:rPr>
              <a:t>is </a:t>
            </a:r>
            <a:r>
              <a:rPr lang="en-GB" sz="2800" b="1" dirty="0">
                <a:solidFill>
                  <a:srgbClr val="000000"/>
                </a:solidFill>
              </a:rPr>
              <a:t>a far bigger resource</a:t>
            </a:r>
            <a:r>
              <a:rPr lang="en-GB" sz="2800" dirty="0">
                <a:solidFill>
                  <a:srgbClr val="000000"/>
                </a:solidFill>
              </a:rPr>
              <a:t> for running compute intensive jobs than the JASMIN Scientific Analysis Servers.</a:t>
            </a:r>
            <a:endParaRPr dirty="0"/>
          </a:p>
          <a:p>
            <a:pPr marL="63500" lvl="0" indent="0" algn="l" rtl="0">
              <a:lnSpc>
                <a:spcPct val="90000"/>
              </a:lnSpc>
              <a:spcBef>
                <a:spcPts val="1000"/>
              </a:spcBef>
              <a:spcAft>
                <a:spcPts val="0"/>
              </a:spcAft>
              <a:buClr>
                <a:schemeClr val="dk1"/>
              </a:buClr>
              <a:buSzPts val="1000"/>
              <a:buNone/>
            </a:pPr>
            <a:endParaRPr sz="1000" dirty="0">
              <a:solidFill>
                <a:srgbClr val="000000"/>
              </a:solidFill>
            </a:endParaRPr>
          </a:p>
          <a:p>
            <a:pPr marL="0" lvl="0" indent="0" algn="l" rtl="0">
              <a:lnSpc>
                <a:spcPct val="90000"/>
              </a:lnSpc>
              <a:spcBef>
                <a:spcPts val="1000"/>
              </a:spcBef>
              <a:spcAft>
                <a:spcPts val="0"/>
              </a:spcAft>
              <a:buClr>
                <a:srgbClr val="000000"/>
              </a:buClr>
              <a:buSzPts val="2800"/>
              <a:buNone/>
            </a:pPr>
            <a:r>
              <a:rPr lang="en-GB" sz="2800" dirty="0">
                <a:solidFill>
                  <a:srgbClr val="000000"/>
                </a:solidFill>
              </a:rPr>
              <a:t>Having the same software installed on the JASMIN-</a:t>
            </a:r>
            <a:r>
              <a:rPr lang="en-GB" sz="2800" dirty="0" err="1">
                <a:solidFill>
                  <a:srgbClr val="000000"/>
                </a:solidFill>
              </a:rPr>
              <a:t>Sci</a:t>
            </a:r>
            <a:r>
              <a:rPr lang="en-GB" sz="2800" dirty="0">
                <a:solidFill>
                  <a:srgbClr val="000000"/>
                </a:solidFill>
              </a:rPr>
              <a:t> machines and LOTUS means you can:</a:t>
            </a:r>
            <a:endParaRPr sz="2800" dirty="0">
              <a:solidFill>
                <a:srgbClr val="000000"/>
              </a:solidFill>
            </a:endParaRPr>
          </a:p>
          <a:p>
            <a:pPr marL="514350" indent="-514350">
              <a:spcBef>
                <a:spcPts val="500"/>
              </a:spcBef>
              <a:buClr>
                <a:srgbClr val="000000"/>
              </a:buClr>
              <a:buSzPts val="2400"/>
              <a:buAutoNum type="arabicPeriod"/>
            </a:pPr>
            <a:r>
              <a:rPr lang="en-GB" dirty="0">
                <a:solidFill>
                  <a:srgbClr val="000000"/>
                </a:solidFill>
              </a:rPr>
              <a:t>develop code on the generic Analysis Servers</a:t>
            </a:r>
            <a:endParaRPr dirty="0">
              <a:solidFill>
                <a:srgbClr val="000000"/>
              </a:solidFill>
            </a:endParaRPr>
          </a:p>
          <a:p>
            <a:pPr marL="514350" indent="-514350">
              <a:spcBef>
                <a:spcPts val="500"/>
              </a:spcBef>
              <a:buClr>
                <a:srgbClr val="000000"/>
              </a:buClr>
              <a:buSzPts val="2400"/>
              <a:buAutoNum type="arabicPeriod"/>
            </a:pPr>
            <a:r>
              <a:rPr lang="en-GB" dirty="0">
                <a:solidFill>
                  <a:srgbClr val="000000"/>
                </a:solidFill>
              </a:rPr>
              <a:t>run in </a:t>
            </a:r>
            <a:r>
              <a:rPr lang="en-GB" b="1" dirty="0">
                <a:solidFill>
                  <a:srgbClr val="FF0000"/>
                </a:solidFill>
              </a:rPr>
              <a:t>batch mode </a:t>
            </a:r>
            <a:r>
              <a:rPr lang="en-GB" dirty="0">
                <a:solidFill>
                  <a:srgbClr val="000000"/>
                </a:solidFill>
              </a:rPr>
              <a:t>via </a:t>
            </a:r>
            <a:r>
              <a:rPr lang="en-GB" dirty="0" smtClean="0">
                <a:solidFill>
                  <a:srgbClr val="000000"/>
                </a:solidFill>
              </a:rPr>
              <a:t>LOTUS</a:t>
            </a:r>
            <a:endParaRP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6"/>
          <p:cNvSpPr txBox="1">
            <a:spLocks noGrp="1"/>
          </p:cNvSpPr>
          <p:nvPr>
            <p:ph type="title"/>
          </p:nvPr>
        </p:nvSpPr>
        <p:spPr>
          <a:xfrm>
            <a:off x="249382" y="380325"/>
            <a:ext cx="8700654" cy="880969"/>
          </a:xfrm>
          <a:prstGeom prst="rect">
            <a:avLst/>
          </a:prstGeom>
          <a:noFill/>
          <a:ln>
            <a:noFill/>
          </a:ln>
        </p:spPr>
        <p:txBody>
          <a:bodyPr spcFirstLastPara="1" wrap="square" lIns="91425" tIns="45700" rIns="91425" bIns="45700" anchor="t" anchorCtr="0">
            <a:noAutofit/>
          </a:bodyPr>
          <a:lstStyle/>
          <a:p>
            <a:pPr marL="0" marR="0" lvl="0" indent="0" rtl="0">
              <a:lnSpc>
                <a:spcPct val="90000"/>
              </a:lnSpc>
              <a:spcBef>
                <a:spcPts val="0"/>
              </a:spcBef>
              <a:spcAft>
                <a:spcPts val="0"/>
              </a:spcAft>
              <a:buClr>
                <a:srgbClr val="63666A"/>
              </a:buClr>
              <a:buSzPts val="2400"/>
              <a:buFont typeface="Calibri"/>
              <a:buNone/>
            </a:pPr>
            <a:r>
              <a:rPr lang="en-GB" b="1" dirty="0">
                <a:latin typeface="Arial Rounded MT Bold" panose="020F0704030504030204" pitchFamily="34" charset="0"/>
              </a:rPr>
              <a:t>LOTUS: JASMIN’s batch processing </a:t>
            </a:r>
            <a:r>
              <a:rPr lang="en-GB" b="1" dirty="0" smtClean="0">
                <a:latin typeface="Arial Rounded MT Bold" panose="020F0704030504030204" pitchFamily="34" charset="0"/>
              </a:rPr>
              <a:t>cluster (1)</a:t>
            </a:r>
            <a:endParaRPr b="1" i="0" u="none" strike="noStrike" cap="none" dirty="0">
              <a:solidFill>
                <a:srgbClr val="63666A"/>
              </a:solidFill>
              <a:latin typeface="Arial Rounded MT Bold" panose="020F0704030504030204" pitchFamily="34" charset="0"/>
            </a:endParaRPr>
          </a:p>
        </p:txBody>
      </p:sp>
      <p:sp>
        <p:nvSpPr>
          <p:cNvPr id="251" name="Google Shape;251;p36"/>
          <p:cNvSpPr txBox="1">
            <a:spLocks noGrp="1"/>
          </p:cNvSpPr>
          <p:nvPr>
            <p:ph type="body" idx="1"/>
          </p:nvPr>
        </p:nvSpPr>
        <p:spPr>
          <a:xfrm>
            <a:off x="227488" y="1443904"/>
            <a:ext cx="8767487" cy="43513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63666A"/>
              </a:buClr>
              <a:buSzPts val="2800"/>
              <a:buFont typeface="Arial"/>
              <a:buNone/>
            </a:pPr>
            <a:r>
              <a:rPr lang="en-GB" sz="2800" b="1" dirty="0"/>
              <a:t>What is a cluster?</a:t>
            </a:r>
            <a:endParaRPr sz="2800" b="1" dirty="0"/>
          </a:p>
          <a:p>
            <a:pPr marL="0" lvl="0" indent="0" algn="l" rtl="0">
              <a:spcBef>
                <a:spcPts val="500"/>
              </a:spcBef>
              <a:spcAft>
                <a:spcPts val="0"/>
              </a:spcAft>
              <a:buClr>
                <a:schemeClr val="dk1"/>
              </a:buClr>
              <a:buSzPts val="1100"/>
              <a:buFont typeface="Arial"/>
              <a:buNone/>
            </a:pPr>
            <a:r>
              <a:rPr lang="en-GB" sz="2800" dirty="0">
                <a:solidFill>
                  <a:schemeClr val="dk1"/>
                </a:solidFill>
              </a:rPr>
              <a:t>A cluster is a collection of computers working together to solve a large problem in a significantly reduced time. </a:t>
            </a:r>
            <a:endParaRPr sz="2800" dirty="0">
              <a:solidFill>
                <a:srgbClr val="032044"/>
              </a:solidFill>
            </a:endParaRPr>
          </a:p>
          <a:p>
            <a:pPr marL="0" lvl="0" indent="0" algn="l" rtl="0">
              <a:lnSpc>
                <a:spcPct val="115000"/>
              </a:lnSpc>
              <a:spcBef>
                <a:spcPts val="500"/>
              </a:spcBef>
              <a:spcAft>
                <a:spcPts val="0"/>
              </a:spcAft>
              <a:buClr>
                <a:schemeClr val="dk1"/>
              </a:buClr>
              <a:buSzPts val="1100"/>
              <a:buFont typeface="Arial"/>
              <a:buNone/>
            </a:pPr>
            <a:endParaRPr sz="2000" dirty="0">
              <a:solidFill>
                <a:srgbClr val="032044"/>
              </a:solidFill>
            </a:endParaRPr>
          </a:p>
          <a:p>
            <a:pPr marL="0" lvl="0" indent="0" algn="l" rtl="0">
              <a:spcBef>
                <a:spcPts val="0"/>
              </a:spcBef>
              <a:spcAft>
                <a:spcPts val="0"/>
              </a:spcAft>
              <a:buClr>
                <a:srgbClr val="63666A"/>
              </a:buClr>
              <a:buSzPts val="2800"/>
              <a:buFont typeface="Arial"/>
              <a:buNone/>
            </a:pPr>
            <a:r>
              <a:rPr lang="en-GB" sz="2800" b="1" dirty="0"/>
              <a:t>A generic view of a </a:t>
            </a:r>
            <a:r>
              <a:rPr lang="en-GB" sz="2800" b="1" dirty="0" smtClean="0"/>
              <a:t>cluster:</a:t>
            </a:r>
            <a:endParaRPr sz="2800" b="1" dirty="0"/>
          </a:p>
          <a:p>
            <a:pPr marL="457200" lvl="0" indent="-355600" algn="l" rtl="0">
              <a:spcBef>
                <a:spcPts val="0"/>
              </a:spcBef>
              <a:spcAft>
                <a:spcPts val="0"/>
              </a:spcAft>
              <a:buClr>
                <a:schemeClr val="dk1"/>
              </a:buClr>
              <a:buSzPts val="2000"/>
              <a:buChar char="●"/>
            </a:pPr>
            <a:r>
              <a:rPr lang="en-GB" dirty="0">
                <a:solidFill>
                  <a:schemeClr val="dk1"/>
                </a:solidFill>
              </a:rPr>
              <a:t>Laptops connected by a network </a:t>
            </a:r>
            <a:endParaRPr dirty="0">
              <a:solidFill>
                <a:schemeClr val="dk1"/>
              </a:solidFill>
            </a:endParaRPr>
          </a:p>
          <a:p>
            <a:pPr marL="457200" lvl="0" indent="-355600" algn="l" rtl="0">
              <a:spcBef>
                <a:spcPts val="0"/>
              </a:spcBef>
              <a:spcAft>
                <a:spcPts val="0"/>
              </a:spcAft>
              <a:buClr>
                <a:schemeClr val="dk1"/>
              </a:buClr>
              <a:buSzPts val="2000"/>
              <a:buChar char="●"/>
            </a:pPr>
            <a:r>
              <a:rPr lang="en-GB" dirty="0">
                <a:solidFill>
                  <a:schemeClr val="dk1"/>
                </a:solidFill>
              </a:rPr>
              <a:t>Each laptop has 4 cores/processors</a:t>
            </a:r>
            <a:endParaRPr dirty="0">
              <a:solidFill>
                <a:schemeClr val="dk1"/>
              </a:solidFill>
            </a:endParaRPr>
          </a:p>
          <a:p>
            <a:pPr marL="457200" lvl="0" indent="-355600" algn="l" rtl="0">
              <a:spcBef>
                <a:spcPts val="0"/>
              </a:spcBef>
              <a:spcAft>
                <a:spcPts val="0"/>
              </a:spcAft>
              <a:buClr>
                <a:schemeClr val="dk1"/>
              </a:buClr>
              <a:buSzPts val="2000"/>
              <a:buChar char="●"/>
            </a:pPr>
            <a:r>
              <a:rPr lang="en-GB" dirty="0">
                <a:solidFill>
                  <a:schemeClr val="dk1"/>
                </a:solidFill>
              </a:rPr>
              <a:t>Each laptop is called a compute node</a:t>
            </a:r>
            <a:endParaRPr dirty="0">
              <a:solidFill>
                <a:schemeClr val="dk1"/>
              </a:solidFill>
            </a:endParaRPr>
          </a:p>
          <a:p>
            <a:pPr marL="457200" lvl="0" indent="-355600" algn="l" rtl="0">
              <a:spcBef>
                <a:spcPts val="0"/>
              </a:spcBef>
              <a:spcAft>
                <a:spcPts val="0"/>
              </a:spcAft>
              <a:buClr>
                <a:schemeClr val="dk1"/>
              </a:buClr>
              <a:buSzPts val="2000"/>
              <a:buChar char="●"/>
            </a:pPr>
            <a:r>
              <a:rPr lang="en-GB" dirty="0">
                <a:solidFill>
                  <a:schemeClr val="dk1"/>
                </a:solidFill>
              </a:rPr>
              <a:t>Each has its own operating system</a:t>
            </a:r>
            <a:endParaRPr dirty="0">
              <a:solidFill>
                <a:schemeClr val="dk1"/>
              </a:solidFill>
            </a:endParaRPr>
          </a:p>
          <a:p>
            <a:pPr marL="457200" lvl="0" indent="-355600" algn="l" rtl="0">
              <a:spcBef>
                <a:spcPts val="0"/>
              </a:spcBef>
              <a:spcAft>
                <a:spcPts val="0"/>
              </a:spcAft>
              <a:buClr>
                <a:schemeClr val="dk1"/>
              </a:buClr>
              <a:buSzPts val="2000"/>
              <a:buChar char="●"/>
            </a:pPr>
            <a:r>
              <a:rPr lang="en-GB" dirty="0">
                <a:solidFill>
                  <a:schemeClr val="dk1"/>
                </a:solidFill>
              </a:rPr>
              <a:t>Cluster of 20 cores/processors</a:t>
            </a:r>
            <a:endParaRPr dirty="0">
              <a:solidFill>
                <a:schemeClr val="dk1"/>
              </a:solidFill>
            </a:endParaRPr>
          </a:p>
          <a:p>
            <a:pPr marL="457200" lvl="0" indent="-355600" algn="l" rtl="0">
              <a:spcBef>
                <a:spcPts val="0"/>
              </a:spcBef>
              <a:spcAft>
                <a:spcPts val="0"/>
              </a:spcAft>
              <a:buClr>
                <a:schemeClr val="dk1"/>
              </a:buClr>
              <a:buSzPts val="2000"/>
              <a:buChar char="●"/>
            </a:pPr>
            <a:r>
              <a:rPr lang="en-GB" dirty="0">
                <a:solidFill>
                  <a:schemeClr val="dk1"/>
                </a:solidFill>
              </a:rPr>
              <a:t>Cluster of 5 compute nodes</a:t>
            </a:r>
            <a:endParaRPr dirty="0">
              <a:solidFill>
                <a:schemeClr val="dk1"/>
              </a:solidFill>
            </a:endParaRPr>
          </a:p>
          <a:p>
            <a:pPr marL="457200" lvl="0" indent="0" algn="l" rtl="0">
              <a:spcBef>
                <a:spcPts val="0"/>
              </a:spcBef>
              <a:spcAft>
                <a:spcPts val="0"/>
              </a:spcAft>
              <a:buNone/>
            </a:pPr>
            <a:endParaRPr sz="2000" dirty="0">
              <a:latin typeface="Arial"/>
              <a:ea typeface="Arial"/>
              <a:cs typeface="Arial"/>
              <a:sym typeface="Arial"/>
            </a:endParaRPr>
          </a:p>
          <a:p>
            <a:pPr marL="0" lvl="0" indent="0" algn="l" rtl="0">
              <a:spcBef>
                <a:spcPts val="0"/>
              </a:spcBef>
              <a:spcAft>
                <a:spcPts val="0"/>
              </a:spcAft>
              <a:buClr>
                <a:srgbClr val="63666A"/>
              </a:buClr>
              <a:buSzPts val="2800"/>
              <a:buFont typeface="Arial"/>
              <a:buNone/>
            </a:pPr>
            <a:endParaRPr dirty="0">
              <a:latin typeface="Arial"/>
              <a:ea typeface="Arial"/>
              <a:cs typeface="Arial"/>
              <a:sym typeface="Arial"/>
            </a:endParaRPr>
          </a:p>
          <a:p>
            <a:pPr marL="0" lvl="0" indent="0" algn="l" rtl="0">
              <a:spcBef>
                <a:spcPts val="0"/>
              </a:spcBef>
              <a:spcAft>
                <a:spcPts val="0"/>
              </a:spcAft>
              <a:buClr>
                <a:srgbClr val="63666A"/>
              </a:buClr>
              <a:buSzPts val="2800"/>
              <a:buFont typeface="Arial"/>
              <a:buNone/>
            </a:pPr>
            <a:endParaRPr dirty="0">
              <a:latin typeface="Arial"/>
              <a:ea typeface="Arial"/>
              <a:cs typeface="Arial"/>
              <a:sym typeface="Arial"/>
            </a:endParaRPr>
          </a:p>
        </p:txBody>
      </p:sp>
      <p:grpSp>
        <p:nvGrpSpPr>
          <p:cNvPr id="245" name="Google Shape;245;p36"/>
          <p:cNvGrpSpPr/>
          <p:nvPr/>
        </p:nvGrpSpPr>
        <p:grpSpPr>
          <a:xfrm>
            <a:off x="5597236" y="3117157"/>
            <a:ext cx="3352800" cy="2396958"/>
            <a:chOff x="4667250" y="2659950"/>
            <a:chExt cx="4552950" cy="3133925"/>
          </a:xfrm>
        </p:grpSpPr>
        <p:grpSp>
          <p:nvGrpSpPr>
            <p:cNvPr id="246" name="Google Shape;246;p36"/>
            <p:cNvGrpSpPr/>
            <p:nvPr/>
          </p:nvGrpSpPr>
          <p:grpSpPr>
            <a:xfrm>
              <a:off x="4667250" y="2659950"/>
              <a:ext cx="4552950" cy="3028950"/>
              <a:chOff x="4652075" y="2936875"/>
              <a:chExt cx="4552950" cy="3028950"/>
            </a:xfrm>
          </p:grpSpPr>
          <p:pic>
            <p:nvPicPr>
              <p:cNvPr id="247" name="Google Shape;247;p36"/>
              <p:cNvPicPr preferRelativeResize="0"/>
              <p:nvPr/>
            </p:nvPicPr>
            <p:blipFill>
              <a:blip r:embed="rId3">
                <a:alphaModFix/>
              </a:blip>
              <a:stretch>
                <a:fillRect/>
              </a:stretch>
            </p:blipFill>
            <p:spPr>
              <a:xfrm>
                <a:off x="4652075" y="2936875"/>
                <a:ext cx="4552950" cy="3028950"/>
              </a:xfrm>
              <a:prstGeom prst="rect">
                <a:avLst/>
              </a:prstGeom>
              <a:noFill/>
              <a:ln>
                <a:noFill/>
              </a:ln>
            </p:spPr>
          </p:pic>
          <p:pic>
            <p:nvPicPr>
              <p:cNvPr id="248" name="Google Shape;248;p36"/>
              <p:cNvPicPr preferRelativeResize="0"/>
              <p:nvPr/>
            </p:nvPicPr>
            <p:blipFill>
              <a:blip r:embed="rId4">
                <a:alphaModFix/>
              </a:blip>
              <a:stretch>
                <a:fillRect/>
              </a:stretch>
            </p:blipFill>
            <p:spPr>
              <a:xfrm>
                <a:off x="6221524" y="4107926"/>
                <a:ext cx="1314425" cy="789450"/>
              </a:xfrm>
              <a:prstGeom prst="rect">
                <a:avLst/>
              </a:prstGeom>
              <a:noFill/>
              <a:ln>
                <a:noFill/>
              </a:ln>
            </p:spPr>
          </p:pic>
          <p:sp>
            <p:nvSpPr>
              <p:cNvPr id="249" name="Google Shape;249;p36"/>
              <p:cNvSpPr txBox="1"/>
              <p:nvPr/>
            </p:nvSpPr>
            <p:spPr>
              <a:xfrm>
                <a:off x="6165081" y="4284652"/>
                <a:ext cx="1352054" cy="31888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b="1" dirty="0">
                    <a:solidFill>
                      <a:schemeClr val="lt1"/>
                    </a:solidFill>
                  </a:rPr>
                  <a:t>Network</a:t>
                </a:r>
                <a:endParaRPr b="1" dirty="0">
                  <a:solidFill>
                    <a:schemeClr val="lt1"/>
                  </a:solidFill>
                </a:endParaRPr>
              </a:p>
            </p:txBody>
          </p:sp>
        </p:grpSp>
        <p:sp>
          <p:nvSpPr>
            <p:cNvPr id="250" name="Google Shape;250;p36"/>
            <p:cNvSpPr/>
            <p:nvPr/>
          </p:nvSpPr>
          <p:spPr>
            <a:xfrm>
              <a:off x="4695350" y="5551175"/>
              <a:ext cx="1237500" cy="2427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p:nvPr/>
        </p:nvSpPr>
        <p:spPr>
          <a:xfrm>
            <a:off x="5389419" y="3103302"/>
            <a:ext cx="3588327" cy="239695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7"/>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marR="0" lvl="0" indent="0" rtl="0">
              <a:lnSpc>
                <a:spcPct val="90000"/>
              </a:lnSpc>
              <a:spcBef>
                <a:spcPts val="0"/>
              </a:spcBef>
              <a:spcAft>
                <a:spcPts val="0"/>
              </a:spcAft>
              <a:buClr>
                <a:srgbClr val="63666A"/>
              </a:buClr>
              <a:buSzPts val="2400"/>
              <a:buFont typeface="Calibri"/>
              <a:buNone/>
            </a:pPr>
            <a:r>
              <a:rPr lang="en-GB" b="1" dirty="0">
                <a:latin typeface="Arial Rounded MT Bold" panose="020F0704030504030204" pitchFamily="34" charset="0"/>
              </a:rPr>
              <a:t>LOTUS: JASMIN’s batch processing cluster  </a:t>
            </a:r>
            <a:r>
              <a:rPr lang="en-GB" b="1" dirty="0" smtClean="0">
                <a:latin typeface="Arial Rounded MT Bold" panose="020F0704030504030204" pitchFamily="34" charset="0"/>
              </a:rPr>
              <a:t>(2)</a:t>
            </a:r>
            <a:endParaRPr b="1" i="0" u="none" strike="noStrike" cap="none" dirty="0">
              <a:solidFill>
                <a:srgbClr val="63666A"/>
              </a:solidFill>
              <a:latin typeface="Arial Rounded MT Bold" panose="020F0704030504030204" pitchFamily="34" charset="0"/>
              <a:sym typeface="Calibri"/>
            </a:endParaRPr>
          </a:p>
        </p:txBody>
      </p:sp>
      <p:sp>
        <p:nvSpPr>
          <p:cNvPr id="257" name="Google Shape;257;p37"/>
          <p:cNvSpPr txBox="1">
            <a:spLocks noGrp="1"/>
          </p:cNvSpPr>
          <p:nvPr>
            <p:ph type="body" idx="1"/>
          </p:nvPr>
        </p:nvSpPr>
        <p:spPr>
          <a:xfrm>
            <a:off x="376516" y="1374630"/>
            <a:ext cx="8417860" cy="45828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63666A"/>
              </a:buClr>
              <a:buSzPts val="2800"/>
              <a:buFont typeface="Arial"/>
              <a:buNone/>
            </a:pPr>
            <a:r>
              <a:rPr lang="en-GB" sz="2800" b="1" dirty="0"/>
              <a:t>What </a:t>
            </a:r>
            <a:r>
              <a:rPr lang="en-GB" sz="2800" b="1" dirty="0" smtClean="0"/>
              <a:t>is </a:t>
            </a:r>
            <a:r>
              <a:rPr lang="en-GB" sz="2800" b="1" dirty="0"/>
              <a:t>batch processing?</a:t>
            </a:r>
            <a:endParaRPr sz="2800" b="1" dirty="0"/>
          </a:p>
          <a:p>
            <a:pPr marL="0" lvl="0" indent="0" algn="l" rtl="0">
              <a:spcBef>
                <a:spcPts val="500"/>
              </a:spcBef>
              <a:spcAft>
                <a:spcPts val="0"/>
              </a:spcAft>
              <a:buClr>
                <a:schemeClr val="dk1"/>
              </a:buClr>
              <a:buSzPts val="1100"/>
              <a:buFont typeface="Arial"/>
              <a:buNone/>
            </a:pPr>
            <a:r>
              <a:rPr lang="en-GB" dirty="0" smtClean="0">
                <a:solidFill>
                  <a:srgbClr val="032044"/>
                </a:solidFill>
              </a:rPr>
              <a:t>Batch processing is the execution of a program or a sequence of commands without user interaction. Program execution does not occur instantly</a:t>
            </a:r>
            <a:r>
              <a:rPr lang="en-GB" dirty="0">
                <a:solidFill>
                  <a:srgbClr val="032044"/>
                </a:solidFill>
              </a:rPr>
              <a:t>,</a:t>
            </a:r>
            <a:r>
              <a:rPr lang="en-GB" dirty="0" smtClean="0">
                <a:solidFill>
                  <a:srgbClr val="032044"/>
                </a:solidFill>
              </a:rPr>
              <a:t> </a:t>
            </a:r>
            <a:r>
              <a:rPr lang="en-GB" dirty="0">
                <a:solidFill>
                  <a:srgbClr val="032044"/>
                </a:solidFill>
              </a:rPr>
              <a:t>but </a:t>
            </a:r>
            <a:r>
              <a:rPr lang="en-GB" dirty="0" smtClean="0">
                <a:solidFill>
                  <a:srgbClr val="032044"/>
                </a:solidFill>
              </a:rPr>
              <a:t>via </a:t>
            </a:r>
            <a:r>
              <a:rPr lang="en-GB" dirty="0">
                <a:solidFill>
                  <a:srgbClr val="032044"/>
                </a:solidFill>
              </a:rPr>
              <a:t>a </a:t>
            </a:r>
            <a:r>
              <a:rPr lang="en-GB" b="1" dirty="0" smtClean="0">
                <a:solidFill>
                  <a:srgbClr val="032044"/>
                </a:solidFill>
              </a:rPr>
              <a:t>scheduler</a:t>
            </a:r>
            <a:r>
              <a:rPr lang="en-GB" dirty="0" smtClean="0">
                <a:solidFill>
                  <a:srgbClr val="032044"/>
                </a:solidFill>
              </a:rPr>
              <a:t> </a:t>
            </a:r>
            <a:r>
              <a:rPr lang="en-GB" dirty="0">
                <a:solidFill>
                  <a:srgbClr val="032044"/>
                </a:solidFill>
              </a:rPr>
              <a:t>that manages the </a:t>
            </a:r>
            <a:r>
              <a:rPr lang="en-GB" b="1" dirty="0">
                <a:solidFill>
                  <a:srgbClr val="032044"/>
                </a:solidFill>
              </a:rPr>
              <a:t>compute resources </a:t>
            </a:r>
            <a:r>
              <a:rPr lang="en-GB" dirty="0" smtClean="0">
                <a:solidFill>
                  <a:srgbClr val="032044"/>
                </a:solidFill>
              </a:rPr>
              <a:t>based </a:t>
            </a:r>
            <a:r>
              <a:rPr lang="en-GB" dirty="0">
                <a:solidFill>
                  <a:srgbClr val="032044"/>
                </a:solidFill>
              </a:rPr>
              <a:t>on a set of </a:t>
            </a:r>
            <a:r>
              <a:rPr lang="en-GB" dirty="0" smtClean="0">
                <a:solidFill>
                  <a:srgbClr val="032044"/>
                </a:solidFill>
              </a:rPr>
              <a:t>predefined </a:t>
            </a:r>
            <a:r>
              <a:rPr lang="en-GB" b="1" dirty="0" smtClean="0">
                <a:solidFill>
                  <a:srgbClr val="032044"/>
                </a:solidFill>
              </a:rPr>
              <a:t>policies</a:t>
            </a:r>
            <a:r>
              <a:rPr lang="en-GB" dirty="0">
                <a:solidFill>
                  <a:srgbClr val="032044"/>
                </a:solidFill>
              </a:rPr>
              <a:t>.</a:t>
            </a:r>
            <a:endParaRPr dirty="0">
              <a:solidFill>
                <a:srgbClr val="032044"/>
              </a:solidFill>
            </a:endParaRPr>
          </a:p>
          <a:p>
            <a:pPr marL="0" lvl="0" indent="0" algn="l" rtl="0">
              <a:spcBef>
                <a:spcPts val="0"/>
              </a:spcBef>
              <a:spcAft>
                <a:spcPts val="0"/>
              </a:spcAft>
              <a:buClr>
                <a:srgbClr val="63666A"/>
              </a:buClr>
              <a:buSzPts val="2800"/>
              <a:buFont typeface="Arial"/>
              <a:buNone/>
            </a:pPr>
            <a:endParaRPr sz="1200" dirty="0"/>
          </a:p>
          <a:p>
            <a:pPr marL="0" lvl="0" indent="0" algn="l" rtl="0">
              <a:spcBef>
                <a:spcPts val="0"/>
              </a:spcBef>
              <a:spcAft>
                <a:spcPts val="0"/>
              </a:spcAft>
              <a:buClr>
                <a:srgbClr val="63666A"/>
              </a:buClr>
              <a:buSzPts val="2800"/>
              <a:buFont typeface="Arial"/>
              <a:buNone/>
            </a:pPr>
            <a:r>
              <a:rPr lang="en-GB" sz="2800" b="1" dirty="0"/>
              <a:t>Differences from interactive processing</a:t>
            </a:r>
            <a:endParaRPr sz="2800" b="1" dirty="0"/>
          </a:p>
          <a:p>
            <a:pPr marL="432000" lvl="0" indent="-355600" algn="l" rtl="0">
              <a:spcBef>
                <a:spcPts val="500"/>
              </a:spcBef>
              <a:spcAft>
                <a:spcPts val="0"/>
              </a:spcAft>
              <a:buClr>
                <a:srgbClr val="032044"/>
              </a:buClr>
              <a:buSzPts val="2000"/>
              <a:buChar char="●"/>
            </a:pPr>
            <a:r>
              <a:rPr lang="en-GB" dirty="0" smtClean="0">
                <a:solidFill>
                  <a:srgbClr val="032044"/>
                </a:solidFill>
              </a:rPr>
              <a:t>User does </a:t>
            </a:r>
            <a:r>
              <a:rPr lang="en-GB" dirty="0">
                <a:solidFill>
                  <a:srgbClr val="032044"/>
                </a:solidFill>
              </a:rPr>
              <a:t>not login to </a:t>
            </a:r>
            <a:r>
              <a:rPr lang="en-GB" dirty="0" smtClean="0">
                <a:solidFill>
                  <a:srgbClr val="032044"/>
                </a:solidFill>
              </a:rPr>
              <a:t>a compute </a:t>
            </a:r>
            <a:r>
              <a:rPr lang="en-GB" dirty="0">
                <a:solidFill>
                  <a:srgbClr val="032044"/>
                </a:solidFill>
              </a:rPr>
              <a:t>node directly </a:t>
            </a:r>
            <a:r>
              <a:rPr lang="en-GB" dirty="0" smtClean="0">
                <a:solidFill>
                  <a:srgbClr val="032044"/>
                </a:solidFill>
              </a:rPr>
              <a:t>and type individual commands</a:t>
            </a:r>
            <a:endParaRPr dirty="0">
              <a:solidFill>
                <a:srgbClr val="032044"/>
              </a:solidFill>
            </a:endParaRPr>
          </a:p>
          <a:p>
            <a:pPr marL="432000" lvl="0" indent="-355600" algn="l" rtl="0">
              <a:spcBef>
                <a:spcPts val="0"/>
              </a:spcBef>
              <a:spcAft>
                <a:spcPts val="0"/>
              </a:spcAft>
              <a:buClr>
                <a:srgbClr val="032044"/>
              </a:buClr>
              <a:buSzPts val="2000"/>
              <a:buChar char="●"/>
            </a:pPr>
            <a:r>
              <a:rPr lang="en-GB" dirty="0">
                <a:solidFill>
                  <a:srgbClr val="032044"/>
                </a:solidFill>
              </a:rPr>
              <a:t>Not a GUI-based environment </a:t>
            </a:r>
            <a:endParaRPr dirty="0">
              <a:solidFill>
                <a:srgbClr val="032044"/>
              </a:solidFill>
            </a:endParaRPr>
          </a:p>
          <a:p>
            <a:pPr marL="432000" lvl="0" indent="-355600" algn="l" rtl="0">
              <a:spcBef>
                <a:spcPts val="0"/>
              </a:spcBef>
              <a:spcAft>
                <a:spcPts val="0"/>
              </a:spcAft>
              <a:buClr>
                <a:srgbClr val="032044"/>
              </a:buClr>
              <a:buSzPts val="2000"/>
              <a:buChar char="●"/>
            </a:pPr>
            <a:r>
              <a:rPr lang="en-GB" dirty="0">
                <a:solidFill>
                  <a:srgbClr val="032044"/>
                </a:solidFill>
              </a:rPr>
              <a:t>Resources more tightly monitored and controlled</a:t>
            </a:r>
            <a:endParaRPr dirty="0">
              <a:solidFill>
                <a:srgbClr val="032044"/>
              </a:solidFill>
            </a:endParaRPr>
          </a:p>
          <a:p>
            <a:pPr marL="432000" lvl="0" indent="-355600" algn="l" rtl="0">
              <a:spcBef>
                <a:spcPts val="0"/>
              </a:spcBef>
              <a:spcAft>
                <a:spcPts val="0"/>
              </a:spcAft>
              <a:buClr>
                <a:srgbClr val="032044"/>
              </a:buClr>
              <a:buSzPts val="2000"/>
              <a:buChar char="●"/>
            </a:pPr>
            <a:r>
              <a:rPr lang="en-GB" dirty="0">
                <a:solidFill>
                  <a:srgbClr val="032044"/>
                </a:solidFill>
              </a:rPr>
              <a:t>Greater computing power and more resources e.g. high memory 512GB</a:t>
            </a:r>
            <a:endParaRPr dirty="0">
              <a:solidFill>
                <a:srgbClr val="032044"/>
              </a:solidFill>
            </a:endParaRPr>
          </a:p>
          <a:p>
            <a:pPr marL="0" lvl="0" indent="0" algn="l" rtl="0">
              <a:lnSpc>
                <a:spcPct val="115000"/>
              </a:lnSpc>
              <a:spcBef>
                <a:spcPts val="500"/>
              </a:spcBef>
              <a:spcAft>
                <a:spcPts val="0"/>
              </a:spcAft>
              <a:buNone/>
            </a:pPr>
            <a:endParaRPr sz="2400" dirty="0">
              <a:solidFill>
                <a:srgbClr val="032044"/>
              </a:solidFill>
            </a:endParaRPr>
          </a:p>
          <a:p>
            <a:pPr marL="0" lvl="0" indent="0" algn="l" rtl="0">
              <a:lnSpc>
                <a:spcPct val="115000"/>
              </a:lnSpc>
              <a:spcBef>
                <a:spcPts val="500"/>
              </a:spcBef>
              <a:spcAft>
                <a:spcPts val="0"/>
              </a:spcAft>
              <a:buClr>
                <a:schemeClr val="dk1"/>
              </a:buClr>
              <a:buSzPts val="1100"/>
              <a:buFont typeface="Arial"/>
              <a:buNone/>
            </a:pPr>
            <a:endParaRPr sz="2400" dirty="0">
              <a:solidFill>
                <a:srgbClr val="032044"/>
              </a:solidFill>
            </a:endParaRPr>
          </a:p>
          <a:p>
            <a:pPr marL="0" lvl="0" indent="0" algn="l" rtl="0">
              <a:spcBef>
                <a:spcPts val="0"/>
              </a:spcBef>
              <a:spcAft>
                <a:spcPts val="0"/>
              </a:spcAft>
              <a:buClr>
                <a:srgbClr val="63666A"/>
              </a:buClr>
              <a:buSzPts val="2800"/>
              <a:buFont typeface="Arial"/>
              <a:buNone/>
            </a:pPr>
            <a:endParaRPr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9"/>
          <p:cNvSpPr txBox="1">
            <a:spLocks noGrp="1"/>
          </p:cNvSpPr>
          <p:nvPr>
            <p:ph type="title"/>
          </p:nvPr>
        </p:nvSpPr>
        <p:spPr>
          <a:xfrm>
            <a:off x="1835833" y="332656"/>
            <a:ext cx="5112568" cy="71668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Nunito"/>
              <a:buNone/>
            </a:pPr>
            <a:r>
              <a:rPr lang="en-GB" b="1" dirty="0">
                <a:latin typeface="Arial Rounded MT Bold" panose="020F0704030504030204" pitchFamily="34" charset="0"/>
                <a:ea typeface="Nunito"/>
                <a:cs typeface="Nunito"/>
                <a:sym typeface="Nunito"/>
              </a:rPr>
              <a:t>Job Submission</a:t>
            </a:r>
            <a:endParaRPr dirty="0">
              <a:latin typeface="Arial Rounded MT Bold" panose="020F0704030504030204" pitchFamily="34" charset="0"/>
            </a:endParaRPr>
          </a:p>
        </p:txBody>
      </p:sp>
      <p:sp>
        <p:nvSpPr>
          <p:cNvPr id="270" name="Google Shape;270;p39"/>
          <p:cNvSpPr txBox="1">
            <a:spLocks noGrp="1"/>
          </p:cNvSpPr>
          <p:nvPr>
            <p:ph type="body" idx="1"/>
          </p:nvPr>
        </p:nvSpPr>
        <p:spPr>
          <a:xfrm>
            <a:off x="683568" y="1268760"/>
            <a:ext cx="7772400" cy="151216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GB" sz="2800"/>
              <a:t>Jobs are submitted using the LSF scheduler</a:t>
            </a:r>
            <a:endParaRPr/>
          </a:p>
          <a:p>
            <a:pPr marL="228600" lvl="0" indent="-228600" algn="l" rtl="0">
              <a:lnSpc>
                <a:spcPct val="90000"/>
              </a:lnSpc>
              <a:spcBef>
                <a:spcPts val="1000"/>
              </a:spcBef>
              <a:spcAft>
                <a:spcPts val="0"/>
              </a:spcAft>
              <a:buClr>
                <a:schemeClr val="dk1"/>
              </a:buClr>
              <a:buSzPts val="2800"/>
              <a:buChar char="•"/>
            </a:pPr>
            <a:r>
              <a:rPr lang="en-GB" sz="2800"/>
              <a:t>Resources are allocated as they become available</a:t>
            </a:r>
            <a:endParaRPr/>
          </a:p>
          <a:p>
            <a:pPr marL="228600" lvl="0" indent="-228600" algn="l" rtl="0">
              <a:lnSpc>
                <a:spcPct val="90000"/>
              </a:lnSpc>
              <a:spcBef>
                <a:spcPts val="1000"/>
              </a:spcBef>
              <a:spcAft>
                <a:spcPts val="0"/>
              </a:spcAft>
              <a:buClr>
                <a:schemeClr val="dk1"/>
              </a:buClr>
              <a:buSzPts val="2800"/>
              <a:buChar char="•"/>
            </a:pPr>
            <a:r>
              <a:rPr lang="en-GB" sz="2800"/>
              <a:t>Fair share of resources between users</a:t>
            </a:r>
            <a:endParaRPr/>
          </a:p>
        </p:txBody>
      </p:sp>
      <p:grpSp>
        <p:nvGrpSpPr>
          <p:cNvPr id="271" name="Google Shape;271;p39"/>
          <p:cNvGrpSpPr/>
          <p:nvPr/>
        </p:nvGrpSpPr>
        <p:grpSpPr>
          <a:xfrm>
            <a:off x="1223765" y="2856334"/>
            <a:ext cx="6624736" cy="2880320"/>
            <a:chOff x="1187624" y="2780928"/>
            <a:chExt cx="6624736" cy="2880320"/>
          </a:xfrm>
        </p:grpSpPr>
        <p:pic>
          <p:nvPicPr>
            <p:cNvPr id="272" name="Google Shape;272;p39" descr="Scheduler"/>
            <p:cNvPicPr preferRelativeResize="0"/>
            <p:nvPr/>
          </p:nvPicPr>
          <p:blipFill rotWithShape="1">
            <a:blip r:embed="rId3">
              <a:alphaModFix/>
            </a:blip>
            <a:srcRect/>
            <a:stretch/>
          </p:blipFill>
          <p:spPr>
            <a:xfrm>
              <a:off x="1547664" y="2996952"/>
              <a:ext cx="5976938" cy="2379662"/>
            </a:xfrm>
            <a:prstGeom prst="rect">
              <a:avLst/>
            </a:prstGeom>
            <a:noFill/>
            <a:ln>
              <a:noFill/>
            </a:ln>
          </p:spPr>
        </p:pic>
        <p:sp>
          <p:nvSpPr>
            <p:cNvPr id="273" name="Google Shape;273;p39"/>
            <p:cNvSpPr/>
            <p:nvPr/>
          </p:nvSpPr>
          <p:spPr>
            <a:xfrm>
              <a:off x="1187624" y="2780928"/>
              <a:ext cx="6624736" cy="2880320"/>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0"/>
          <p:cNvSpPr txBox="1">
            <a:spLocks noGrp="1"/>
          </p:cNvSpPr>
          <p:nvPr>
            <p:ph type="title"/>
          </p:nvPr>
        </p:nvSpPr>
        <p:spPr>
          <a:xfrm>
            <a:off x="376518" y="380326"/>
            <a:ext cx="8417858" cy="672620"/>
          </a:xfrm>
          <a:prstGeom prst="rect">
            <a:avLst/>
          </a:prstGeom>
          <a:noFill/>
          <a:ln>
            <a:noFill/>
          </a:ln>
        </p:spPr>
        <p:txBody>
          <a:bodyPr spcFirstLastPara="1" wrap="square" lIns="91425" tIns="45700" rIns="91425" bIns="45700" anchor="t" anchorCtr="0">
            <a:noAutofit/>
          </a:bodyPr>
          <a:lstStyle/>
          <a:p>
            <a:pPr marL="0" marR="0" lvl="0" indent="0" rtl="0">
              <a:lnSpc>
                <a:spcPct val="90000"/>
              </a:lnSpc>
              <a:spcBef>
                <a:spcPts val="0"/>
              </a:spcBef>
              <a:spcAft>
                <a:spcPts val="0"/>
              </a:spcAft>
              <a:buClr>
                <a:srgbClr val="63666A"/>
              </a:buClr>
              <a:buSzPts val="2400"/>
              <a:buFont typeface="Calibri"/>
              <a:buNone/>
            </a:pPr>
            <a:r>
              <a:rPr lang="en-GB" b="1" dirty="0">
                <a:latin typeface="Arial Rounded MT Bold" panose="020F0704030504030204" pitchFamily="34" charset="0"/>
              </a:rPr>
              <a:t>LSF queues on </a:t>
            </a:r>
            <a:r>
              <a:rPr lang="en-GB" b="1" dirty="0" smtClean="0">
                <a:latin typeface="Arial Rounded MT Bold" panose="020F0704030504030204" pitchFamily="34" charset="0"/>
              </a:rPr>
              <a:t>LOTUS </a:t>
            </a:r>
            <a:endParaRPr b="1" i="0" u="none" strike="noStrike" cap="none" dirty="0">
              <a:solidFill>
                <a:srgbClr val="63666A"/>
              </a:solidFill>
              <a:latin typeface="Arial Rounded MT Bold" panose="020F0704030504030204" pitchFamily="34" charset="0"/>
              <a:sym typeface="Calibri"/>
            </a:endParaRPr>
          </a:p>
        </p:txBody>
      </p:sp>
      <p:sp>
        <p:nvSpPr>
          <p:cNvPr id="279" name="Google Shape;279;p4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3666A"/>
              </a:buClr>
              <a:buSzPts val="2800"/>
              <a:buFont typeface="Arial"/>
              <a:buNone/>
            </a:pPr>
            <a:r>
              <a:rPr lang="en-GB" sz="2800" dirty="0"/>
              <a:t>Serial queues -single core</a:t>
            </a:r>
            <a:endParaRPr sz="2800" dirty="0"/>
          </a:p>
          <a:p>
            <a:pPr marL="457200" lvl="0" indent="-381000" algn="l" rtl="0">
              <a:lnSpc>
                <a:spcPct val="115000"/>
              </a:lnSpc>
              <a:spcBef>
                <a:spcPts val="500"/>
              </a:spcBef>
              <a:spcAft>
                <a:spcPts val="0"/>
              </a:spcAft>
              <a:buClr>
                <a:srgbClr val="032044"/>
              </a:buClr>
              <a:buSzPts val="2400"/>
              <a:buChar char="●"/>
            </a:pPr>
            <a:r>
              <a:rPr lang="en-GB" sz="2400" dirty="0">
                <a:solidFill>
                  <a:srgbClr val="032044"/>
                </a:solidFill>
                <a:latin typeface="Courier"/>
                <a:ea typeface="Courier"/>
                <a:cs typeface="Courier"/>
                <a:sym typeface="Courier"/>
              </a:rPr>
              <a:t>short-serial</a:t>
            </a:r>
            <a:r>
              <a:rPr lang="en-GB" sz="2400" dirty="0">
                <a:solidFill>
                  <a:srgbClr val="032044"/>
                </a:solidFill>
              </a:rPr>
              <a:t> : default queue, runtime limit 24 hrs, memory control limit </a:t>
            </a:r>
            <a:endParaRPr sz="2400" dirty="0">
              <a:solidFill>
                <a:srgbClr val="032044"/>
              </a:solidFill>
            </a:endParaRPr>
          </a:p>
          <a:p>
            <a:pPr marL="457200" lvl="0" indent="-381000" algn="l" rtl="0">
              <a:lnSpc>
                <a:spcPct val="115000"/>
              </a:lnSpc>
              <a:spcBef>
                <a:spcPts val="0"/>
              </a:spcBef>
              <a:spcAft>
                <a:spcPts val="0"/>
              </a:spcAft>
              <a:buClr>
                <a:srgbClr val="032044"/>
              </a:buClr>
              <a:buSzPts val="2400"/>
              <a:buChar char="●"/>
            </a:pPr>
            <a:r>
              <a:rPr lang="en-GB" sz="2400" dirty="0">
                <a:solidFill>
                  <a:srgbClr val="032044"/>
                </a:solidFill>
                <a:latin typeface="Courier"/>
                <a:ea typeface="Courier"/>
                <a:cs typeface="Courier"/>
                <a:sym typeface="Courier"/>
              </a:rPr>
              <a:t>long-serial</a:t>
            </a:r>
            <a:r>
              <a:rPr lang="en-GB" sz="2400" dirty="0">
                <a:solidFill>
                  <a:srgbClr val="032044"/>
                </a:solidFill>
              </a:rPr>
              <a:t> : runtime limit 168 hrs, memory control </a:t>
            </a:r>
            <a:r>
              <a:rPr lang="en-GB" sz="2400" dirty="0" smtClean="0">
                <a:solidFill>
                  <a:srgbClr val="032044"/>
                </a:solidFill>
              </a:rPr>
              <a:t>limit</a:t>
            </a:r>
            <a:endParaRPr lang="en-GB" dirty="0">
              <a:solidFill>
                <a:srgbClr val="032044"/>
              </a:solidFill>
            </a:endParaRPr>
          </a:p>
          <a:p>
            <a:pPr marL="457200" lvl="0" indent="-381000" algn="l" rtl="0">
              <a:lnSpc>
                <a:spcPct val="115000"/>
              </a:lnSpc>
              <a:spcBef>
                <a:spcPts val="0"/>
              </a:spcBef>
              <a:spcAft>
                <a:spcPts val="0"/>
              </a:spcAft>
              <a:buClr>
                <a:srgbClr val="032044"/>
              </a:buClr>
              <a:buSzPts val="2400"/>
              <a:buChar char="●"/>
            </a:pPr>
            <a:endParaRPr sz="1200" dirty="0">
              <a:solidFill>
                <a:srgbClr val="032044"/>
              </a:solidFill>
            </a:endParaRPr>
          </a:p>
          <a:p>
            <a:pPr marL="0" lvl="0" indent="0" algn="l" rtl="0">
              <a:spcBef>
                <a:spcPts val="0"/>
              </a:spcBef>
              <a:spcAft>
                <a:spcPts val="0"/>
              </a:spcAft>
              <a:buClr>
                <a:srgbClr val="63666A"/>
              </a:buClr>
              <a:buSzPts val="2800"/>
              <a:buFont typeface="Arial"/>
              <a:buNone/>
            </a:pPr>
            <a:r>
              <a:rPr lang="en-GB" sz="2800" dirty="0"/>
              <a:t>Parallel queues -multiple cores, runtime limit 48 hrs</a:t>
            </a:r>
            <a:endParaRPr sz="2800" dirty="0"/>
          </a:p>
          <a:p>
            <a:pPr marL="457200" lvl="0" indent="-381000" algn="l" rtl="0">
              <a:lnSpc>
                <a:spcPct val="115000"/>
              </a:lnSpc>
              <a:spcBef>
                <a:spcPts val="500"/>
              </a:spcBef>
              <a:spcAft>
                <a:spcPts val="0"/>
              </a:spcAft>
              <a:buClr>
                <a:srgbClr val="032044"/>
              </a:buClr>
              <a:buSzPts val="2400"/>
              <a:buChar char="●"/>
            </a:pPr>
            <a:r>
              <a:rPr lang="en-GB" sz="2400" dirty="0">
                <a:solidFill>
                  <a:srgbClr val="032044"/>
                </a:solidFill>
                <a:latin typeface="Courier"/>
                <a:ea typeface="Courier"/>
                <a:cs typeface="Courier"/>
                <a:sym typeface="Courier"/>
              </a:rPr>
              <a:t>par-single</a:t>
            </a:r>
            <a:r>
              <a:rPr lang="en-GB" sz="2400" dirty="0">
                <a:solidFill>
                  <a:srgbClr val="032044"/>
                </a:solidFill>
              </a:rPr>
              <a:t> : 16 cores limit on a single compute node</a:t>
            </a:r>
            <a:endParaRPr sz="2400" dirty="0">
              <a:solidFill>
                <a:srgbClr val="032044"/>
              </a:solidFill>
            </a:endParaRPr>
          </a:p>
          <a:p>
            <a:pPr marL="457200" lvl="0" indent="-381000" algn="l" rtl="0">
              <a:lnSpc>
                <a:spcPct val="115000"/>
              </a:lnSpc>
              <a:spcBef>
                <a:spcPts val="0"/>
              </a:spcBef>
              <a:spcAft>
                <a:spcPts val="0"/>
              </a:spcAft>
              <a:buClr>
                <a:srgbClr val="032044"/>
              </a:buClr>
              <a:buSzPts val="2400"/>
              <a:buChar char="●"/>
            </a:pPr>
            <a:r>
              <a:rPr lang="en-GB" sz="2400" dirty="0">
                <a:solidFill>
                  <a:srgbClr val="032044"/>
                </a:solidFill>
                <a:latin typeface="Courier"/>
                <a:ea typeface="Courier"/>
                <a:cs typeface="Courier"/>
                <a:sym typeface="Courier"/>
              </a:rPr>
              <a:t>par-multi</a:t>
            </a:r>
            <a:r>
              <a:rPr lang="en-GB" sz="2400" dirty="0">
                <a:solidFill>
                  <a:srgbClr val="032044"/>
                </a:solidFill>
              </a:rPr>
              <a:t> : cores distributed across many compute </a:t>
            </a:r>
            <a:r>
              <a:rPr lang="en-GB" sz="2400" dirty="0" smtClean="0">
                <a:solidFill>
                  <a:srgbClr val="032044"/>
                </a:solidFill>
              </a:rPr>
              <a:t>nodes</a:t>
            </a:r>
            <a:endParaRPr sz="2400" dirty="0">
              <a:solidFill>
                <a:srgbClr val="032044"/>
              </a:solidFill>
            </a:endParaRPr>
          </a:p>
          <a:p>
            <a:pPr marL="0" lvl="0" indent="0" algn="l" rtl="0">
              <a:lnSpc>
                <a:spcPct val="115000"/>
              </a:lnSpc>
              <a:spcBef>
                <a:spcPts val="500"/>
              </a:spcBef>
              <a:spcAft>
                <a:spcPts val="0"/>
              </a:spcAft>
              <a:buNone/>
            </a:pPr>
            <a:r>
              <a:rPr lang="en-GB" sz="2800" dirty="0"/>
              <a:t>High memory - single core</a:t>
            </a:r>
            <a:endParaRPr sz="2800" dirty="0">
              <a:solidFill>
                <a:srgbClr val="032044"/>
              </a:solidFill>
            </a:endParaRPr>
          </a:p>
          <a:p>
            <a:pPr marL="457200" lvl="0" indent="-381000" algn="l" rtl="0">
              <a:lnSpc>
                <a:spcPct val="115000"/>
              </a:lnSpc>
              <a:spcBef>
                <a:spcPts val="500"/>
              </a:spcBef>
              <a:spcAft>
                <a:spcPts val="0"/>
              </a:spcAft>
              <a:buClr>
                <a:srgbClr val="032044"/>
              </a:buClr>
              <a:buSzPts val="2400"/>
              <a:buChar char="●"/>
            </a:pPr>
            <a:r>
              <a:rPr lang="en-GB" sz="2400" dirty="0">
                <a:solidFill>
                  <a:srgbClr val="032044"/>
                </a:solidFill>
                <a:latin typeface="Courier"/>
              </a:rPr>
              <a:t>high-mem </a:t>
            </a:r>
            <a:endParaRPr sz="2400" dirty="0">
              <a:solidFill>
                <a:srgbClr val="032044"/>
              </a:solidFill>
              <a:latin typeface="Courier"/>
            </a:endParaRPr>
          </a:p>
          <a:p>
            <a:pPr marL="457200" lvl="0" indent="0" algn="l" rtl="0">
              <a:lnSpc>
                <a:spcPct val="115000"/>
              </a:lnSpc>
              <a:spcBef>
                <a:spcPts val="500"/>
              </a:spcBef>
              <a:spcAft>
                <a:spcPts val="0"/>
              </a:spcAft>
              <a:buNone/>
            </a:pPr>
            <a:endParaRPr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idx="4294967295"/>
          </p:nvPr>
        </p:nvSpPr>
        <p:spPr>
          <a:xfrm>
            <a:off x="537493" y="237332"/>
            <a:ext cx="8229600" cy="671388"/>
          </a:xfrm>
        </p:spPr>
        <p:txBody>
          <a:bodyPr/>
          <a:lstStyle/>
          <a:p>
            <a:r>
              <a:rPr lang="en-GB" altLang="en-US" b="1" dirty="0" smtClean="0">
                <a:latin typeface="Arial Rounded MT Bold" panose="020F0704030504030204" pitchFamily="34" charset="0"/>
                <a:ea typeface="ＭＳ Ｐゴシック" pitchFamily="34" charset="-128"/>
              </a:rPr>
              <a:t>What are Big Data?</a:t>
            </a:r>
          </a:p>
        </p:txBody>
      </p:sp>
      <p:pic>
        <p:nvPicPr>
          <p:cNvPr id="4" name="Picture 2" descr="C:\My Offline Files\Community events, workshops etc\December 2013 Rdg workshop - future of UK climate projections\the-four-v-s-of-big-data.jpg"/>
          <p:cNvPicPr>
            <a:picLocks noChangeAspect="1" noChangeArrowheads="1"/>
          </p:cNvPicPr>
          <p:nvPr/>
        </p:nvPicPr>
        <p:blipFill>
          <a:blip r:embed="rId3">
            <a:extLst>
              <a:ext uri="{28A0092B-C50C-407E-A947-70E740481C1C}">
                <a14:useLocalDpi xmlns:a14="http://schemas.microsoft.com/office/drawing/2010/main" val="0"/>
              </a:ext>
            </a:extLst>
          </a:blip>
          <a:srcRect t="798"/>
          <a:stretch>
            <a:fillRect/>
          </a:stretch>
        </p:blipFill>
        <p:spPr bwMode="auto">
          <a:xfrm>
            <a:off x="539750" y="1200150"/>
            <a:ext cx="19334163" cy="1178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684213" y="1125538"/>
            <a:ext cx="5105400" cy="360362"/>
          </a:xfrm>
          <a:prstGeom prst="rect">
            <a:avLst/>
          </a:prstGeom>
          <a:gradFill rotWithShape="1">
            <a:gsLst>
              <a:gs pos="0">
                <a:srgbClr val="CE3B37"/>
              </a:gs>
              <a:gs pos="20000">
                <a:srgbClr val="CB3D3A"/>
              </a:gs>
              <a:gs pos="100000">
                <a:srgbClr val="9B2D2A"/>
              </a:gs>
            </a:gsLst>
            <a:lin ang="5400000"/>
          </a:gradFill>
          <a:ln w="9525">
            <a:solidFill>
              <a:srgbClr val="BE4B48"/>
            </a:solidFill>
            <a:miter lim="800000"/>
            <a:headEnd/>
            <a:tailEnd/>
          </a:ln>
          <a:effectLst>
            <a:outerShdw blurRad="40000" dist="23000" dir="5400000" rotWithShape="0">
              <a:srgbClr val="808080">
                <a:alpha val="34998"/>
              </a:srgbClr>
            </a:outerShdw>
          </a:effectLst>
        </p:spPr>
        <p:txBody>
          <a:bodyPr>
            <a:spAutoFit/>
          </a:bodyPr>
          <a:lstStyle/>
          <a:p>
            <a:pPr>
              <a:defRPr/>
            </a:pPr>
            <a:r>
              <a:rPr lang="en-GB" b="1" dirty="0">
                <a:solidFill>
                  <a:schemeClr val="lt1"/>
                </a:solidFill>
                <a:latin typeface="+mn-lt"/>
                <a:ea typeface="+mn-ea"/>
              </a:rPr>
              <a:t>1 ZETTABYTE = 1,000,000,000 TERABYTES</a:t>
            </a:r>
          </a:p>
        </p:txBody>
      </p:sp>
    </p:spTree>
    <p:extLst>
      <p:ext uri="{BB962C8B-B14F-4D97-AF65-F5344CB8AC3E}">
        <p14:creationId xmlns:p14="http://schemas.microsoft.com/office/powerpoint/2010/main" val="3878133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path" presetSubtype="0" accel="50000" decel="50000" fill="hold" nodeType="clickEffect">
                                  <p:stCondLst>
                                    <p:cond delay="0"/>
                                  </p:stCondLst>
                                  <p:childTnLst>
                                    <p:animMotion origin="layout" path="M 0.0059 -0.03622 L -1.29341 -0.03622 " pathEditMode="relative" rAng="0" ptsTypes="AA">
                                      <p:cBhvr>
                                        <p:cTn id="14" dur="1000" fill="hold"/>
                                        <p:tgtEl>
                                          <p:spTgt spid="4"/>
                                        </p:tgtEl>
                                        <p:attrNameLst>
                                          <p:attrName>ppt_x</p:attrName>
                                          <p:attrName>ppt_y</p:attrName>
                                        </p:attrNameLst>
                                      </p:cBhvr>
                                      <p:rCtr x="-65000" y="0"/>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56" presetClass="path" presetSubtype="0" accel="50000" decel="50000" fill="hold" nodeType="clickEffect">
                                  <p:stCondLst>
                                    <p:cond delay="0"/>
                                  </p:stCondLst>
                                  <p:childTnLst>
                                    <p:animMotion origin="layout" path="M -1.29341 -0.03622 L -0.00191 -0.82099 " pathEditMode="relative" rAng="0" ptsTypes="AA">
                                      <p:cBhvr>
                                        <p:cTn id="18" dur="1000" fill="hold"/>
                                        <p:tgtEl>
                                          <p:spTgt spid="4"/>
                                        </p:tgtEl>
                                        <p:attrNameLst>
                                          <p:attrName>ppt_x</p:attrName>
                                          <p:attrName>ppt_y</p:attrName>
                                        </p:attrNameLst>
                                      </p:cBhvr>
                                      <p:rCtr x="64600" y="-39200"/>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63" presetClass="path" presetSubtype="0" accel="50000" decel="50000" fill="hold" nodeType="clickEffect">
                                  <p:stCondLst>
                                    <p:cond delay="0"/>
                                  </p:stCondLst>
                                  <p:childTnLst>
                                    <p:animMotion origin="layout" path="M -0.00191 -0.82107 L -1.2915 -0.82107 " pathEditMode="relative" rAng="0" ptsTypes="AA">
                                      <p:cBhvr>
                                        <p:cTn id="22" dur="1000" fill="hold"/>
                                        <p:tgtEl>
                                          <p:spTgt spid="4"/>
                                        </p:tgtEl>
                                        <p:attrNameLst>
                                          <p:attrName>ppt_x</p:attrName>
                                          <p:attrName>ppt_y</p:attrName>
                                        </p:attrNameLst>
                                      </p:cBhvr>
                                      <p:rCtr x="-64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2"/>
          <p:cNvSpPr txBox="1">
            <a:spLocks noGrp="1"/>
          </p:cNvSpPr>
          <p:nvPr>
            <p:ph type="title"/>
          </p:nvPr>
        </p:nvSpPr>
        <p:spPr>
          <a:xfrm>
            <a:off x="457200" y="122238"/>
            <a:ext cx="8229600" cy="5622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0000"/>
              </a:buClr>
              <a:buSzPts val="3200"/>
              <a:buFont typeface="Calibri"/>
              <a:buNone/>
            </a:pPr>
            <a:r>
              <a:rPr lang="en-GB" sz="3200" b="1" dirty="0" smtClean="0">
                <a:latin typeface="Arial Rounded MT Bold" panose="020F0704030504030204" pitchFamily="34" charset="0"/>
              </a:rPr>
              <a:t>LSF Scheduler comm</a:t>
            </a:r>
            <a:r>
              <a:rPr lang="en-GB" sz="3200" b="1" dirty="0" smtClean="0"/>
              <a:t>ands</a:t>
            </a:r>
            <a:endParaRPr sz="3200" b="1" dirty="0"/>
          </a:p>
        </p:txBody>
      </p:sp>
      <p:sp>
        <p:nvSpPr>
          <p:cNvPr id="310" name="Google Shape;310;p42"/>
          <p:cNvSpPr txBox="1">
            <a:spLocks noGrp="1"/>
          </p:cNvSpPr>
          <p:nvPr>
            <p:ph type="body" idx="1"/>
          </p:nvPr>
        </p:nvSpPr>
        <p:spPr>
          <a:xfrm>
            <a:off x="0" y="745292"/>
            <a:ext cx="9033164" cy="52566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000000"/>
              </a:buClr>
              <a:buSzPts val="2800"/>
              <a:buFont typeface="Arial"/>
              <a:buNone/>
            </a:pPr>
            <a:r>
              <a:rPr lang="en-GB" b="1" dirty="0" smtClean="0">
                <a:solidFill>
                  <a:srgbClr val="000000"/>
                </a:solidFill>
              </a:rPr>
              <a:t>To interact with the LOTUS LSF scheduler first login to one of:</a:t>
            </a:r>
          </a:p>
          <a:p>
            <a:pPr marL="342900" lvl="0" algn="l" rtl="0">
              <a:lnSpc>
                <a:spcPct val="90000"/>
              </a:lnSpc>
              <a:spcBef>
                <a:spcPts val="0"/>
              </a:spcBef>
              <a:spcAft>
                <a:spcPts val="0"/>
              </a:spcAft>
              <a:buClr>
                <a:srgbClr val="000000"/>
              </a:buClr>
              <a:buSzPts val="2800"/>
              <a:buFont typeface="Arial" panose="020B0604020202020204" pitchFamily="34" charset="0"/>
              <a:buChar char="•"/>
            </a:pPr>
            <a:r>
              <a:rPr lang="en-GB" dirty="0" smtClean="0">
                <a:solidFill>
                  <a:srgbClr val="000000"/>
                </a:solidFill>
              </a:rPr>
              <a:t>JASMIN </a:t>
            </a:r>
            <a:r>
              <a:rPr lang="en-GB" dirty="0">
                <a:solidFill>
                  <a:srgbClr val="000000"/>
                </a:solidFill>
              </a:rPr>
              <a:t>scientific servers </a:t>
            </a:r>
            <a:r>
              <a:rPr lang="en-GB" dirty="0" smtClean="0">
                <a:solidFill>
                  <a:srgbClr val="000000"/>
                </a:solidFill>
              </a:rPr>
              <a:t>(</a:t>
            </a:r>
            <a:r>
              <a:rPr lang="en-GB" dirty="0" err="1" smtClean="0">
                <a:solidFill>
                  <a:schemeClr val="tx1"/>
                </a:solidFill>
                <a:latin typeface="Calibri" panose="020F0502020204030204" pitchFamily="34" charset="0"/>
                <a:ea typeface="Courier New"/>
                <a:cs typeface="Calibri" panose="020F0502020204030204" pitchFamily="34" charset="0"/>
                <a:sym typeface="Courier New"/>
              </a:rPr>
              <a:t>jasmin-sci</a:t>
            </a:r>
            <a:r>
              <a:rPr lang="en-GB" b="1" dirty="0" smtClean="0">
                <a:solidFill>
                  <a:schemeClr val="tx1"/>
                </a:solidFill>
                <a:latin typeface="Calibri" panose="020F0502020204030204" pitchFamily="34" charset="0"/>
                <a:ea typeface="Courier New"/>
                <a:cs typeface="Calibri" panose="020F0502020204030204" pitchFamily="34" charset="0"/>
                <a:sym typeface="Courier New"/>
              </a:rPr>
              <a:t>[</a:t>
            </a:r>
            <a:r>
              <a:rPr lang="en-GB" dirty="0" smtClean="0">
                <a:solidFill>
                  <a:schemeClr val="tx1"/>
                </a:solidFill>
                <a:latin typeface="Calibri" panose="020F0502020204030204" pitchFamily="34" charset="0"/>
                <a:ea typeface="Courier New"/>
                <a:cs typeface="Calibri" panose="020F0502020204030204" pitchFamily="34" charset="0"/>
                <a:sym typeface="Courier New"/>
              </a:rPr>
              <a:t>1-5</a:t>
            </a:r>
            <a:r>
              <a:rPr lang="en-GB" b="1" dirty="0">
                <a:solidFill>
                  <a:schemeClr val="tx1"/>
                </a:solidFill>
                <a:latin typeface="Calibri" panose="020F0502020204030204" pitchFamily="34" charset="0"/>
                <a:ea typeface="Courier New"/>
                <a:cs typeface="Calibri" panose="020F0502020204030204" pitchFamily="34" charset="0"/>
                <a:sym typeface="Courier New"/>
              </a:rPr>
              <a:t>]</a:t>
            </a:r>
            <a:r>
              <a:rPr lang="en-GB" dirty="0">
                <a:solidFill>
                  <a:schemeClr val="tx1"/>
                </a:solidFill>
                <a:latin typeface="Calibri" panose="020F0502020204030204" pitchFamily="34" charset="0"/>
                <a:ea typeface="Courier New"/>
                <a:cs typeface="Calibri" panose="020F0502020204030204" pitchFamily="34" charset="0"/>
                <a:sym typeface="Courier New"/>
              </a:rPr>
              <a:t>.</a:t>
            </a:r>
            <a:r>
              <a:rPr lang="en-GB" dirty="0" smtClean="0">
                <a:solidFill>
                  <a:schemeClr val="tx1"/>
                </a:solidFill>
                <a:latin typeface="Calibri" panose="020F0502020204030204" pitchFamily="34" charset="0"/>
                <a:ea typeface="Courier New"/>
                <a:cs typeface="Calibri" panose="020F0502020204030204" pitchFamily="34" charset="0"/>
                <a:sym typeface="Courier New"/>
              </a:rPr>
              <a:t>ceda.ac.uk)</a:t>
            </a:r>
          </a:p>
          <a:p>
            <a:pPr marL="342900" lvl="0" algn="l" rtl="0">
              <a:lnSpc>
                <a:spcPct val="90000"/>
              </a:lnSpc>
              <a:spcBef>
                <a:spcPts val="0"/>
              </a:spcBef>
              <a:spcAft>
                <a:spcPts val="0"/>
              </a:spcAft>
              <a:buClr>
                <a:srgbClr val="000000"/>
              </a:buClr>
              <a:buSzPts val="2800"/>
              <a:buFont typeface="Arial" panose="020B0604020202020204" pitchFamily="34" charset="0"/>
              <a:buChar char="•"/>
            </a:pPr>
            <a:r>
              <a:rPr lang="en-GB" dirty="0" smtClean="0">
                <a:solidFill>
                  <a:srgbClr val="000000"/>
                </a:solidFill>
              </a:rPr>
              <a:t>LOTUS </a:t>
            </a:r>
            <a:r>
              <a:rPr lang="en-GB" dirty="0">
                <a:solidFill>
                  <a:srgbClr val="000000"/>
                </a:solidFill>
              </a:rPr>
              <a:t>head </a:t>
            </a:r>
            <a:r>
              <a:rPr lang="en-GB" dirty="0" smtClean="0">
                <a:solidFill>
                  <a:srgbClr val="000000"/>
                </a:solidFill>
              </a:rPr>
              <a:t>node</a:t>
            </a:r>
            <a:r>
              <a:rPr lang="en-GB" dirty="0">
                <a:solidFill>
                  <a:srgbClr val="000000"/>
                </a:solidFill>
              </a:rPr>
              <a:t> </a:t>
            </a:r>
            <a:r>
              <a:rPr lang="en-GB" dirty="0" smtClean="0">
                <a:solidFill>
                  <a:srgbClr val="000000"/>
                </a:solidFill>
              </a:rPr>
              <a:t>(</a:t>
            </a:r>
            <a:r>
              <a:rPr lang="en-GB" dirty="0" smtClean="0">
                <a:solidFill>
                  <a:schemeClr val="tx1"/>
                </a:solidFill>
                <a:latin typeface="Calibri" panose="020F0502020204030204" pitchFamily="34" charset="0"/>
                <a:cs typeface="Calibri" panose="020F0502020204030204" pitchFamily="34" charset="0"/>
              </a:rPr>
              <a:t>l</a:t>
            </a:r>
            <a:r>
              <a:rPr lang="en-GB" dirty="0" smtClean="0">
                <a:solidFill>
                  <a:schemeClr val="tx1"/>
                </a:solidFill>
                <a:latin typeface="Calibri" panose="020F0502020204030204" pitchFamily="34" charset="0"/>
                <a:ea typeface="Courier New"/>
                <a:cs typeface="Calibri" panose="020F0502020204030204" pitchFamily="34" charset="0"/>
                <a:sym typeface="Courier New"/>
              </a:rPr>
              <a:t>otus.jc.rl.ac.uk</a:t>
            </a:r>
            <a:r>
              <a:rPr lang="en-GB" dirty="0" smtClean="0">
                <a:solidFill>
                  <a:schemeClr val="tx1"/>
                </a:solidFill>
                <a:latin typeface="Courier New"/>
                <a:ea typeface="Courier New"/>
                <a:cs typeface="Courier New"/>
                <a:sym typeface="Courier New"/>
              </a:rPr>
              <a:t>)</a:t>
            </a:r>
            <a:endParaRPr dirty="0"/>
          </a:p>
          <a:p>
            <a:pPr marL="228600" lvl="0" indent="-228600" algn="l" rtl="0">
              <a:lnSpc>
                <a:spcPct val="90000"/>
              </a:lnSpc>
              <a:spcBef>
                <a:spcPts val="1000"/>
              </a:spcBef>
              <a:spcAft>
                <a:spcPts val="0"/>
              </a:spcAft>
              <a:buClr>
                <a:srgbClr val="000000"/>
              </a:buClr>
              <a:buSzPts val="2400"/>
              <a:buFont typeface="Arial"/>
              <a:buNone/>
            </a:pPr>
            <a:r>
              <a:rPr lang="en-GB" b="1" dirty="0" smtClean="0"/>
              <a:t>Job submission: </a:t>
            </a:r>
            <a:r>
              <a:rPr lang="en-GB" b="1" dirty="0" err="1" smtClean="0">
                <a:latin typeface="Courier New" panose="02070309020205020404" pitchFamily="49" charset="0"/>
                <a:cs typeface="Courier New" panose="02070309020205020404" pitchFamily="49" charset="0"/>
              </a:rPr>
              <a:t>bsub</a:t>
            </a:r>
            <a:r>
              <a:rPr lang="en-GB" b="1" dirty="0" smtClean="0">
                <a:latin typeface="Courier New" panose="02070309020205020404" pitchFamily="49" charset="0"/>
                <a:cs typeface="Courier New" panose="02070309020205020404" pitchFamily="49" charset="0"/>
              </a:rPr>
              <a:t> &lt;options&gt; command</a:t>
            </a:r>
            <a:endParaRPr lang="en-GB" sz="1000" b="1" dirty="0">
              <a:latin typeface="Courier New" panose="02070309020205020404" pitchFamily="49" charset="0"/>
              <a:cs typeface="Courier New" panose="02070309020205020404" pitchFamily="49" charset="0"/>
            </a:endParaRPr>
          </a:p>
          <a:p>
            <a:pPr marL="228600" lvl="0" indent="-228600" algn="l" rtl="0">
              <a:lnSpc>
                <a:spcPct val="90000"/>
              </a:lnSpc>
              <a:spcBef>
                <a:spcPts val="1000"/>
              </a:spcBef>
              <a:spcAft>
                <a:spcPts val="0"/>
              </a:spcAft>
              <a:buClr>
                <a:srgbClr val="000000"/>
              </a:buClr>
              <a:buSzPts val="2400"/>
              <a:buFont typeface="Arial"/>
              <a:buNone/>
            </a:pPr>
            <a:endParaRPr sz="800" b="1" dirty="0">
              <a:latin typeface="Courier New" panose="02070309020205020404" pitchFamily="49" charset="0"/>
              <a:cs typeface="Courier New" panose="02070309020205020404" pitchFamily="49" charset="0"/>
            </a:endParaRPr>
          </a:p>
          <a:p>
            <a:pPr marL="0" lvl="0" indent="0" rtl="0">
              <a:lnSpc>
                <a:spcPct val="80000"/>
              </a:lnSpc>
              <a:spcBef>
                <a:spcPts val="304"/>
              </a:spcBef>
              <a:spcAft>
                <a:spcPts val="0"/>
              </a:spcAft>
              <a:buClr>
                <a:schemeClr val="dk1"/>
              </a:buClr>
              <a:buSzPts val="1100"/>
              <a:buFont typeface="Arial"/>
              <a:buNone/>
            </a:pPr>
            <a:r>
              <a:rPr lang="en-GB" sz="2000" dirty="0" smtClean="0">
                <a:solidFill>
                  <a:srgbClr val="032044"/>
                </a:solidFill>
                <a:latin typeface="Courier"/>
                <a:ea typeface="Courier New"/>
                <a:cs typeface="Courier New"/>
                <a:sym typeface="Courier New"/>
              </a:rPr>
              <a:t>  </a:t>
            </a:r>
            <a:r>
              <a:rPr lang="en-GB" sz="1800" dirty="0" smtClean="0">
                <a:solidFill>
                  <a:srgbClr val="032044"/>
                </a:solidFill>
                <a:latin typeface="Courier"/>
                <a:ea typeface="Courier New"/>
                <a:cs typeface="Courier New"/>
                <a:sym typeface="Courier New"/>
              </a:rPr>
              <a:t>$ </a:t>
            </a:r>
            <a:r>
              <a:rPr lang="en-GB" sz="1800" b="1" dirty="0" err="1">
                <a:solidFill>
                  <a:srgbClr val="032044"/>
                </a:solidFill>
                <a:latin typeface="Courier New" panose="02070309020205020404" pitchFamily="49" charset="0"/>
                <a:ea typeface="Courier New"/>
                <a:cs typeface="Courier New" panose="02070309020205020404" pitchFamily="49" charset="0"/>
                <a:sym typeface="Courier New"/>
              </a:rPr>
              <a:t>bsub</a:t>
            </a:r>
            <a:r>
              <a:rPr lang="en-GB" sz="1800" dirty="0">
                <a:solidFill>
                  <a:srgbClr val="032044"/>
                </a:solidFill>
                <a:latin typeface="Courier New" panose="02070309020205020404" pitchFamily="49" charset="0"/>
                <a:ea typeface="Courier New"/>
                <a:cs typeface="Courier New" panose="02070309020205020404" pitchFamily="49" charset="0"/>
                <a:sym typeface="Courier New"/>
              </a:rPr>
              <a:t> -o %</a:t>
            </a:r>
            <a:r>
              <a:rPr lang="en-GB" sz="1800" dirty="0" err="1">
                <a:solidFill>
                  <a:srgbClr val="032044"/>
                </a:solidFill>
                <a:latin typeface="Courier New" panose="02070309020205020404" pitchFamily="49" charset="0"/>
                <a:ea typeface="Courier New"/>
                <a:cs typeface="Courier New" panose="02070309020205020404" pitchFamily="49" charset="0"/>
                <a:sym typeface="Courier New"/>
              </a:rPr>
              <a:t>J.out</a:t>
            </a:r>
            <a:r>
              <a:rPr lang="en-GB" sz="1800" dirty="0">
                <a:solidFill>
                  <a:srgbClr val="032044"/>
                </a:solidFill>
                <a:latin typeface="Courier New" panose="02070309020205020404" pitchFamily="49" charset="0"/>
                <a:ea typeface="Courier New"/>
                <a:cs typeface="Courier New" panose="02070309020205020404" pitchFamily="49" charset="0"/>
                <a:sym typeface="Courier New"/>
              </a:rPr>
              <a:t> -W 00:10 python2.7 </a:t>
            </a:r>
            <a:r>
              <a:rPr lang="en-GB" sz="1800" b="1" dirty="0" smtClean="0">
                <a:solidFill>
                  <a:srgbClr val="032044"/>
                </a:solidFill>
                <a:latin typeface="Courier New" panose="02070309020205020404" pitchFamily="49" charset="0"/>
                <a:ea typeface="Courier New"/>
                <a:cs typeface="Courier New" panose="02070309020205020404" pitchFamily="49" charset="0"/>
                <a:sym typeface="Courier New"/>
              </a:rPr>
              <a:t>mypythonscript.py</a:t>
            </a:r>
            <a:endParaRPr sz="1800" b="1" dirty="0">
              <a:solidFill>
                <a:srgbClr val="032044"/>
              </a:solidFill>
              <a:latin typeface="Courier New" panose="02070309020205020404" pitchFamily="49" charset="0"/>
              <a:ea typeface="Courier New"/>
              <a:cs typeface="Courier New" panose="02070309020205020404" pitchFamily="49" charset="0"/>
              <a:sym typeface="Courier New"/>
            </a:endParaRPr>
          </a:p>
          <a:p>
            <a:pPr marL="0" lvl="0" indent="0" rtl="0">
              <a:lnSpc>
                <a:spcPct val="80000"/>
              </a:lnSpc>
              <a:spcBef>
                <a:spcPts val="304"/>
              </a:spcBef>
              <a:spcAft>
                <a:spcPts val="0"/>
              </a:spcAft>
              <a:buClr>
                <a:schemeClr val="dk1"/>
              </a:buClr>
              <a:buSzPts val="1100"/>
              <a:buFont typeface="Arial"/>
              <a:buNone/>
            </a:pPr>
            <a:r>
              <a:rPr lang="en-GB" sz="1800" dirty="0" smtClean="0">
                <a:solidFill>
                  <a:srgbClr val="032044"/>
                </a:solidFill>
                <a:latin typeface="Courier New" panose="02070309020205020404" pitchFamily="49" charset="0"/>
                <a:ea typeface="Courier New"/>
                <a:cs typeface="Courier New" panose="02070309020205020404" pitchFamily="49" charset="0"/>
                <a:sym typeface="Courier New"/>
              </a:rPr>
              <a:t>  Job </a:t>
            </a:r>
            <a:r>
              <a:rPr lang="en-GB" sz="1800" dirty="0">
                <a:solidFill>
                  <a:srgbClr val="032044"/>
                </a:solidFill>
                <a:latin typeface="Courier New" panose="02070309020205020404" pitchFamily="49" charset="0"/>
                <a:ea typeface="Courier New"/>
                <a:cs typeface="Courier New" panose="02070309020205020404" pitchFamily="49" charset="0"/>
                <a:sym typeface="Courier New"/>
              </a:rPr>
              <a:t>&lt;6485340&gt; is submitted to default queue &lt;short-serial&gt;.</a:t>
            </a:r>
            <a:endParaRPr sz="1800" dirty="0">
              <a:solidFill>
                <a:srgbClr val="032044"/>
              </a:solidFill>
              <a:latin typeface="Courier New" panose="02070309020205020404" pitchFamily="49" charset="0"/>
              <a:ea typeface="Courier New"/>
              <a:cs typeface="Courier New" panose="02070309020205020404" pitchFamily="49" charset="0"/>
              <a:sym typeface="Courier New"/>
            </a:endParaRPr>
          </a:p>
          <a:p>
            <a:pPr marL="228600" lvl="0" indent="-228600" algn="l" rtl="0">
              <a:lnSpc>
                <a:spcPct val="90000"/>
              </a:lnSpc>
              <a:spcBef>
                <a:spcPts val="1000"/>
              </a:spcBef>
              <a:spcAft>
                <a:spcPts val="0"/>
              </a:spcAft>
              <a:buClr>
                <a:schemeClr val="dk1"/>
              </a:buClr>
              <a:buSzPts val="800"/>
              <a:buFont typeface="Arial"/>
              <a:buNone/>
            </a:pPr>
            <a:endParaRPr sz="800" dirty="0">
              <a:solidFill>
                <a:srgbClr val="000000"/>
              </a:solidFill>
              <a:latin typeface="Courier"/>
            </a:endParaRPr>
          </a:p>
          <a:p>
            <a:pPr marL="0" lvl="0" indent="0" algn="l" rtl="0">
              <a:lnSpc>
                <a:spcPct val="80000"/>
              </a:lnSpc>
              <a:spcBef>
                <a:spcPts val="0"/>
              </a:spcBef>
              <a:spcAft>
                <a:spcPts val="0"/>
              </a:spcAft>
              <a:buClr>
                <a:srgbClr val="032044"/>
              </a:buClr>
              <a:buSzPts val="2400"/>
              <a:buFont typeface="Arial"/>
              <a:buNone/>
            </a:pPr>
            <a:r>
              <a:rPr lang="en-GB" b="1" dirty="0">
                <a:solidFill>
                  <a:srgbClr val="032044"/>
                </a:solidFill>
              </a:rPr>
              <a:t>Job information:</a:t>
            </a:r>
            <a:r>
              <a:rPr lang="en-GB" sz="1520" b="1" dirty="0">
                <a:solidFill>
                  <a:srgbClr val="032044"/>
                </a:solidFill>
                <a:latin typeface="Courier New"/>
                <a:ea typeface="Courier New"/>
                <a:cs typeface="Courier New"/>
                <a:sym typeface="Courier New"/>
              </a:rPr>
              <a:t> </a:t>
            </a:r>
            <a:r>
              <a:rPr lang="en-GB" b="1" dirty="0" err="1">
                <a:solidFill>
                  <a:srgbClr val="032044"/>
                </a:solidFill>
                <a:latin typeface="Courier New"/>
                <a:ea typeface="Courier New"/>
                <a:cs typeface="Courier New"/>
                <a:sym typeface="Courier New"/>
              </a:rPr>
              <a:t>bjobs</a:t>
            </a:r>
            <a:endParaRPr b="1" dirty="0">
              <a:solidFill>
                <a:srgbClr val="032044"/>
              </a:solidFill>
            </a:endParaRPr>
          </a:p>
          <a:p>
            <a:pPr marL="0" lvl="0" indent="0" algn="l" rtl="0">
              <a:lnSpc>
                <a:spcPct val="80000"/>
              </a:lnSpc>
              <a:spcBef>
                <a:spcPts val="400"/>
              </a:spcBef>
              <a:spcAft>
                <a:spcPts val="0"/>
              </a:spcAft>
              <a:buClr>
                <a:srgbClr val="032044"/>
              </a:buClr>
              <a:buSzPts val="2000"/>
              <a:buNone/>
            </a:pPr>
            <a:r>
              <a:rPr lang="en-GB" sz="1679" dirty="0" smtClean="0">
                <a:solidFill>
                  <a:srgbClr val="032044"/>
                </a:solidFill>
              </a:rPr>
              <a:t> </a:t>
            </a:r>
            <a:endParaRPr sz="1040" dirty="0">
              <a:solidFill>
                <a:srgbClr val="032044"/>
              </a:solidFill>
            </a:endParaRPr>
          </a:p>
          <a:p>
            <a:pPr marL="0" lvl="0" indent="0" rtl="0">
              <a:lnSpc>
                <a:spcPct val="80000"/>
              </a:lnSpc>
              <a:spcBef>
                <a:spcPts val="304"/>
              </a:spcBef>
              <a:spcAft>
                <a:spcPts val="0"/>
              </a:spcAft>
              <a:buNone/>
            </a:pPr>
            <a:r>
              <a:rPr lang="en-GB" sz="1800" dirty="0" smtClean="0">
                <a:solidFill>
                  <a:srgbClr val="032044"/>
                </a:solidFill>
                <a:latin typeface="Courier New"/>
                <a:ea typeface="Courier New"/>
                <a:cs typeface="Courier New"/>
                <a:sym typeface="Courier New"/>
              </a:rPr>
              <a:t>  $ </a:t>
            </a:r>
            <a:r>
              <a:rPr lang="en-GB" sz="1800" b="1" dirty="0" err="1">
                <a:solidFill>
                  <a:srgbClr val="032044"/>
                </a:solidFill>
                <a:latin typeface="Courier New"/>
                <a:ea typeface="Courier New"/>
                <a:cs typeface="Courier New"/>
                <a:sym typeface="Courier New"/>
              </a:rPr>
              <a:t>bjobs</a:t>
            </a:r>
            <a:endParaRPr sz="1800" b="1" dirty="0">
              <a:solidFill>
                <a:srgbClr val="032044"/>
              </a:solidFill>
              <a:latin typeface="Courier New"/>
              <a:ea typeface="Courier New"/>
              <a:cs typeface="Courier New"/>
              <a:sym typeface="Courier New"/>
            </a:endParaRPr>
          </a:p>
          <a:p>
            <a:pPr marL="0" lvl="0" indent="0" rtl="0">
              <a:lnSpc>
                <a:spcPct val="80000"/>
              </a:lnSpc>
              <a:spcBef>
                <a:spcPts val="264"/>
              </a:spcBef>
              <a:spcAft>
                <a:spcPts val="0"/>
              </a:spcAft>
              <a:buClr>
                <a:srgbClr val="032044"/>
              </a:buClr>
              <a:buSzPts val="1320"/>
              <a:buFont typeface="Arial"/>
              <a:buNone/>
            </a:pPr>
            <a:r>
              <a:rPr lang="en-GB" sz="1400" dirty="0" smtClean="0">
                <a:solidFill>
                  <a:srgbClr val="032044"/>
                </a:solidFill>
                <a:latin typeface="Courier New"/>
                <a:ea typeface="Courier New"/>
                <a:cs typeface="Courier New"/>
                <a:sym typeface="Courier New"/>
              </a:rPr>
              <a:t>  JOBID     </a:t>
            </a:r>
            <a:r>
              <a:rPr lang="en-GB" sz="1400" dirty="0">
                <a:solidFill>
                  <a:srgbClr val="032044"/>
                </a:solidFill>
                <a:latin typeface="Courier New"/>
                <a:ea typeface="Courier New"/>
                <a:cs typeface="Courier New"/>
                <a:sym typeface="Courier New"/>
              </a:rPr>
              <a:t>USER  </a:t>
            </a:r>
            <a:r>
              <a:rPr lang="en-GB" sz="1400" dirty="0" smtClean="0">
                <a:solidFill>
                  <a:srgbClr val="032044"/>
                </a:solidFill>
                <a:latin typeface="Courier New"/>
                <a:ea typeface="Courier New"/>
                <a:cs typeface="Courier New"/>
                <a:sym typeface="Courier New"/>
              </a:rPr>
              <a:t>STAT  </a:t>
            </a:r>
            <a:r>
              <a:rPr lang="en-GB" sz="1400" dirty="0">
                <a:solidFill>
                  <a:srgbClr val="032044"/>
                </a:solidFill>
                <a:latin typeface="Courier New"/>
                <a:ea typeface="Courier New"/>
                <a:cs typeface="Courier New"/>
                <a:sym typeface="Courier New"/>
              </a:rPr>
              <a:t>QUEUE      </a:t>
            </a:r>
            <a:r>
              <a:rPr lang="en-GB" sz="1400" dirty="0" smtClean="0">
                <a:solidFill>
                  <a:srgbClr val="032044"/>
                </a:solidFill>
                <a:latin typeface="Courier New"/>
                <a:ea typeface="Courier New"/>
                <a:cs typeface="Courier New"/>
                <a:sym typeface="Courier New"/>
              </a:rPr>
              <a:t>  FROM_HOST    </a:t>
            </a:r>
            <a:r>
              <a:rPr lang="en-GB" sz="1400" dirty="0">
                <a:solidFill>
                  <a:srgbClr val="032044"/>
                </a:solidFill>
                <a:latin typeface="Courier New"/>
                <a:ea typeface="Courier New"/>
                <a:cs typeface="Courier New"/>
                <a:sym typeface="Courier New"/>
              </a:rPr>
              <a:t>EXEC_HOST </a:t>
            </a:r>
            <a:r>
              <a:rPr lang="en-GB" sz="1400" dirty="0" smtClean="0">
                <a:solidFill>
                  <a:srgbClr val="032044"/>
                </a:solidFill>
                <a:latin typeface="Courier New"/>
                <a:ea typeface="Courier New"/>
                <a:cs typeface="Courier New"/>
                <a:sym typeface="Courier New"/>
              </a:rPr>
              <a:t>  JOB_NAME SUBMIT_TIME</a:t>
            </a:r>
            <a:endParaRPr lang="en-GB" sz="1400" dirty="0">
              <a:solidFill>
                <a:srgbClr val="032044"/>
              </a:solidFill>
              <a:ea typeface="Courier New"/>
            </a:endParaRPr>
          </a:p>
          <a:p>
            <a:pPr marL="0" lvl="0" indent="0" rtl="0">
              <a:lnSpc>
                <a:spcPct val="80000"/>
              </a:lnSpc>
              <a:spcBef>
                <a:spcPts val="264"/>
              </a:spcBef>
              <a:spcAft>
                <a:spcPts val="0"/>
              </a:spcAft>
              <a:buClr>
                <a:srgbClr val="032044"/>
              </a:buClr>
              <a:buSzPts val="1320"/>
              <a:buFont typeface="Arial"/>
              <a:buNone/>
            </a:pPr>
            <a:r>
              <a:rPr lang="en-GB" sz="1400" dirty="0" smtClean="0">
                <a:solidFill>
                  <a:srgbClr val="032044"/>
                </a:solidFill>
                <a:latin typeface="Courier New"/>
                <a:ea typeface="Courier New"/>
                <a:cs typeface="Courier New"/>
                <a:sym typeface="Courier New"/>
              </a:rPr>
              <a:t>  6485340   </a:t>
            </a:r>
            <a:r>
              <a:rPr lang="en-GB" sz="1400" dirty="0" err="1">
                <a:solidFill>
                  <a:srgbClr val="032044"/>
                </a:solidFill>
                <a:latin typeface="Courier New"/>
                <a:ea typeface="Courier New"/>
                <a:cs typeface="Courier New"/>
                <a:sym typeface="Courier New"/>
              </a:rPr>
              <a:t>msmiz</a:t>
            </a:r>
            <a:r>
              <a:rPr lang="en-GB" sz="1400" dirty="0">
                <a:solidFill>
                  <a:srgbClr val="032044"/>
                </a:solidFill>
                <a:latin typeface="Courier New"/>
                <a:ea typeface="Courier New"/>
                <a:cs typeface="Courier New"/>
                <a:sym typeface="Courier New"/>
              </a:rPr>
              <a:t> </a:t>
            </a:r>
            <a:r>
              <a:rPr lang="en-GB" sz="1400" dirty="0" smtClean="0">
                <a:solidFill>
                  <a:srgbClr val="032044"/>
                </a:solidFill>
                <a:latin typeface="Courier New"/>
                <a:ea typeface="Courier New"/>
                <a:cs typeface="Courier New"/>
                <a:sym typeface="Courier New"/>
              </a:rPr>
              <a:t> RUN  </a:t>
            </a:r>
            <a:r>
              <a:rPr lang="en-GB" sz="1400" dirty="0">
                <a:solidFill>
                  <a:srgbClr val="032044"/>
                </a:solidFill>
                <a:latin typeface="Courier New"/>
                <a:ea typeface="Courier New"/>
                <a:cs typeface="Courier New"/>
                <a:sym typeface="Courier New"/>
              </a:rPr>
              <a:t>short-serial jasmin-sci1 </a:t>
            </a:r>
            <a:r>
              <a:rPr lang="en-GB" sz="1400" dirty="0" smtClean="0">
                <a:solidFill>
                  <a:srgbClr val="032044"/>
                </a:solidFill>
                <a:latin typeface="Courier New"/>
                <a:ea typeface="Courier New"/>
                <a:cs typeface="Courier New"/>
                <a:sym typeface="Courier New"/>
              </a:rPr>
              <a:t> host177.jc</a:t>
            </a:r>
            <a:r>
              <a:rPr lang="en-GB" sz="1400" dirty="0">
                <a:solidFill>
                  <a:srgbClr val="032044"/>
                </a:solidFill>
                <a:latin typeface="Courier New"/>
                <a:ea typeface="Courier New"/>
                <a:cs typeface="Courier New"/>
                <a:sym typeface="Courier New"/>
              </a:rPr>
              <a:t>. Myjob1  </a:t>
            </a:r>
            <a:r>
              <a:rPr lang="en-GB" sz="1400" dirty="0" smtClean="0">
                <a:solidFill>
                  <a:srgbClr val="032044"/>
                </a:solidFill>
                <a:latin typeface="Courier New"/>
                <a:ea typeface="Courier New"/>
                <a:cs typeface="Courier New"/>
                <a:sym typeface="Courier New"/>
              </a:rPr>
              <a:t> Jul </a:t>
            </a:r>
            <a:r>
              <a:rPr lang="en-GB" sz="1400" dirty="0">
                <a:solidFill>
                  <a:srgbClr val="032044"/>
                </a:solidFill>
                <a:latin typeface="Courier New"/>
                <a:ea typeface="Courier New"/>
                <a:cs typeface="Courier New"/>
                <a:sym typeface="Courier New"/>
              </a:rPr>
              <a:t>21 11:46</a:t>
            </a:r>
            <a:endParaRPr sz="1400" dirty="0">
              <a:solidFill>
                <a:srgbClr val="032044"/>
              </a:solidFill>
            </a:endParaRPr>
          </a:p>
          <a:p>
            <a:pPr marL="0" lvl="0" indent="0" rtl="0">
              <a:lnSpc>
                <a:spcPct val="80000"/>
              </a:lnSpc>
              <a:spcBef>
                <a:spcPts val="264"/>
              </a:spcBef>
              <a:spcAft>
                <a:spcPts val="0"/>
              </a:spcAft>
              <a:buClr>
                <a:srgbClr val="032044"/>
              </a:buClr>
              <a:buSzPts val="1320"/>
              <a:buFont typeface="Arial"/>
              <a:buNone/>
            </a:pPr>
            <a:r>
              <a:rPr lang="en-GB" sz="1400" dirty="0" smtClean="0">
                <a:solidFill>
                  <a:srgbClr val="032044"/>
                </a:solidFill>
                <a:latin typeface="Courier New"/>
                <a:ea typeface="Courier New"/>
                <a:cs typeface="Courier New"/>
                <a:sym typeface="Courier New"/>
              </a:rPr>
              <a:t>  6485346   </a:t>
            </a:r>
            <a:r>
              <a:rPr lang="en-GB" sz="1400" dirty="0" err="1">
                <a:solidFill>
                  <a:srgbClr val="032044"/>
                </a:solidFill>
                <a:latin typeface="Courier New"/>
                <a:ea typeface="Courier New"/>
                <a:cs typeface="Courier New"/>
                <a:sym typeface="Courier New"/>
              </a:rPr>
              <a:t>msmiz</a:t>
            </a:r>
            <a:r>
              <a:rPr lang="en-GB" sz="1400" dirty="0">
                <a:solidFill>
                  <a:srgbClr val="032044"/>
                </a:solidFill>
                <a:latin typeface="Courier New"/>
                <a:ea typeface="Courier New"/>
                <a:cs typeface="Courier New"/>
                <a:sym typeface="Courier New"/>
              </a:rPr>
              <a:t> </a:t>
            </a:r>
            <a:r>
              <a:rPr lang="en-GB" sz="1400" dirty="0" smtClean="0">
                <a:solidFill>
                  <a:srgbClr val="032044"/>
                </a:solidFill>
                <a:latin typeface="Courier New"/>
                <a:ea typeface="Courier New"/>
                <a:cs typeface="Courier New"/>
                <a:sym typeface="Courier New"/>
              </a:rPr>
              <a:t> RUN  </a:t>
            </a:r>
            <a:r>
              <a:rPr lang="en-GB" sz="1400" dirty="0">
                <a:solidFill>
                  <a:srgbClr val="032044"/>
                </a:solidFill>
                <a:latin typeface="Courier New"/>
                <a:ea typeface="Courier New"/>
                <a:cs typeface="Courier New"/>
                <a:sym typeface="Courier New"/>
              </a:rPr>
              <a:t>short-serial jasmin-sci1 </a:t>
            </a:r>
            <a:r>
              <a:rPr lang="en-GB" sz="1400" dirty="0" smtClean="0">
                <a:solidFill>
                  <a:srgbClr val="032044"/>
                </a:solidFill>
                <a:latin typeface="Courier New"/>
                <a:ea typeface="Courier New"/>
                <a:cs typeface="Courier New"/>
                <a:sym typeface="Courier New"/>
              </a:rPr>
              <a:t> host232.jc</a:t>
            </a:r>
            <a:r>
              <a:rPr lang="en-GB" sz="1400" dirty="0">
                <a:solidFill>
                  <a:srgbClr val="032044"/>
                </a:solidFill>
                <a:latin typeface="Courier New"/>
                <a:ea typeface="Courier New"/>
                <a:cs typeface="Courier New"/>
                <a:sym typeface="Courier New"/>
              </a:rPr>
              <a:t>. Myjob2  </a:t>
            </a:r>
            <a:r>
              <a:rPr lang="en-GB" sz="1400" dirty="0" smtClean="0">
                <a:solidFill>
                  <a:srgbClr val="032044"/>
                </a:solidFill>
                <a:latin typeface="Courier New"/>
                <a:ea typeface="Courier New"/>
                <a:cs typeface="Courier New"/>
                <a:sym typeface="Courier New"/>
              </a:rPr>
              <a:t> Jul </a:t>
            </a:r>
            <a:r>
              <a:rPr lang="en-GB" sz="1400" dirty="0">
                <a:solidFill>
                  <a:srgbClr val="032044"/>
                </a:solidFill>
                <a:latin typeface="Courier New"/>
                <a:ea typeface="Courier New"/>
                <a:cs typeface="Courier New"/>
                <a:sym typeface="Courier New"/>
              </a:rPr>
              <a:t>21 </a:t>
            </a:r>
            <a:r>
              <a:rPr lang="en-GB" sz="1400" dirty="0" smtClean="0">
                <a:solidFill>
                  <a:srgbClr val="032044"/>
                </a:solidFill>
                <a:latin typeface="Courier New"/>
                <a:ea typeface="Courier New"/>
                <a:cs typeface="Courier New"/>
                <a:sym typeface="Courier New"/>
              </a:rPr>
              <a:t>11:46</a:t>
            </a:r>
          </a:p>
          <a:p>
            <a:pPr marL="0" lvl="0" indent="0" rtl="0">
              <a:lnSpc>
                <a:spcPct val="80000"/>
              </a:lnSpc>
              <a:spcBef>
                <a:spcPts val="264"/>
              </a:spcBef>
              <a:spcAft>
                <a:spcPts val="0"/>
              </a:spcAft>
              <a:buClr>
                <a:srgbClr val="032044"/>
              </a:buClr>
              <a:buSzPts val="1320"/>
              <a:buFont typeface="Arial"/>
              <a:buNone/>
            </a:pPr>
            <a:endParaRPr sz="800" dirty="0">
              <a:solidFill>
                <a:srgbClr val="000000"/>
              </a:solidFill>
            </a:endParaRPr>
          </a:p>
          <a:p>
            <a:pPr marL="0" lvl="0" indent="0" algn="l" rtl="0">
              <a:lnSpc>
                <a:spcPct val="90000"/>
              </a:lnSpc>
              <a:spcBef>
                <a:spcPts val="1000"/>
              </a:spcBef>
              <a:spcAft>
                <a:spcPts val="0"/>
              </a:spcAft>
              <a:buClr>
                <a:srgbClr val="000000"/>
              </a:buClr>
              <a:buSzPts val="2800"/>
              <a:buFont typeface="Arial"/>
              <a:buNone/>
            </a:pPr>
            <a:r>
              <a:rPr lang="en-GB" b="1" dirty="0">
                <a:solidFill>
                  <a:srgbClr val="000000"/>
                </a:solidFill>
              </a:rPr>
              <a:t>Cancel a job: </a:t>
            </a:r>
            <a:r>
              <a:rPr lang="en-GB" b="1" dirty="0" err="1">
                <a:solidFill>
                  <a:srgbClr val="032044"/>
                </a:solidFill>
                <a:latin typeface="Courier New"/>
                <a:ea typeface="Courier New"/>
                <a:cs typeface="Courier New"/>
                <a:sym typeface="Courier New"/>
              </a:rPr>
              <a:t>bkill</a:t>
            </a:r>
            <a:r>
              <a:rPr lang="en-GB" b="1" dirty="0">
                <a:solidFill>
                  <a:srgbClr val="032044"/>
                </a:solidFill>
                <a:latin typeface="Courier New"/>
                <a:ea typeface="Courier New"/>
                <a:cs typeface="Courier New"/>
                <a:sym typeface="Courier New"/>
              </a:rPr>
              <a:t> &lt;</a:t>
            </a:r>
            <a:r>
              <a:rPr lang="en-GB" b="1" dirty="0" err="1">
                <a:solidFill>
                  <a:srgbClr val="032044"/>
                </a:solidFill>
                <a:latin typeface="Courier New"/>
                <a:ea typeface="Courier New"/>
                <a:cs typeface="Courier New"/>
                <a:sym typeface="Courier New"/>
              </a:rPr>
              <a:t>job_id</a:t>
            </a:r>
            <a:r>
              <a:rPr lang="en-GB" b="1" dirty="0">
                <a:solidFill>
                  <a:srgbClr val="032044"/>
                </a:solidFill>
                <a:latin typeface="Courier New"/>
                <a:ea typeface="Courier New"/>
                <a:cs typeface="Courier New"/>
                <a:sym typeface="Courier New"/>
              </a:rPr>
              <a:t>&gt; </a:t>
            </a:r>
            <a:endParaRPr sz="2800" b="1" dirty="0">
              <a:solidFill>
                <a:srgbClr val="000000"/>
              </a:solidFill>
            </a:endParaRPr>
          </a:p>
          <a:p>
            <a:pPr marL="0" lvl="0" indent="0" algn="l" rtl="0">
              <a:lnSpc>
                <a:spcPct val="100000"/>
              </a:lnSpc>
              <a:spcBef>
                <a:spcPts val="360"/>
              </a:spcBef>
              <a:spcAft>
                <a:spcPts val="0"/>
              </a:spcAft>
              <a:buClr>
                <a:schemeClr val="dk1"/>
              </a:buClr>
              <a:buSzPts val="1100"/>
              <a:buFont typeface="Arial"/>
              <a:buNone/>
            </a:pPr>
            <a:r>
              <a:rPr lang="en-GB" sz="1400" dirty="0" smtClean="0">
                <a:latin typeface="Courier New"/>
                <a:ea typeface="Courier New"/>
                <a:cs typeface="Courier New"/>
                <a:sym typeface="Courier New"/>
              </a:rPr>
              <a:t>   </a:t>
            </a:r>
            <a:r>
              <a:rPr lang="en-GB" sz="1800" dirty="0" smtClean="0">
                <a:latin typeface="Courier New"/>
                <a:ea typeface="Courier New"/>
                <a:cs typeface="Courier New"/>
                <a:sym typeface="Courier New"/>
              </a:rPr>
              <a:t>$ </a:t>
            </a:r>
            <a:r>
              <a:rPr lang="en-GB" sz="1800" b="1" dirty="0" err="1">
                <a:latin typeface="Courier New"/>
                <a:ea typeface="Courier New"/>
                <a:cs typeface="Courier New"/>
                <a:sym typeface="Courier New"/>
              </a:rPr>
              <a:t>bkill</a:t>
            </a:r>
            <a:r>
              <a:rPr lang="en-GB" sz="1800" b="1" dirty="0">
                <a:latin typeface="Courier New"/>
                <a:ea typeface="Courier New"/>
                <a:cs typeface="Courier New"/>
                <a:sym typeface="Courier New"/>
              </a:rPr>
              <a:t> </a:t>
            </a:r>
            <a:r>
              <a:rPr lang="en-GB" sz="1800" b="1" dirty="0">
                <a:solidFill>
                  <a:srgbClr val="032044"/>
                </a:solidFill>
                <a:latin typeface="Courier New"/>
                <a:ea typeface="Courier New"/>
                <a:cs typeface="Courier New"/>
                <a:sym typeface="Courier New"/>
              </a:rPr>
              <a:t>6485346</a:t>
            </a:r>
            <a:endParaRPr sz="1800" b="1" dirty="0">
              <a:latin typeface="Courier New"/>
              <a:ea typeface="Courier New"/>
              <a:cs typeface="Courier New"/>
              <a:sym typeface="Courier New"/>
            </a:endParaRPr>
          </a:p>
          <a:p>
            <a:pPr marL="0" lvl="0" indent="0" algn="l" rtl="0">
              <a:lnSpc>
                <a:spcPct val="100000"/>
              </a:lnSpc>
              <a:spcBef>
                <a:spcPts val="360"/>
              </a:spcBef>
              <a:spcAft>
                <a:spcPts val="0"/>
              </a:spcAft>
              <a:buClr>
                <a:schemeClr val="dk1"/>
              </a:buClr>
              <a:buSzPts val="1100"/>
              <a:buFont typeface="Arial"/>
              <a:buNone/>
            </a:pPr>
            <a:r>
              <a:rPr lang="en-GB" sz="1800" dirty="0" smtClean="0">
                <a:latin typeface="Courier New"/>
                <a:ea typeface="Courier New"/>
                <a:cs typeface="Courier New"/>
                <a:sym typeface="Courier New"/>
              </a:rPr>
              <a:t>   Job </a:t>
            </a:r>
            <a:r>
              <a:rPr lang="en-GB" sz="1800" dirty="0">
                <a:latin typeface="Courier New"/>
                <a:ea typeface="Courier New"/>
                <a:cs typeface="Courier New"/>
                <a:sym typeface="Courier New"/>
              </a:rPr>
              <a:t>&lt;</a:t>
            </a:r>
            <a:r>
              <a:rPr lang="en-GB" sz="1800" dirty="0">
                <a:solidFill>
                  <a:srgbClr val="032044"/>
                </a:solidFill>
                <a:latin typeface="Courier New"/>
                <a:ea typeface="Courier New"/>
                <a:cs typeface="Courier New"/>
                <a:sym typeface="Courier New"/>
              </a:rPr>
              <a:t>6485346</a:t>
            </a:r>
            <a:r>
              <a:rPr lang="en-GB" sz="1800" dirty="0">
                <a:latin typeface="Courier New"/>
                <a:ea typeface="Courier New"/>
                <a:cs typeface="Courier New"/>
                <a:sym typeface="Courier New"/>
              </a:rPr>
              <a:t>&gt; is being killed</a:t>
            </a:r>
            <a:endParaRPr sz="1800" dirty="0">
              <a:latin typeface="Courier New"/>
              <a:ea typeface="Courier New"/>
              <a:cs typeface="Courier New"/>
              <a:sym typeface="Courier New"/>
            </a:endParaRPr>
          </a:p>
          <a:p>
            <a:pPr marL="228600" lvl="0" indent="-228600" algn="l" rtl="0">
              <a:lnSpc>
                <a:spcPct val="90000"/>
              </a:lnSpc>
              <a:spcBef>
                <a:spcPts val="1000"/>
              </a:spcBef>
              <a:spcAft>
                <a:spcPts val="0"/>
              </a:spcAft>
              <a:buClr>
                <a:schemeClr val="dk1"/>
              </a:buClr>
              <a:buSzPts val="800"/>
              <a:buFont typeface="Arial"/>
              <a:buNone/>
            </a:pPr>
            <a:endParaRPr sz="800" b="1" dirty="0"/>
          </a:p>
          <a:p>
            <a:pPr marL="228600" lvl="0" indent="-228600" algn="ctr" rtl="0">
              <a:lnSpc>
                <a:spcPct val="90000"/>
              </a:lnSpc>
              <a:spcBef>
                <a:spcPts val="1000"/>
              </a:spcBef>
              <a:spcAft>
                <a:spcPts val="0"/>
              </a:spcAft>
              <a:buClr>
                <a:schemeClr val="dk1"/>
              </a:buClr>
              <a:buSzPts val="2800"/>
              <a:buFont typeface="Arial"/>
              <a:buNone/>
            </a:pPr>
            <a:endParaRPr sz="2800" b="1" dirty="0"/>
          </a:p>
          <a:p>
            <a:pPr marL="228600" lvl="0" indent="-228600" algn="l" rtl="0">
              <a:lnSpc>
                <a:spcPct val="90000"/>
              </a:lnSpc>
              <a:spcBef>
                <a:spcPts val="1000"/>
              </a:spcBef>
              <a:spcAft>
                <a:spcPts val="0"/>
              </a:spcAft>
              <a:buClr>
                <a:schemeClr val="dk1"/>
              </a:buClr>
              <a:buSzPts val="2400"/>
              <a:buFont typeface="Arial"/>
              <a:buNone/>
            </a:pPr>
            <a:endParaRPr dirty="0"/>
          </a:p>
        </p:txBody>
      </p:sp>
      <p:sp>
        <p:nvSpPr>
          <p:cNvPr id="2" name="Rectangle 1"/>
          <p:cNvSpPr/>
          <p:nvPr/>
        </p:nvSpPr>
        <p:spPr>
          <a:xfrm>
            <a:off x="138545" y="3726870"/>
            <a:ext cx="8894619" cy="10945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138545" y="5306290"/>
            <a:ext cx="8894619" cy="72331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138545" y="2285998"/>
            <a:ext cx="8894619" cy="90054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3"/>
          <p:cNvSpPr txBox="1">
            <a:spLocks noGrp="1"/>
          </p:cNvSpPr>
          <p:nvPr>
            <p:ph type="title"/>
          </p:nvPr>
        </p:nvSpPr>
        <p:spPr>
          <a:xfrm>
            <a:off x="376518" y="186355"/>
            <a:ext cx="8417858" cy="497037"/>
          </a:xfrm>
          <a:prstGeom prst="rect">
            <a:avLst/>
          </a:prstGeom>
          <a:noFill/>
          <a:ln>
            <a:noFill/>
          </a:ln>
        </p:spPr>
        <p:txBody>
          <a:bodyPr spcFirstLastPara="1" wrap="square" lIns="91425" tIns="45700" rIns="91425" bIns="45700" anchor="t" anchorCtr="0">
            <a:noAutofit/>
          </a:bodyPr>
          <a:lstStyle/>
          <a:p>
            <a:pPr marL="0" marR="0" lvl="0" indent="0" rtl="0">
              <a:lnSpc>
                <a:spcPct val="90000"/>
              </a:lnSpc>
              <a:spcBef>
                <a:spcPts val="0"/>
              </a:spcBef>
              <a:spcAft>
                <a:spcPts val="0"/>
              </a:spcAft>
              <a:buClr>
                <a:srgbClr val="63666A"/>
              </a:buClr>
              <a:buSzPts val="2400"/>
              <a:buFont typeface="Calibri"/>
              <a:buNone/>
            </a:pPr>
            <a:r>
              <a:rPr lang="en-GB" b="1" dirty="0">
                <a:latin typeface="Arial Rounded MT Bold" panose="020F0704030504030204" pitchFamily="34" charset="0"/>
              </a:rPr>
              <a:t>LSF commands &amp; job states  </a:t>
            </a:r>
            <a:endParaRPr b="1" dirty="0">
              <a:latin typeface="Arial Rounded MT Bold" panose="020F0704030504030204" pitchFamily="34" charset="0"/>
            </a:endParaRPr>
          </a:p>
          <a:p>
            <a:pPr marL="0" marR="0" lvl="0" indent="0" algn="l" rtl="0">
              <a:lnSpc>
                <a:spcPct val="90000"/>
              </a:lnSpc>
              <a:spcBef>
                <a:spcPts val="0"/>
              </a:spcBef>
              <a:spcAft>
                <a:spcPts val="0"/>
              </a:spcAft>
              <a:buClr>
                <a:srgbClr val="63666A"/>
              </a:buClr>
              <a:buSzPts val="2400"/>
              <a:buFont typeface="Calibri"/>
              <a:buNone/>
            </a:pPr>
            <a:r>
              <a:rPr lang="en-GB" dirty="0"/>
              <a:t> </a:t>
            </a:r>
            <a:endParaRPr b="0" i="0" u="none" strike="noStrike" cap="none" dirty="0">
              <a:solidFill>
                <a:srgbClr val="63666A"/>
              </a:solidFill>
              <a:latin typeface="Calibri"/>
              <a:ea typeface="Calibri"/>
              <a:cs typeface="Calibri"/>
              <a:sym typeface="Calibri"/>
            </a:endParaRPr>
          </a:p>
        </p:txBody>
      </p:sp>
      <p:sp>
        <p:nvSpPr>
          <p:cNvPr id="316" name="Google Shape;316;p43"/>
          <p:cNvSpPr txBox="1">
            <a:spLocks noGrp="1"/>
          </p:cNvSpPr>
          <p:nvPr>
            <p:ph type="body" idx="1"/>
          </p:nvPr>
        </p:nvSpPr>
        <p:spPr>
          <a:xfrm>
            <a:off x="376516" y="724957"/>
            <a:ext cx="8417860" cy="4862462"/>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63666A"/>
              </a:buClr>
              <a:buSzPts val="2800"/>
              <a:buFont typeface="Arial"/>
              <a:buNone/>
            </a:pPr>
            <a:r>
              <a:rPr lang="en-GB" sz="2400" b="1" dirty="0"/>
              <a:t>Table 1:</a:t>
            </a:r>
            <a:r>
              <a:rPr lang="en-GB" sz="2400" dirty="0"/>
              <a:t> LSF commands (Use manual page e.g. man </a:t>
            </a:r>
            <a:r>
              <a:rPr lang="en-GB" sz="2400" dirty="0" err="1"/>
              <a:t>bsub</a:t>
            </a:r>
            <a:r>
              <a:rPr lang="en-GB" sz="2400" dirty="0"/>
              <a:t>)</a:t>
            </a:r>
            <a:endParaRPr sz="2400" dirty="0"/>
          </a:p>
          <a:p>
            <a:pPr marL="0" lvl="0" indent="0" algn="l" rtl="0">
              <a:spcBef>
                <a:spcPts val="0"/>
              </a:spcBef>
              <a:spcAft>
                <a:spcPts val="0"/>
              </a:spcAft>
              <a:buClr>
                <a:srgbClr val="63666A"/>
              </a:buClr>
              <a:buSzPts val="2800"/>
              <a:buFont typeface="Arial"/>
              <a:buNone/>
            </a:pPr>
            <a:endParaRPr sz="2400" dirty="0"/>
          </a:p>
          <a:p>
            <a:pPr marL="0" lvl="0" indent="0" algn="l" rtl="0">
              <a:spcBef>
                <a:spcPts val="0"/>
              </a:spcBef>
              <a:spcAft>
                <a:spcPts val="0"/>
              </a:spcAft>
              <a:buClr>
                <a:srgbClr val="63666A"/>
              </a:buClr>
              <a:buSzPts val="2800"/>
              <a:buFont typeface="Arial"/>
              <a:buNone/>
            </a:pPr>
            <a:endParaRPr sz="2400" dirty="0"/>
          </a:p>
          <a:p>
            <a:pPr marL="0" lvl="0" indent="0" algn="l" rtl="0">
              <a:spcBef>
                <a:spcPts val="0"/>
              </a:spcBef>
              <a:spcAft>
                <a:spcPts val="0"/>
              </a:spcAft>
              <a:buClr>
                <a:srgbClr val="63666A"/>
              </a:buClr>
              <a:buSzPts val="2800"/>
              <a:buFont typeface="Arial"/>
              <a:buNone/>
            </a:pPr>
            <a:endParaRPr sz="2400" dirty="0"/>
          </a:p>
          <a:p>
            <a:pPr marL="0" lvl="0" indent="0" algn="l" rtl="0">
              <a:spcBef>
                <a:spcPts val="0"/>
              </a:spcBef>
              <a:spcAft>
                <a:spcPts val="0"/>
              </a:spcAft>
              <a:buClr>
                <a:srgbClr val="63666A"/>
              </a:buClr>
              <a:buSzPts val="2800"/>
              <a:buFont typeface="Arial"/>
              <a:buNone/>
            </a:pPr>
            <a:endParaRPr sz="2400" dirty="0"/>
          </a:p>
          <a:p>
            <a:pPr marL="0" lvl="0" indent="0" algn="l" rtl="0">
              <a:spcBef>
                <a:spcPts val="0"/>
              </a:spcBef>
              <a:spcAft>
                <a:spcPts val="0"/>
              </a:spcAft>
              <a:buClr>
                <a:srgbClr val="63666A"/>
              </a:buClr>
              <a:buSzPts val="2800"/>
              <a:buFont typeface="Arial"/>
              <a:buNone/>
            </a:pPr>
            <a:endParaRPr lang="en-GB" sz="2400" dirty="0" smtClean="0"/>
          </a:p>
          <a:p>
            <a:pPr marL="0" lvl="0" indent="0" algn="ctr" rtl="0">
              <a:spcBef>
                <a:spcPts val="0"/>
              </a:spcBef>
              <a:spcAft>
                <a:spcPts val="0"/>
              </a:spcAft>
              <a:buClr>
                <a:srgbClr val="63666A"/>
              </a:buClr>
              <a:buSzPts val="2800"/>
              <a:buFont typeface="Arial"/>
              <a:buNone/>
            </a:pPr>
            <a:r>
              <a:rPr lang="en-GB" sz="2400" b="1" dirty="0" smtClean="0"/>
              <a:t>Table 2: </a:t>
            </a:r>
            <a:r>
              <a:rPr lang="en-GB" sz="2400" dirty="0"/>
              <a:t>LSF job states</a:t>
            </a:r>
            <a:endParaRPr sz="2400" dirty="0"/>
          </a:p>
          <a:p>
            <a:pPr marL="457200" lvl="0" indent="0" algn="l" rtl="0">
              <a:lnSpc>
                <a:spcPct val="115000"/>
              </a:lnSpc>
              <a:spcBef>
                <a:spcPts val="500"/>
              </a:spcBef>
              <a:spcAft>
                <a:spcPts val="0"/>
              </a:spcAft>
              <a:buNone/>
            </a:pPr>
            <a:endParaRPr sz="2400" dirty="0">
              <a:solidFill>
                <a:srgbClr val="032044"/>
              </a:solidFill>
            </a:endParaRPr>
          </a:p>
          <a:p>
            <a:pPr marL="457200" lvl="0" indent="0" algn="l" rtl="0">
              <a:lnSpc>
                <a:spcPct val="115000"/>
              </a:lnSpc>
              <a:spcBef>
                <a:spcPts val="500"/>
              </a:spcBef>
              <a:spcAft>
                <a:spcPts val="0"/>
              </a:spcAft>
              <a:buNone/>
            </a:pPr>
            <a:endParaRPr sz="2400" dirty="0">
              <a:solidFill>
                <a:srgbClr val="032044"/>
              </a:solidFill>
            </a:endParaRPr>
          </a:p>
          <a:p>
            <a:pPr marL="457200" lvl="0" indent="0" algn="l" rtl="0">
              <a:lnSpc>
                <a:spcPct val="115000"/>
              </a:lnSpc>
              <a:spcBef>
                <a:spcPts val="500"/>
              </a:spcBef>
              <a:spcAft>
                <a:spcPts val="0"/>
              </a:spcAft>
              <a:buNone/>
            </a:pPr>
            <a:r>
              <a:rPr lang="en-GB" sz="2400" dirty="0">
                <a:solidFill>
                  <a:srgbClr val="032044"/>
                </a:solidFill>
              </a:rPr>
              <a:t> </a:t>
            </a:r>
            <a:endParaRPr sz="2400" dirty="0">
              <a:solidFill>
                <a:srgbClr val="032044"/>
              </a:solidFill>
            </a:endParaRPr>
          </a:p>
          <a:p>
            <a:pPr marL="457200" lvl="0" indent="0" algn="l" rtl="0">
              <a:lnSpc>
                <a:spcPct val="115000"/>
              </a:lnSpc>
              <a:spcBef>
                <a:spcPts val="500"/>
              </a:spcBef>
              <a:spcAft>
                <a:spcPts val="0"/>
              </a:spcAft>
              <a:buNone/>
            </a:pPr>
            <a:endParaRPr sz="2400" dirty="0"/>
          </a:p>
        </p:txBody>
      </p:sp>
      <p:graphicFrame>
        <p:nvGraphicFramePr>
          <p:cNvPr id="317" name="Google Shape;317;p43"/>
          <p:cNvGraphicFramePr/>
          <p:nvPr>
            <p:extLst>
              <p:ext uri="{D42A27DB-BD31-4B8C-83A1-F6EECF244321}">
                <p14:modId xmlns:p14="http://schemas.microsoft.com/office/powerpoint/2010/main" val="4243396039"/>
              </p:ext>
            </p:extLst>
          </p:nvPr>
        </p:nvGraphicFramePr>
        <p:xfrm>
          <a:off x="983680" y="1192476"/>
          <a:ext cx="7123168" cy="1462980"/>
        </p:xfrm>
        <a:graphic>
          <a:graphicData uri="http://schemas.openxmlformats.org/drawingml/2006/table">
            <a:tbl>
              <a:tblPr>
                <a:noFill/>
                <a:tableStyleId>{B5D54B40-3D29-41A7-A5DC-844980D73831}</a:tableStyleId>
              </a:tblPr>
              <a:tblGrid>
                <a:gridCol w="2386968">
                  <a:extLst>
                    <a:ext uri="{9D8B030D-6E8A-4147-A177-3AD203B41FA5}">
                      <a16:colId xmlns:a16="http://schemas.microsoft.com/office/drawing/2014/main" val="20000"/>
                    </a:ext>
                  </a:extLst>
                </a:gridCol>
                <a:gridCol w="2368100">
                  <a:extLst>
                    <a:ext uri="{9D8B030D-6E8A-4147-A177-3AD203B41FA5}">
                      <a16:colId xmlns:a16="http://schemas.microsoft.com/office/drawing/2014/main" val="20001"/>
                    </a:ext>
                  </a:extLst>
                </a:gridCol>
                <a:gridCol w="2368100">
                  <a:extLst>
                    <a:ext uri="{9D8B030D-6E8A-4147-A177-3AD203B41FA5}">
                      <a16:colId xmlns:a16="http://schemas.microsoft.com/office/drawing/2014/main" val="20002"/>
                    </a:ext>
                  </a:extLst>
                </a:gridCol>
              </a:tblGrid>
              <a:tr h="361250">
                <a:tc>
                  <a:txBody>
                    <a:bodyPr/>
                    <a:lstStyle/>
                    <a:p>
                      <a:pPr marL="0" lvl="0" indent="0" algn="ctr" rtl="0">
                        <a:spcBef>
                          <a:spcPts val="0"/>
                        </a:spcBef>
                        <a:spcAft>
                          <a:spcPts val="0"/>
                        </a:spcAft>
                        <a:buNone/>
                      </a:pPr>
                      <a:r>
                        <a:rPr lang="en-GB" sz="1600" b="1" dirty="0">
                          <a:solidFill>
                            <a:srgbClr val="FFFFFF"/>
                          </a:solidFill>
                          <a:latin typeface="Calibri" panose="020F0502020204030204" pitchFamily="34" charset="0"/>
                          <a:cs typeface="Calibri" panose="020F0502020204030204" pitchFamily="34" charset="0"/>
                        </a:rPr>
                        <a:t>Job submit command</a:t>
                      </a:r>
                      <a:endParaRPr sz="1600" b="1" dirty="0">
                        <a:solidFill>
                          <a:srgbClr val="FFFFFF"/>
                        </a:solidFill>
                        <a:latin typeface="Calibri" panose="020F0502020204030204" pitchFamily="34" charset="0"/>
                        <a:cs typeface="Calibri" panose="020F0502020204030204" pitchFamily="34" charset="0"/>
                      </a:endParaRPr>
                    </a:p>
                  </a:txBody>
                  <a:tcPr marL="91425" marR="91425" marT="91425" marB="91425">
                    <a:solidFill>
                      <a:srgbClr val="0000FF"/>
                    </a:solidFill>
                  </a:tcPr>
                </a:tc>
                <a:tc>
                  <a:txBody>
                    <a:bodyPr/>
                    <a:lstStyle/>
                    <a:p>
                      <a:pPr marL="0" lvl="0" indent="0" algn="ctr" rtl="0">
                        <a:spcBef>
                          <a:spcPts val="0"/>
                        </a:spcBef>
                        <a:spcAft>
                          <a:spcPts val="0"/>
                        </a:spcAft>
                        <a:buNone/>
                      </a:pPr>
                      <a:r>
                        <a:rPr lang="en-GB" sz="1600" b="1" dirty="0">
                          <a:latin typeface="Calibri" panose="020F0502020204030204" pitchFamily="34" charset="0"/>
                          <a:cs typeface="Calibri" panose="020F0502020204030204" pitchFamily="34" charset="0"/>
                        </a:rPr>
                        <a:t>Job status command</a:t>
                      </a:r>
                      <a:endParaRPr sz="1600" b="1" dirty="0">
                        <a:latin typeface="Calibri" panose="020F0502020204030204" pitchFamily="34" charset="0"/>
                        <a:cs typeface="Calibri" panose="020F0502020204030204" pitchFamily="34" charset="0"/>
                      </a:endParaRPr>
                    </a:p>
                  </a:txBody>
                  <a:tcPr marL="91425" marR="91425" marT="91425" marB="91425">
                    <a:solidFill>
                      <a:srgbClr val="00FF00"/>
                    </a:solidFill>
                  </a:tcPr>
                </a:tc>
                <a:tc>
                  <a:txBody>
                    <a:bodyPr/>
                    <a:lstStyle/>
                    <a:p>
                      <a:pPr marL="0" lvl="0" indent="0" algn="ctr" rtl="0">
                        <a:spcBef>
                          <a:spcPts val="0"/>
                        </a:spcBef>
                        <a:spcAft>
                          <a:spcPts val="0"/>
                        </a:spcAft>
                        <a:buNone/>
                      </a:pPr>
                      <a:r>
                        <a:rPr lang="en-GB" sz="1600" b="1" dirty="0">
                          <a:latin typeface="Calibri" panose="020F0502020204030204" pitchFamily="34" charset="0"/>
                          <a:cs typeface="Calibri" panose="020F0502020204030204" pitchFamily="34" charset="0"/>
                        </a:rPr>
                        <a:t>Job control command</a:t>
                      </a:r>
                      <a:r>
                        <a:rPr lang="en-GB" sz="1600" dirty="0">
                          <a:latin typeface="Calibri" panose="020F0502020204030204" pitchFamily="34" charset="0"/>
                          <a:cs typeface="Calibri" panose="020F0502020204030204" pitchFamily="34" charset="0"/>
                        </a:rPr>
                        <a:t> </a:t>
                      </a:r>
                      <a:endParaRPr sz="1600" dirty="0">
                        <a:latin typeface="Calibri" panose="020F0502020204030204" pitchFamily="34" charset="0"/>
                        <a:cs typeface="Calibri" panose="020F0502020204030204" pitchFamily="34" charset="0"/>
                      </a:endParaRPr>
                    </a:p>
                  </a:txBody>
                  <a:tcPr marL="91425" marR="91425" marT="91425" marB="91425">
                    <a:solidFill>
                      <a:srgbClr val="FF9900"/>
                    </a:solidFill>
                  </a:tcPr>
                </a:tc>
                <a:extLst>
                  <a:ext uri="{0D108BD9-81ED-4DB2-BD59-A6C34878D82A}">
                    <a16:rowId xmlns:a16="http://schemas.microsoft.com/office/drawing/2014/main" val="10000"/>
                  </a:ext>
                </a:extLst>
              </a:tr>
              <a:tr h="940000">
                <a:tc>
                  <a:txBody>
                    <a:bodyPr/>
                    <a:lstStyle/>
                    <a:p>
                      <a:pPr marL="0" lvl="0" indent="0" algn="l" rtl="0">
                        <a:spcBef>
                          <a:spcPts val="0"/>
                        </a:spcBef>
                        <a:spcAft>
                          <a:spcPts val="0"/>
                        </a:spcAft>
                        <a:buNone/>
                      </a:pPr>
                      <a:r>
                        <a:rPr lang="en-GB" dirty="0" err="1">
                          <a:latin typeface="Courier New" panose="02070309020205020404" pitchFamily="49" charset="0"/>
                          <a:ea typeface="Courier"/>
                          <a:cs typeface="Courier New" panose="02070309020205020404" pitchFamily="49" charset="0"/>
                          <a:sym typeface="Courier"/>
                        </a:rPr>
                        <a:t>bsub</a:t>
                      </a:r>
                      <a:endParaRPr dirty="0">
                        <a:latin typeface="Courier New" panose="02070309020205020404" pitchFamily="49" charset="0"/>
                        <a:ea typeface="Courier"/>
                        <a:cs typeface="Courier New" panose="02070309020205020404" pitchFamily="49" charset="0"/>
                        <a:sym typeface="Courier"/>
                      </a:endParaRPr>
                    </a:p>
                  </a:txBody>
                  <a:tcPr marL="91425" marR="91425" marT="91425" marB="91425"/>
                </a:tc>
                <a:tc>
                  <a:txBody>
                    <a:bodyPr/>
                    <a:lstStyle/>
                    <a:p>
                      <a:pPr marL="0" lvl="0" indent="0" algn="l" rtl="0">
                        <a:spcBef>
                          <a:spcPts val="0"/>
                        </a:spcBef>
                        <a:spcAft>
                          <a:spcPts val="0"/>
                        </a:spcAft>
                        <a:buNone/>
                      </a:pPr>
                      <a:r>
                        <a:rPr lang="en-GB" dirty="0" err="1">
                          <a:latin typeface="Courier New" panose="02070309020205020404" pitchFamily="49" charset="0"/>
                          <a:ea typeface="Courier"/>
                          <a:cs typeface="Courier New" panose="02070309020205020404" pitchFamily="49" charset="0"/>
                          <a:sym typeface="Courier"/>
                        </a:rPr>
                        <a:t>bjobs</a:t>
                      </a:r>
                      <a:endParaRPr dirty="0">
                        <a:latin typeface="Courier New" panose="02070309020205020404" pitchFamily="49" charset="0"/>
                        <a:ea typeface="Courier"/>
                        <a:cs typeface="Courier New" panose="02070309020205020404" pitchFamily="49" charset="0"/>
                        <a:sym typeface="Courier"/>
                      </a:endParaRPr>
                    </a:p>
                    <a:p>
                      <a:pPr marL="0" lvl="0" indent="0" algn="l" rtl="0">
                        <a:spcBef>
                          <a:spcPts val="0"/>
                        </a:spcBef>
                        <a:spcAft>
                          <a:spcPts val="0"/>
                        </a:spcAft>
                        <a:buNone/>
                      </a:pPr>
                      <a:r>
                        <a:rPr lang="en-GB" dirty="0" err="1">
                          <a:latin typeface="Courier New" panose="02070309020205020404" pitchFamily="49" charset="0"/>
                          <a:ea typeface="Courier"/>
                          <a:cs typeface="Courier New" panose="02070309020205020404" pitchFamily="49" charset="0"/>
                          <a:sym typeface="Courier"/>
                        </a:rPr>
                        <a:t>bhist</a:t>
                      </a:r>
                      <a:endParaRPr dirty="0">
                        <a:latin typeface="Courier New" panose="02070309020205020404" pitchFamily="49" charset="0"/>
                        <a:ea typeface="Courier"/>
                        <a:cs typeface="Courier New" panose="02070309020205020404" pitchFamily="49" charset="0"/>
                        <a:sym typeface="Courier"/>
                      </a:endParaRPr>
                    </a:p>
                    <a:p>
                      <a:pPr marL="0" lvl="0" indent="0" algn="l" rtl="0">
                        <a:spcBef>
                          <a:spcPts val="0"/>
                        </a:spcBef>
                        <a:spcAft>
                          <a:spcPts val="0"/>
                        </a:spcAft>
                        <a:buNone/>
                      </a:pPr>
                      <a:r>
                        <a:rPr lang="en-GB" dirty="0" err="1">
                          <a:latin typeface="Courier New" panose="02070309020205020404" pitchFamily="49" charset="0"/>
                          <a:ea typeface="Courier"/>
                          <a:cs typeface="Courier New" panose="02070309020205020404" pitchFamily="49" charset="0"/>
                          <a:sym typeface="Courier"/>
                        </a:rPr>
                        <a:t>bqueues</a:t>
                      </a:r>
                      <a:endParaRPr dirty="0">
                        <a:latin typeface="Courier New" panose="02070309020205020404" pitchFamily="49" charset="0"/>
                        <a:ea typeface="Courier"/>
                        <a:cs typeface="Courier New" panose="02070309020205020404" pitchFamily="49" charset="0"/>
                        <a:sym typeface="Courier"/>
                      </a:endParaRPr>
                    </a:p>
                  </a:txBody>
                  <a:tcPr marL="91425" marR="91425" marT="91425" marB="91425"/>
                </a:tc>
                <a:tc>
                  <a:txBody>
                    <a:bodyPr/>
                    <a:lstStyle/>
                    <a:p>
                      <a:pPr marL="0" lvl="0" indent="0" algn="l" rtl="0">
                        <a:spcBef>
                          <a:spcPts val="0"/>
                        </a:spcBef>
                        <a:spcAft>
                          <a:spcPts val="0"/>
                        </a:spcAft>
                        <a:buNone/>
                      </a:pPr>
                      <a:r>
                        <a:rPr lang="en-GB" dirty="0" err="1">
                          <a:latin typeface="Courier New" panose="02070309020205020404" pitchFamily="49" charset="0"/>
                          <a:ea typeface="Courier"/>
                          <a:cs typeface="Courier New" panose="02070309020205020404" pitchFamily="49" charset="0"/>
                          <a:sym typeface="Courier"/>
                        </a:rPr>
                        <a:t>bmod</a:t>
                      </a:r>
                      <a:endParaRPr dirty="0">
                        <a:latin typeface="Courier New" panose="02070309020205020404" pitchFamily="49" charset="0"/>
                        <a:ea typeface="Courier"/>
                        <a:cs typeface="Courier New" panose="02070309020205020404" pitchFamily="49" charset="0"/>
                        <a:sym typeface="Courier"/>
                      </a:endParaRPr>
                    </a:p>
                    <a:p>
                      <a:pPr marL="0" lvl="0" indent="0" algn="l" rtl="0">
                        <a:spcBef>
                          <a:spcPts val="0"/>
                        </a:spcBef>
                        <a:spcAft>
                          <a:spcPts val="0"/>
                        </a:spcAft>
                        <a:buNone/>
                      </a:pPr>
                      <a:r>
                        <a:rPr lang="en-GB" dirty="0" err="1">
                          <a:latin typeface="Courier New" panose="02070309020205020404" pitchFamily="49" charset="0"/>
                          <a:ea typeface="Courier"/>
                          <a:cs typeface="Courier New" panose="02070309020205020404" pitchFamily="49" charset="0"/>
                          <a:sym typeface="Courier"/>
                        </a:rPr>
                        <a:t>bstop</a:t>
                      </a:r>
                      <a:endParaRPr dirty="0">
                        <a:latin typeface="Courier New" panose="02070309020205020404" pitchFamily="49" charset="0"/>
                        <a:ea typeface="Courier"/>
                        <a:cs typeface="Courier New" panose="02070309020205020404" pitchFamily="49" charset="0"/>
                        <a:sym typeface="Courier"/>
                      </a:endParaRPr>
                    </a:p>
                    <a:p>
                      <a:pPr marL="0" lvl="0" indent="0" algn="l" rtl="0">
                        <a:spcBef>
                          <a:spcPts val="0"/>
                        </a:spcBef>
                        <a:spcAft>
                          <a:spcPts val="0"/>
                        </a:spcAft>
                        <a:buNone/>
                      </a:pPr>
                      <a:r>
                        <a:rPr lang="en-GB" dirty="0" err="1">
                          <a:latin typeface="Courier New" panose="02070309020205020404" pitchFamily="49" charset="0"/>
                          <a:ea typeface="Courier"/>
                          <a:cs typeface="Courier New" panose="02070309020205020404" pitchFamily="49" charset="0"/>
                          <a:sym typeface="Courier"/>
                        </a:rPr>
                        <a:t>bresume</a:t>
                      </a:r>
                      <a:endParaRPr dirty="0">
                        <a:latin typeface="Courier New" panose="02070309020205020404" pitchFamily="49" charset="0"/>
                        <a:ea typeface="Courier"/>
                        <a:cs typeface="Courier New" panose="02070309020205020404" pitchFamily="49" charset="0"/>
                        <a:sym typeface="Courier"/>
                      </a:endParaRPr>
                    </a:p>
                    <a:p>
                      <a:pPr marL="0" lvl="0" indent="0" algn="l" rtl="0">
                        <a:spcBef>
                          <a:spcPts val="0"/>
                        </a:spcBef>
                        <a:spcAft>
                          <a:spcPts val="0"/>
                        </a:spcAft>
                        <a:buNone/>
                      </a:pPr>
                      <a:r>
                        <a:rPr lang="en-GB" dirty="0" err="1">
                          <a:latin typeface="Courier New" panose="02070309020205020404" pitchFamily="49" charset="0"/>
                          <a:ea typeface="Courier"/>
                          <a:cs typeface="Courier New" panose="02070309020205020404" pitchFamily="49" charset="0"/>
                          <a:sym typeface="Courier"/>
                        </a:rPr>
                        <a:t>bkill</a:t>
                      </a:r>
                      <a:endParaRPr dirty="0">
                        <a:latin typeface="Courier New" panose="02070309020205020404" pitchFamily="49" charset="0"/>
                        <a:ea typeface="Courier"/>
                        <a:cs typeface="Courier New" panose="02070309020205020404" pitchFamily="49" charset="0"/>
                        <a:sym typeface="Courier"/>
                      </a:endParaRPr>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318" name="Google Shape;318;p43"/>
          <p:cNvGraphicFramePr/>
          <p:nvPr>
            <p:extLst>
              <p:ext uri="{D42A27DB-BD31-4B8C-83A1-F6EECF244321}">
                <p14:modId xmlns:p14="http://schemas.microsoft.com/office/powerpoint/2010/main" val="1134395618"/>
              </p:ext>
            </p:extLst>
          </p:nvPr>
        </p:nvGraphicFramePr>
        <p:xfrm>
          <a:off x="1987985" y="3134060"/>
          <a:ext cx="5171475" cy="2986830"/>
        </p:xfrm>
        <a:graphic>
          <a:graphicData uri="http://schemas.openxmlformats.org/drawingml/2006/table">
            <a:tbl>
              <a:tblPr>
                <a:noFill/>
                <a:tableStyleId>{B5D54B40-3D29-41A7-A5DC-844980D73831}</a:tableStyleId>
              </a:tblPr>
              <a:tblGrid>
                <a:gridCol w="1336050">
                  <a:extLst>
                    <a:ext uri="{9D8B030D-6E8A-4147-A177-3AD203B41FA5}">
                      <a16:colId xmlns:a16="http://schemas.microsoft.com/office/drawing/2014/main" val="20000"/>
                    </a:ext>
                  </a:extLst>
                </a:gridCol>
                <a:gridCol w="3835425">
                  <a:extLst>
                    <a:ext uri="{9D8B030D-6E8A-4147-A177-3AD203B41FA5}">
                      <a16:colId xmlns:a16="http://schemas.microsoft.com/office/drawing/2014/main" val="20001"/>
                    </a:ext>
                  </a:extLst>
                </a:gridCol>
              </a:tblGrid>
              <a:tr h="0">
                <a:tc>
                  <a:txBody>
                    <a:bodyPr/>
                    <a:lstStyle/>
                    <a:p>
                      <a:pPr marL="0" lvl="0" indent="0" algn="ctr" rtl="0">
                        <a:spcBef>
                          <a:spcPts val="0"/>
                        </a:spcBef>
                        <a:spcAft>
                          <a:spcPts val="0"/>
                        </a:spcAft>
                        <a:buNone/>
                      </a:pPr>
                      <a:r>
                        <a:rPr lang="en-GB" sz="1600" b="1" dirty="0">
                          <a:latin typeface="Calibri" panose="020F0502020204030204" pitchFamily="34" charset="0"/>
                          <a:cs typeface="Calibri" panose="020F0502020204030204" pitchFamily="34" charset="0"/>
                        </a:rPr>
                        <a:t>LSF job state</a:t>
                      </a:r>
                      <a:endParaRPr sz="1600" b="1" dirty="0">
                        <a:latin typeface="Calibri" panose="020F0502020204030204" pitchFamily="34" charset="0"/>
                        <a:cs typeface="Calibri" panose="020F0502020204030204" pitchFamily="34" charset="0"/>
                      </a:endParaRPr>
                    </a:p>
                  </a:txBody>
                  <a:tcPr marL="91425" marR="91425" marT="91425" marB="91425">
                    <a:solidFill>
                      <a:srgbClr val="FFF2CC"/>
                    </a:solidFill>
                  </a:tcPr>
                </a:tc>
                <a:tc>
                  <a:txBody>
                    <a:bodyPr/>
                    <a:lstStyle/>
                    <a:p>
                      <a:pPr marL="0" lvl="0" indent="0" algn="ctr" rtl="0">
                        <a:spcBef>
                          <a:spcPts val="0"/>
                        </a:spcBef>
                        <a:spcAft>
                          <a:spcPts val="0"/>
                        </a:spcAft>
                        <a:buNone/>
                      </a:pPr>
                      <a:r>
                        <a:rPr lang="en-GB" sz="1600" b="1" dirty="0">
                          <a:latin typeface="Calibri" panose="020F0502020204030204" pitchFamily="34" charset="0"/>
                          <a:cs typeface="Calibri" panose="020F0502020204030204" pitchFamily="34" charset="0"/>
                        </a:rPr>
                        <a:t>Meaning</a:t>
                      </a:r>
                      <a:r>
                        <a:rPr lang="en-GB" dirty="0"/>
                        <a:t> </a:t>
                      </a:r>
                      <a:endParaRPr dirty="0"/>
                    </a:p>
                  </a:txBody>
                  <a:tcPr marL="91425" marR="91425" marT="91425" marB="91425">
                    <a:solidFill>
                      <a:srgbClr val="FFF2CC"/>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GB" dirty="0">
                          <a:latin typeface="Courier New" panose="02070309020205020404" pitchFamily="49" charset="0"/>
                          <a:ea typeface="Courier"/>
                          <a:cs typeface="Courier New" panose="02070309020205020404" pitchFamily="49" charset="0"/>
                          <a:sym typeface="Courier"/>
                        </a:rPr>
                        <a:t>PEND</a:t>
                      </a:r>
                      <a:endParaRPr dirty="0">
                        <a:latin typeface="Courier New" panose="02070309020205020404" pitchFamily="49" charset="0"/>
                        <a:ea typeface="Courier"/>
                        <a:cs typeface="Courier New" panose="02070309020205020404" pitchFamily="49" charset="0"/>
                        <a:sym typeface="Courier"/>
                      </a:endParaRPr>
                    </a:p>
                  </a:txBody>
                  <a:tcPr marL="91425" marR="91425" marT="91425" marB="91425"/>
                </a:tc>
                <a:tc>
                  <a:txBody>
                    <a:bodyPr/>
                    <a:lstStyle/>
                    <a:p>
                      <a:pPr marL="0" lvl="0" indent="0" algn="l" rtl="0">
                        <a:spcBef>
                          <a:spcPts val="0"/>
                        </a:spcBef>
                        <a:spcAft>
                          <a:spcPts val="0"/>
                        </a:spcAft>
                        <a:buNone/>
                      </a:pPr>
                      <a:r>
                        <a:rPr lang="en-GB" sz="1600" dirty="0">
                          <a:latin typeface="Calibri" panose="020F0502020204030204" pitchFamily="34" charset="0"/>
                          <a:cs typeface="Calibri" panose="020F0502020204030204" pitchFamily="34" charset="0"/>
                        </a:rPr>
                        <a:t>Job is waiting in a queue </a:t>
                      </a:r>
                      <a:endParaRPr sz="1600" dirty="0">
                        <a:latin typeface="Calibri" panose="020F0502020204030204" pitchFamily="34" charset="0"/>
                        <a:cs typeface="Calibri" panose="020F0502020204030204" pitchFamily="34" charset="0"/>
                      </a:endParaRPr>
                    </a:p>
                  </a:txBody>
                  <a:tcPr marL="91425" marR="91425" marT="91425" marB="91425"/>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GB" dirty="0">
                          <a:latin typeface="Courier New" panose="02070309020205020404" pitchFamily="49" charset="0"/>
                          <a:ea typeface="Courier"/>
                          <a:cs typeface="Courier New" panose="02070309020205020404" pitchFamily="49" charset="0"/>
                          <a:sym typeface="Courier"/>
                        </a:rPr>
                        <a:t>RUN</a:t>
                      </a:r>
                      <a:endParaRPr dirty="0">
                        <a:latin typeface="Courier New" panose="02070309020205020404" pitchFamily="49" charset="0"/>
                        <a:ea typeface="Courier"/>
                        <a:cs typeface="Courier New" panose="02070309020205020404" pitchFamily="49" charset="0"/>
                        <a:sym typeface="Courier"/>
                      </a:endParaRPr>
                    </a:p>
                  </a:txBody>
                  <a:tcPr marL="91425" marR="91425" marT="91425" marB="91425"/>
                </a:tc>
                <a:tc>
                  <a:txBody>
                    <a:bodyPr/>
                    <a:lstStyle/>
                    <a:p>
                      <a:pPr marL="0" lvl="0" indent="0" algn="l" rtl="0">
                        <a:spcBef>
                          <a:spcPts val="0"/>
                        </a:spcBef>
                        <a:spcAft>
                          <a:spcPts val="0"/>
                        </a:spcAft>
                        <a:buNone/>
                      </a:pPr>
                      <a:r>
                        <a:rPr lang="en-GB" sz="1600" dirty="0">
                          <a:latin typeface="Calibri" panose="020F0502020204030204" pitchFamily="34" charset="0"/>
                          <a:cs typeface="Calibri" panose="020F0502020204030204" pitchFamily="34" charset="0"/>
                        </a:rPr>
                        <a:t>Job is currently running</a:t>
                      </a:r>
                      <a:endParaRPr sz="1600" dirty="0">
                        <a:latin typeface="Calibri" panose="020F0502020204030204" pitchFamily="34" charset="0"/>
                        <a:cs typeface="Calibri" panose="020F0502020204030204" pitchFamily="34" charset="0"/>
                      </a:endParaRPr>
                    </a:p>
                  </a:txBody>
                  <a:tcPr marL="91425" marR="91425" marT="91425" marB="91425"/>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GB" dirty="0">
                          <a:latin typeface="Courier New" panose="02070309020205020404" pitchFamily="49" charset="0"/>
                          <a:ea typeface="Courier"/>
                          <a:cs typeface="Courier New" panose="02070309020205020404" pitchFamily="49" charset="0"/>
                          <a:sym typeface="Courier"/>
                        </a:rPr>
                        <a:t>DONE</a:t>
                      </a:r>
                      <a:endParaRPr dirty="0">
                        <a:latin typeface="Courier New" panose="02070309020205020404" pitchFamily="49" charset="0"/>
                        <a:ea typeface="Courier"/>
                        <a:cs typeface="Courier New" panose="02070309020205020404" pitchFamily="49" charset="0"/>
                        <a:sym typeface="Courier"/>
                      </a:endParaRPr>
                    </a:p>
                  </a:txBody>
                  <a:tcPr marL="91425" marR="91425" marT="91425" marB="91425"/>
                </a:tc>
                <a:tc>
                  <a:txBody>
                    <a:bodyPr/>
                    <a:lstStyle/>
                    <a:p>
                      <a:pPr marL="0" lvl="0" indent="0" algn="l" rtl="0">
                        <a:spcBef>
                          <a:spcPts val="0"/>
                        </a:spcBef>
                        <a:spcAft>
                          <a:spcPts val="0"/>
                        </a:spcAft>
                        <a:buNone/>
                      </a:pPr>
                      <a:r>
                        <a:rPr lang="en-GB" sz="1600" dirty="0">
                          <a:latin typeface="Calibri" panose="020F0502020204030204" pitchFamily="34" charset="0"/>
                          <a:cs typeface="Calibri" panose="020F0502020204030204" pitchFamily="34" charset="0"/>
                        </a:rPr>
                        <a:t>Job finished with zero exit value</a:t>
                      </a:r>
                      <a:endParaRPr sz="1600" dirty="0">
                        <a:latin typeface="Calibri" panose="020F0502020204030204" pitchFamily="34" charset="0"/>
                        <a:cs typeface="Calibri" panose="020F0502020204030204" pitchFamily="34" charset="0"/>
                      </a:endParaRPr>
                    </a:p>
                  </a:txBody>
                  <a:tcPr marL="91425" marR="91425" marT="91425" marB="91425"/>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GB" dirty="0">
                          <a:latin typeface="Courier New" panose="02070309020205020404" pitchFamily="49" charset="0"/>
                          <a:ea typeface="Courier"/>
                          <a:cs typeface="Courier New" panose="02070309020205020404" pitchFamily="49" charset="0"/>
                          <a:sym typeface="Courier"/>
                        </a:rPr>
                        <a:t>EXIT</a:t>
                      </a:r>
                      <a:endParaRPr dirty="0">
                        <a:latin typeface="Courier New" panose="02070309020205020404" pitchFamily="49" charset="0"/>
                        <a:ea typeface="Courier"/>
                        <a:cs typeface="Courier New" panose="02070309020205020404" pitchFamily="49" charset="0"/>
                        <a:sym typeface="Courier"/>
                      </a:endParaRPr>
                    </a:p>
                  </a:txBody>
                  <a:tcPr marL="91425" marR="91425" marT="91425" marB="91425"/>
                </a:tc>
                <a:tc>
                  <a:txBody>
                    <a:bodyPr/>
                    <a:lstStyle/>
                    <a:p>
                      <a:pPr marL="0" lvl="0" indent="0" algn="l" rtl="0">
                        <a:spcBef>
                          <a:spcPts val="0"/>
                        </a:spcBef>
                        <a:spcAft>
                          <a:spcPts val="0"/>
                        </a:spcAft>
                        <a:buNone/>
                      </a:pPr>
                      <a:r>
                        <a:rPr lang="en-GB" sz="1600" dirty="0">
                          <a:latin typeface="Calibri" panose="020F0502020204030204" pitchFamily="34" charset="0"/>
                          <a:cs typeface="Calibri" panose="020F0502020204030204" pitchFamily="34" charset="0"/>
                        </a:rPr>
                        <a:t>Job finished with non-zero exit value</a:t>
                      </a:r>
                      <a:endParaRPr sz="1600" dirty="0">
                        <a:latin typeface="Calibri" panose="020F0502020204030204" pitchFamily="34" charset="0"/>
                        <a:cs typeface="Calibri" panose="020F0502020204030204" pitchFamily="34" charset="0"/>
                      </a:endParaRPr>
                    </a:p>
                  </a:txBody>
                  <a:tcPr marL="91425" marR="91425" marT="91425" marB="91425"/>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en-GB" dirty="0">
                          <a:latin typeface="Courier New" panose="02070309020205020404" pitchFamily="49" charset="0"/>
                          <a:ea typeface="Courier"/>
                          <a:cs typeface="Courier New" panose="02070309020205020404" pitchFamily="49" charset="0"/>
                          <a:sym typeface="Courier"/>
                        </a:rPr>
                        <a:t>PSUSP</a:t>
                      </a:r>
                      <a:endParaRPr dirty="0">
                        <a:latin typeface="Courier New" panose="02070309020205020404" pitchFamily="49" charset="0"/>
                        <a:ea typeface="Courier"/>
                        <a:cs typeface="Courier New" panose="02070309020205020404" pitchFamily="49" charset="0"/>
                        <a:sym typeface="Courier"/>
                      </a:endParaRPr>
                    </a:p>
                  </a:txBody>
                  <a:tcPr marL="91425" marR="91425" marT="91425" marB="91425"/>
                </a:tc>
                <a:tc>
                  <a:txBody>
                    <a:bodyPr/>
                    <a:lstStyle/>
                    <a:p>
                      <a:pPr marL="0" lvl="0" indent="0" algn="l" rtl="0">
                        <a:spcBef>
                          <a:spcPts val="0"/>
                        </a:spcBef>
                        <a:spcAft>
                          <a:spcPts val="0"/>
                        </a:spcAft>
                        <a:buNone/>
                      </a:pPr>
                      <a:r>
                        <a:rPr lang="en-GB" sz="1600" dirty="0">
                          <a:latin typeface="Calibri" panose="020F0502020204030204" pitchFamily="34" charset="0"/>
                          <a:cs typeface="Calibri" panose="020F0502020204030204" pitchFamily="34" charset="0"/>
                        </a:rPr>
                        <a:t>Job suspended while pending</a:t>
                      </a:r>
                      <a:endParaRPr sz="1600" dirty="0">
                        <a:latin typeface="Calibri" panose="020F0502020204030204" pitchFamily="34" charset="0"/>
                        <a:cs typeface="Calibri" panose="020F0502020204030204" pitchFamily="34" charset="0"/>
                      </a:endParaRPr>
                    </a:p>
                  </a:txBody>
                  <a:tcPr marL="91425" marR="91425" marT="91425" marB="91425"/>
                </a:tc>
                <a:extLst>
                  <a:ext uri="{0D108BD9-81ED-4DB2-BD59-A6C34878D82A}">
                    <a16:rowId xmlns:a16="http://schemas.microsoft.com/office/drawing/2014/main" val="10005"/>
                  </a:ext>
                </a:extLst>
              </a:tr>
              <a:tr h="0">
                <a:tc>
                  <a:txBody>
                    <a:bodyPr/>
                    <a:lstStyle/>
                    <a:p>
                      <a:pPr marL="0" lvl="0" indent="0" algn="l" rtl="0">
                        <a:spcBef>
                          <a:spcPts val="0"/>
                        </a:spcBef>
                        <a:spcAft>
                          <a:spcPts val="0"/>
                        </a:spcAft>
                        <a:buNone/>
                      </a:pPr>
                      <a:r>
                        <a:rPr lang="en-GB" dirty="0">
                          <a:latin typeface="Courier New" panose="02070309020205020404" pitchFamily="49" charset="0"/>
                          <a:ea typeface="Courier"/>
                          <a:cs typeface="Courier New" panose="02070309020205020404" pitchFamily="49" charset="0"/>
                          <a:sym typeface="Courier"/>
                        </a:rPr>
                        <a:t>USUSP</a:t>
                      </a:r>
                      <a:endParaRPr dirty="0">
                        <a:latin typeface="Courier New" panose="02070309020205020404" pitchFamily="49" charset="0"/>
                        <a:ea typeface="Courier"/>
                        <a:cs typeface="Courier New" panose="02070309020205020404" pitchFamily="49" charset="0"/>
                        <a:sym typeface="Courier"/>
                      </a:endParaRPr>
                    </a:p>
                  </a:txBody>
                  <a:tcPr marL="91425" marR="91425" marT="91425" marB="91425"/>
                </a:tc>
                <a:tc>
                  <a:txBody>
                    <a:bodyPr/>
                    <a:lstStyle/>
                    <a:p>
                      <a:pPr marL="0" lvl="0" indent="0" algn="l" rtl="0">
                        <a:spcBef>
                          <a:spcPts val="0"/>
                        </a:spcBef>
                        <a:spcAft>
                          <a:spcPts val="0"/>
                        </a:spcAft>
                        <a:buNone/>
                      </a:pPr>
                      <a:r>
                        <a:rPr lang="en-GB" sz="1600" dirty="0">
                          <a:latin typeface="Calibri" panose="020F0502020204030204" pitchFamily="34" charset="0"/>
                          <a:cs typeface="Calibri" panose="020F0502020204030204" pitchFamily="34" charset="0"/>
                        </a:rPr>
                        <a:t>Suspended by user ( by LSF system SSUSP) </a:t>
                      </a:r>
                      <a:endParaRPr sz="1600" dirty="0">
                        <a:latin typeface="Calibri" panose="020F0502020204030204" pitchFamily="34" charset="0"/>
                        <a:cs typeface="Calibri" panose="020F0502020204030204" pitchFamily="34" charset="0"/>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261"/>
        <p:cNvGrpSpPr/>
        <p:nvPr/>
      </p:nvGrpSpPr>
      <p:grpSpPr>
        <a:xfrm>
          <a:off x="0" y="0"/>
          <a:ext cx="0" cy="0"/>
          <a:chOff x="0" y="0"/>
          <a:chExt cx="0" cy="0"/>
        </a:xfrm>
      </p:grpSpPr>
      <p:sp>
        <p:nvSpPr>
          <p:cNvPr id="262" name="Google Shape;262;p38"/>
          <p:cNvSpPr txBox="1">
            <a:spLocks noGrp="1"/>
          </p:cNvSpPr>
          <p:nvPr>
            <p:ph type="title"/>
          </p:nvPr>
        </p:nvSpPr>
        <p:spPr>
          <a:xfrm>
            <a:off x="376518" y="380325"/>
            <a:ext cx="8417858" cy="686475"/>
          </a:xfrm>
          <a:prstGeom prst="rect">
            <a:avLst/>
          </a:prstGeom>
          <a:noFill/>
          <a:ln>
            <a:noFill/>
          </a:ln>
        </p:spPr>
        <p:txBody>
          <a:bodyPr spcFirstLastPara="1" wrap="square" lIns="91425" tIns="45700" rIns="91425" bIns="45700" anchor="t" anchorCtr="0">
            <a:noAutofit/>
          </a:bodyPr>
          <a:lstStyle/>
          <a:p>
            <a:pPr marL="0" marR="0" lvl="0" indent="0" rtl="0">
              <a:lnSpc>
                <a:spcPct val="90000"/>
              </a:lnSpc>
              <a:spcBef>
                <a:spcPts val="0"/>
              </a:spcBef>
              <a:spcAft>
                <a:spcPts val="0"/>
              </a:spcAft>
              <a:buClr>
                <a:srgbClr val="63666A"/>
              </a:buClr>
              <a:buSzPts val="2400"/>
              <a:buFont typeface="Calibri"/>
              <a:buNone/>
            </a:pPr>
            <a:r>
              <a:rPr lang="en-GB" b="1" dirty="0">
                <a:latin typeface="Arial Rounded MT Bold" panose="020F0704030504030204" pitchFamily="34" charset="0"/>
              </a:rPr>
              <a:t>Batch system LSF on LOTUS   </a:t>
            </a:r>
            <a:endParaRPr b="1" dirty="0">
              <a:latin typeface="Arial Rounded MT Bold" panose="020F0704030504030204" pitchFamily="34" charset="0"/>
            </a:endParaRPr>
          </a:p>
          <a:p>
            <a:pPr marL="0" marR="0" lvl="0" indent="0" algn="l" rtl="0">
              <a:lnSpc>
                <a:spcPct val="90000"/>
              </a:lnSpc>
              <a:spcBef>
                <a:spcPts val="0"/>
              </a:spcBef>
              <a:spcAft>
                <a:spcPts val="0"/>
              </a:spcAft>
              <a:buClr>
                <a:srgbClr val="63666A"/>
              </a:buClr>
              <a:buSzPts val="2400"/>
              <a:buFont typeface="Calibri"/>
              <a:buNone/>
            </a:pPr>
            <a:r>
              <a:rPr lang="en-GB" sz="2400" dirty="0"/>
              <a:t> </a:t>
            </a:r>
            <a:endParaRPr sz="2400" b="0" i="0" u="none" strike="noStrike" cap="none" dirty="0">
              <a:solidFill>
                <a:srgbClr val="63666A"/>
              </a:solidFill>
              <a:latin typeface="Calibri"/>
              <a:ea typeface="Calibri"/>
              <a:cs typeface="Calibri"/>
              <a:sym typeface="Calibri"/>
            </a:endParaRPr>
          </a:p>
        </p:txBody>
      </p:sp>
      <p:sp>
        <p:nvSpPr>
          <p:cNvPr id="263" name="Google Shape;263;p38"/>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3666A"/>
              </a:buClr>
              <a:buSzPts val="2800"/>
              <a:buFont typeface="Arial"/>
              <a:buNone/>
            </a:pPr>
            <a:r>
              <a:rPr lang="en-GB" sz="2800" dirty="0"/>
              <a:t>Batch systems</a:t>
            </a:r>
            <a:endParaRPr sz="2800" dirty="0"/>
          </a:p>
          <a:p>
            <a:pPr marL="457200" lvl="0" indent="-381000" algn="l" rtl="0">
              <a:lnSpc>
                <a:spcPct val="115000"/>
              </a:lnSpc>
              <a:spcBef>
                <a:spcPts val="500"/>
              </a:spcBef>
              <a:spcAft>
                <a:spcPts val="0"/>
              </a:spcAft>
              <a:buClr>
                <a:srgbClr val="032044"/>
              </a:buClr>
              <a:buSzPts val="2400"/>
              <a:buChar char="●"/>
            </a:pPr>
            <a:r>
              <a:rPr lang="en-GB" sz="2800" b="1" dirty="0">
                <a:solidFill>
                  <a:srgbClr val="032044"/>
                </a:solidFill>
              </a:rPr>
              <a:t>LSF L</a:t>
            </a:r>
            <a:r>
              <a:rPr lang="en-GB" sz="2800" dirty="0">
                <a:solidFill>
                  <a:srgbClr val="032044"/>
                </a:solidFill>
              </a:rPr>
              <a:t>oad</a:t>
            </a:r>
            <a:r>
              <a:rPr lang="en-GB" sz="2800" b="1" dirty="0">
                <a:solidFill>
                  <a:srgbClr val="032044"/>
                </a:solidFill>
              </a:rPr>
              <a:t> S</a:t>
            </a:r>
            <a:r>
              <a:rPr lang="en-GB" sz="2800" dirty="0">
                <a:solidFill>
                  <a:srgbClr val="032044"/>
                </a:solidFill>
              </a:rPr>
              <a:t>haring</a:t>
            </a:r>
            <a:r>
              <a:rPr lang="en-GB" sz="2800" b="1" dirty="0">
                <a:solidFill>
                  <a:srgbClr val="032044"/>
                </a:solidFill>
              </a:rPr>
              <a:t> F</a:t>
            </a:r>
            <a:r>
              <a:rPr lang="en-GB" sz="2800" dirty="0">
                <a:solidFill>
                  <a:srgbClr val="032044"/>
                </a:solidFill>
              </a:rPr>
              <a:t>acility</a:t>
            </a:r>
            <a:r>
              <a:rPr lang="en-GB" sz="2800" b="1" dirty="0">
                <a:solidFill>
                  <a:srgbClr val="032044"/>
                </a:solidFill>
              </a:rPr>
              <a:t> </a:t>
            </a:r>
            <a:r>
              <a:rPr lang="en-GB" sz="2800" dirty="0">
                <a:solidFill>
                  <a:srgbClr val="032044"/>
                </a:solidFill>
              </a:rPr>
              <a:t>-IBM</a:t>
            </a:r>
            <a:endParaRPr sz="2800" dirty="0">
              <a:solidFill>
                <a:srgbClr val="032044"/>
              </a:solidFill>
            </a:endParaRPr>
          </a:p>
          <a:p>
            <a:pPr marL="457200" lvl="0" indent="-381000" algn="l" rtl="0">
              <a:lnSpc>
                <a:spcPct val="115000"/>
              </a:lnSpc>
              <a:spcBef>
                <a:spcPts val="0"/>
              </a:spcBef>
              <a:spcAft>
                <a:spcPts val="0"/>
              </a:spcAft>
              <a:buClr>
                <a:srgbClr val="032044"/>
              </a:buClr>
              <a:buSzPts val="2400"/>
              <a:buChar char="●"/>
            </a:pPr>
            <a:r>
              <a:rPr lang="en-GB" sz="2800" dirty="0">
                <a:solidFill>
                  <a:srgbClr val="032044"/>
                </a:solidFill>
              </a:rPr>
              <a:t>PBS (on Archer)</a:t>
            </a:r>
            <a:endParaRPr sz="2800" dirty="0">
              <a:solidFill>
                <a:srgbClr val="032044"/>
              </a:solidFill>
            </a:endParaRPr>
          </a:p>
          <a:p>
            <a:pPr marL="457200" lvl="0" indent="-381000" algn="l" rtl="0">
              <a:lnSpc>
                <a:spcPct val="115000"/>
              </a:lnSpc>
              <a:spcBef>
                <a:spcPts val="0"/>
              </a:spcBef>
              <a:spcAft>
                <a:spcPts val="0"/>
              </a:spcAft>
              <a:buClr>
                <a:srgbClr val="032044"/>
              </a:buClr>
              <a:buSzPts val="2400"/>
              <a:buChar char="●"/>
            </a:pPr>
            <a:r>
              <a:rPr lang="en-GB" sz="2800" dirty="0" err="1">
                <a:solidFill>
                  <a:srgbClr val="032044"/>
                </a:solidFill>
              </a:rPr>
              <a:t>Slurm</a:t>
            </a:r>
            <a:endParaRPr sz="2800" dirty="0"/>
          </a:p>
          <a:p>
            <a:pPr marL="0" lvl="0" indent="0" algn="l" rtl="0">
              <a:spcBef>
                <a:spcPts val="0"/>
              </a:spcBef>
              <a:spcAft>
                <a:spcPts val="0"/>
              </a:spcAft>
              <a:buClr>
                <a:srgbClr val="63666A"/>
              </a:buClr>
              <a:buSzPts val="2800"/>
              <a:buFont typeface="Arial"/>
              <a:buNone/>
            </a:pPr>
            <a:endParaRPr sz="2800" dirty="0"/>
          </a:p>
          <a:p>
            <a:pPr marL="0" lvl="0" indent="0" algn="l" rtl="0">
              <a:spcBef>
                <a:spcPts val="0"/>
              </a:spcBef>
              <a:spcAft>
                <a:spcPts val="0"/>
              </a:spcAft>
              <a:buClr>
                <a:srgbClr val="63666A"/>
              </a:buClr>
              <a:buSzPts val="2800"/>
              <a:buFont typeface="Arial"/>
              <a:buNone/>
            </a:pPr>
            <a:r>
              <a:rPr lang="en-GB" sz="2800" dirty="0"/>
              <a:t>Batch system concepts</a:t>
            </a:r>
            <a:endParaRPr sz="2800" dirty="0"/>
          </a:p>
          <a:p>
            <a:pPr marL="457200" lvl="0" indent="-381000" algn="l" rtl="0">
              <a:lnSpc>
                <a:spcPct val="115000"/>
              </a:lnSpc>
              <a:spcBef>
                <a:spcPts val="500"/>
              </a:spcBef>
              <a:spcAft>
                <a:spcPts val="0"/>
              </a:spcAft>
              <a:buClr>
                <a:srgbClr val="032044"/>
              </a:buClr>
              <a:buSzPts val="2400"/>
              <a:buChar char="●"/>
            </a:pPr>
            <a:r>
              <a:rPr lang="en-GB" sz="2800" dirty="0">
                <a:solidFill>
                  <a:srgbClr val="032044"/>
                </a:solidFill>
              </a:rPr>
              <a:t>Job </a:t>
            </a:r>
            <a:endParaRPr sz="2800" dirty="0">
              <a:solidFill>
                <a:srgbClr val="032044"/>
              </a:solidFill>
            </a:endParaRPr>
          </a:p>
          <a:p>
            <a:pPr marL="457200" lvl="0" indent="-381000" algn="l" rtl="0">
              <a:lnSpc>
                <a:spcPct val="115000"/>
              </a:lnSpc>
              <a:spcBef>
                <a:spcPts val="0"/>
              </a:spcBef>
              <a:spcAft>
                <a:spcPts val="0"/>
              </a:spcAft>
              <a:buClr>
                <a:srgbClr val="032044"/>
              </a:buClr>
              <a:buSzPts val="2400"/>
              <a:buChar char="●"/>
            </a:pPr>
            <a:r>
              <a:rPr lang="en-GB" sz="2800" dirty="0">
                <a:solidFill>
                  <a:srgbClr val="032044"/>
                </a:solidFill>
              </a:rPr>
              <a:t>Queue </a:t>
            </a:r>
            <a:endParaRPr sz="2800" dirty="0">
              <a:solidFill>
                <a:srgbClr val="032044"/>
              </a:solidFill>
            </a:endParaRPr>
          </a:p>
          <a:p>
            <a:pPr marL="457200" lvl="0" indent="-381000" algn="l" rtl="0">
              <a:lnSpc>
                <a:spcPct val="115000"/>
              </a:lnSpc>
              <a:spcBef>
                <a:spcPts val="0"/>
              </a:spcBef>
              <a:spcAft>
                <a:spcPts val="0"/>
              </a:spcAft>
              <a:buClr>
                <a:srgbClr val="032044"/>
              </a:buClr>
              <a:buSzPts val="2400"/>
              <a:buChar char="●"/>
            </a:pPr>
            <a:r>
              <a:rPr lang="en-GB" sz="2800" dirty="0">
                <a:solidFill>
                  <a:srgbClr val="032044"/>
                </a:solidFill>
              </a:rPr>
              <a:t>Priority </a:t>
            </a:r>
            <a:endParaRPr sz="2800" dirty="0">
              <a:solidFill>
                <a:srgbClr val="032044"/>
              </a:solidFill>
            </a:endParaRPr>
          </a:p>
          <a:p>
            <a:pPr marL="457200" lvl="0" indent="0" algn="l" rtl="0">
              <a:lnSpc>
                <a:spcPct val="115000"/>
              </a:lnSpc>
              <a:spcBef>
                <a:spcPts val="500"/>
              </a:spcBef>
              <a:spcAft>
                <a:spcPts val="0"/>
              </a:spcAft>
              <a:buNone/>
            </a:pPr>
            <a:endParaRPr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4"/>
          <p:cNvSpPr txBox="1">
            <a:spLocks noGrp="1"/>
          </p:cNvSpPr>
          <p:nvPr>
            <p:ph type="title"/>
          </p:nvPr>
        </p:nvSpPr>
        <p:spPr>
          <a:xfrm>
            <a:off x="0" y="274638"/>
            <a:ext cx="9144000" cy="99412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0000"/>
              </a:buClr>
              <a:buSzPts val="2800"/>
              <a:buFont typeface="Nunito"/>
              <a:buNone/>
            </a:pPr>
            <a:r>
              <a:rPr lang="en-GB" sz="2800" b="1" dirty="0">
                <a:solidFill>
                  <a:srgbClr val="000000"/>
                </a:solidFill>
                <a:latin typeface="Arial Rounded MT Bold" panose="020F0704030504030204" pitchFamily="34" charset="0"/>
                <a:ea typeface="Nunito"/>
                <a:cs typeface="Nunito"/>
                <a:sym typeface="Nunito"/>
              </a:rPr>
              <a:t>Batch job example: </a:t>
            </a:r>
            <a:br>
              <a:rPr lang="en-GB" sz="2800" b="1" dirty="0">
                <a:solidFill>
                  <a:srgbClr val="000000"/>
                </a:solidFill>
                <a:latin typeface="Arial Rounded MT Bold" panose="020F0704030504030204" pitchFamily="34" charset="0"/>
                <a:ea typeface="Nunito"/>
                <a:cs typeface="Nunito"/>
                <a:sym typeface="Nunito"/>
              </a:rPr>
            </a:br>
            <a:r>
              <a:rPr lang="en-GB" sz="2800" b="1" dirty="0">
                <a:solidFill>
                  <a:srgbClr val="000000"/>
                </a:solidFill>
                <a:latin typeface="Arial Rounded MT Bold" panose="020F0704030504030204" pitchFamily="34" charset="0"/>
                <a:ea typeface="Nunito"/>
                <a:cs typeface="Nunito"/>
                <a:sym typeface="Nunito"/>
              </a:rPr>
              <a:t>extract spatial subsets from CMIP5 experiments (1)</a:t>
            </a:r>
            <a:endParaRPr sz="2800" b="1" dirty="0">
              <a:latin typeface="Arial Rounded MT Bold" panose="020F0704030504030204" pitchFamily="34" charset="0"/>
              <a:ea typeface="Nunito"/>
              <a:cs typeface="Nunito"/>
              <a:sym typeface="Nunito"/>
            </a:endParaRPr>
          </a:p>
        </p:txBody>
      </p:sp>
      <p:sp>
        <p:nvSpPr>
          <p:cNvPr id="325" name="Google Shape;325;p44"/>
          <p:cNvSpPr txBox="1">
            <a:spLocks noGrp="1"/>
          </p:cNvSpPr>
          <p:nvPr>
            <p:ph type="body" idx="1"/>
          </p:nvPr>
        </p:nvSpPr>
        <p:spPr>
          <a:xfrm>
            <a:off x="457200" y="1196752"/>
            <a:ext cx="8291264" cy="475252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1050"/>
              <a:buFont typeface="Arial"/>
              <a:buNone/>
            </a:pPr>
            <a:endParaRPr sz="1050" dirty="0"/>
          </a:p>
          <a:p>
            <a:pPr marL="228600" lvl="0" indent="-228600" algn="l" rtl="0">
              <a:lnSpc>
                <a:spcPct val="90000"/>
              </a:lnSpc>
              <a:spcBef>
                <a:spcPts val="1000"/>
              </a:spcBef>
              <a:spcAft>
                <a:spcPts val="0"/>
              </a:spcAft>
              <a:buClr>
                <a:schemeClr val="dk1"/>
              </a:buClr>
              <a:buSzPts val="2800"/>
              <a:buFont typeface="Arial"/>
              <a:buNone/>
            </a:pPr>
            <a:r>
              <a:rPr lang="en-GB" sz="2800" b="1" dirty="0"/>
              <a:t>Processing requirement:</a:t>
            </a:r>
            <a:endParaRPr sz="1200" b="1" dirty="0"/>
          </a:p>
          <a:p>
            <a:pPr marL="0" lvl="0" indent="0" algn="l" rtl="0">
              <a:lnSpc>
                <a:spcPct val="90000"/>
              </a:lnSpc>
              <a:spcBef>
                <a:spcPts val="1000"/>
              </a:spcBef>
              <a:spcAft>
                <a:spcPts val="0"/>
              </a:spcAft>
              <a:buClr>
                <a:schemeClr val="dk1"/>
              </a:buClr>
              <a:buSzPts val="2800"/>
              <a:buNone/>
            </a:pPr>
            <a:r>
              <a:rPr lang="en-GB" sz="2800" dirty="0"/>
              <a:t>For each model:</a:t>
            </a:r>
            <a:endParaRPr dirty="0"/>
          </a:p>
          <a:p>
            <a:pPr marL="457200" lvl="1" indent="0" algn="l" rtl="0">
              <a:lnSpc>
                <a:spcPct val="90000"/>
              </a:lnSpc>
              <a:spcBef>
                <a:spcPts val="500"/>
              </a:spcBef>
              <a:spcAft>
                <a:spcPts val="0"/>
              </a:spcAft>
              <a:buClr>
                <a:schemeClr val="dk1"/>
              </a:buClr>
              <a:buSzPts val="2800"/>
              <a:buNone/>
            </a:pPr>
            <a:r>
              <a:rPr lang="en-GB" sz="2800" dirty="0"/>
              <a:t>For each variable (</a:t>
            </a:r>
            <a:r>
              <a:rPr lang="en-GB" sz="2800" dirty="0" err="1"/>
              <a:t>hus</a:t>
            </a:r>
            <a:r>
              <a:rPr lang="en-GB" sz="2800" dirty="0"/>
              <a:t>, </a:t>
            </a:r>
            <a:r>
              <a:rPr lang="en-GB" sz="2800" dirty="0" err="1"/>
              <a:t>ps</a:t>
            </a:r>
            <a:r>
              <a:rPr lang="en-GB" sz="2800" dirty="0"/>
              <a:t>, ta, </a:t>
            </a:r>
            <a:r>
              <a:rPr lang="en-GB" sz="2800" dirty="0" err="1"/>
              <a:t>ua</a:t>
            </a:r>
            <a:r>
              <a:rPr lang="en-GB" sz="2800" dirty="0"/>
              <a:t> &amp; </a:t>
            </a:r>
            <a:r>
              <a:rPr lang="en-GB" sz="2800" dirty="0" err="1"/>
              <a:t>va</a:t>
            </a:r>
            <a:r>
              <a:rPr lang="en-GB" sz="2800" dirty="0"/>
              <a:t>):</a:t>
            </a:r>
            <a:endParaRPr dirty="0"/>
          </a:p>
          <a:p>
            <a:pPr marL="914400" lvl="2" indent="0" algn="l" rtl="0">
              <a:lnSpc>
                <a:spcPct val="90000"/>
              </a:lnSpc>
              <a:spcBef>
                <a:spcPts val="500"/>
              </a:spcBef>
              <a:spcAft>
                <a:spcPts val="0"/>
              </a:spcAft>
              <a:buClr>
                <a:schemeClr val="dk1"/>
              </a:buClr>
              <a:buSzPts val="2800"/>
              <a:buNone/>
            </a:pPr>
            <a:r>
              <a:rPr lang="en-GB" sz="2800" dirty="0"/>
              <a:t>Extract a spatial subset </a:t>
            </a:r>
            <a:endParaRPr dirty="0"/>
          </a:p>
          <a:p>
            <a:pPr marL="1600200" lvl="3" indent="-228600" algn="l" rtl="0">
              <a:lnSpc>
                <a:spcPct val="90000"/>
              </a:lnSpc>
              <a:spcBef>
                <a:spcPts val="500"/>
              </a:spcBef>
              <a:spcAft>
                <a:spcPts val="0"/>
              </a:spcAft>
              <a:buClr>
                <a:schemeClr val="dk1"/>
              </a:buClr>
              <a:buSzPts val="2400"/>
              <a:buFont typeface="Calibri"/>
              <a:buChar char="̶"/>
            </a:pPr>
            <a:r>
              <a:rPr lang="en-GB" sz="2400" dirty="0"/>
              <a:t>(80° to 140° Longitude; -30° to 40° Latitude)</a:t>
            </a:r>
            <a:endParaRPr dirty="0"/>
          </a:p>
          <a:p>
            <a:pPr marL="914400" lvl="2" indent="0" algn="l" rtl="0">
              <a:lnSpc>
                <a:spcPct val="90000"/>
              </a:lnSpc>
              <a:spcBef>
                <a:spcPts val="500"/>
              </a:spcBef>
              <a:spcAft>
                <a:spcPts val="0"/>
              </a:spcAft>
              <a:buClr>
                <a:schemeClr val="dk1"/>
              </a:buClr>
              <a:buSzPts val="2800"/>
              <a:buNone/>
            </a:pPr>
            <a:r>
              <a:rPr lang="en-GB" sz="2800" dirty="0"/>
              <a:t>Where:</a:t>
            </a:r>
            <a:endParaRPr dirty="0"/>
          </a:p>
          <a:p>
            <a:pPr marL="1600200" lvl="3" indent="-228600" algn="l" rtl="0">
              <a:lnSpc>
                <a:spcPct val="90000"/>
              </a:lnSpc>
              <a:spcBef>
                <a:spcPts val="500"/>
              </a:spcBef>
              <a:spcAft>
                <a:spcPts val="0"/>
              </a:spcAft>
              <a:buClr>
                <a:schemeClr val="dk1"/>
              </a:buClr>
              <a:buSzPts val="2400"/>
              <a:buFont typeface="Calibri"/>
              <a:buChar char="̶"/>
            </a:pPr>
            <a:r>
              <a:rPr lang="en-GB" sz="2400" dirty="0"/>
              <a:t>Frequency: 6hr</a:t>
            </a:r>
            <a:endParaRPr dirty="0"/>
          </a:p>
          <a:p>
            <a:pPr marL="1600200" lvl="3" indent="-228600" algn="l" rtl="0">
              <a:lnSpc>
                <a:spcPct val="90000"/>
              </a:lnSpc>
              <a:spcBef>
                <a:spcPts val="500"/>
              </a:spcBef>
              <a:spcAft>
                <a:spcPts val="0"/>
              </a:spcAft>
              <a:buClr>
                <a:schemeClr val="dk1"/>
              </a:buClr>
              <a:buSzPts val="2400"/>
              <a:buFont typeface="Calibri"/>
              <a:buChar char="̶"/>
            </a:pPr>
            <a:r>
              <a:rPr lang="en-GB" sz="2400" dirty="0"/>
              <a:t>Ensemble: r1i1p1</a:t>
            </a:r>
            <a:endParaRPr dirty="0"/>
          </a:p>
          <a:p>
            <a:pPr marL="1600200" lvl="3" indent="-228600" algn="l" rtl="0">
              <a:lnSpc>
                <a:spcPct val="90000"/>
              </a:lnSpc>
              <a:spcBef>
                <a:spcPts val="500"/>
              </a:spcBef>
              <a:spcAft>
                <a:spcPts val="0"/>
              </a:spcAft>
              <a:buClr>
                <a:schemeClr val="dk1"/>
              </a:buClr>
              <a:buSzPts val="2400"/>
              <a:buFont typeface="Calibri"/>
              <a:buChar char="̶"/>
            </a:pPr>
            <a:r>
              <a:rPr lang="en-GB" sz="2400" dirty="0"/>
              <a:t>Realm: atmosphere</a:t>
            </a:r>
            <a:endParaRP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5"/>
          <p:cNvSpPr txBox="1">
            <a:spLocks noGrp="1"/>
          </p:cNvSpPr>
          <p:nvPr>
            <p:ph type="title"/>
          </p:nvPr>
        </p:nvSpPr>
        <p:spPr>
          <a:xfrm>
            <a:off x="0" y="380325"/>
            <a:ext cx="9144000" cy="672411"/>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0000"/>
              </a:buClr>
              <a:buSzPts val="2800"/>
              <a:buFont typeface="Nunito"/>
              <a:buNone/>
            </a:pPr>
            <a:r>
              <a:rPr lang="en-GB" sz="2800" b="1" dirty="0">
                <a:solidFill>
                  <a:srgbClr val="000000"/>
                </a:solidFill>
                <a:latin typeface="Arial Rounded MT Bold" panose="020F0704030504030204" pitchFamily="34" charset="0"/>
                <a:ea typeface="Nunito"/>
                <a:cs typeface="Nunito"/>
                <a:sym typeface="Nunito"/>
              </a:rPr>
              <a:t>Batch job example: </a:t>
            </a:r>
            <a:br>
              <a:rPr lang="en-GB" sz="2800" b="1" dirty="0">
                <a:solidFill>
                  <a:srgbClr val="000000"/>
                </a:solidFill>
                <a:latin typeface="Arial Rounded MT Bold" panose="020F0704030504030204" pitchFamily="34" charset="0"/>
                <a:ea typeface="Nunito"/>
                <a:cs typeface="Nunito"/>
                <a:sym typeface="Nunito"/>
              </a:rPr>
            </a:br>
            <a:r>
              <a:rPr lang="en-GB" sz="2800" b="1" dirty="0">
                <a:solidFill>
                  <a:srgbClr val="000000"/>
                </a:solidFill>
                <a:latin typeface="Arial Rounded MT Bold" panose="020F0704030504030204" pitchFamily="34" charset="0"/>
                <a:ea typeface="Nunito"/>
                <a:cs typeface="Nunito"/>
                <a:sym typeface="Nunito"/>
              </a:rPr>
              <a:t>extract spatial subsets from CMIP5 experiments (2)</a:t>
            </a:r>
            <a:endParaRPr sz="2800" b="1" dirty="0">
              <a:latin typeface="Arial Rounded MT Bold" panose="020F0704030504030204" pitchFamily="34" charset="0"/>
              <a:ea typeface="Nunito"/>
              <a:cs typeface="Nunito"/>
              <a:sym typeface="Nunito"/>
            </a:endParaRPr>
          </a:p>
        </p:txBody>
      </p:sp>
      <p:sp>
        <p:nvSpPr>
          <p:cNvPr id="332" name="Google Shape;332;p45"/>
          <p:cNvSpPr txBox="1">
            <a:spLocks noGrp="1"/>
          </p:cNvSpPr>
          <p:nvPr>
            <p:ph type="body" idx="1"/>
          </p:nvPr>
        </p:nvSpPr>
        <p:spPr>
          <a:xfrm>
            <a:off x="179512" y="1257332"/>
            <a:ext cx="8856984" cy="4907972"/>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Font typeface="Arial"/>
              <a:buNone/>
            </a:pPr>
            <a:r>
              <a:rPr lang="en-GB" sz="2800" b="1" dirty="0"/>
              <a:t>Basic (Sequential) Implementation:</a:t>
            </a:r>
            <a:endParaRPr dirty="0"/>
          </a:p>
          <a:p>
            <a:pPr marL="228600" lvl="0" indent="-228600" algn="l" rtl="0">
              <a:lnSpc>
                <a:spcPct val="90000"/>
              </a:lnSpc>
              <a:spcBef>
                <a:spcPts val="1000"/>
              </a:spcBef>
              <a:spcAft>
                <a:spcPts val="0"/>
              </a:spcAft>
              <a:buClr>
                <a:schemeClr val="dk1"/>
              </a:buClr>
              <a:buSzPts val="2400"/>
              <a:buFont typeface="Arial"/>
              <a:buNone/>
            </a:pPr>
            <a:r>
              <a:rPr lang="en-GB" sz="2400" b="1" dirty="0"/>
              <a:t>Script 1 (bash):</a:t>
            </a:r>
            <a:endParaRPr dirty="0"/>
          </a:p>
          <a:p>
            <a:pPr marL="228600" lvl="0" indent="-228600" algn="l" rtl="0">
              <a:lnSpc>
                <a:spcPct val="90000"/>
              </a:lnSpc>
              <a:spcBef>
                <a:spcPts val="1000"/>
              </a:spcBef>
              <a:spcAft>
                <a:spcPts val="0"/>
              </a:spcAft>
              <a:buClr>
                <a:schemeClr val="dk1"/>
              </a:buClr>
              <a:buSzPts val="2400"/>
              <a:buChar char="•"/>
            </a:pPr>
            <a:r>
              <a:rPr lang="en-GB" sz="2400" dirty="0"/>
              <a:t>For each variable (</a:t>
            </a:r>
            <a:r>
              <a:rPr lang="en-GB" sz="2400" dirty="0" err="1"/>
              <a:t>hus</a:t>
            </a:r>
            <a:r>
              <a:rPr lang="en-GB" sz="2400" dirty="0"/>
              <a:t>, </a:t>
            </a:r>
            <a:r>
              <a:rPr lang="en-GB" sz="2400" dirty="0" err="1"/>
              <a:t>ps</a:t>
            </a:r>
            <a:r>
              <a:rPr lang="en-GB" sz="2400" dirty="0"/>
              <a:t>, ta, </a:t>
            </a:r>
            <a:r>
              <a:rPr lang="en-GB" sz="2400" dirty="0" err="1"/>
              <a:t>ua</a:t>
            </a:r>
            <a:r>
              <a:rPr lang="en-GB" sz="2400" dirty="0"/>
              <a:t> &amp; </a:t>
            </a:r>
            <a:r>
              <a:rPr lang="en-GB" sz="2400" dirty="0" err="1"/>
              <a:t>va</a:t>
            </a:r>
            <a:r>
              <a:rPr lang="en-GB" sz="2400" dirty="0"/>
              <a:t>):</a:t>
            </a:r>
            <a:endParaRPr dirty="0"/>
          </a:p>
          <a:p>
            <a:pPr marL="685800" lvl="1" indent="-228600" algn="l" rtl="0">
              <a:lnSpc>
                <a:spcPct val="90000"/>
              </a:lnSpc>
              <a:spcBef>
                <a:spcPts val="500"/>
              </a:spcBef>
              <a:spcAft>
                <a:spcPts val="0"/>
              </a:spcAft>
              <a:buClr>
                <a:schemeClr val="dk1"/>
              </a:buClr>
              <a:buSzPts val="2400"/>
              <a:buChar char="•"/>
            </a:pPr>
            <a:r>
              <a:rPr lang="en-GB" sz="2400" dirty="0"/>
              <a:t>Make output directory</a:t>
            </a:r>
            <a:endParaRPr dirty="0"/>
          </a:p>
          <a:p>
            <a:pPr marL="685800" lvl="1" indent="-228600" algn="l" rtl="0">
              <a:lnSpc>
                <a:spcPct val="90000"/>
              </a:lnSpc>
              <a:spcBef>
                <a:spcPts val="500"/>
              </a:spcBef>
              <a:spcAft>
                <a:spcPts val="0"/>
              </a:spcAft>
              <a:buClr>
                <a:schemeClr val="dk1"/>
              </a:buClr>
              <a:buSzPts val="2400"/>
              <a:buChar char="•"/>
            </a:pPr>
            <a:r>
              <a:rPr lang="en-GB" sz="2400" dirty="0"/>
              <a:t>Find all relevant input </a:t>
            </a:r>
            <a:r>
              <a:rPr lang="en-GB" sz="2400" dirty="0" err="1"/>
              <a:t>NetCDF</a:t>
            </a:r>
            <a:r>
              <a:rPr lang="en-GB" sz="2400" dirty="0"/>
              <a:t> files</a:t>
            </a:r>
            <a:endParaRPr dirty="0"/>
          </a:p>
          <a:p>
            <a:pPr marL="685800" lvl="1" indent="-228600" algn="l" rtl="0">
              <a:lnSpc>
                <a:spcPct val="90000"/>
              </a:lnSpc>
              <a:spcBef>
                <a:spcPts val="500"/>
              </a:spcBef>
              <a:spcAft>
                <a:spcPts val="0"/>
              </a:spcAft>
              <a:buClr>
                <a:schemeClr val="dk1"/>
              </a:buClr>
              <a:buSzPts val="2400"/>
              <a:buChar char="•"/>
            </a:pPr>
            <a:r>
              <a:rPr lang="en-GB" sz="2400" dirty="0"/>
              <a:t>Loop through list of input files and  for each one call Python script</a:t>
            </a:r>
            <a:endParaRPr dirty="0"/>
          </a:p>
          <a:p>
            <a:pPr marL="228600" lvl="0" indent="-228600" algn="l" rtl="0">
              <a:lnSpc>
                <a:spcPct val="90000"/>
              </a:lnSpc>
              <a:spcBef>
                <a:spcPts val="1000"/>
              </a:spcBef>
              <a:spcAft>
                <a:spcPts val="0"/>
              </a:spcAft>
              <a:buClr>
                <a:schemeClr val="dk1"/>
              </a:buClr>
              <a:buSzPts val="2400"/>
              <a:buFont typeface="Arial"/>
              <a:buNone/>
            </a:pPr>
            <a:r>
              <a:rPr lang="en-GB" sz="2400" b="1" dirty="0"/>
              <a:t>Script 2 (Python):</a:t>
            </a:r>
            <a:endParaRPr dirty="0"/>
          </a:p>
          <a:p>
            <a:pPr marL="685800" lvl="1" indent="-228600" algn="l" rtl="0">
              <a:lnSpc>
                <a:spcPct val="90000"/>
              </a:lnSpc>
              <a:spcBef>
                <a:spcPts val="500"/>
              </a:spcBef>
              <a:spcAft>
                <a:spcPts val="0"/>
              </a:spcAft>
              <a:buClr>
                <a:schemeClr val="dk1"/>
              </a:buClr>
              <a:buSzPts val="2400"/>
              <a:buChar char="•"/>
            </a:pPr>
            <a:r>
              <a:rPr lang="en-GB" sz="2400" dirty="0"/>
              <a:t>Read input file; extract spatial subset for variable; write output file.</a:t>
            </a:r>
            <a:endParaRPr dirty="0"/>
          </a:p>
          <a:p>
            <a:pPr marL="685800" lvl="1" indent="-228600" algn="l" rtl="0">
              <a:lnSpc>
                <a:spcPct val="90000"/>
              </a:lnSpc>
              <a:spcBef>
                <a:spcPts val="500"/>
              </a:spcBef>
              <a:spcAft>
                <a:spcPts val="0"/>
              </a:spcAft>
              <a:buClr>
                <a:schemeClr val="dk1"/>
              </a:buClr>
              <a:buSzPts val="2400"/>
              <a:buChar char="•"/>
            </a:pPr>
            <a:r>
              <a:rPr lang="en-GB" sz="2400" dirty="0"/>
              <a:t>Main code used: </a:t>
            </a:r>
            <a:r>
              <a:rPr lang="en-GB" sz="2400" dirty="0" err="1"/>
              <a:t>cf</a:t>
            </a:r>
            <a:r>
              <a:rPr lang="en-GB" sz="2400" dirty="0"/>
              <a:t>-python library</a:t>
            </a:r>
            <a:endParaRPr dirty="0"/>
          </a:p>
        </p:txBody>
      </p:sp>
      <p:grpSp>
        <p:nvGrpSpPr>
          <p:cNvPr id="333" name="Google Shape;333;p45"/>
          <p:cNvGrpSpPr/>
          <p:nvPr/>
        </p:nvGrpSpPr>
        <p:grpSpPr>
          <a:xfrm>
            <a:off x="179512" y="4082296"/>
            <a:ext cx="8856984" cy="1938992"/>
            <a:chOff x="-1137084" y="2899082"/>
            <a:chExt cx="8856984" cy="1938992"/>
          </a:xfrm>
        </p:grpSpPr>
        <p:sp>
          <p:nvSpPr>
            <p:cNvPr id="334" name="Google Shape;334;p45"/>
            <p:cNvSpPr/>
            <p:nvPr/>
          </p:nvSpPr>
          <p:spPr>
            <a:xfrm>
              <a:off x="-1137084" y="2899082"/>
              <a:ext cx="8856984" cy="1938992"/>
            </a:xfrm>
            <a:prstGeom prst="rect">
              <a:avLst/>
            </a:prstGeom>
            <a:solidFill>
              <a:schemeClr val="accent1"/>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GB" sz="2400" b="1" dirty="0">
                  <a:solidFill>
                    <a:schemeClr val="lt1"/>
                  </a:solidFill>
                  <a:latin typeface="Courier New" panose="02070309020205020404" pitchFamily="49" charset="0"/>
                  <a:ea typeface="Arimo"/>
                  <a:cs typeface="Courier New" panose="02070309020205020404" pitchFamily="49" charset="0"/>
                  <a:sym typeface="Arimo"/>
                </a:rPr>
                <a:t>import </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cf</a:t>
              </a:r>
              <a:endParaRPr sz="2400" b="1" dirty="0">
                <a:solidFill>
                  <a:schemeClr val="lt1"/>
                </a:solidFill>
                <a:latin typeface="Courier New" panose="02070309020205020404" pitchFamily="49" charset="0"/>
                <a:ea typeface="Arimo"/>
                <a:cs typeface="Courier New" panose="02070309020205020404" pitchFamily="49" charset="0"/>
                <a:sym typeface="Arimo"/>
              </a:endParaRPr>
            </a:p>
            <a:p>
              <a:pPr marL="0" marR="0" lvl="0" indent="0" algn="l" rtl="0">
                <a:lnSpc>
                  <a:spcPct val="90000"/>
                </a:lnSpc>
                <a:spcBef>
                  <a:spcPts val="0"/>
                </a:spcBef>
                <a:spcAft>
                  <a:spcPts val="0"/>
                </a:spcAft>
                <a:buNone/>
              </a:pPr>
              <a:r>
                <a:rPr lang="en-GB" sz="2400" b="1" dirty="0">
                  <a:solidFill>
                    <a:schemeClr val="lt1"/>
                  </a:solidFill>
                  <a:latin typeface="Courier New" panose="02070309020205020404" pitchFamily="49" charset="0"/>
                  <a:ea typeface="Arimo"/>
                  <a:cs typeface="Courier New" panose="02070309020205020404" pitchFamily="49" charset="0"/>
                  <a:sym typeface="Arimo"/>
                </a:rPr>
                <a:t>f = </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cf.read</a:t>
              </a:r>
              <a:r>
                <a:rPr lang="en-GB" sz="2400" b="1" dirty="0">
                  <a:solidFill>
                    <a:schemeClr val="lt1"/>
                  </a:solidFill>
                  <a:latin typeface="Courier New" panose="02070309020205020404" pitchFamily="49" charset="0"/>
                  <a:ea typeface="Arimo"/>
                  <a:cs typeface="Courier New" panose="02070309020205020404" pitchFamily="49" charset="0"/>
                  <a:sym typeface="Arimo"/>
                </a:rPr>
                <a:t>(</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infile</a:t>
              </a:r>
              <a:r>
                <a:rPr lang="en-GB" sz="2400" b="1" dirty="0">
                  <a:solidFill>
                    <a:schemeClr val="lt1"/>
                  </a:solidFill>
                  <a:latin typeface="Courier New" panose="02070309020205020404" pitchFamily="49" charset="0"/>
                  <a:ea typeface="Arimo"/>
                  <a:cs typeface="Courier New" panose="02070309020205020404" pitchFamily="49" charset="0"/>
                  <a:sym typeface="Arimo"/>
                </a:rPr>
                <a:t>)</a:t>
              </a:r>
              <a:endParaRPr sz="2400" dirty="0">
                <a:latin typeface="Courier New" panose="02070309020205020404" pitchFamily="49" charset="0"/>
                <a:cs typeface="Courier New" panose="02070309020205020404" pitchFamily="49" charset="0"/>
              </a:endParaRPr>
            </a:p>
            <a:p>
              <a:pPr marL="0" marR="0" lvl="0" indent="0" algn="l" rtl="0">
                <a:lnSpc>
                  <a:spcPct val="90000"/>
                </a:lnSpc>
                <a:spcBef>
                  <a:spcPts val="0"/>
                </a:spcBef>
                <a:spcAft>
                  <a:spcPts val="0"/>
                </a:spcAft>
                <a:buNone/>
              </a:pPr>
              <a:r>
                <a:rPr lang="en-GB" sz="2400" b="1" dirty="0">
                  <a:solidFill>
                    <a:schemeClr val="lt1"/>
                  </a:solidFill>
                  <a:latin typeface="Courier New" panose="02070309020205020404" pitchFamily="49" charset="0"/>
                  <a:ea typeface="Arimo"/>
                  <a:cs typeface="Courier New" panose="02070309020205020404" pitchFamily="49" charset="0"/>
                  <a:sym typeface="Arimo"/>
                </a:rPr>
                <a:t>subset = f[2].subspace(latitude=</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cf.wi</a:t>
              </a:r>
              <a:r>
                <a:rPr lang="en-GB" sz="2400" b="1" dirty="0">
                  <a:solidFill>
                    <a:schemeClr val="lt1"/>
                  </a:solidFill>
                  <a:latin typeface="Courier New" panose="02070309020205020404" pitchFamily="49" charset="0"/>
                  <a:ea typeface="Arimo"/>
                  <a:cs typeface="Courier New" panose="02070309020205020404" pitchFamily="49" charset="0"/>
                  <a:sym typeface="Arimo"/>
                </a:rPr>
                <a:t>(</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bb.south</a:t>
              </a:r>
              <a:r>
                <a:rPr lang="en-GB" sz="2400" b="1" dirty="0">
                  <a:solidFill>
                    <a:schemeClr val="lt1"/>
                  </a:solidFill>
                  <a:latin typeface="Courier New" panose="02070309020205020404" pitchFamily="49" charset="0"/>
                  <a:ea typeface="Arimo"/>
                  <a:cs typeface="Courier New" panose="02070309020205020404" pitchFamily="49" charset="0"/>
                  <a:sym typeface="Arimo"/>
                </a:rPr>
                <a:t>, </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bb.north</a:t>
              </a:r>
              <a:r>
                <a:rPr lang="en-GB" sz="2400" b="1" dirty="0">
                  <a:solidFill>
                    <a:schemeClr val="lt1"/>
                  </a:solidFill>
                  <a:latin typeface="Courier New" panose="02070309020205020404" pitchFamily="49" charset="0"/>
                  <a:ea typeface="Arimo"/>
                  <a:cs typeface="Courier New" panose="02070309020205020404" pitchFamily="49" charset="0"/>
                  <a:sym typeface="Arimo"/>
                </a:rPr>
                <a:t>), longitude=</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cf.wi</a:t>
              </a:r>
              <a:r>
                <a:rPr lang="en-GB" sz="2400" b="1" dirty="0">
                  <a:solidFill>
                    <a:schemeClr val="lt1"/>
                  </a:solidFill>
                  <a:latin typeface="Courier New" panose="02070309020205020404" pitchFamily="49" charset="0"/>
                  <a:ea typeface="Arimo"/>
                  <a:cs typeface="Courier New" panose="02070309020205020404" pitchFamily="49" charset="0"/>
                  <a:sym typeface="Arimo"/>
                </a:rPr>
                <a:t>(</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bb.west</a:t>
              </a:r>
              <a:r>
                <a:rPr lang="en-GB" sz="2400" b="1" dirty="0">
                  <a:solidFill>
                    <a:schemeClr val="lt1"/>
                  </a:solidFill>
                  <a:latin typeface="Courier New" panose="02070309020205020404" pitchFamily="49" charset="0"/>
                  <a:ea typeface="Arimo"/>
                  <a:cs typeface="Courier New" panose="02070309020205020404" pitchFamily="49" charset="0"/>
                  <a:sym typeface="Arimo"/>
                </a:rPr>
                <a:t>, </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bb.east</a:t>
              </a:r>
              <a:r>
                <a:rPr lang="en-GB" sz="2400" b="1" dirty="0">
                  <a:solidFill>
                    <a:schemeClr val="lt1"/>
                  </a:solidFill>
                  <a:latin typeface="Courier New" panose="02070309020205020404" pitchFamily="49" charset="0"/>
                  <a:ea typeface="Arimo"/>
                  <a:cs typeface="Courier New" panose="02070309020205020404" pitchFamily="49" charset="0"/>
                  <a:sym typeface="Arimo"/>
                </a:rPr>
                <a:t>))</a:t>
              </a:r>
              <a:endParaRPr sz="2400" dirty="0">
                <a:latin typeface="Courier New" panose="02070309020205020404" pitchFamily="49" charset="0"/>
                <a:cs typeface="Courier New" panose="02070309020205020404" pitchFamily="49" charset="0"/>
              </a:endParaRPr>
            </a:p>
            <a:p>
              <a:pPr marL="0" marR="0" lvl="0" indent="0" algn="l" rtl="0">
                <a:lnSpc>
                  <a:spcPct val="90000"/>
                </a:lnSpc>
                <a:spcBef>
                  <a:spcPts val="0"/>
                </a:spcBef>
                <a:spcAft>
                  <a:spcPts val="0"/>
                </a:spcAft>
                <a:buNone/>
              </a:pPr>
              <a:r>
                <a:rPr lang="en-GB" sz="2400" b="1" dirty="0" err="1">
                  <a:solidFill>
                    <a:schemeClr val="lt1"/>
                  </a:solidFill>
                  <a:latin typeface="Courier New" panose="02070309020205020404" pitchFamily="49" charset="0"/>
                  <a:ea typeface="Arimo"/>
                  <a:cs typeface="Courier New" panose="02070309020205020404" pitchFamily="49" charset="0"/>
                  <a:sym typeface="Arimo"/>
                </a:rPr>
                <a:t>cf.write</a:t>
              </a:r>
              <a:r>
                <a:rPr lang="en-GB" sz="2400" b="1" dirty="0">
                  <a:solidFill>
                    <a:schemeClr val="lt1"/>
                  </a:solidFill>
                  <a:latin typeface="Courier New" panose="02070309020205020404" pitchFamily="49" charset="0"/>
                  <a:ea typeface="Arimo"/>
                  <a:cs typeface="Courier New" panose="02070309020205020404" pitchFamily="49" charset="0"/>
                  <a:sym typeface="Arimo"/>
                </a:rPr>
                <a:t>(subset, </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outfile</a:t>
              </a:r>
              <a:r>
                <a:rPr lang="en-GB" sz="2400" b="1" dirty="0">
                  <a:solidFill>
                    <a:schemeClr val="lt1"/>
                  </a:solidFill>
                  <a:latin typeface="Courier New" panose="02070309020205020404" pitchFamily="49" charset="0"/>
                  <a:ea typeface="Arimo"/>
                  <a:cs typeface="Courier New" panose="02070309020205020404" pitchFamily="49" charset="0"/>
                  <a:sym typeface="Arimo"/>
                </a:rPr>
                <a:t>)</a:t>
              </a:r>
              <a:endParaRPr sz="2400" dirty="0">
                <a:latin typeface="Courier New" panose="02070309020205020404" pitchFamily="49" charset="0"/>
                <a:cs typeface="Courier New" panose="02070309020205020404" pitchFamily="49" charset="0"/>
              </a:endParaRPr>
            </a:p>
          </p:txBody>
        </p:sp>
        <p:sp>
          <p:nvSpPr>
            <p:cNvPr id="335" name="Google Shape;335;p45"/>
            <p:cNvSpPr/>
            <p:nvPr/>
          </p:nvSpPr>
          <p:spPr>
            <a:xfrm>
              <a:off x="3471428" y="2920985"/>
              <a:ext cx="4175125" cy="338137"/>
            </a:xfrm>
            <a:prstGeom prst="rect">
              <a:avLst/>
            </a:prstGeom>
            <a:gradFill>
              <a:gsLst>
                <a:gs pos="0">
                  <a:srgbClr val="D1D1D1"/>
                </a:gs>
                <a:gs pos="50000">
                  <a:srgbClr val="C7C7C7"/>
                </a:gs>
                <a:gs pos="100000">
                  <a:srgbClr val="C0C0C0"/>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600" i="1">
                  <a:solidFill>
                    <a:schemeClr val="dk1"/>
                  </a:solidFill>
                  <a:latin typeface="Arial"/>
                  <a:ea typeface="Arial"/>
                  <a:cs typeface="Arial"/>
                  <a:sym typeface="Arial"/>
                </a:rPr>
                <a:t>Extract from:   </a:t>
              </a:r>
              <a:r>
                <a:rPr lang="en-GB" sz="1600" b="1">
                  <a:solidFill>
                    <a:schemeClr val="dk1"/>
                  </a:solidFill>
                  <a:latin typeface="Arial"/>
                  <a:ea typeface="Arial"/>
                  <a:cs typeface="Arial"/>
                  <a:sym typeface="Arial"/>
                </a:rPr>
                <a:t>extract_cmip5_subset.py</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6"/>
          <p:cNvSpPr txBox="1">
            <a:spLocks noGrp="1"/>
          </p:cNvSpPr>
          <p:nvPr>
            <p:ph type="title"/>
          </p:nvPr>
        </p:nvSpPr>
        <p:spPr>
          <a:xfrm>
            <a:off x="0" y="219083"/>
            <a:ext cx="9047018" cy="72198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0000"/>
              </a:buClr>
              <a:buSzPts val="2520"/>
              <a:buFont typeface="Nunito"/>
              <a:buNone/>
            </a:pPr>
            <a:r>
              <a:rPr lang="en-GB" sz="2800" b="1" dirty="0">
                <a:solidFill>
                  <a:srgbClr val="000000"/>
                </a:solidFill>
                <a:latin typeface="Arial Rounded MT Bold" panose="020F0704030504030204" pitchFamily="34" charset="0"/>
                <a:ea typeface="Nunito"/>
                <a:cs typeface="Nunito"/>
                <a:sym typeface="Nunito"/>
              </a:rPr>
              <a:t>Batch job example:</a:t>
            </a:r>
            <a:br>
              <a:rPr lang="en-GB" sz="2800" b="1" dirty="0">
                <a:solidFill>
                  <a:srgbClr val="000000"/>
                </a:solidFill>
                <a:latin typeface="Arial Rounded MT Bold" panose="020F0704030504030204" pitchFamily="34" charset="0"/>
                <a:ea typeface="Nunito"/>
                <a:cs typeface="Nunito"/>
                <a:sym typeface="Nunito"/>
              </a:rPr>
            </a:br>
            <a:r>
              <a:rPr lang="en-GB" sz="2800" b="1" dirty="0">
                <a:solidFill>
                  <a:srgbClr val="000000"/>
                </a:solidFill>
                <a:latin typeface="Arial Rounded MT Bold" panose="020F0704030504030204" pitchFamily="34" charset="0"/>
                <a:ea typeface="Nunito"/>
                <a:cs typeface="Nunito"/>
                <a:sym typeface="Nunito"/>
              </a:rPr>
              <a:t>extract spatial subsets from CMIP5 experiments (3)</a:t>
            </a:r>
            <a:endParaRPr sz="2800" b="1" dirty="0">
              <a:latin typeface="Arial Rounded MT Bold" panose="020F0704030504030204" pitchFamily="34" charset="0"/>
              <a:ea typeface="Nunito"/>
              <a:cs typeface="Nunito"/>
              <a:sym typeface="Nunito"/>
            </a:endParaRPr>
          </a:p>
        </p:txBody>
      </p:sp>
      <p:sp>
        <p:nvSpPr>
          <p:cNvPr id="342" name="Google Shape;342;p46"/>
          <p:cNvSpPr txBox="1">
            <a:spLocks noGrp="1"/>
          </p:cNvSpPr>
          <p:nvPr>
            <p:ph type="body" idx="1"/>
          </p:nvPr>
        </p:nvSpPr>
        <p:spPr>
          <a:xfrm>
            <a:off x="255477" y="1196752"/>
            <a:ext cx="8747125" cy="4824536"/>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Font typeface="Arial"/>
              <a:buNone/>
            </a:pPr>
            <a:r>
              <a:rPr lang="en-GB" sz="2800" b="1" dirty="0"/>
              <a:t>Parallel Implementation using LOTUS:</a:t>
            </a:r>
            <a:endParaRPr dirty="0"/>
          </a:p>
          <a:p>
            <a:pPr marL="228600" lvl="0" indent="-228600" algn="l" rtl="0">
              <a:lnSpc>
                <a:spcPct val="90000"/>
              </a:lnSpc>
              <a:spcBef>
                <a:spcPts val="1000"/>
              </a:spcBef>
              <a:spcAft>
                <a:spcPts val="0"/>
              </a:spcAft>
              <a:buClr>
                <a:schemeClr val="dk1"/>
              </a:buClr>
              <a:buSzPts val="2800"/>
              <a:buFont typeface="Arial"/>
              <a:buNone/>
            </a:pPr>
            <a:r>
              <a:rPr lang="en-GB" sz="2800" b="1" dirty="0"/>
              <a:t>Script 1 (bash):</a:t>
            </a:r>
            <a:endParaRPr dirty="0"/>
          </a:p>
          <a:p>
            <a:pPr marL="228600" lvl="0" indent="-228600" algn="l" rtl="0">
              <a:lnSpc>
                <a:spcPct val="90000"/>
              </a:lnSpc>
              <a:spcBef>
                <a:spcPts val="1000"/>
              </a:spcBef>
              <a:spcAft>
                <a:spcPts val="0"/>
              </a:spcAft>
              <a:buClr>
                <a:schemeClr val="dk1"/>
              </a:buClr>
              <a:buSzPts val="2400"/>
              <a:buChar char="•"/>
            </a:pPr>
            <a:r>
              <a:rPr lang="en-GB" sz="2400" dirty="0"/>
              <a:t>For each variable (</a:t>
            </a:r>
            <a:r>
              <a:rPr lang="en-GB" sz="2400" dirty="0" err="1"/>
              <a:t>hus</a:t>
            </a:r>
            <a:r>
              <a:rPr lang="en-GB" sz="2400" dirty="0"/>
              <a:t>, </a:t>
            </a:r>
            <a:r>
              <a:rPr lang="en-GB" sz="2400" dirty="0" err="1"/>
              <a:t>ps</a:t>
            </a:r>
            <a:r>
              <a:rPr lang="en-GB" sz="2400" dirty="0"/>
              <a:t>, ta, </a:t>
            </a:r>
            <a:r>
              <a:rPr lang="en-GB" sz="2400" dirty="0" err="1"/>
              <a:t>ua</a:t>
            </a:r>
            <a:r>
              <a:rPr lang="en-GB" sz="2400" dirty="0"/>
              <a:t> &amp; </a:t>
            </a:r>
            <a:r>
              <a:rPr lang="en-GB" sz="2400" dirty="0" err="1"/>
              <a:t>va</a:t>
            </a:r>
            <a:r>
              <a:rPr lang="en-GB" sz="2400" dirty="0"/>
              <a:t>):</a:t>
            </a:r>
            <a:endParaRPr dirty="0"/>
          </a:p>
          <a:p>
            <a:pPr marL="685800" lvl="1" indent="-228600" algn="l" rtl="0">
              <a:lnSpc>
                <a:spcPct val="90000"/>
              </a:lnSpc>
              <a:spcBef>
                <a:spcPts val="500"/>
              </a:spcBef>
              <a:spcAft>
                <a:spcPts val="0"/>
              </a:spcAft>
              <a:buClr>
                <a:schemeClr val="dk1"/>
              </a:buClr>
              <a:buSzPts val="2400"/>
              <a:buChar char="•"/>
            </a:pPr>
            <a:r>
              <a:rPr lang="en-GB" sz="2400" dirty="0"/>
              <a:t>Make output directory</a:t>
            </a:r>
            <a:endParaRPr dirty="0"/>
          </a:p>
          <a:p>
            <a:pPr marL="685800" lvl="1" indent="-228600" algn="l" rtl="0">
              <a:lnSpc>
                <a:spcPct val="90000"/>
              </a:lnSpc>
              <a:spcBef>
                <a:spcPts val="500"/>
              </a:spcBef>
              <a:spcAft>
                <a:spcPts val="0"/>
              </a:spcAft>
              <a:buClr>
                <a:schemeClr val="dk1"/>
              </a:buClr>
              <a:buSzPts val="2400"/>
              <a:buChar char="•"/>
            </a:pPr>
            <a:r>
              <a:rPr lang="en-GB" sz="2400" dirty="0"/>
              <a:t>Find all relevant input </a:t>
            </a:r>
            <a:r>
              <a:rPr lang="en-GB" sz="2400" dirty="0" err="1"/>
              <a:t>NetCDF</a:t>
            </a:r>
            <a:r>
              <a:rPr lang="en-GB" sz="2400" dirty="0"/>
              <a:t> files</a:t>
            </a:r>
            <a:endParaRPr dirty="0"/>
          </a:p>
          <a:p>
            <a:pPr marL="685800" lvl="1" indent="-228600" algn="l" rtl="0">
              <a:lnSpc>
                <a:spcPct val="90000"/>
              </a:lnSpc>
              <a:spcBef>
                <a:spcPts val="500"/>
              </a:spcBef>
              <a:spcAft>
                <a:spcPts val="0"/>
              </a:spcAft>
              <a:buClr>
                <a:schemeClr val="dk1"/>
              </a:buClr>
              <a:buSzPts val="2400"/>
              <a:buChar char="•"/>
            </a:pPr>
            <a:r>
              <a:rPr lang="en-GB" sz="2400" dirty="0"/>
              <a:t>Loop through list of files and for each one submit a batch job to LOTUS to call the Python script using </a:t>
            </a:r>
            <a:r>
              <a:rPr lang="en-GB" sz="2400" b="1" dirty="0" err="1">
                <a:solidFill>
                  <a:srgbClr val="FF0000"/>
                </a:solidFill>
              </a:rPr>
              <a:t>bsub</a:t>
            </a:r>
            <a:endParaRPr sz="2400" dirty="0"/>
          </a:p>
          <a:p>
            <a:pPr marL="685800" lvl="1" indent="-228600" algn="l" rtl="0">
              <a:lnSpc>
                <a:spcPct val="90000"/>
              </a:lnSpc>
              <a:spcBef>
                <a:spcPts val="500"/>
              </a:spcBef>
              <a:spcAft>
                <a:spcPts val="0"/>
              </a:spcAft>
              <a:buClr>
                <a:schemeClr val="dk1"/>
              </a:buClr>
              <a:buSzPts val="600"/>
              <a:buFont typeface="Arial"/>
              <a:buNone/>
            </a:pPr>
            <a:endParaRPr sz="600" dirty="0"/>
          </a:p>
          <a:p>
            <a:pPr marL="685800" lvl="1" indent="-228600" algn="l" rtl="0">
              <a:lnSpc>
                <a:spcPct val="90000"/>
              </a:lnSpc>
              <a:spcBef>
                <a:spcPts val="500"/>
              </a:spcBef>
              <a:spcAft>
                <a:spcPts val="0"/>
              </a:spcAft>
              <a:buClr>
                <a:schemeClr val="dk1"/>
              </a:buClr>
              <a:buSzPts val="1600"/>
              <a:buFont typeface="Arial"/>
              <a:buNone/>
            </a:pPr>
            <a:endParaRPr sz="1600" dirty="0"/>
          </a:p>
          <a:p>
            <a:pPr marL="228600" lvl="0" indent="-228600" algn="l" rtl="0">
              <a:lnSpc>
                <a:spcPct val="90000"/>
              </a:lnSpc>
              <a:spcBef>
                <a:spcPts val="1000"/>
              </a:spcBef>
              <a:spcAft>
                <a:spcPts val="0"/>
              </a:spcAft>
              <a:buClr>
                <a:schemeClr val="dk1"/>
              </a:buClr>
              <a:buSzPts val="300"/>
              <a:buFont typeface="Arial"/>
              <a:buNone/>
            </a:pPr>
            <a:endParaRPr sz="300" b="1" dirty="0"/>
          </a:p>
        </p:txBody>
      </p:sp>
      <p:sp>
        <p:nvSpPr>
          <p:cNvPr id="343" name="Google Shape;343;p46"/>
          <p:cNvSpPr/>
          <p:nvPr/>
        </p:nvSpPr>
        <p:spPr>
          <a:xfrm>
            <a:off x="0" y="4509121"/>
            <a:ext cx="9144000" cy="1032698"/>
          </a:xfrm>
          <a:prstGeom prst="rect">
            <a:avLst/>
          </a:prstGeom>
          <a:solidFill>
            <a:schemeClr val="accent1"/>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2400" b="1" dirty="0" err="1">
                <a:solidFill>
                  <a:schemeClr val="lt1"/>
                </a:solidFill>
                <a:latin typeface="Courier New" panose="02070309020205020404" pitchFamily="49" charset="0"/>
                <a:ea typeface="Arimo"/>
                <a:cs typeface="Courier New" panose="02070309020205020404" pitchFamily="49" charset="0"/>
                <a:sym typeface="Arimo"/>
              </a:rPr>
              <a:t>bsub</a:t>
            </a:r>
            <a:r>
              <a:rPr lang="en-GB" sz="2400" b="1" dirty="0">
                <a:solidFill>
                  <a:schemeClr val="lt1"/>
                </a:solidFill>
                <a:latin typeface="Courier New" panose="02070309020205020404" pitchFamily="49" charset="0"/>
                <a:ea typeface="Arimo"/>
                <a:cs typeface="Courier New" panose="02070309020205020404" pitchFamily="49" charset="0"/>
                <a:sym typeface="Arimo"/>
              </a:rPr>
              <a:t> -q par-single -o $</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outdir</a:t>
            </a:r>
            <a:r>
              <a:rPr lang="en-GB" sz="2400" b="1" dirty="0">
                <a:solidFill>
                  <a:schemeClr val="lt1"/>
                </a:solidFill>
                <a:latin typeface="Courier New" panose="02070309020205020404" pitchFamily="49" charset="0"/>
                <a:ea typeface="Arimo"/>
                <a:cs typeface="Courier New" panose="02070309020205020404" pitchFamily="49" charset="0"/>
                <a:sym typeface="Arimo"/>
              </a:rPr>
              <a:t>/`date +%s`.txt   ~/extract_cmip5_subset.py $</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nc_file</a:t>
            </a:r>
            <a:r>
              <a:rPr lang="en-GB" sz="2400" b="1" dirty="0">
                <a:solidFill>
                  <a:schemeClr val="lt1"/>
                </a:solidFill>
                <a:latin typeface="Courier New" panose="02070309020205020404" pitchFamily="49" charset="0"/>
                <a:ea typeface="Arimo"/>
                <a:cs typeface="Courier New" panose="02070309020205020404" pitchFamily="49" charset="0"/>
                <a:sym typeface="Arimo"/>
              </a:rPr>
              <a:t> $</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this_dir</a:t>
            </a:r>
            <a:r>
              <a:rPr lang="en-GB" sz="2400" b="1" dirty="0">
                <a:solidFill>
                  <a:schemeClr val="lt1"/>
                </a:solidFill>
                <a:latin typeface="Courier New" panose="02070309020205020404" pitchFamily="49" charset="0"/>
                <a:ea typeface="Arimo"/>
                <a:cs typeface="Courier New" panose="02070309020205020404" pitchFamily="49" charset="0"/>
                <a:sym typeface="Arimo"/>
              </a:rPr>
              <a:t> $</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var</a:t>
            </a:r>
            <a:endParaRPr sz="2400" b="1" dirty="0">
              <a:solidFill>
                <a:schemeClr val="lt1"/>
              </a:solidFill>
              <a:latin typeface="Courier New" panose="02070309020205020404" pitchFamily="49" charset="0"/>
              <a:ea typeface="Arimo"/>
              <a:cs typeface="Courier New" panose="02070309020205020404" pitchFamily="49" charset="0"/>
              <a:sym typeface="Arim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7"/>
          <p:cNvSpPr txBox="1">
            <a:spLocks noGrp="1"/>
          </p:cNvSpPr>
          <p:nvPr>
            <p:ph type="title"/>
          </p:nvPr>
        </p:nvSpPr>
        <p:spPr>
          <a:xfrm>
            <a:off x="0" y="124832"/>
            <a:ext cx="9144000" cy="1143000"/>
          </a:xfrm>
          <a:prstGeom prst="rect">
            <a:avLst/>
          </a:prstGeom>
          <a:noFill/>
          <a:ln>
            <a:noFill/>
          </a:ln>
        </p:spPr>
        <p:txBody>
          <a:bodyPr spcFirstLastPara="1" wrap="square" lIns="91425" tIns="45700" rIns="91425" bIns="45700" anchor="ctr" anchorCtr="0">
            <a:noAutofit/>
          </a:bodyPr>
          <a:lstStyle/>
          <a:p>
            <a:pPr marL="0" lvl="0" indent="0" rtl="0">
              <a:lnSpc>
                <a:spcPct val="90000"/>
              </a:lnSpc>
              <a:spcBef>
                <a:spcPts val="0"/>
              </a:spcBef>
              <a:spcAft>
                <a:spcPts val="0"/>
              </a:spcAft>
              <a:buClr>
                <a:srgbClr val="000000"/>
              </a:buClr>
              <a:buSzPts val="2800"/>
              <a:buFont typeface="Calibri"/>
              <a:buNone/>
            </a:pPr>
            <a:r>
              <a:rPr lang="en-GB" sz="2800" b="1" dirty="0">
                <a:solidFill>
                  <a:srgbClr val="000000"/>
                </a:solidFill>
                <a:latin typeface="Arial Rounded MT Bold" panose="020F0704030504030204" pitchFamily="34" charset="0"/>
              </a:rPr>
              <a:t>Batch job example:</a:t>
            </a:r>
            <a:br>
              <a:rPr lang="en-GB" sz="2800" b="1" dirty="0">
                <a:solidFill>
                  <a:srgbClr val="000000"/>
                </a:solidFill>
                <a:latin typeface="Arial Rounded MT Bold" panose="020F0704030504030204" pitchFamily="34" charset="0"/>
              </a:rPr>
            </a:br>
            <a:r>
              <a:rPr lang="en-GB" sz="2800" b="1" dirty="0">
                <a:solidFill>
                  <a:srgbClr val="000000"/>
                </a:solidFill>
                <a:latin typeface="Arial Rounded MT Bold" panose="020F0704030504030204" pitchFamily="34" charset="0"/>
              </a:rPr>
              <a:t>extract spatial subsets from CMIP5 experiments (4)</a:t>
            </a:r>
            <a:endParaRPr sz="2800" b="1" dirty="0">
              <a:latin typeface="Arial Rounded MT Bold" panose="020F0704030504030204" pitchFamily="34" charset="0"/>
            </a:endParaRPr>
          </a:p>
        </p:txBody>
      </p:sp>
      <p:sp>
        <p:nvSpPr>
          <p:cNvPr id="350" name="Google Shape;350;p47"/>
          <p:cNvSpPr txBox="1">
            <a:spLocks noGrp="1"/>
          </p:cNvSpPr>
          <p:nvPr>
            <p:ph type="body" idx="1"/>
          </p:nvPr>
        </p:nvSpPr>
        <p:spPr>
          <a:xfrm>
            <a:off x="510258" y="1268760"/>
            <a:ext cx="8229600" cy="4924425"/>
          </a:xfrm>
          <a:prstGeom prst="rect">
            <a:avLst/>
          </a:prstGeom>
          <a:noFill/>
          <a:ln>
            <a:noFill/>
          </a:ln>
        </p:spPr>
        <p:txBody>
          <a:bodyPr spcFirstLastPara="1" wrap="square" lIns="91425" tIns="45700" rIns="91425" bIns="45700" anchor="t" anchorCtr="0">
            <a:noAutofit/>
          </a:bodyPr>
          <a:lstStyle/>
          <a:p>
            <a:pPr marL="685800" lvl="1" indent="-228600" algn="l" rtl="0">
              <a:lnSpc>
                <a:spcPct val="90000"/>
              </a:lnSpc>
              <a:spcBef>
                <a:spcPts val="0"/>
              </a:spcBef>
              <a:spcAft>
                <a:spcPts val="0"/>
              </a:spcAft>
              <a:buClr>
                <a:schemeClr val="dk1"/>
              </a:buClr>
              <a:buSzPts val="600"/>
              <a:buFont typeface="Arial"/>
              <a:buNone/>
            </a:pPr>
            <a:endParaRPr sz="600" dirty="0"/>
          </a:p>
          <a:p>
            <a:pPr marL="685800" lvl="1" indent="-228600" algn="l" rtl="0">
              <a:lnSpc>
                <a:spcPct val="90000"/>
              </a:lnSpc>
              <a:spcBef>
                <a:spcPts val="500"/>
              </a:spcBef>
              <a:spcAft>
                <a:spcPts val="0"/>
              </a:spcAft>
              <a:buClr>
                <a:schemeClr val="dk1"/>
              </a:buClr>
              <a:buSzPts val="1600"/>
              <a:buFont typeface="Arial"/>
              <a:buNone/>
            </a:pPr>
            <a:endParaRPr sz="1600" dirty="0"/>
          </a:p>
          <a:p>
            <a:pPr marL="228600" lvl="0" indent="-228600" algn="l" rtl="0">
              <a:lnSpc>
                <a:spcPct val="90000"/>
              </a:lnSpc>
              <a:spcBef>
                <a:spcPts val="1000"/>
              </a:spcBef>
              <a:spcAft>
                <a:spcPts val="0"/>
              </a:spcAft>
              <a:buClr>
                <a:schemeClr val="dk1"/>
              </a:buClr>
              <a:buSzPts val="2800"/>
              <a:buFont typeface="Arial"/>
              <a:buNone/>
            </a:pPr>
            <a:r>
              <a:rPr lang="en-GB" sz="2800" b="1" dirty="0"/>
              <a:t>Why use this approach?</a:t>
            </a:r>
            <a:endParaRPr dirty="0"/>
          </a:p>
          <a:p>
            <a:pPr marL="685800" lvl="1" indent="-228600" algn="l" rtl="0">
              <a:lnSpc>
                <a:spcPct val="90000"/>
              </a:lnSpc>
              <a:spcBef>
                <a:spcPts val="500"/>
              </a:spcBef>
              <a:spcAft>
                <a:spcPts val="0"/>
              </a:spcAft>
              <a:buClr>
                <a:schemeClr val="dk1"/>
              </a:buClr>
              <a:buSzPts val="2400"/>
              <a:buChar char="•"/>
            </a:pPr>
            <a:r>
              <a:rPr lang="en-GB" sz="2400" dirty="0"/>
              <a:t>Because you can submit 200 jobs in one go. </a:t>
            </a:r>
            <a:endParaRPr dirty="0"/>
          </a:p>
          <a:p>
            <a:pPr marL="685800" lvl="1" indent="-228600" algn="l" rtl="0">
              <a:lnSpc>
                <a:spcPct val="90000"/>
              </a:lnSpc>
              <a:spcBef>
                <a:spcPts val="500"/>
              </a:spcBef>
              <a:spcAft>
                <a:spcPts val="0"/>
              </a:spcAft>
              <a:buClr>
                <a:schemeClr val="dk1"/>
              </a:buClr>
              <a:buSzPts val="2400"/>
              <a:buChar char="•"/>
            </a:pPr>
            <a:r>
              <a:rPr lang="en-GB" sz="2400" dirty="0"/>
              <a:t>Lotus executes jobs when resource becomes available</a:t>
            </a:r>
            <a:endParaRPr dirty="0"/>
          </a:p>
          <a:p>
            <a:pPr marL="685800" lvl="1" indent="-228600" algn="l" rtl="0">
              <a:lnSpc>
                <a:spcPct val="90000"/>
              </a:lnSpc>
              <a:spcBef>
                <a:spcPts val="500"/>
              </a:spcBef>
              <a:spcAft>
                <a:spcPts val="0"/>
              </a:spcAft>
              <a:buClr>
                <a:schemeClr val="dk1"/>
              </a:buClr>
              <a:buSzPts val="2400"/>
              <a:buChar char="•"/>
            </a:pPr>
            <a:r>
              <a:rPr lang="en-GB" sz="2400" dirty="0"/>
              <a:t>They will all run and complete in parallel</a:t>
            </a:r>
            <a:endParaRPr dirty="0"/>
          </a:p>
        </p:txBody>
      </p:sp>
      <p:sp>
        <p:nvSpPr>
          <p:cNvPr id="351" name="Google Shape;351;p47"/>
          <p:cNvSpPr/>
          <p:nvPr/>
        </p:nvSpPr>
        <p:spPr>
          <a:xfrm>
            <a:off x="-13855" y="3961080"/>
            <a:ext cx="9144000" cy="998847"/>
          </a:xfrm>
          <a:prstGeom prst="rect">
            <a:avLst/>
          </a:prstGeom>
          <a:solidFill>
            <a:schemeClr val="accent1"/>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2400" b="1" dirty="0" err="1">
                <a:solidFill>
                  <a:schemeClr val="lt1"/>
                </a:solidFill>
                <a:latin typeface="Courier New" panose="02070309020205020404" pitchFamily="49" charset="0"/>
                <a:ea typeface="Arimo"/>
                <a:cs typeface="Courier New" panose="02070309020205020404" pitchFamily="49" charset="0"/>
                <a:sym typeface="Arimo"/>
              </a:rPr>
              <a:t>bsub</a:t>
            </a:r>
            <a:r>
              <a:rPr lang="en-GB" sz="2400" b="1" dirty="0">
                <a:solidFill>
                  <a:schemeClr val="lt1"/>
                </a:solidFill>
                <a:latin typeface="Courier New" panose="02070309020205020404" pitchFamily="49" charset="0"/>
                <a:ea typeface="Arimo"/>
                <a:cs typeface="Courier New" panose="02070309020205020404" pitchFamily="49" charset="0"/>
                <a:sym typeface="Arimo"/>
              </a:rPr>
              <a:t> -q par-single -o $</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outdir</a:t>
            </a:r>
            <a:r>
              <a:rPr lang="en-GB" sz="2400" b="1" dirty="0">
                <a:solidFill>
                  <a:schemeClr val="lt1"/>
                </a:solidFill>
                <a:latin typeface="Courier New" panose="02070309020205020404" pitchFamily="49" charset="0"/>
                <a:ea typeface="Arimo"/>
                <a:cs typeface="Courier New" panose="02070309020205020404" pitchFamily="49" charset="0"/>
                <a:sym typeface="Arimo"/>
              </a:rPr>
              <a:t>/`date +%s`.txt ~/extract_cmip5_subset.py $</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nc_file</a:t>
            </a:r>
            <a:r>
              <a:rPr lang="en-GB" sz="2400" b="1" dirty="0">
                <a:solidFill>
                  <a:schemeClr val="lt1"/>
                </a:solidFill>
                <a:latin typeface="Courier New" panose="02070309020205020404" pitchFamily="49" charset="0"/>
                <a:ea typeface="Arimo"/>
                <a:cs typeface="Courier New" panose="02070309020205020404" pitchFamily="49" charset="0"/>
                <a:sym typeface="Arimo"/>
              </a:rPr>
              <a:t> $</a:t>
            </a:r>
            <a:r>
              <a:rPr lang="en-GB" sz="2400" b="1" dirty="0" err="1">
                <a:solidFill>
                  <a:schemeClr val="lt1"/>
                </a:solidFill>
                <a:latin typeface="Courier New" panose="02070309020205020404" pitchFamily="49" charset="0"/>
                <a:ea typeface="Arimo"/>
                <a:cs typeface="Courier New" panose="02070309020205020404" pitchFamily="49" charset="0"/>
                <a:sym typeface="Arimo"/>
              </a:rPr>
              <a:t>this_dir</a:t>
            </a:r>
            <a:r>
              <a:rPr lang="en-GB" sz="2400" b="1" dirty="0">
                <a:solidFill>
                  <a:schemeClr val="lt1"/>
                </a:solidFill>
                <a:latin typeface="Courier New" panose="02070309020205020404" pitchFamily="49" charset="0"/>
                <a:ea typeface="Arimo"/>
                <a:cs typeface="Courier New" panose="02070309020205020404" pitchFamily="49" charset="0"/>
                <a:sym typeface="Arimo"/>
              </a:rPr>
              <a:t> </a:t>
            </a:r>
            <a:r>
              <a:rPr lang="en-GB" sz="2400" b="1" dirty="0" smtClean="0">
                <a:solidFill>
                  <a:schemeClr val="lt1"/>
                </a:solidFill>
                <a:latin typeface="Courier New" panose="02070309020205020404" pitchFamily="49" charset="0"/>
                <a:ea typeface="Arimo"/>
                <a:cs typeface="Courier New" panose="02070309020205020404" pitchFamily="49" charset="0"/>
                <a:sym typeface="Arimo"/>
              </a:rPr>
              <a:t>$</a:t>
            </a:r>
            <a:r>
              <a:rPr lang="en-GB" sz="2400" b="1" dirty="0" err="1" smtClean="0">
                <a:solidFill>
                  <a:schemeClr val="lt1"/>
                </a:solidFill>
                <a:latin typeface="Courier New" panose="02070309020205020404" pitchFamily="49" charset="0"/>
                <a:ea typeface="Arimo"/>
                <a:cs typeface="Courier New" panose="02070309020205020404" pitchFamily="49" charset="0"/>
                <a:sym typeface="Arimo"/>
              </a:rPr>
              <a:t>var</a:t>
            </a:r>
            <a:endParaRPr sz="2400" b="1" dirty="0">
              <a:solidFill>
                <a:schemeClr val="lt1"/>
              </a:solidFill>
              <a:latin typeface="Courier New" panose="02070309020205020404" pitchFamily="49" charset="0"/>
              <a:ea typeface="Arimo"/>
              <a:cs typeface="Courier New" panose="02070309020205020404" pitchFamily="49" charset="0"/>
              <a:sym typeface="Arimo"/>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1"/>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63666A"/>
              </a:buClr>
              <a:buSzPts val="2400"/>
              <a:buFont typeface="Calibri"/>
              <a:buNone/>
            </a:pPr>
            <a:r>
              <a:rPr lang="en-GB" sz="3600"/>
              <a:t>  </a:t>
            </a:r>
            <a:endParaRPr sz="3600"/>
          </a:p>
          <a:p>
            <a:pPr marL="0" marR="0" lvl="0" indent="0" algn="l" rtl="0">
              <a:lnSpc>
                <a:spcPct val="90000"/>
              </a:lnSpc>
              <a:spcBef>
                <a:spcPts val="0"/>
              </a:spcBef>
              <a:spcAft>
                <a:spcPts val="0"/>
              </a:spcAft>
              <a:buClr>
                <a:srgbClr val="63666A"/>
              </a:buClr>
              <a:buSzPts val="2400"/>
              <a:buFont typeface="Calibri"/>
              <a:buNone/>
            </a:pPr>
            <a:r>
              <a:rPr lang="en-GB" sz="2400"/>
              <a:t> </a:t>
            </a:r>
            <a:endParaRPr sz="2400" b="0" i="0" u="none" strike="noStrike" cap="none">
              <a:solidFill>
                <a:srgbClr val="63666A"/>
              </a:solidFill>
              <a:latin typeface="Calibri"/>
              <a:ea typeface="Calibri"/>
              <a:cs typeface="Calibri"/>
              <a:sym typeface="Calibri"/>
            </a:endParaRPr>
          </a:p>
        </p:txBody>
      </p:sp>
      <p:sp>
        <p:nvSpPr>
          <p:cNvPr id="285" name="Google Shape;285;p41"/>
          <p:cNvSpPr txBox="1">
            <a:spLocks noGrp="1"/>
          </p:cNvSpPr>
          <p:nvPr>
            <p:ph type="ctrTitle" idx="4294967295"/>
          </p:nvPr>
        </p:nvSpPr>
        <p:spPr>
          <a:xfrm>
            <a:off x="447091" y="314325"/>
            <a:ext cx="8461375" cy="620637"/>
          </a:xfrm>
          <a:prstGeom prst="rect">
            <a:avLst/>
          </a:prstGeom>
          <a:noFill/>
          <a:ln>
            <a:noFill/>
          </a:ln>
        </p:spPr>
        <p:txBody>
          <a:bodyPr spcFirstLastPara="1" wrap="square" lIns="91425" tIns="45700" rIns="91425" bIns="45700" anchor="t" anchorCtr="0">
            <a:noAutofit/>
          </a:bodyPr>
          <a:lstStyle/>
          <a:p>
            <a:pPr marL="0" marR="0" lvl="0" indent="0" rtl="0">
              <a:lnSpc>
                <a:spcPct val="90000"/>
              </a:lnSpc>
              <a:spcBef>
                <a:spcPts val="0"/>
              </a:spcBef>
              <a:spcAft>
                <a:spcPts val="0"/>
              </a:spcAft>
              <a:buClr>
                <a:srgbClr val="63666A"/>
              </a:buClr>
              <a:buSzPts val="2400"/>
              <a:buFont typeface="Calibri"/>
              <a:buNone/>
            </a:pPr>
            <a:r>
              <a:rPr lang="en-GB" b="1" dirty="0">
                <a:latin typeface="Arial Rounded MT Bold" panose="020F0704030504030204" pitchFamily="34" charset="0"/>
              </a:rPr>
              <a:t>Typical workflow for LSF jobs on LOTUS </a:t>
            </a:r>
            <a:endParaRPr b="1" dirty="0">
              <a:latin typeface="Arial Rounded MT Bold" panose="020F0704030504030204" pitchFamily="34" charset="0"/>
            </a:endParaRPr>
          </a:p>
          <a:p>
            <a:pPr marL="0" marR="0" lvl="0" indent="0" algn="l" rtl="0">
              <a:lnSpc>
                <a:spcPct val="90000"/>
              </a:lnSpc>
              <a:spcBef>
                <a:spcPts val="0"/>
              </a:spcBef>
              <a:spcAft>
                <a:spcPts val="0"/>
              </a:spcAft>
              <a:buClr>
                <a:srgbClr val="63666A"/>
              </a:buClr>
              <a:buSzPts val="2400"/>
              <a:buFont typeface="Calibri"/>
              <a:buNone/>
            </a:pPr>
            <a:r>
              <a:rPr lang="en-GB" sz="2400" dirty="0"/>
              <a:t> </a:t>
            </a:r>
            <a:endParaRPr sz="2400" b="0" i="0" u="none" strike="noStrike" cap="none" dirty="0">
              <a:solidFill>
                <a:srgbClr val="63666A"/>
              </a:solidFill>
              <a:latin typeface="Calibri"/>
              <a:ea typeface="Calibri"/>
              <a:cs typeface="Calibri"/>
              <a:sym typeface="Calibri"/>
            </a:endParaRPr>
          </a:p>
        </p:txBody>
      </p:sp>
      <p:sp>
        <p:nvSpPr>
          <p:cNvPr id="286" name="Google Shape;286;p41"/>
          <p:cNvSpPr txBox="1"/>
          <p:nvPr/>
        </p:nvSpPr>
        <p:spPr>
          <a:xfrm>
            <a:off x="1434815" y="3439395"/>
            <a:ext cx="1173300" cy="676200"/>
          </a:xfrm>
          <a:prstGeom prst="rect">
            <a:avLst/>
          </a:prstGeom>
          <a:solidFill>
            <a:srgbClr val="00FFF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dirty="0"/>
              <a:t>Write a job script </a:t>
            </a:r>
            <a:endParaRPr dirty="0"/>
          </a:p>
        </p:txBody>
      </p:sp>
      <p:sp>
        <p:nvSpPr>
          <p:cNvPr id="287" name="Google Shape;287;p41"/>
          <p:cNvSpPr txBox="1"/>
          <p:nvPr/>
        </p:nvSpPr>
        <p:spPr>
          <a:xfrm>
            <a:off x="3398715" y="3439395"/>
            <a:ext cx="1276200" cy="6762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dirty="0"/>
              <a:t>Job Queued</a:t>
            </a:r>
            <a:endParaRPr dirty="0"/>
          </a:p>
          <a:p>
            <a:pPr marL="0" lvl="0" indent="0" algn="l" rtl="0">
              <a:spcBef>
                <a:spcPts val="0"/>
              </a:spcBef>
              <a:spcAft>
                <a:spcPts val="0"/>
              </a:spcAft>
              <a:buNone/>
            </a:pPr>
            <a:r>
              <a:rPr lang="en-GB" dirty="0"/>
              <a:t>    </a:t>
            </a:r>
            <a:r>
              <a:rPr lang="en-GB" dirty="0" err="1"/>
              <a:t>JobID</a:t>
            </a:r>
            <a:r>
              <a:rPr lang="en-GB" dirty="0"/>
              <a:t> </a:t>
            </a:r>
            <a:endParaRPr dirty="0"/>
          </a:p>
        </p:txBody>
      </p:sp>
      <p:sp>
        <p:nvSpPr>
          <p:cNvPr id="288" name="Google Shape;288;p41"/>
          <p:cNvSpPr txBox="1"/>
          <p:nvPr/>
        </p:nvSpPr>
        <p:spPr>
          <a:xfrm>
            <a:off x="5237115" y="3439395"/>
            <a:ext cx="1276200" cy="676200"/>
          </a:xfrm>
          <a:prstGeom prst="rect">
            <a:avLst/>
          </a:prstGeom>
          <a:solidFill>
            <a:srgbClr val="00FF00"/>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t>Job Runs on LOTUS </a:t>
            </a:r>
            <a:endParaRPr/>
          </a:p>
        </p:txBody>
      </p:sp>
      <p:sp>
        <p:nvSpPr>
          <p:cNvPr id="289" name="Google Shape;289;p41"/>
          <p:cNvSpPr txBox="1"/>
          <p:nvPr/>
        </p:nvSpPr>
        <p:spPr>
          <a:xfrm>
            <a:off x="7075515" y="3439395"/>
            <a:ext cx="1276200" cy="676200"/>
          </a:xfrm>
          <a:prstGeom prst="rect">
            <a:avLst/>
          </a:prstGeom>
          <a:solidFill>
            <a:srgbClr val="D9D9D9"/>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dirty="0"/>
              <a:t>Job Finished</a:t>
            </a:r>
            <a:endParaRPr dirty="0"/>
          </a:p>
        </p:txBody>
      </p:sp>
      <p:sp>
        <p:nvSpPr>
          <p:cNvPr id="290" name="Google Shape;290;p41"/>
          <p:cNvSpPr txBox="1"/>
          <p:nvPr/>
        </p:nvSpPr>
        <p:spPr>
          <a:xfrm>
            <a:off x="915265" y="1167940"/>
            <a:ext cx="4678500" cy="1131000"/>
          </a:xfrm>
          <a:prstGeom prst="rect">
            <a:avLst/>
          </a:prstGeom>
          <a:solidFill>
            <a:srgbClr val="A4C2F4"/>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dirty="0"/>
              <a:t>Test code interactively on </a:t>
            </a:r>
            <a:r>
              <a:rPr lang="en-GB" dirty="0" err="1"/>
              <a:t>Sci</a:t>
            </a:r>
            <a:r>
              <a:rPr lang="en-GB" dirty="0"/>
              <a:t> analysis servers:</a:t>
            </a:r>
            <a:endParaRPr dirty="0"/>
          </a:p>
          <a:p>
            <a:pPr marL="0" lvl="0" indent="0" algn="ctr" rtl="0">
              <a:spcBef>
                <a:spcPts val="0"/>
              </a:spcBef>
              <a:spcAft>
                <a:spcPts val="0"/>
              </a:spcAft>
              <a:buClr>
                <a:schemeClr val="dk1"/>
              </a:buClr>
              <a:buSzPts val="1100"/>
              <a:buFont typeface="Arial"/>
              <a:buNone/>
            </a:pPr>
            <a:r>
              <a:rPr lang="en-GB" dirty="0">
                <a:solidFill>
                  <a:schemeClr val="dk1"/>
                </a:solidFill>
              </a:rPr>
              <a:t>Submission nodes</a:t>
            </a:r>
            <a:endParaRPr dirty="0">
              <a:solidFill>
                <a:schemeClr val="dk1"/>
              </a:solidFill>
            </a:endParaRPr>
          </a:p>
          <a:p>
            <a:pPr marL="0" lvl="0" indent="0" algn="just" rtl="0">
              <a:spcBef>
                <a:spcPts val="0"/>
              </a:spcBef>
              <a:spcAft>
                <a:spcPts val="0"/>
              </a:spcAft>
              <a:buClr>
                <a:schemeClr val="dk1"/>
              </a:buClr>
              <a:buSzPts val="1100"/>
              <a:buFont typeface="Arial"/>
              <a:buNone/>
            </a:pPr>
            <a:r>
              <a:rPr lang="en-GB" dirty="0">
                <a:solidFill>
                  <a:schemeClr val="dk1"/>
                </a:solidFill>
                <a:latin typeface="Courier New" panose="02070309020205020404" pitchFamily="49" charset="0"/>
                <a:ea typeface="Courier"/>
                <a:cs typeface="Courier New" panose="02070309020205020404" pitchFamily="49" charset="0"/>
                <a:sym typeface="Courier"/>
              </a:rPr>
              <a:t>lotus.jc.rl.ac.uk</a:t>
            </a:r>
            <a:endParaRPr dirty="0">
              <a:solidFill>
                <a:schemeClr val="dk1"/>
              </a:solidFill>
              <a:latin typeface="Courier New" panose="02070309020205020404" pitchFamily="49" charset="0"/>
              <a:ea typeface="Courier"/>
              <a:cs typeface="Courier New" panose="02070309020205020404" pitchFamily="49" charset="0"/>
              <a:sym typeface="Courier"/>
            </a:endParaRPr>
          </a:p>
          <a:p>
            <a:pPr marL="0" lvl="0" indent="0" algn="l" rtl="0">
              <a:spcBef>
                <a:spcPts val="0"/>
              </a:spcBef>
              <a:spcAft>
                <a:spcPts val="0"/>
              </a:spcAft>
              <a:buNone/>
            </a:pPr>
            <a:r>
              <a:rPr lang="en-GB" dirty="0" err="1">
                <a:solidFill>
                  <a:schemeClr val="dk1"/>
                </a:solidFill>
                <a:latin typeface="Courier New" panose="02070309020205020404" pitchFamily="49" charset="0"/>
                <a:ea typeface="Courier"/>
                <a:cs typeface="Courier New" panose="02070309020205020404" pitchFamily="49" charset="0"/>
                <a:sym typeface="Courier"/>
              </a:rPr>
              <a:t>jasmin-sci</a:t>
            </a:r>
            <a:r>
              <a:rPr lang="en-GB" dirty="0">
                <a:solidFill>
                  <a:schemeClr val="dk1"/>
                </a:solidFill>
                <a:latin typeface="Courier New" panose="02070309020205020404" pitchFamily="49" charset="0"/>
                <a:ea typeface="Courier"/>
                <a:cs typeface="Courier New" panose="02070309020205020404" pitchFamily="49" charset="0"/>
                <a:sym typeface="Courier"/>
              </a:rPr>
              <a:t>[1-5].ceda.ac.uk</a:t>
            </a:r>
            <a:endParaRPr dirty="0">
              <a:latin typeface="Courier New" panose="02070309020205020404" pitchFamily="49" charset="0"/>
              <a:cs typeface="Courier New" panose="02070309020205020404" pitchFamily="49" charset="0"/>
            </a:endParaRPr>
          </a:p>
        </p:txBody>
      </p:sp>
      <p:sp>
        <p:nvSpPr>
          <p:cNvPr id="291" name="Google Shape;291;p41"/>
          <p:cNvSpPr txBox="1"/>
          <p:nvPr/>
        </p:nvSpPr>
        <p:spPr>
          <a:xfrm>
            <a:off x="1063365" y="2590900"/>
            <a:ext cx="2267100" cy="557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dirty="0"/>
              <a:t>Estimate resources </a:t>
            </a:r>
            <a:endParaRPr dirty="0"/>
          </a:p>
        </p:txBody>
      </p:sp>
      <p:cxnSp>
        <p:nvCxnSpPr>
          <p:cNvPr id="292" name="Google Shape;292;p41"/>
          <p:cNvCxnSpPr/>
          <p:nvPr/>
        </p:nvCxnSpPr>
        <p:spPr>
          <a:xfrm>
            <a:off x="2013365" y="2288525"/>
            <a:ext cx="8100" cy="302400"/>
          </a:xfrm>
          <a:prstGeom prst="straightConnector1">
            <a:avLst/>
          </a:prstGeom>
          <a:noFill/>
          <a:ln w="9525" cap="flat" cmpd="sng">
            <a:solidFill>
              <a:schemeClr val="dk2"/>
            </a:solidFill>
            <a:prstDash val="solid"/>
            <a:round/>
            <a:headEnd type="none" w="med" len="med"/>
            <a:tailEnd type="triangle" w="med" len="med"/>
          </a:ln>
        </p:spPr>
      </p:cxnSp>
      <p:cxnSp>
        <p:nvCxnSpPr>
          <p:cNvPr id="293" name="Google Shape;293;p41"/>
          <p:cNvCxnSpPr/>
          <p:nvPr/>
        </p:nvCxnSpPr>
        <p:spPr>
          <a:xfrm>
            <a:off x="2023065" y="3148300"/>
            <a:ext cx="3600" cy="302400"/>
          </a:xfrm>
          <a:prstGeom prst="straightConnector1">
            <a:avLst/>
          </a:prstGeom>
          <a:noFill/>
          <a:ln w="9525" cap="flat" cmpd="sng">
            <a:solidFill>
              <a:schemeClr val="dk2"/>
            </a:solidFill>
            <a:prstDash val="solid"/>
            <a:round/>
            <a:headEnd type="none" w="med" len="med"/>
            <a:tailEnd type="triangle" w="med" len="med"/>
          </a:ln>
        </p:spPr>
      </p:cxnSp>
      <p:cxnSp>
        <p:nvCxnSpPr>
          <p:cNvPr id="294" name="Google Shape;294;p41"/>
          <p:cNvCxnSpPr>
            <a:stCxn id="286" idx="3"/>
            <a:endCxn id="287" idx="1"/>
          </p:cNvCxnSpPr>
          <p:nvPr/>
        </p:nvCxnSpPr>
        <p:spPr>
          <a:xfrm>
            <a:off x="2608115" y="3777495"/>
            <a:ext cx="790600" cy="0"/>
          </a:xfrm>
          <a:prstGeom prst="straightConnector1">
            <a:avLst/>
          </a:prstGeom>
          <a:noFill/>
          <a:ln w="9525" cap="flat" cmpd="sng">
            <a:solidFill>
              <a:schemeClr val="dk2"/>
            </a:solidFill>
            <a:prstDash val="solid"/>
            <a:round/>
            <a:headEnd type="none" w="med" len="med"/>
            <a:tailEnd type="triangle" w="med" len="med"/>
          </a:ln>
        </p:spPr>
      </p:cxnSp>
      <p:cxnSp>
        <p:nvCxnSpPr>
          <p:cNvPr id="295" name="Google Shape;295;p41"/>
          <p:cNvCxnSpPr>
            <a:stCxn id="287" idx="3"/>
            <a:endCxn id="288" idx="1"/>
          </p:cNvCxnSpPr>
          <p:nvPr/>
        </p:nvCxnSpPr>
        <p:spPr>
          <a:xfrm>
            <a:off x="4674915" y="3777495"/>
            <a:ext cx="562200" cy="0"/>
          </a:xfrm>
          <a:prstGeom prst="straightConnector1">
            <a:avLst/>
          </a:prstGeom>
          <a:noFill/>
          <a:ln w="9525" cap="flat" cmpd="sng">
            <a:solidFill>
              <a:schemeClr val="dk2"/>
            </a:solidFill>
            <a:prstDash val="solid"/>
            <a:round/>
            <a:headEnd type="none" w="med" len="med"/>
            <a:tailEnd type="triangle" w="med" len="med"/>
          </a:ln>
        </p:spPr>
      </p:cxnSp>
      <p:cxnSp>
        <p:nvCxnSpPr>
          <p:cNvPr id="296" name="Google Shape;296;p41"/>
          <p:cNvCxnSpPr>
            <a:stCxn id="288" idx="3"/>
            <a:endCxn id="289" idx="1"/>
          </p:cNvCxnSpPr>
          <p:nvPr/>
        </p:nvCxnSpPr>
        <p:spPr>
          <a:xfrm>
            <a:off x="6513315" y="3777495"/>
            <a:ext cx="562200" cy="0"/>
          </a:xfrm>
          <a:prstGeom prst="straightConnector1">
            <a:avLst/>
          </a:prstGeom>
          <a:noFill/>
          <a:ln w="9525" cap="flat" cmpd="sng">
            <a:solidFill>
              <a:schemeClr val="dk2"/>
            </a:solidFill>
            <a:prstDash val="solid"/>
            <a:round/>
            <a:headEnd type="none" w="med" len="med"/>
            <a:tailEnd type="triangle" w="med" len="med"/>
          </a:ln>
        </p:spPr>
      </p:cxnSp>
      <p:sp>
        <p:nvSpPr>
          <p:cNvPr id="297" name="Google Shape;297;p41"/>
          <p:cNvSpPr txBox="1"/>
          <p:nvPr/>
        </p:nvSpPr>
        <p:spPr>
          <a:xfrm>
            <a:off x="2703390" y="3412550"/>
            <a:ext cx="619200" cy="23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err="1">
                <a:solidFill>
                  <a:srgbClr val="FF0000"/>
                </a:solidFill>
              </a:rPr>
              <a:t>bsub</a:t>
            </a:r>
            <a:endParaRPr dirty="0">
              <a:solidFill>
                <a:srgbClr val="FF0000"/>
              </a:solidFill>
            </a:endParaRPr>
          </a:p>
        </p:txBody>
      </p:sp>
      <p:cxnSp>
        <p:nvCxnSpPr>
          <p:cNvPr id="298" name="Google Shape;298;p41"/>
          <p:cNvCxnSpPr>
            <a:stCxn id="289" idx="2"/>
          </p:cNvCxnSpPr>
          <p:nvPr/>
        </p:nvCxnSpPr>
        <p:spPr>
          <a:xfrm>
            <a:off x="7713615" y="4115595"/>
            <a:ext cx="9600" cy="619200"/>
          </a:xfrm>
          <a:prstGeom prst="straightConnector1">
            <a:avLst/>
          </a:prstGeom>
          <a:noFill/>
          <a:ln w="9525" cap="flat" cmpd="sng">
            <a:solidFill>
              <a:schemeClr val="dk2"/>
            </a:solidFill>
            <a:prstDash val="solid"/>
            <a:round/>
            <a:headEnd type="none" w="med" len="med"/>
            <a:tailEnd type="triangle" w="med" len="med"/>
          </a:ln>
        </p:spPr>
      </p:cxnSp>
      <p:sp>
        <p:nvSpPr>
          <p:cNvPr id="299" name="Google Shape;299;p41"/>
          <p:cNvSpPr txBox="1"/>
          <p:nvPr/>
        </p:nvSpPr>
        <p:spPr>
          <a:xfrm>
            <a:off x="7151715" y="4734795"/>
            <a:ext cx="1276200" cy="6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dirty="0"/>
              <a:t>Output files (&amp; error)</a:t>
            </a:r>
            <a:endParaRPr dirty="0"/>
          </a:p>
        </p:txBody>
      </p:sp>
      <p:cxnSp>
        <p:nvCxnSpPr>
          <p:cNvPr id="300" name="Google Shape;300;p41"/>
          <p:cNvCxnSpPr>
            <a:stCxn id="288" idx="2"/>
            <a:endCxn id="287" idx="2"/>
          </p:cNvCxnSpPr>
          <p:nvPr/>
        </p:nvCxnSpPr>
        <p:spPr>
          <a:xfrm rot="5400000">
            <a:off x="4956015" y="3196395"/>
            <a:ext cx="12700" cy="1838400"/>
          </a:xfrm>
          <a:prstGeom prst="bentConnector3">
            <a:avLst>
              <a:gd name="adj1" fmla="val 1800000"/>
            </a:avLst>
          </a:prstGeom>
          <a:noFill/>
          <a:ln w="9525" cap="flat" cmpd="sng">
            <a:solidFill>
              <a:schemeClr val="dk2"/>
            </a:solidFill>
            <a:prstDash val="dash"/>
            <a:round/>
            <a:headEnd type="none" w="med" len="med"/>
            <a:tailEnd type="none" w="med" len="med"/>
          </a:ln>
        </p:spPr>
      </p:cxnSp>
      <p:sp>
        <p:nvSpPr>
          <p:cNvPr id="301" name="Google Shape;301;p41"/>
          <p:cNvSpPr txBox="1"/>
          <p:nvPr/>
        </p:nvSpPr>
        <p:spPr>
          <a:xfrm>
            <a:off x="4036815" y="4287045"/>
            <a:ext cx="19620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0000"/>
                </a:solidFill>
              </a:rPr>
              <a:t>Job status command</a:t>
            </a:r>
            <a:endParaRPr dirty="0">
              <a:solidFill>
                <a:srgbClr val="FF0000"/>
              </a:solidFill>
            </a:endParaRPr>
          </a:p>
        </p:txBody>
      </p:sp>
      <p:cxnSp>
        <p:nvCxnSpPr>
          <p:cNvPr id="302" name="Google Shape;302;p41"/>
          <p:cNvCxnSpPr>
            <a:stCxn id="288" idx="0"/>
            <a:endCxn id="287" idx="0"/>
          </p:cNvCxnSpPr>
          <p:nvPr/>
        </p:nvCxnSpPr>
        <p:spPr>
          <a:xfrm rot="16200000" flipV="1">
            <a:off x="4956015" y="2520195"/>
            <a:ext cx="12700" cy="1838400"/>
          </a:xfrm>
          <a:prstGeom prst="bentConnector3">
            <a:avLst>
              <a:gd name="adj1" fmla="val 1800000"/>
            </a:avLst>
          </a:prstGeom>
          <a:noFill/>
          <a:ln w="9525" cap="flat" cmpd="sng">
            <a:solidFill>
              <a:schemeClr val="dk2"/>
            </a:solidFill>
            <a:prstDash val="dash"/>
            <a:round/>
            <a:headEnd type="none" w="med" len="med"/>
            <a:tailEnd type="none" w="med" len="med"/>
          </a:ln>
        </p:spPr>
      </p:cxnSp>
      <p:sp>
        <p:nvSpPr>
          <p:cNvPr id="303" name="Google Shape;303;p41"/>
          <p:cNvSpPr txBox="1"/>
          <p:nvPr/>
        </p:nvSpPr>
        <p:spPr>
          <a:xfrm>
            <a:off x="4017765" y="2868020"/>
            <a:ext cx="19620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0000"/>
                </a:solidFill>
              </a:rPr>
              <a:t>Job control command</a:t>
            </a:r>
            <a:endParaRPr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8"/>
          <p:cNvSpPr txBox="1">
            <a:spLocks noGrp="1"/>
          </p:cNvSpPr>
          <p:nvPr>
            <p:ph type="title"/>
          </p:nvPr>
        </p:nvSpPr>
        <p:spPr>
          <a:xfrm>
            <a:off x="457200" y="274638"/>
            <a:ext cx="8229600" cy="850106"/>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0000"/>
              </a:buClr>
              <a:buSzPts val="3200"/>
              <a:buFont typeface="Nunito"/>
              <a:buNone/>
            </a:pPr>
            <a:r>
              <a:rPr lang="en-GB" sz="3200" b="1" dirty="0">
                <a:solidFill>
                  <a:srgbClr val="000000"/>
                </a:solidFill>
                <a:latin typeface="Arial Rounded MT Bold" panose="020F0704030504030204" pitchFamily="34" charset="0"/>
                <a:ea typeface="Nunito"/>
                <a:cs typeface="Nunito"/>
                <a:sym typeface="Nunito"/>
              </a:rPr>
              <a:t>Efficiency gains through re-factoring (1)</a:t>
            </a:r>
            <a:endParaRPr sz="3200" b="1" dirty="0">
              <a:latin typeface="Arial Rounded MT Bold" panose="020F0704030504030204" pitchFamily="34" charset="0"/>
              <a:ea typeface="Nunito"/>
              <a:cs typeface="Nunito"/>
              <a:sym typeface="Nunito"/>
            </a:endParaRPr>
          </a:p>
        </p:txBody>
      </p:sp>
      <p:sp>
        <p:nvSpPr>
          <p:cNvPr id="358" name="Google Shape;358;p48"/>
          <p:cNvSpPr txBox="1">
            <a:spLocks noGrp="1"/>
          </p:cNvSpPr>
          <p:nvPr>
            <p:ph type="body" idx="1"/>
          </p:nvPr>
        </p:nvSpPr>
        <p:spPr>
          <a:xfrm>
            <a:off x="251520" y="1124744"/>
            <a:ext cx="8640959" cy="468052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0000"/>
              </a:buClr>
              <a:buSzPts val="2800"/>
              <a:buFont typeface="Arial"/>
              <a:buNone/>
            </a:pPr>
            <a:r>
              <a:rPr lang="en-GB" sz="2800" dirty="0">
                <a:solidFill>
                  <a:srgbClr val="000000"/>
                </a:solidFill>
              </a:rPr>
              <a:t>Major gains can be made by changing the order and structure of your code. Issues might be:</a:t>
            </a:r>
            <a:endParaRPr dirty="0"/>
          </a:p>
          <a:p>
            <a:pPr marL="457200" lvl="0" indent="-190500" algn="l" rtl="0">
              <a:lnSpc>
                <a:spcPct val="90000"/>
              </a:lnSpc>
              <a:spcBef>
                <a:spcPts val="1000"/>
              </a:spcBef>
              <a:spcAft>
                <a:spcPts val="0"/>
              </a:spcAft>
              <a:buClr>
                <a:srgbClr val="000000"/>
              </a:buClr>
              <a:buSzPts val="2800"/>
              <a:buFont typeface="Calibri"/>
              <a:buAutoNum type="arabicPeriod"/>
            </a:pPr>
            <a:r>
              <a:rPr lang="en-GB" sz="2800" dirty="0">
                <a:solidFill>
                  <a:srgbClr val="000000"/>
                </a:solidFill>
              </a:rPr>
              <a:t> Code runs sequentially and takes a long time</a:t>
            </a:r>
            <a:endParaRPr dirty="0"/>
          </a:p>
          <a:p>
            <a:pPr marL="533400" lvl="0" indent="-266700" algn="l" rtl="0">
              <a:lnSpc>
                <a:spcPct val="90000"/>
              </a:lnSpc>
              <a:spcBef>
                <a:spcPts val="1000"/>
              </a:spcBef>
              <a:spcAft>
                <a:spcPts val="0"/>
              </a:spcAft>
              <a:buClr>
                <a:srgbClr val="000000"/>
              </a:buClr>
              <a:buSzPts val="2800"/>
              <a:buFont typeface="Calibri"/>
              <a:buAutoNum type="arabicPeriod"/>
            </a:pPr>
            <a:r>
              <a:rPr lang="en-GB" sz="2800" dirty="0">
                <a:solidFill>
                  <a:srgbClr val="000000"/>
                </a:solidFill>
              </a:rPr>
              <a:t> Code runs slowly because processing order leads to inefficient I/O</a:t>
            </a:r>
            <a:endParaRPr sz="1200" dirty="0">
              <a:solidFill>
                <a:srgbClr val="000000"/>
              </a:solidFill>
            </a:endParaRPr>
          </a:p>
          <a:p>
            <a:pPr marL="533400" lvl="0" indent="-266700" algn="l" rtl="0">
              <a:lnSpc>
                <a:spcPct val="90000"/>
              </a:lnSpc>
              <a:spcBef>
                <a:spcPts val="1000"/>
              </a:spcBef>
              <a:spcAft>
                <a:spcPts val="0"/>
              </a:spcAft>
              <a:buClr>
                <a:srgbClr val="000000"/>
              </a:buClr>
              <a:buSzPts val="2800"/>
              <a:buFont typeface="Calibri"/>
              <a:buAutoNum type="arabicPeriod"/>
            </a:pPr>
            <a:r>
              <a:rPr lang="en-GB" sz="2800" dirty="0">
                <a:solidFill>
                  <a:srgbClr val="000000"/>
                </a:solidFill>
              </a:rPr>
              <a:t> Code will not run because of memory  requirements</a:t>
            </a:r>
            <a:endParaRPr dirty="0"/>
          </a:p>
          <a:p>
            <a:pPr marL="0" lvl="0" indent="0" algn="l" rtl="0">
              <a:lnSpc>
                <a:spcPct val="90000"/>
              </a:lnSpc>
              <a:spcBef>
                <a:spcPts val="1000"/>
              </a:spcBef>
              <a:spcAft>
                <a:spcPts val="0"/>
              </a:spcAft>
              <a:buClr>
                <a:schemeClr val="dk1"/>
              </a:buClr>
              <a:buSzPts val="1400"/>
              <a:buFont typeface="Arial"/>
              <a:buNone/>
            </a:pPr>
            <a:endParaRPr sz="1400" dirty="0">
              <a:solidFill>
                <a:srgbClr val="000000"/>
              </a:solidFill>
            </a:endParaRPr>
          </a:p>
          <a:p>
            <a:pPr marL="0" lvl="0" indent="0" algn="l" rtl="0">
              <a:lnSpc>
                <a:spcPct val="90000"/>
              </a:lnSpc>
              <a:spcBef>
                <a:spcPts val="1000"/>
              </a:spcBef>
              <a:spcAft>
                <a:spcPts val="0"/>
              </a:spcAft>
              <a:buClr>
                <a:srgbClr val="000000"/>
              </a:buClr>
              <a:buSzPts val="2800"/>
              <a:buFont typeface="Arial"/>
              <a:buNone/>
            </a:pPr>
            <a:r>
              <a:rPr lang="en-GB" sz="2800" dirty="0">
                <a:solidFill>
                  <a:srgbClr val="000000"/>
                </a:solidFill>
              </a:rPr>
              <a:t>In some cases you can create loops that can be scripted as separate processes allowing you to submit them in parallel.</a:t>
            </a:r>
            <a:endParaRPr dirty="0"/>
          </a:p>
          <a:p>
            <a:pPr marL="228600" lvl="0" indent="-228600" algn="l" rtl="0">
              <a:lnSpc>
                <a:spcPct val="90000"/>
              </a:lnSpc>
              <a:spcBef>
                <a:spcPts val="1000"/>
              </a:spcBef>
              <a:spcAft>
                <a:spcPts val="0"/>
              </a:spcAft>
              <a:buClr>
                <a:schemeClr val="dk1"/>
              </a:buClr>
              <a:buSzPts val="2800"/>
              <a:buFont typeface="Arial"/>
              <a:buNone/>
            </a:pPr>
            <a:endParaRPr sz="2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49"/>
          <p:cNvSpPr txBox="1">
            <a:spLocks noGrp="1"/>
          </p:cNvSpPr>
          <p:nvPr>
            <p:ph type="title"/>
          </p:nvPr>
        </p:nvSpPr>
        <p:spPr>
          <a:xfrm>
            <a:off x="457200" y="274638"/>
            <a:ext cx="8229600" cy="70609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rgbClr val="000000"/>
              </a:buClr>
              <a:buSzPts val="3200"/>
              <a:buFont typeface="Nunito"/>
              <a:buNone/>
            </a:pPr>
            <a:r>
              <a:rPr lang="en-GB" sz="3200" b="1" dirty="0">
                <a:solidFill>
                  <a:srgbClr val="000000"/>
                </a:solidFill>
                <a:latin typeface="Arial Rounded MT Bold" panose="020F0704030504030204" pitchFamily="34" charset="0"/>
                <a:ea typeface="Nunito"/>
                <a:cs typeface="Nunito"/>
                <a:sym typeface="Nunito"/>
              </a:rPr>
              <a:t>Efficiency gains through re-factoring (2)</a:t>
            </a:r>
            <a:endParaRPr sz="3200" b="1" dirty="0">
              <a:latin typeface="Arial Rounded MT Bold" panose="020F0704030504030204" pitchFamily="34" charset="0"/>
              <a:ea typeface="Nunito"/>
              <a:cs typeface="Nunito"/>
              <a:sym typeface="Nunito"/>
            </a:endParaRPr>
          </a:p>
        </p:txBody>
      </p:sp>
      <p:sp>
        <p:nvSpPr>
          <p:cNvPr id="365" name="Google Shape;365;p49"/>
          <p:cNvSpPr txBox="1">
            <a:spLocks noGrp="1"/>
          </p:cNvSpPr>
          <p:nvPr>
            <p:ph type="body" idx="1"/>
          </p:nvPr>
        </p:nvSpPr>
        <p:spPr>
          <a:xfrm>
            <a:off x="96982" y="980728"/>
            <a:ext cx="8867506" cy="5040560"/>
          </a:xfrm>
          <a:prstGeom prst="rect">
            <a:avLst/>
          </a:prstGeom>
          <a:noFill/>
          <a:ln>
            <a:noFill/>
          </a:ln>
        </p:spPr>
        <p:txBody>
          <a:bodyPr spcFirstLastPara="1" wrap="square" lIns="91425" tIns="45700" rIns="91425" bIns="45700" anchor="t" anchorCtr="0">
            <a:noAutofit/>
          </a:bodyPr>
          <a:lstStyle/>
          <a:p>
            <a:pPr marL="228600" lvl="0" indent="-228600" algn="l" rtl="0">
              <a:lnSpc>
                <a:spcPct val="80000"/>
              </a:lnSpc>
              <a:spcBef>
                <a:spcPts val="0"/>
              </a:spcBef>
              <a:spcAft>
                <a:spcPts val="0"/>
              </a:spcAft>
              <a:buClr>
                <a:srgbClr val="000000"/>
              </a:buClr>
              <a:buSzPts val="2800"/>
              <a:buFont typeface="Arial"/>
              <a:buNone/>
            </a:pPr>
            <a:r>
              <a:rPr lang="en-GB" sz="2800" dirty="0">
                <a:solidFill>
                  <a:srgbClr val="000000"/>
                </a:solidFill>
              </a:rPr>
              <a:t>Here is a real-world example</a:t>
            </a:r>
            <a:r>
              <a:rPr lang="en-GB" sz="2800" dirty="0" smtClean="0">
                <a:solidFill>
                  <a:srgbClr val="000000"/>
                </a:solidFill>
              </a:rPr>
              <a:t>:</a:t>
            </a:r>
            <a:endParaRPr sz="800" dirty="0">
              <a:solidFill>
                <a:srgbClr val="000000"/>
              </a:solidFill>
            </a:endParaRPr>
          </a:p>
          <a:p>
            <a:pPr marL="0" lvl="0" indent="0" algn="l" rtl="0">
              <a:lnSpc>
                <a:spcPct val="80000"/>
              </a:lnSpc>
              <a:spcBef>
                <a:spcPts val="1000"/>
              </a:spcBef>
              <a:spcAft>
                <a:spcPts val="0"/>
              </a:spcAft>
              <a:buClr>
                <a:srgbClr val="000000"/>
              </a:buClr>
              <a:buSzPts val="2400"/>
              <a:buFont typeface="Arial"/>
              <a:buNone/>
            </a:pPr>
            <a:r>
              <a:rPr lang="en-GB" sz="2400" b="1" dirty="0">
                <a:solidFill>
                  <a:srgbClr val="000000"/>
                </a:solidFill>
              </a:rPr>
              <a:t>The Problem: </a:t>
            </a:r>
            <a:r>
              <a:rPr lang="en-GB" sz="2400" dirty="0">
                <a:solidFill>
                  <a:srgbClr val="000000"/>
                </a:solidFill>
              </a:rPr>
              <a:t>Trying to run the NCO tool </a:t>
            </a:r>
            <a:r>
              <a:rPr lang="en-GB" sz="2400" b="1" dirty="0" err="1">
                <a:solidFill>
                  <a:srgbClr val="000000"/>
                </a:solidFill>
              </a:rPr>
              <a:t>ncea</a:t>
            </a:r>
            <a:r>
              <a:rPr lang="en-GB" sz="2400" dirty="0">
                <a:solidFill>
                  <a:srgbClr val="000000"/>
                </a:solidFill>
              </a:rPr>
              <a:t> to calculate an average from a large dataset. It will not run!</a:t>
            </a:r>
            <a:endParaRPr dirty="0"/>
          </a:p>
          <a:p>
            <a:pPr marL="228600" lvl="0" indent="-228600" algn="l" rtl="0">
              <a:lnSpc>
                <a:spcPct val="80000"/>
              </a:lnSpc>
              <a:spcBef>
                <a:spcPts val="1000"/>
              </a:spcBef>
              <a:spcAft>
                <a:spcPts val="0"/>
              </a:spcAft>
              <a:buClr>
                <a:srgbClr val="000000"/>
              </a:buClr>
              <a:buSzPts val="2400"/>
              <a:buFont typeface="Arial"/>
              <a:buNone/>
            </a:pPr>
            <a:r>
              <a:rPr lang="en-GB" sz="2400" b="1" dirty="0">
                <a:solidFill>
                  <a:srgbClr val="000000"/>
                </a:solidFill>
              </a:rPr>
              <a:t>Why? </a:t>
            </a:r>
            <a:r>
              <a:rPr lang="en-GB" sz="2400" dirty="0">
                <a:solidFill>
                  <a:srgbClr val="000000"/>
                </a:solidFill>
              </a:rPr>
              <a:t>The </a:t>
            </a:r>
            <a:r>
              <a:rPr lang="en-GB" sz="2400" b="1" dirty="0" err="1">
                <a:solidFill>
                  <a:srgbClr val="000000"/>
                </a:solidFill>
              </a:rPr>
              <a:t>ncea</a:t>
            </a:r>
            <a:r>
              <a:rPr lang="en-GB" sz="2400" dirty="0">
                <a:solidFill>
                  <a:srgbClr val="000000"/>
                </a:solidFill>
              </a:rPr>
              <a:t> command reports this:</a:t>
            </a:r>
            <a:endParaRPr sz="2400" b="1" dirty="0">
              <a:solidFill>
                <a:srgbClr val="000000"/>
              </a:solidFill>
            </a:endParaRPr>
          </a:p>
          <a:p>
            <a:pPr marL="0" lvl="0" indent="0" algn="l" rtl="0">
              <a:lnSpc>
                <a:spcPct val="80000"/>
              </a:lnSpc>
              <a:spcBef>
                <a:spcPts val="1000"/>
              </a:spcBef>
              <a:spcAft>
                <a:spcPts val="0"/>
              </a:spcAft>
              <a:buClr>
                <a:schemeClr val="dk1"/>
              </a:buClr>
              <a:buSzPts val="2400"/>
              <a:buNone/>
            </a:pPr>
            <a:r>
              <a:rPr lang="en-GB" b="1" dirty="0">
                <a:latin typeface="Courier New"/>
                <a:ea typeface="Courier New"/>
                <a:cs typeface="Courier New"/>
                <a:sym typeface="Courier New"/>
              </a:rPr>
              <a:t> </a:t>
            </a:r>
            <a:endParaRPr b="1" dirty="0"/>
          </a:p>
          <a:p>
            <a:pPr marL="0" lvl="0" indent="0" algn="l" rtl="0">
              <a:lnSpc>
                <a:spcPct val="80000"/>
              </a:lnSpc>
              <a:spcBef>
                <a:spcPts val="1000"/>
              </a:spcBef>
              <a:spcAft>
                <a:spcPts val="0"/>
              </a:spcAft>
              <a:buClr>
                <a:schemeClr val="dk1"/>
              </a:buClr>
              <a:buSzPts val="2400"/>
              <a:buNone/>
            </a:pPr>
            <a:r>
              <a:rPr lang="en-GB" dirty="0"/>
              <a:t> (which is about 8 </a:t>
            </a:r>
            <a:r>
              <a:rPr lang="en-GB" dirty="0" err="1"/>
              <a:t>Gbytes</a:t>
            </a:r>
            <a:r>
              <a:rPr lang="en-GB" dirty="0"/>
              <a:t>) </a:t>
            </a:r>
            <a:r>
              <a:rPr lang="en-GB" dirty="0">
                <a:solidFill>
                  <a:srgbClr val="000000"/>
                </a:solidFill>
              </a:rPr>
              <a:t>...and then exits.</a:t>
            </a:r>
            <a:endParaRPr sz="800" dirty="0"/>
          </a:p>
          <a:p>
            <a:pPr marL="228600" lvl="0" indent="-228600" algn="l" rtl="0">
              <a:lnSpc>
                <a:spcPct val="80000"/>
              </a:lnSpc>
              <a:spcBef>
                <a:spcPts val="1000"/>
              </a:spcBef>
              <a:spcAft>
                <a:spcPts val="0"/>
              </a:spcAft>
              <a:buClr>
                <a:srgbClr val="000000"/>
              </a:buClr>
              <a:buSzPts val="2400"/>
              <a:buFont typeface="Arial"/>
              <a:buNone/>
            </a:pPr>
            <a:r>
              <a:rPr lang="en-GB" b="1" dirty="0">
                <a:solidFill>
                  <a:srgbClr val="000000"/>
                </a:solidFill>
              </a:rPr>
              <a:t>Possible solutions:</a:t>
            </a:r>
            <a:endParaRPr dirty="0"/>
          </a:p>
          <a:p>
            <a:pPr marL="228600" lvl="0" indent="-228600" algn="l" rtl="0">
              <a:lnSpc>
                <a:spcPct val="80000"/>
              </a:lnSpc>
              <a:spcBef>
                <a:spcPts val="1000"/>
              </a:spcBef>
              <a:spcAft>
                <a:spcPts val="0"/>
              </a:spcAft>
              <a:buClr>
                <a:srgbClr val="000000"/>
              </a:buClr>
              <a:buSzPts val="2400"/>
              <a:buFont typeface="Arial"/>
              <a:buNone/>
            </a:pPr>
            <a:r>
              <a:rPr lang="en-GB" sz="2400" dirty="0">
                <a:solidFill>
                  <a:srgbClr val="000000"/>
                </a:solidFill>
              </a:rPr>
              <a:t>1. Data files hold multiple variables: Operate on one at a time:</a:t>
            </a:r>
            <a:endParaRPr sz="2400" dirty="0"/>
          </a:p>
          <a:p>
            <a:pPr marL="228600" lvl="0" indent="-228600" algn="l" rtl="0">
              <a:lnSpc>
                <a:spcPct val="80000"/>
              </a:lnSpc>
              <a:spcBef>
                <a:spcPts val="1000"/>
              </a:spcBef>
              <a:spcAft>
                <a:spcPts val="0"/>
              </a:spcAft>
              <a:buClr>
                <a:srgbClr val="000000"/>
              </a:buClr>
              <a:buSzPts val="2400"/>
              <a:buNone/>
            </a:pPr>
            <a:endParaRPr lang="en-GB" sz="800" dirty="0" smtClean="0">
              <a:solidFill>
                <a:srgbClr val="000000"/>
              </a:solidFill>
            </a:endParaRPr>
          </a:p>
          <a:p>
            <a:pPr marL="228600" lvl="0" indent="-228600" algn="l" rtl="0">
              <a:lnSpc>
                <a:spcPct val="80000"/>
              </a:lnSpc>
              <a:spcBef>
                <a:spcPts val="1000"/>
              </a:spcBef>
              <a:spcAft>
                <a:spcPts val="0"/>
              </a:spcAft>
              <a:buClr>
                <a:srgbClr val="000000"/>
              </a:buClr>
              <a:buSzPts val="2400"/>
              <a:buNone/>
            </a:pPr>
            <a:endParaRPr lang="en-GB" sz="1000" dirty="0" smtClean="0">
              <a:solidFill>
                <a:srgbClr val="000000"/>
              </a:solidFill>
            </a:endParaRPr>
          </a:p>
          <a:p>
            <a:pPr marL="228600" lvl="0" indent="-228600" algn="l" rtl="0">
              <a:lnSpc>
                <a:spcPct val="80000"/>
              </a:lnSpc>
              <a:spcBef>
                <a:spcPts val="1000"/>
              </a:spcBef>
              <a:spcAft>
                <a:spcPts val="0"/>
              </a:spcAft>
              <a:buClr>
                <a:srgbClr val="000000"/>
              </a:buClr>
              <a:buSzPts val="2400"/>
              <a:buNone/>
            </a:pPr>
            <a:r>
              <a:rPr lang="en-GB" sz="2400" dirty="0" smtClean="0">
                <a:solidFill>
                  <a:srgbClr val="000000"/>
                </a:solidFill>
              </a:rPr>
              <a:t>2</a:t>
            </a:r>
            <a:r>
              <a:rPr lang="en-GB" sz="2400" dirty="0">
                <a:solidFill>
                  <a:srgbClr val="000000"/>
                </a:solidFill>
              </a:rPr>
              <a:t>. </a:t>
            </a:r>
            <a:r>
              <a:rPr lang="en-GB" sz="2400" dirty="0" smtClean="0">
                <a:solidFill>
                  <a:srgbClr val="000000"/>
                </a:solidFill>
              </a:rPr>
              <a:t>Reduce </a:t>
            </a:r>
            <a:r>
              <a:rPr lang="en-GB" sz="2400" dirty="0">
                <a:solidFill>
                  <a:srgbClr val="000000"/>
                </a:solidFill>
              </a:rPr>
              <a:t>the number of files (i.e. years) processed each time:</a:t>
            </a:r>
            <a:endParaRPr sz="2400" dirty="0"/>
          </a:p>
          <a:p>
            <a:pPr marL="228600" lvl="0" indent="-228600" algn="l" rtl="0">
              <a:lnSpc>
                <a:spcPct val="80000"/>
              </a:lnSpc>
              <a:spcBef>
                <a:spcPts val="1000"/>
              </a:spcBef>
              <a:spcAft>
                <a:spcPts val="0"/>
              </a:spcAft>
              <a:buClr>
                <a:schemeClr val="lt1"/>
              </a:buClr>
              <a:buSzPts val="2400"/>
              <a:buFont typeface="Arial"/>
              <a:buNone/>
            </a:pPr>
            <a:r>
              <a:rPr lang="en-GB" dirty="0">
                <a:solidFill>
                  <a:schemeClr val="lt1"/>
                </a:solidFill>
              </a:rPr>
              <a:t> </a:t>
            </a:r>
            <a:endParaRPr dirty="0">
              <a:solidFill>
                <a:schemeClr val="lt1"/>
              </a:solidFill>
            </a:endParaRPr>
          </a:p>
        </p:txBody>
      </p:sp>
      <p:sp>
        <p:nvSpPr>
          <p:cNvPr id="366" name="Google Shape;366;p49"/>
          <p:cNvSpPr/>
          <p:nvPr/>
        </p:nvSpPr>
        <p:spPr>
          <a:xfrm>
            <a:off x="-1188640" y="4869160"/>
            <a:ext cx="72008" cy="45719"/>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67" name="Google Shape;367;p49"/>
          <p:cNvSpPr txBox="1"/>
          <p:nvPr/>
        </p:nvSpPr>
        <p:spPr>
          <a:xfrm>
            <a:off x="193967" y="2529631"/>
            <a:ext cx="8049487" cy="461665"/>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2400" b="1" dirty="0">
                <a:solidFill>
                  <a:schemeClr val="dk1"/>
                </a:solidFill>
                <a:latin typeface="Courier New"/>
                <a:ea typeface="Courier New"/>
                <a:cs typeface="Courier New"/>
                <a:sym typeface="Courier New"/>
              </a:rPr>
              <a:t>unable to allocate 7932598800 bytes</a:t>
            </a:r>
            <a:endParaRPr sz="2400" dirty="0">
              <a:solidFill>
                <a:schemeClr val="dk1"/>
              </a:solidFill>
              <a:latin typeface="Arial"/>
              <a:ea typeface="Arial"/>
              <a:cs typeface="Arial"/>
              <a:sym typeface="Arial"/>
            </a:endParaRPr>
          </a:p>
        </p:txBody>
      </p:sp>
      <p:sp>
        <p:nvSpPr>
          <p:cNvPr id="368" name="Google Shape;368;p49"/>
          <p:cNvSpPr txBox="1"/>
          <p:nvPr/>
        </p:nvSpPr>
        <p:spPr>
          <a:xfrm>
            <a:off x="193967" y="4208674"/>
            <a:ext cx="8049488" cy="461665"/>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2000" b="1" dirty="0" err="1">
                <a:solidFill>
                  <a:schemeClr val="lt1"/>
                </a:solidFill>
                <a:latin typeface="Courier New" panose="02070309020205020404" pitchFamily="49" charset="0"/>
                <a:cs typeface="Courier New" panose="02070309020205020404" pitchFamily="49" charset="0"/>
                <a:sym typeface="Arial"/>
              </a:rPr>
              <a:t>ea</a:t>
            </a:r>
            <a:r>
              <a:rPr lang="en-GB" sz="2000" b="1" dirty="0">
                <a:solidFill>
                  <a:schemeClr val="dk1"/>
                </a:solidFill>
                <a:latin typeface="Courier New" panose="02070309020205020404" pitchFamily="49" charset="0"/>
                <a:cs typeface="Courier New" panose="02070309020205020404" pitchFamily="49" charset="0"/>
                <a:sym typeface="Arial"/>
              </a:rPr>
              <a:t> </a:t>
            </a:r>
            <a:r>
              <a:rPr lang="en-GB" sz="2000" b="1" dirty="0">
                <a:solidFill>
                  <a:srgbClr val="FF0000"/>
                </a:solidFill>
                <a:latin typeface="Courier New" panose="02070309020205020404" pitchFamily="49" charset="0"/>
                <a:cs typeface="Courier New" panose="02070309020205020404" pitchFamily="49" charset="0"/>
                <a:sym typeface="Arial"/>
              </a:rPr>
              <a:t>-v </a:t>
            </a:r>
            <a:r>
              <a:rPr lang="en-GB" sz="2000" b="1" dirty="0" err="1">
                <a:solidFill>
                  <a:srgbClr val="FF0000"/>
                </a:solidFill>
                <a:latin typeface="Courier New" panose="02070309020205020404" pitchFamily="49" charset="0"/>
                <a:cs typeface="Courier New" panose="02070309020205020404" pitchFamily="49" charset="0"/>
                <a:sym typeface="Arial"/>
              </a:rPr>
              <a:t>vosaline</a:t>
            </a:r>
            <a:r>
              <a:rPr lang="en-GB" sz="2000" b="1" dirty="0">
                <a:solidFill>
                  <a:srgbClr val="FF0000"/>
                </a:solidFill>
                <a:latin typeface="Courier New" panose="02070309020205020404" pitchFamily="49" charset="0"/>
                <a:cs typeface="Courier New" panose="02070309020205020404" pitchFamily="49" charset="0"/>
                <a:sym typeface="Arial"/>
              </a:rPr>
              <a:t> </a:t>
            </a:r>
            <a:r>
              <a:rPr lang="en-GB" sz="2000" b="1" dirty="0">
                <a:solidFill>
                  <a:schemeClr val="lt1"/>
                </a:solidFill>
                <a:latin typeface="Courier New" panose="02070309020205020404" pitchFamily="49" charset="0"/>
                <a:cs typeface="Courier New" panose="02070309020205020404" pitchFamily="49" charset="0"/>
                <a:sym typeface="Arial"/>
              </a:rPr>
              <a:t>means/199[45678]/*y01T.nc -o test.nc</a:t>
            </a:r>
            <a:endParaRPr sz="2000" b="1" dirty="0">
              <a:solidFill>
                <a:schemeClr val="lt1"/>
              </a:solidFill>
              <a:latin typeface="Courier New" panose="02070309020205020404" pitchFamily="49" charset="0"/>
              <a:cs typeface="Courier New" panose="02070309020205020404" pitchFamily="49" charset="0"/>
              <a:sym typeface="Arial"/>
            </a:endParaRPr>
          </a:p>
        </p:txBody>
      </p:sp>
      <p:sp>
        <p:nvSpPr>
          <p:cNvPr id="369" name="Google Shape;369;p49"/>
          <p:cNvSpPr txBox="1"/>
          <p:nvPr/>
        </p:nvSpPr>
        <p:spPr>
          <a:xfrm>
            <a:off x="193967" y="5114981"/>
            <a:ext cx="8040505" cy="461665"/>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2400" b="1" dirty="0" err="1">
                <a:solidFill>
                  <a:schemeClr val="lt1"/>
                </a:solidFill>
                <a:latin typeface="Courier New" panose="02070309020205020404" pitchFamily="49" charset="0"/>
                <a:cs typeface="Courier New" panose="02070309020205020404" pitchFamily="49" charset="0"/>
                <a:sym typeface="Arial"/>
              </a:rPr>
              <a:t>ncea</a:t>
            </a:r>
            <a:r>
              <a:rPr lang="en-GB" sz="2400" b="1" dirty="0">
                <a:solidFill>
                  <a:schemeClr val="lt1"/>
                </a:solidFill>
                <a:latin typeface="Courier New" panose="02070309020205020404" pitchFamily="49" charset="0"/>
                <a:cs typeface="Courier New" panose="02070309020205020404" pitchFamily="49" charset="0"/>
                <a:sym typeface="Arial"/>
              </a:rPr>
              <a:t> means/</a:t>
            </a:r>
            <a:r>
              <a:rPr lang="en-GB" sz="2400" b="1" dirty="0">
                <a:solidFill>
                  <a:srgbClr val="FF0000"/>
                </a:solidFill>
                <a:latin typeface="Courier New" panose="02070309020205020404" pitchFamily="49" charset="0"/>
                <a:cs typeface="Courier New" panose="02070309020205020404" pitchFamily="49" charset="0"/>
                <a:sym typeface="Arial"/>
              </a:rPr>
              <a:t>199[45]</a:t>
            </a:r>
            <a:r>
              <a:rPr lang="en-GB" sz="2400" b="1" dirty="0">
                <a:solidFill>
                  <a:schemeClr val="lt1"/>
                </a:solidFill>
                <a:latin typeface="Courier New" panose="02070309020205020404" pitchFamily="49" charset="0"/>
                <a:cs typeface="Courier New" panose="02070309020205020404" pitchFamily="49" charset="0"/>
                <a:sym typeface="Arial"/>
              </a:rPr>
              <a:t>/*y01T.nc -o test.nc</a:t>
            </a:r>
            <a:endParaRPr sz="2400" b="1" dirty="0">
              <a:solidFill>
                <a:schemeClr val="lt1"/>
              </a:solidFill>
              <a:latin typeface="Courier New" panose="02070309020205020404" pitchFamily="49" charset="0"/>
              <a:cs typeface="Courier New" panose="02070309020205020404" pitchFamily="49" charset="0"/>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457200" y="274638"/>
            <a:ext cx="8229600" cy="56207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Nunito"/>
              <a:buNone/>
            </a:pPr>
            <a:r>
              <a:rPr lang="en-GB" sz="3200" b="1" dirty="0">
                <a:latin typeface="Arial Rounded MT Bold" panose="020F0704030504030204" pitchFamily="34" charset="0"/>
                <a:ea typeface="Nunito"/>
                <a:cs typeface="Nunito"/>
                <a:sym typeface="Nunito"/>
              </a:rPr>
              <a:t>Processing big data: the issues</a:t>
            </a:r>
            <a:endParaRPr dirty="0">
              <a:latin typeface="Arial Rounded MT Bold" panose="020F0704030504030204" pitchFamily="34" charset="0"/>
            </a:endParaRPr>
          </a:p>
        </p:txBody>
      </p:sp>
      <p:sp>
        <p:nvSpPr>
          <p:cNvPr id="131" name="Google Shape;131;p24"/>
          <p:cNvSpPr txBox="1">
            <a:spLocks noGrp="1"/>
          </p:cNvSpPr>
          <p:nvPr>
            <p:ph type="body" idx="1"/>
          </p:nvPr>
        </p:nvSpPr>
        <p:spPr>
          <a:xfrm>
            <a:off x="457200" y="980728"/>
            <a:ext cx="8229600" cy="4824536"/>
          </a:xfrm>
          <a:prstGeom prst="rect">
            <a:avLst/>
          </a:prstGeom>
          <a:noFill/>
          <a:ln>
            <a:noFill/>
          </a:ln>
        </p:spPr>
        <p:txBody>
          <a:bodyPr spcFirstLastPara="1" wrap="square" lIns="91425" tIns="45700" rIns="91425" bIns="45700" anchor="t" anchorCtr="0">
            <a:noAutofit/>
          </a:bodyPr>
          <a:lstStyle/>
          <a:p>
            <a:pPr marL="228600" lvl="0" indent="-228600" algn="l" rtl="0">
              <a:lnSpc>
                <a:spcPct val="80000"/>
              </a:lnSpc>
              <a:spcBef>
                <a:spcPts val="0"/>
              </a:spcBef>
              <a:spcAft>
                <a:spcPts val="0"/>
              </a:spcAft>
              <a:buClr>
                <a:srgbClr val="000000"/>
              </a:buClr>
              <a:buSzPts val="2800"/>
              <a:buChar char="•"/>
            </a:pPr>
            <a:r>
              <a:rPr lang="en-GB" sz="2800" dirty="0">
                <a:solidFill>
                  <a:srgbClr val="000000"/>
                </a:solidFill>
              </a:rPr>
              <a:t>Parallel processing in the Environmental Sciences has historically focussed on running highly-parallelised models.</a:t>
            </a:r>
            <a:endParaRPr dirty="0"/>
          </a:p>
          <a:p>
            <a:pPr marL="228600" lvl="0" indent="-228600" algn="l" rtl="0">
              <a:lnSpc>
                <a:spcPct val="80000"/>
              </a:lnSpc>
              <a:spcBef>
                <a:spcPts val="1000"/>
              </a:spcBef>
              <a:spcAft>
                <a:spcPts val="0"/>
              </a:spcAft>
              <a:buClr>
                <a:srgbClr val="000000"/>
              </a:buClr>
              <a:buSzPts val="2800"/>
              <a:buChar char="•"/>
            </a:pPr>
            <a:r>
              <a:rPr lang="en-GB" sz="2800" dirty="0">
                <a:solidFill>
                  <a:srgbClr val="000000"/>
                </a:solidFill>
              </a:rPr>
              <a:t>Data analysis was typically run sequentially because:</a:t>
            </a:r>
            <a:endParaRPr dirty="0"/>
          </a:p>
          <a:p>
            <a:pPr marL="800100" lvl="1" algn="l" rtl="0">
              <a:lnSpc>
                <a:spcPct val="80000"/>
              </a:lnSpc>
              <a:spcBef>
                <a:spcPts val="500"/>
              </a:spcBef>
              <a:spcAft>
                <a:spcPts val="0"/>
              </a:spcAft>
              <a:buClr>
                <a:srgbClr val="000000"/>
              </a:buClr>
              <a:buSzPts val="2400"/>
              <a:buFont typeface="Calibri" panose="020F0502020204030204" pitchFamily="34" charset="0"/>
              <a:buChar char="̶"/>
            </a:pPr>
            <a:r>
              <a:rPr lang="en-GB" sz="2400" dirty="0">
                <a:solidFill>
                  <a:srgbClr val="000000"/>
                </a:solidFill>
              </a:rPr>
              <a:t>It was a smaller problem</a:t>
            </a:r>
            <a:endParaRPr dirty="0"/>
          </a:p>
          <a:p>
            <a:pPr marL="800100" lvl="1" algn="l" rtl="0">
              <a:lnSpc>
                <a:spcPct val="80000"/>
              </a:lnSpc>
              <a:spcBef>
                <a:spcPts val="500"/>
              </a:spcBef>
              <a:spcAft>
                <a:spcPts val="0"/>
              </a:spcAft>
              <a:buClr>
                <a:srgbClr val="000000"/>
              </a:buClr>
              <a:buSzPts val="2400"/>
              <a:buFont typeface="Calibri" panose="020F0502020204030204" pitchFamily="34" charset="0"/>
              <a:buChar char="̶"/>
            </a:pPr>
            <a:r>
              <a:rPr lang="en-GB" sz="2400" dirty="0">
                <a:solidFill>
                  <a:srgbClr val="000000"/>
                </a:solidFill>
              </a:rPr>
              <a:t>It didn’t have parallel resources available</a:t>
            </a:r>
            <a:endParaRPr dirty="0"/>
          </a:p>
          <a:p>
            <a:pPr marL="800100" lvl="1" algn="l" rtl="0">
              <a:lnSpc>
                <a:spcPct val="80000"/>
              </a:lnSpc>
              <a:spcBef>
                <a:spcPts val="500"/>
              </a:spcBef>
              <a:spcAft>
                <a:spcPts val="0"/>
              </a:spcAft>
              <a:buClr>
                <a:srgbClr val="000000"/>
              </a:buClr>
              <a:buSzPts val="2400"/>
              <a:buFont typeface="Calibri" panose="020F0502020204030204" pitchFamily="34" charset="0"/>
              <a:buChar char="̶"/>
            </a:pPr>
            <a:r>
              <a:rPr lang="en-GB" sz="2400" dirty="0">
                <a:solidFill>
                  <a:srgbClr val="000000"/>
                </a:solidFill>
              </a:rPr>
              <a:t>The software/scientists were not equipped to work in parallel</a:t>
            </a:r>
            <a:endParaRPr dirty="0"/>
          </a:p>
          <a:p>
            <a:pPr marL="228600" lvl="0" indent="-228600" algn="l" rtl="0">
              <a:lnSpc>
                <a:spcPct val="80000"/>
              </a:lnSpc>
              <a:spcBef>
                <a:spcPts val="1000"/>
              </a:spcBef>
              <a:spcAft>
                <a:spcPts val="0"/>
              </a:spcAft>
              <a:buClr>
                <a:srgbClr val="000000"/>
              </a:buClr>
              <a:buSzPts val="2800"/>
              <a:buChar char="•"/>
            </a:pPr>
            <a:r>
              <a:rPr lang="en-GB" sz="2800" dirty="0">
                <a:solidFill>
                  <a:srgbClr val="000000"/>
                </a:solidFill>
              </a:rPr>
              <a:t>The generation of enormous datasets (e.g. UPSCALE – around 300Tb) means that:</a:t>
            </a:r>
            <a:endParaRPr dirty="0"/>
          </a:p>
          <a:p>
            <a:pPr marL="800100" lvl="1" algn="l" rtl="0">
              <a:lnSpc>
                <a:spcPct val="80000"/>
              </a:lnSpc>
              <a:spcBef>
                <a:spcPts val="500"/>
              </a:spcBef>
              <a:spcAft>
                <a:spcPts val="0"/>
              </a:spcAft>
              <a:buClr>
                <a:srgbClr val="000000"/>
              </a:buClr>
              <a:buSzPts val="2400"/>
              <a:buFont typeface="Calibri" panose="020F0502020204030204" pitchFamily="34" charset="0"/>
              <a:buChar char="̶"/>
            </a:pPr>
            <a:r>
              <a:rPr lang="en-GB" sz="2400" dirty="0">
                <a:solidFill>
                  <a:srgbClr val="000000"/>
                </a:solidFill>
              </a:rPr>
              <a:t>Processing big data </a:t>
            </a:r>
            <a:r>
              <a:rPr lang="en-GB" sz="2400" b="1" dirty="0">
                <a:solidFill>
                  <a:srgbClr val="000000"/>
                </a:solidFill>
              </a:rPr>
              <a:t>requires</a:t>
            </a:r>
            <a:r>
              <a:rPr lang="en-GB" sz="2400" dirty="0">
                <a:solidFill>
                  <a:srgbClr val="000000"/>
                </a:solidFill>
              </a:rPr>
              <a:t> a parallel approach</a:t>
            </a:r>
            <a:endParaRPr dirty="0"/>
          </a:p>
          <a:p>
            <a:pPr marL="800100" lvl="1" algn="l" rtl="0">
              <a:lnSpc>
                <a:spcPct val="80000"/>
              </a:lnSpc>
              <a:spcBef>
                <a:spcPts val="500"/>
              </a:spcBef>
              <a:spcAft>
                <a:spcPts val="0"/>
              </a:spcAft>
              <a:buClr>
                <a:srgbClr val="000000"/>
              </a:buClr>
              <a:buSzPts val="2400"/>
              <a:buFont typeface="Calibri" panose="020F0502020204030204" pitchFamily="34" charset="0"/>
              <a:buChar char="̶"/>
            </a:pPr>
            <a:r>
              <a:rPr lang="en-GB" sz="2400" dirty="0">
                <a:solidFill>
                  <a:srgbClr val="000000"/>
                </a:solidFill>
              </a:rPr>
              <a:t>Fortunately, platforms, tools, and programmers are becoming better equipped</a:t>
            </a:r>
            <a:endParaRPr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1"/>
          <p:cNvSpPr txBox="1">
            <a:spLocks noGrp="1"/>
          </p:cNvSpPr>
          <p:nvPr>
            <p:ph type="title"/>
          </p:nvPr>
        </p:nvSpPr>
        <p:spPr>
          <a:xfrm>
            <a:off x="457200" y="476673"/>
            <a:ext cx="8229600" cy="57606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0000"/>
              </a:buClr>
              <a:buSzPts val="3200"/>
              <a:buFont typeface="Nunito"/>
              <a:buNone/>
            </a:pPr>
            <a:r>
              <a:rPr lang="en-GB" sz="3200" b="1" dirty="0">
                <a:solidFill>
                  <a:srgbClr val="000000"/>
                </a:solidFill>
                <a:latin typeface="Arial Rounded MT Bold" panose="020F0704030504030204" pitchFamily="34" charset="0"/>
                <a:ea typeface="Nunito"/>
                <a:cs typeface="Nunito"/>
                <a:sym typeface="Nunito"/>
              </a:rPr>
              <a:t>The future of parallel data analysis (1)</a:t>
            </a:r>
            <a:endParaRPr sz="3200" b="1" dirty="0">
              <a:latin typeface="Arial Rounded MT Bold" panose="020F0704030504030204" pitchFamily="34" charset="0"/>
              <a:ea typeface="Nunito"/>
              <a:cs typeface="Nunito"/>
              <a:sym typeface="Nunito"/>
            </a:endParaRPr>
          </a:p>
        </p:txBody>
      </p:sp>
      <p:sp>
        <p:nvSpPr>
          <p:cNvPr id="383" name="Google Shape;383;p51"/>
          <p:cNvSpPr txBox="1">
            <a:spLocks noGrp="1"/>
          </p:cNvSpPr>
          <p:nvPr>
            <p:ph type="body" idx="1"/>
          </p:nvPr>
        </p:nvSpPr>
        <p:spPr>
          <a:xfrm>
            <a:off x="457200" y="1247386"/>
            <a:ext cx="8229600" cy="455787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GB" dirty="0"/>
              <a:t>Analysing Big Data is a challenge! Software needs to adapt and scientists need to be able to adapt their code to keep up!</a:t>
            </a:r>
            <a:endParaRPr dirty="0"/>
          </a:p>
        </p:txBody>
      </p:sp>
      <p:graphicFrame>
        <p:nvGraphicFramePr>
          <p:cNvPr id="384" name="Google Shape;384;p51"/>
          <p:cNvGraphicFramePr/>
          <p:nvPr/>
        </p:nvGraphicFramePr>
        <p:xfrm>
          <a:off x="611561" y="2523428"/>
          <a:ext cx="7832350" cy="3170200"/>
        </p:xfrm>
        <a:graphic>
          <a:graphicData uri="http://schemas.openxmlformats.org/drawingml/2006/table">
            <a:tbl>
              <a:tblPr bandRow="1">
                <a:noFill/>
                <a:tableStyleId>{0084F749-97DF-4570-BF25-6DA56D377B02}</a:tableStyleId>
              </a:tblPr>
              <a:tblGrid>
                <a:gridCol w="6257550">
                  <a:extLst>
                    <a:ext uri="{9D8B030D-6E8A-4147-A177-3AD203B41FA5}">
                      <a16:colId xmlns:a16="http://schemas.microsoft.com/office/drawing/2014/main" val="20000"/>
                    </a:ext>
                  </a:extLst>
                </a:gridCol>
                <a:gridCol w="1574800">
                  <a:extLst>
                    <a:ext uri="{9D8B030D-6E8A-4147-A177-3AD203B41FA5}">
                      <a16:colId xmlns:a16="http://schemas.microsoft.com/office/drawing/2014/main" val="20001"/>
                    </a:ext>
                  </a:extLst>
                </a:gridCol>
              </a:tblGrid>
              <a:tr h="396275">
                <a:tc>
                  <a:txBody>
                    <a:bodyPr/>
                    <a:lstStyle/>
                    <a:p>
                      <a:pPr marL="0" marR="0" lvl="0" indent="0" algn="l" rtl="0">
                        <a:spcBef>
                          <a:spcPts val="0"/>
                        </a:spcBef>
                        <a:spcAft>
                          <a:spcPts val="0"/>
                        </a:spcAft>
                        <a:buNone/>
                      </a:pPr>
                      <a:r>
                        <a:rPr lang="en-GB" sz="2000" u="none" strike="noStrike" cap="none">
                          <a:solidFill>
                            <a:schemeClr val="dk1"/>
                          </a:solidFill>
                        </a:rPr>
                        <a:t>Number of files</a:t>
                      </a:r>
                      <a:endParaRPr sz="2000">
                        <a:solidFill>
                          <a:schemeClr val="dk1"/>
                        </a:solidFill>
                      </a:endParaRPr>
                    </a:p>
                  </a:txBody>
                  <a:tcPr marL="91450" marR="91450" marT="45700" marB="45700">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tcPr>
                </a:tc>
                <a:tc>
                  <a:txBody>
                    <a:bodyPr/>
                    <a:lstStyle/>
                    <a:p>
                      <a:pPr marL="0" marR="0" lvl="0" indent="0" algn="r" rtl="0">
                        <a:spcBef>
                          <a:spcPts val="0"/>
                        </a:spcBef>
                        <a:spcAft>
                          <a:spcPts val="0"/>
                        </a:spcAft>
                        <a:buNone/>
                      </a:pPr>
                      <a:r>
                        <a:rPr lang="en-GB" sz="2000"/>
                        <a:t>3,222,967</a:t>
                      </a:r>
                      <a:endParaRPr sz="2000"/>
                    </a:p>
                  </a:txBody>
                  <a:tcPr marL="91450" marR="91450" marT="45700" marB="45700">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tcPr>
                </a:tc>
                <a:extLst>
                  <a:ext uri="{0D108BD9-81ED-4DB2-BD59-A6C34878D82A}">
                    <a16:rowId xmlns:a16="http://schemas.microsoft.com/office/drawing/2014/main" val="10000"/>
                  </a:ext>
                </a:extLst>
              </a:tr>
              <a:tr h="396275">
                <a:tc>
                  <a:txBody>
                    <a:bodyPr/>
                    <a:lstStyle/>
                    <a:p>
                      <a:pPr marL="0" marR="0" lvl="0" indent="0" algn="l" rtl="0">
                        <a:spcBef>
                          <a:spcPts val="0"/>
                        </a:spcBef>
                        <a:spcAft>
                          <a:spcPts val="0"/>
                        </a:spcAft>
                        <a:buNone/>
                      </a:pPr>
                      <a:r>
                        <a:rPr lang="en-GB" sz="2000">
                          <a:solidFill>
                            <a:schemeClr val="dk1"/>
                          </a:solidFill>
                        </a:rPr>
                        <a:t>Number of datasets</a:t>
                      </a:r>
                      <a:endParaRPr sz="2000">
                        <a:solidFill>
                          <a:schemeClr val="dk1"/>
                        </a:solidFill>
                      </a:endParaRPr>
                    </a:p>
                  </a:txBody>
                  <a:tcPr marL="91450" marR="91450" marT="45700" marB="45700">
                    <a:lnL w="12700" cap="flat" cmpd="sng">
                      <a:solidFill>
                        <a:schemeClr val="dk1"/>
                      </a:solidFill>
                      <a:prstDash val="solid"/>
                      <a:round/>
                      <a:headEnd type="none" w="sm" len="sm"/>
                      <a:tailEnd type="none" w="sm" len="sm"/>
                    </a:lnL>
                  </a:tcPr>
                </a:tc>
                <a:tc>
                  <a:txBody>
                    <a:bodyPr/>
                    <a:lstStyle/>
                    <a:p>
                      <a:pPr marL="0" marR="0" lvl="0" indent="0" algn="r" rtl="0">
                        <a:spcBef>
                          <a:spcPts val="0"/>
                        </a:spcBef>
                        <a:spcAft>
                          <a:spcPts val="0"/>
                        </a:spcAft>
                        <a:buNone/>
                      </a:pPr>
                      <a:r>
                        <a:rPr lang="en-GB" sz="2000"/>
                        <a:t>54,274</a:t>
                      </a:r>
                      <a:endParaRPr sz="2000"/>
                    </a:p>
                  </a:txBody>
                  <a:tcPr marL="91450" marR="91450" marT="45700" marB="45700">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1"/>
                  </a:ext>
                </a:extLst>
              </a:tr>
              <a:tr h="396275">
                <a:tc>
                  <a:txBody>
                    <a:bodyPr/>
                    <a:lstStyle/>
                    <a:p>
                      <a:pPr marL="0" marR="0" lvl="0" indent="0" algn="l" rtl="0">
                        <a:spcBef>
                          <a:spcPts val="0"/>
                        </a:spcBef>
                        <a:spcAft>
                          <a:spcPts val="0"/>
                        </a:spcAft>
                        <a:buNone/>
                      </a:pPr>
                      <a:r>
                        <a:rPr lang="en-GB" sz="2000"/>
                        <a:t>Archive Volume (TB)</a:t>
                      </a:r>
                      <a:endParaRPr sz="2000"/>
                    </a:p>
                  </a:txBody>
                  <a:tcPr marL="91450" marR="91450" marT="45700" marB="45700">
                    <a:lnL w="12700" cap="flat" cmpd="sng">
                      <a:solidFill>
                        <a:schemeClr val="dk1"/>
                      </a:solidFill>
                      <a:prstDash val="solid"/>
                      <a:round/>
                      <a:headEnd type="none" w="sm" len="sm"/>
                      <a:tailEnd type="none" w="sm" len="sm"/>
                    </a:lnL>
                  </a:tcPr>
                </a:tc>
                <a:tc>
                  <a:txBody>
                    <a:bodyPr/>
                    <a:lstStyle/>
                    <a:p>
                      <a:pPr marL="0" marR="0" lvl="0" indent="0" algn="r" rtl="0">
                        <a:spcBef>
                          <a:spcPts val="0"/>
                        </a:spcBef>
                        <a:spcAft>
                          <a:spcPts val="0"/>
                        </a:spcAft>
                        <a:buNone/>
                      </a:pPr>
                      <a:r>
                        <a:rPr lang="en-GB" sz="2000"/>
                        <a:t>1,483</a:t>
                      </a:r>
                      <a:endParaRPr sz="2000"/>
                    </a:p>
                  </a:txBody>
                  <a:tcPr marL="91450" marR="91450" marT="45700" marB="45700">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2"/>
                  </a:ext>
                </a:extLst>
              </a:tr>
              <a:tr h="396275">
                <a:tc>
                  <a:txBody>
                    <a:bodyPr/>
                    <a:lstStyle/>
                    <a:p>
                      <a:pPr marL="0" marR="0" lvl="0" indent="0" algn="l" rtl="0">
                        <a:spcBef>
                          <a:spcPts val="0"/>
                        </a:spcBef>
                        <a:spcAft>
                          <a:spcPts val="0"/>
                        </a:spcAft>
                        <a:buNone/>
                      </a:pPr>
                      <a:r>
                        <a:rPr lang="en-GB" sz="2000"/>
                        <a:t>Models with data published</a:t>
                      </a:r>
                      <a:endParaRPr sz="2000"/>
                    </a:p>
                  </a:txBody>
                  <a:tcPr marL="91450" marR="91450" marT="45700" marB="45700">
                    <a:lnL w="12700" cap="flat" cmpd="sng">
                      <a:solidFill>
                        <a:schemeClr val="dk1"/>
                      </a:solidFill>
                      <a:prstDash val="solid"/>
                      <a:round/>
                      <a:headEnd type="none" w="sm" len="sm"/>
                      <a:tailEnd type="none" w="sm" len="sm"/>
                    </a:lnL>
                  </a:tcPr>
                </a:tc>
                <a:tc>
                  <a:txBody>
                    <a:bodyPr/>
                    <a:lstStyle/>
                    <a:p>
                      <a:pPr marL="0" marR="0" lvl="0" indent="0" algn="r" rtl="0">
                        <a:spcBef>
                          <a:spcPts val="0"/>
                        </a:spcBef>
                        <a:spcAft>
                          <a:spcPts val="0"/>
                        </a:spcAft>
                        <a:buNone/>
                      </a:pPr>
                      <a:r>
                        <a:rPr lang="en-GB" sz="2000"/>
                        <a:t>64</a:t>
                      </a:r>
                      <a:endParaRPr sz="2000"/>
                    </a:p>
                  </a:txBody>
                  <a:tcPr marL="91450" marR="91450" marT="45700" marB="45700">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3"/>
                  </a:ext>
                </a:extLst>
              </a:tr>
              <a:tr h="396275">
                <a:tc>
                  <a:txBody>
                    <a:bodyPr/>
                    <a:lstStyle/>
                    <a:p>
                      <a:pPr marL="0" marR="0" lvl="0" indent="0" algn="l" rtl="0">
                        <a:lnSpc>
                          <a:spcPct val="100000"/>
                        </a:lnSpc>
                        <a:spcBef>
                          <a:spcPts val="0"/>
                        </a:spcBef>
                        <a:spcAft>
                          <a:spcPts val="0"/>
                        </a:spcAft>
                        <a:buClr>
                          <a:schemeClr val="dk1"/>
                        </a:buClr>
                        <a:buSzPts val="2000"/>
                        <a:buFont typeface="Calibri"/>
                        <a:buNone/>
                      </a:pPr>
                      <a:r>
                        <a:rPr lang="en-GB" sz="2000"/>
                        <a:t>Models with documentation published in archive</a:t>
                      </a:r>
                      <a:endParaRPr/>
                    </a:p>
                  </a:txBody>
                  <a:tcPr marL="91450" marR="91450" marT="45700" marB="45700">
                    <a:lnL w="12700" cap="flat" cmpd="sng">
                      <a:solidFill>
                        <a:schemeClr val="dk1"/>
                      </a:solidFill>
                      <a:prstDash val="solid"/>
                      <a:round/>
                      <a:headEnd type="none" w="sm" len="sm"/>
                      <a:tailEnd type="none" w="sm" len="sm"/>
                    </a:lnL>
                  </a:tcPr>
                </a:tc>
                <a:tc>
                  <a:txBody>
                    <a:bodyPr/>
                    <a:lstStyle/>
                    <a:p>
                      <a:pPr marL="0" marR="0" lvl="0" indent="0" algn="r" rtl="0">
                        <a:spcBef>
                          <a:spcPts val="0"/>
                        </a:spcBef>
                        <a:spcAft>
                          <a:spcPts val="0"/>
                        </a:spcAft>
                        <a:buNone/>
                      </a:pPr>
                      <a:r>
                        <a:rPr lang="en-GB" sz="2000"/>
                        <a:t>38</a:t>
                      </a:r>
                      <a:endParaRPr sz="2000"/>
                    </a:p>
                  </a:txBody>
                  <a:tcPr marL="91450" marR="91450" marT="45700" marB="45700">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4"/>
                  </a:ext>
                </a:extLst>
              </a:tr>
              <a:tr h="396275">
                <a:tc>
                  <a:txBody>
                    <a:bodyPr/>
                    <a:lstStyle/>
                    <a:p>
                      <a:pPr marL="0" marR="0" lvl="0" indent="0" algn="l" rtl="0">
                        <a:spcBef>
                          <a:spcPts val="0"/>
                        </a:spcBef>
                        <a:spcAft>
                          <a:spcPts val="0"/>
                        </a:spcAft>
                        <a:buNone/>
                      </a:pPr>
                      <a:r>
                        <a:rPr lang="en-GB" sz="2000"/>
                        <a:t>Experiments</a:t>
                      </a:r>
                      <a:endParaRPr sz="2000"/>
                    </a:p>
                  </a:txBody>
                  <a:tcPr marL="91450" marR="91450" marT="45700" marB="45700">
                    <a:lnL w="12700" cap="flat" cmpd="sng">
                      <a:solidFill>
                        <a:schemeClr val="dk1"/>
                      </a:solidFill>
                      <a:prstDash val="solid"/>
                      <a:round/>
                      <a:headEnd type="none" w="sm" len="sm"/>
                      <a:tailEnd type="none" w="sm" len="sm"/>
                    </a:lnL>
                  </a:tcPr>
                </a:tc>
                <a:tc>
                  <a:txBody>
                    <a:bodyPr/>
                    <a:lstStyle/>
                    <a:p>
                      <a:pPr marL="0" marR="0" lvl="0" indent="0" algn="r" rtl="0">
                        <a:spcBef>
                          <a:spcPts val="0"/>
                        </a:spcBef>
                        <a:spcAft>
                          <a:spcPts val="0"/>
                        </a:spcAft>
                        <a:buNone/>
                      </a:pPr>
                      <a:r>
                        <a:rPr lang="en-GB" sz="2000"/>
                        <a:t>108</a:t>
                      </a:r>
                      <a:endParaRPr sz="2000"/>
                    </a:p>
                  </a:txBody>
                  <a:tcPr marL="91450" marR="91450" marT="45700" marB="45700">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5"/>
                  </a:ext>
                </a:extLst>
              </a:tr>
              <a:tr h="396275">
                <a:tc>
                  <a:txBody>
                    <a:bodyPr/>
                    <a:lstStyle/>
                    <a:p>
                      <a:pPr marL="0" marR="0" lvl="0" indent="0" algn="l" rtl="0">
                        <a:lnSpc>
                          <a:spcPct val="100000"/>
                        </a:lnSpc>
                        <a:spcBef>
                          <a:spcPts val="0"/>
                        </a:spcBef>
                        <a:spcAft>
                          <a:spcPts val="0"/>
                        </a:spcAft>
                        <a:buClr>
                          <a:schemeClr val="dk1"/>
                        </a:buClr>
                        <a:buSzPts val="2000"/>
                        <a:buFont typeface="Calibri"/>
                        <a:buNone/>
                      </a:pPr>
                      <a:r>
                        <a:rPr lang="en-GB" sz="2000"/>
                        <a:t>Modelling centres</a:t>
                      </a:r>
                      <a:endParaRPr/>
                    </a:p>
                  </a:txBody>
                  <a:tcPr marL="91450" marR="91450" marT="45700" marB="45700">
                    <a:lnL w="12700" cap="flat" cmpd="sng">
                      <a:solidFill>
                        <a:schemeClr val="dk1"/>
                      </a:solidFill>
                      <a:prstDash val="solid"/>
                      <a:round/>
                      <a:headEnd type="none" w="sm" len="sm"/>
                      <a:tailEnd type="none" w="sm" len="sm"/>
                    </a:lnL>
                  </a:tcPr>
                </a:tc>
                <a:tc>
                  <a:txBody>
                    <a:bodyPr/>
                    <a:lstStyle/>
                    <a:p>
                      <a:pPr marL="0" marR="0" lvl="0" indent="0" algn="r" rtl="0">
                        <a:spcBef>
                          <a:spcPts val="0"/>
                        </a:spcBef>
                        <a:spcAft>
                          <a:spcPts val="0"/>
                        </a:spcAft>
                        <a:buNone/>
                      </a:pPr>
                      <a:r>
                        <a:rPr lang="en-GB" sz="2000"/>
                        <a:t>32</a:t>
                      </a:r>
                      <a:endParaRPr sz="2000"/>
                    </a:p>
                  </a:txBody>
                  <a:tcPr marL="91450" marR="91450" marT="45700" marB="45700">
                    <a:lnR w="12700" cap="flat" cmpd="sng">
                      <a:solidFill>
                        <a:schemeClr val="dk1"/>
                      </a:solidFill>
                      <a:prstDash val="solid"/>
                      <a:round/>
                      <a:headEnd type="none" w="sm" len="sm"/>
                      <a:tailEnd type="none" w="sm" len="sm"/>
                    </a:lnR>
                  </a:tcPr>
                </a:tc>
                <a:extLst>
                  <a:ext uri="{0D108BD9-81ED-4DB2-BD59-A6C34878D82A}">
                    <a16:rowId xmlns:a16="http://schemas.microsoft.com/office/drawing/2014/main" val="10006"/>
                  </a:ext>
                </a:extLst>
              </a:tr>
              <a:tr h="396275">
                <a:tc>
                  <a:txBody>
                    <a:bodyPr/>
                    <a:lstStyle/>
                    <a:p>
                      <a:pPr marL="0" marR="0" lvl="0" indent="0" algn="l" rtl="0">
                        <a:spcBef>
                          <a:spcPts val="0"/>
                        </a:spcBef>
                        <a:spcAft>
                          <a:spcPts val="0"/>
                        </a:spcAft>
                        <a:buNone/>
                      </a:pPr>
                      <a:r>
                        <a:rPr lang="en-GB" sz="2000"/>
                        <a:t>Data Nodes</a:t>
                      </a:r>
                      <a:endParaRPr sz="2000"/>
                    </a:p>
                  </a:txBody>
                  <a:tcPr marL="91450" marR="91450" marT="45700" marB="45700">
                    <a:lnL w="12700" cap="flat" cmpd="sng">
                      <a:solidFill>
                        <a:schemeClr val="dk1"/>
                      </a:solidFill>
                      <a:prstDash val="solid"/>
                      <a:round/>
                      <a:headEnd type="none" w="sm" len="sm"/>
                      <a:tailEnd type="none" w="sm" len="sm"/>
                    </a:lnL>
                    <a:lnB w="12700" cap="flat" cmpd="sng">
                      <a:solidFill>
                        <a:schemeClr val="dk1"/>
                      </a:solidFill>
                      <a:prstDash val="solid"/>
                      <a:round/>
                      <a:headEnd type="none" w="sm" len="sm"/>
                      <a:tailEnd type="none" w="sm" len="sm"/>
                    </a:lnB>
                  </a:tcPr>
                </a:tc>
                <a:tc>
                  <a:txBody>
                    <a:bodyPr/>
                    <a:lstStyle/>
                    <a:p>
                      <a:pPr marL="0" marR="0" lvl="0" indent="0" algn="r" rtl="0">
                        <a:spcBef>
                          <a:spcPts val="0"/>
                        </a:spcBef>
                        <a:spcAft>
                          <a:spcPts val="0"/>
                        </a:spcAft>
                        <a:buNone/>
                      </a:pPr>
                      <a:r>
                        <a:rPr lang="en-GB" sz="2000"/>
                        <a:t>22</a:t>
                      </a:r>
                      <a:endParaRPr sz="2000"/>
                    </a:p>
                  </a:txBody>
                  <a:tcPr marL="91450" marR="91450" marT="45700" marB="45700">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385" name="Google Shape;385;p51"/>
          <p:cNvSpPr txBox="1"/>
          <p:nvPr/>
        </p:nvSpPr>
        <p:spPr>
          <a:xfrm>
            <a:off x="611560" y="2132856"/>
            <a:ext cx="4400549" cy="400110"/>
          </a:xfrm>
          <a:prstGeom prst="rect">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2000" b="1">
                <a:solidFill>
                  <a:schemeClr val="lt1"/>
                </a:solidFill>
                <a:latin typeface="Arial"/>
                <a:ea typeface="Arial"/>
                <a:cs typeface="Arial"/>
                <a:sym typeface="Arial"/>
              </a:rPr>
              <a:t>CMIP5 Status (early 2013)</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8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pic>
        <p:nvPicPr>
          <p:cNvPr id="391" name="Google Shape;391;p52"/>
          <p:cNvPicPr preferRelativeResize="0"/>
          <p:nvPr/>
        </p:nvPicPr>
        <p:blipFill rotWithShape="1">
          <a:blip r:embed="rId3">
            <a:alphaModFix/>
          </a:blip>
          <a:srcRect t="1026"/>
          <a:stretch/>
        </p:blipFill>
        <p:spPr>
          <a:xfrm>
            <a:off x="715691" y="2060848"/>
            <a:ext cx="3712293" cy="3698688"/>
          </a:xfrm>
          <a:prstGeom prst="rect">
            <a:avLst/>
          </a:prstGeom>
          <a:noFill/>
          <a:ln>
            <a:noFill/>
          </a:ln>
        </p:spPr>
      </p:pic>
      <p:sp>
        <p:nvSpPr>
          <p:cNvPr id="392" name="Google Shape;392;p52"/>
          <p:cNvSpPr/>
          <p:nvPr/>
        </p:nvSpPr>
        <p:spPr>
          <a:xfrm>
            <a:off x="457200" y="980728"/>
            <a:ext cx="8442625" cy="1122871"/>
          </a:xfrm>
          <a:prstGeom prst="rect">
            <a:avLst/>
          </a:prstGeom>
          <a:noFill/>
          <a:ln>
            <a:noFill/>
          </a:ln>
        </p:spPr>
        <p:txBody>
          <a:bodyPr spcFirstLastPara="1" wrap="square" lIns="91425" tIns="45700" rIns="91425" bIns="45700" anchor="t" anchorCtr="0">
            <a:noAutofit/>
          </a:bodyPr>
          <a:lstStyle/>
          <a:p>
            <a:pPr marL="0" marR="0" lvl="0" indent="0" algn="ctr" rtl="0">
              <a:lnSpc>
                <a:spcPct val="93000"/>
              </a:lnSpc>
              <a:spcBef>
                <a:spcPts val="0"/>
              </a:spcBef>
              <a:spcAft>
                <a:spcPts val="0"/>
              </a:spcAft>
              <a:buClr>
                <a:srgbClr val="032044"/>
              </a:buClr>
              <a:buSzPts val="1800"/>
              <a:buFont typeface="Calibri"/>
              <a:buNone/>
            </a:pPr>
            <a:r>
              <a:rPr lang="en-GB" sz="1800" b="1">
                <a:solidFill>
                  <a:srgbClr val="032044"/>
                </a:solidFill>
                <a:latin typeface="Calibri"/>
                <a:ea typeface="Calibri"/>
                <a:cs typeface="Calibri"/>
                <a:sym typeface="Calibri"/>
              </a:rPr>
              <a:t>CMIP6: 6</a:t>
            </a:r>
            <a:r>
              <a:rPr lang="en-GB" sz="1800" b="1" baseline="30000">
                <a:solidFill>
                  <a:srgbClr val="032044"/>
                </a:solidFill>
                <a:latin typeface="Calibri"/>
                <a:ea typeface="Calibri"/>
                <a:cs typeface="Calibri"/>
                <a:sym typeface="Calibri"/>
              </a:rPr>
              <a:t>th</a:t>
            </a:r>
            <a:r>
              <a:rPr lang="en-GB" sz="1800" b="1">
                <a:solidFill>
                  <a:srgbClr val="032044"/>
                </a:solidFill>
                <a:latin typeface="Calibri"/>
                <a:ea typeface="Calibri"/>
                <a:cs typeface="Calibri"/>
                <a:sym typeface="Calibri"/>
              </a:rPr>
              <a:t> Coupled Model Intercomparison Project</a:t>
            </a:r>
            <a:endParaRPr sz="1800">
              <a:solidFill>
                <a:schemeClr val="dk1"/>
              </a:solidFill>
              <a:latin typeface="Arial"/>
              <a:ea typeface="Arial"/>
              <a:cs typeface="Arial"/>
              <a:sym typeface="Arial"/>
            </a:endParaRPr>
          </a:p>
          <a:p>
            <a:pPr marL="0" marR="0" lvl="0" indent="0" algn="ctr" rtl="0">
              <a:lnSpc>
                <a:spcPct val="93000"/>
              </a:lnSpc>
              <a:spcBef>
                <a:spcPts val="0"/>
              </a:spcBef>
              <a:spcAft>
                <a:spcPts val="0"/>
              </a:spcAft>
              <a:buClr>
                <a:srgbClr val="032044"/>
              </a:buClr>
              <a:buSzPts val="1800"/>
              <a:buFont typeface="Calibri"/>
              <a:buNone/>
            </a:pPr>
            <a:r>
              <a:rPr lang="en-GB" sz="1800">
                <a:solidFill>
                  <a:srgbClr val="032044"/>
                </a:solidFill>
                <a:latin typeface="Calibri"/>
                <a:ea typeface="Calibri"/>
                <a:cs typeface="Calibri"/>
                <a:sym typeface="Calibri"/>
              </a:rPr>
              <a:t>Global community activity under the World Meteorological Organisation (WMO) via the World Climate Research Programme (WCRP)</a:t>
            </a:r>
            <a:endParaRPr sz="1800">
              <a:solidFill>
                <a:schemeClr val="dk1"/>
              </a:solidFill>
              <a:latin typeface="Arial"/>
              <a:ea typeface="Arial"/>
              <a:cs typeface="Arial"/>
              <a:sym typeface="Arial"/>
            </a:endParaRPr>
          </a:p>
          <a:p>
            <a:pPr marL="0" marR="0" lvl="0" indent="0" algn="ctr" rtl="0">
              <a:lnSpc>
                <a:spcPct val="93000"/>
              </a:lnSpc>
              <a:spcBef>
                <a:spcPts val="0"/>
              </a:spcBef>
              <a:spcAft>
                <a:spcPts val="0"/>
              </a:spcAft>
              <a:buClr>
                <a:srgbClr val="032044"/>
              </a:buClr>
              <a:buSzPts val="1800"/>
              <a:buFont typeface="Calibri"/>
              <a:buNone/>
            </a:pPr>
            <a:r>
              <a:rPr lang="en-GB" sz="1800" b="1">
                <a:solidFill>
                  <a:srgbClr val="032044"/>
                </a:solidFill>
                <a:latin typeface="Calibri"/>
                <a:ea typeface="Calibri"/>
                <a:cs typeface="Calibri"/>
                <a:sym typeface="Calibri"/>
              </a:rPr>
              <a:t> </a:t>
            </a:r>
            <a:endParaRPr sz="1800" b="1">
              <a:solidFill>
                <a:srgbClr val="032044"/>
              </a:solidFill>
              <a:latin typeface="Calibri"/>
              <a:ea typeface="Calibri"/>
              <a:cs typeface="Calibri"/>
              <a:sym typeface="Calibri"/>
            </a:endParaRPr>
          </a:p>
        </p:txBody>
      </p:sp>
      <p:sp>
        <p:nvSpPr>
          <p:cNvPr id="393" name="Google Shape;393;p52"/>
          <p:cNvSpPr/>
          <p:nvPr/>
        </p:nvSpPr>
        <p:spPr>
          <a:xfrm>
            <a:off x="4572000" y="4797152"/>
            <a:ext cx="4327825" cy="79208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FF0000"/>
              </a:buClr>
              <a:buSzPts val="2400"/>
              <a:buFont typeface="Calibri"/>
              <a:buNone/>
            </a:pPr>
            <a:r>
              <a:rPr lang="en-GB" sz="2400" b="1">
                <a:solidFill>
                  <a:srgbClr val="FF0000"/>
                </a:solidFill>
                <a:latin typeface="Calibri"/>
                <a:ea typeface="Calibri"/>
                <a:cs typeface="Calibri"/>
                <a:sym typeface="Calibri"/>
              </a:rPr>
              <a:t>CEDA are currently preparing for ~13PB to be archived</a:t>
            </a:r>
            <a:endParaRPr sz="2400" b="1">
              <a:solidFill>
                <a:srgbClr val="FF0000"/>
              </a:solidFill>
              <a:latin typeface="Calibri"/>
              <a:ea typeface="Calibri"/>
              <a:cs typeface="Calibri"/>
              <a:sym typeface="Calibri"/>
            </a:endParaRPr>
          </a:p>
        </p:txBody>
      </p:sp>
      <p:sp>
        <p:nvSpPr>
          <p:cNvPr id="394" name="Google Shape;394;p52"/>
          <p:cNvSpPr txBox="1"/>
          <p:nvPr/>
        </p:nvSpPr>
        <p:spPr>
          <a:xfrm>
            <a:off x="5133472" y="2564904"/>
            <a:ext cx="3766353" cy="1200329"/>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rgbClr val="032044"/>
              </a:buClr>
              <a:buSzPts val="1800"/>
              <a:buFont typeface="Arial"/>
              <a:buChar char="•"/>
            </a:pPr>
            <a:r>
              <a:rPr lang="en-GB" sz="1800">
                <a:solidFill>
                  <a:srgbClr val="032044"/>
                </a:solidFill>
                <a:latin typeface="Calibri"/>
                <a:ea typeface="Calibri"/>
                <a:cs typeface="Calibri"/>
                <a:sym typeface="Calibri"/>
              </a:rPr>
              <a:t>33 institutions</a:t>
            </a:r>
            <a:endParaRPr sz="1800">
              <a:solidFill>
                <a:schemeClr val="dk1"/>
              </a:solidFill>
              <a:latin typeface="Arial"/>
              <a:ea typeface="Arial"/>
              <a:cs typeface="Arial"/>
              <a:sym typeface="Arial"/>
            </a:endParaRPr>
          </a:p>
          <a:p>
            <a:pPr marL="285750" marR="0" lvl="0" indent="-285750" algn="l" rtl="0">
              <a:spcBef>
                <a:spcPts val="0"/>
              </a:spcBef>
              <a:spcAft>
                <a:spcPts val="0"/>
              </a:spcAft>
              <a:buClr>
                <a:srgbClr val="032044"/>
              </a:buClr>
              <a:buSzPts val="1800"/>
              <a:buFont typeface="Arial"/>
              <a:buChar char="•"/>
            </a:pPr>
            <a:r>
              <a:rPr lang="en-GB" sz="1800">
                <a:solidFill>
                  <a:srgbClr val="032044"/>
                </a:solidFill>
                <a:latin typeface="Calibri"/>
                <a:ea typeface="Calibri"/>
                <a:cs typeface="Calibri"/>
                <a:sym typeface="Calibri"/>
              </a:rPr>
              <a:t>75 models</a:t>
            </a:r>
            <a:endParaRPr sz="1800">
              <a:solidFill>
                <a:schemeClr val="dk1"/>
              </a:solidFill>
              <a:latin typeface="Arial"/>
              <a:ea typeface="Arial"/>
              <a:cs typeface="Arial"/>
              <a:sym typeface="Arial"/>
            </a:endParaRPr>
          </a:p>
          <a:p>
            <a:pPr marL="285750" marR="0" lvl="0" indent="-285750" algn="l" rtl="0">
              <a:spcBef>
                <a:spcPts val="0"/>
              </a:spcBef>
              <a:spcAft>
                <a:spcPts val="0"/>
              </a:spcAft>
              <a:buClr>
                <a:srgbClr val="032044"/>
              </a:buClr>
              <a:buSzPts val="1800"/>
              <a:buFont typeface="Arial"/>
              <a:buChar char="•"/>
            </a:pPr>
            <a:r>
              <a:rPr lang="en-GB" sz="1800">
                <a:solidFill>
                  <a:srgbClr val="032044"/>
                </a:solidFill>
                <a:latin typeface="Calibri"/>
                <a:ea typeface="Calibri"/>
                <a:cs typeface="Calibri"/>
                <a:sym typeface="Calibri"/>
              </a:rPr>
              <a:t>248 experiments</a:t>
            </a:r>
            <a:endParaRPr sz="1800">
              <a:solidFill>
                <a:schemeClr val="dk1"/>
              </a:solidFill>
              <a:latin typeface="Arial"/>
              <a:ea typeface="Arial"/>
              <a:cs typeface="Arial"/>
              <a:sym typeface="Arial"/>
            </a:endParaRPr>
          </a:p>
          <a:p>
            <a:pPr marL="285750" marR="0" lvl="0" indent="-285750" algn="l" rtl="0">
              <a:spcBef>
                <a:spcPts val="0"/>
              </a:spcBef>
              <a:spcAft>
                <a:spcPts val="0"/>
              </a:spcAft>
              <a:buClr>
                <a:srgbClr val="032044"/>
              </a:buClr>
              <a:buSzPts val="1800"/>
              <a:buFont typeface="Arial"/>
              <a:buChar char="•"/>
            </a:pPr>
            <a:r>
              <a:rPr lang="en-GB" sz="1800">
                <a:solidFill>
                  <a:srgbClr val="032044"/>
                </a:solidFill>
                <a:latin typeface="Calibri"/>
                <a:ea typeface="Calibri"/>
                <a:cs typeface="Calibri"/>
                <a:sym typeface="Calibri"/>
              </a:rPr>
              <a:t>Approximately 20-30PB</a:t>
            </a:r>
            <a:endParaRPr sz="1800">
              <a:solidFill>
                <a:schemeClr val="dk1"/>
              </a:solidFill>
              <a:latin typeface="Arial"/>
              <a:ea typeface="Arial"/>
              <a:cs typeface="Arial"/>
              <a:sym typeface="Arial"/>
            </a:endParaRPr>
          </a:p>
        </p:txBody>
      </p:sp>
      <p:sp>
        <p:nvSpPr>
          <p:cNvPr id="395" name="Google Shape;395;p52"/>
          <p:cNvSpPr txBox="1">
            <a:spLocks noGrp="1"/>
          </p:cNvSpPr>
          <p:nvPr>
            <p:ph type="title"/>
          </p:nvPr>
        </p:nvSpPr>
        <p:spPr>
          <a:xfrm>
            <a:off x="376518" y="380325"/>
            <a:ext cx="8417858" cy="45638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0000"/>
              </a:buClr>
              <a:buSzPts val="3200"/>
              <a:buFont typeface="Nunito"/>
              <a:buNone/>
            </a:pPr>
            <a:r>
              <a:rPr lang="en-GB" b="1" dirty="0">
                <a:solidFill>
                  <a:srgbClr val="000000"/>
                </a:solidFill>
                <a:latin typeface="Arial Rounded MT Bold" panose="020F0704030504030204" pitchFamily="34" charset="0"/>
                <a:ea typeface="Nunito"/>
                <a:cs typeface="Nunito"/>
                <a:sym typeface="Nunito"/>
              </a:rPr>
              <a:t>The future of parallel data analysis (2)</a:t>
            </a:r>
            <a:endParaRPr dirty="0">
              <a:latin typeface="Arial Rounded MT Bold" panose="020F07040305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3"/>
          <p:cNvSpPr txBox="1">
            <a:spLocks noGrp="1"/>
          </p:cNvSpPr>
          <p:nvPr>
            <p:ph type="title"/>
          </p:nvPr>
        </p:nvSpPr>
        <p:spPr>
          <a:xfrm>
            <a:off x="376518" y="380326"/>
            <a:ext cx="8417858" cy="75574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0000"/>
              </a:buClr>
              <a:buSzPts val="3200"/>
              <a:buFont typeface="Nunito"/>
              <a:buNone/>
            </a:pPr>
            <a:r>
              <a:rPr lang="en-GB" sz="3200" b="1" dirty="0">
                <a:solidFill>
                  <a:srgbClr val="000000"/>
                </a:solidFill>
                <a:latin typeface="Arial Rounded MT Bold" panose="020F0704030504030204" pitchFamily="34" charset="0"/>
                <a:ea typeface="Nunito"/>
                <a:cs typeface="Nunito"/>
                <a:sym typeface="Nunito"/>
              </a:rPr>
              <a:t>The future of parallel data analysis </a:t>
            </a:r>
            <a:r>
              <a:rPr lang="en-GB" sz="3200" b="1" dirty="0" smtClean="0">
                <a:solidFill>
                  <a:srgbClr val="000000"/>
                </a:solidFill>
                <a:latin typeface="Arial Rounded MT Bold" panose="020F0704030504030204" pitchFamily="34" charset="0"/>
                <a:ea typeface="Nunito"/>
                <a:cs typeface="Nunito"/>
                <a:sym typeface="Nunito"/>
              </a:rPr>
              <a:t>(3)</a:t>
            </a:r>
            <a:endParaRPr sz="3200" b="1" dirty="0">
              <a:latin typeface="Arial Rounded MT Bold" panose="020F0704030504030204" pitchFamily="34" charset="0"/>
              <a:ea typeface="Nunito"/>
              <a:cs typeface="Nunito"/>
              <a:sym typeface="Nunito"/>
            </a:endParaRPr>
          </a:p>
        </p:txBody>
      </p:sp>
      <p:sp>
        <p:nvSpPr>
          <p:cNvPr id="402" name="Google Shape;402;p53"/>
          <p:cNvSpPr txBox="1">
            <a:spLocks noGrp="1"/>
          </p:cNvSpPr>
          <p:nvPr>
            <p:ph type="body" idx="1"/>
          </p:nvPr>
        </p:nvSpPr>
        <p:spPr>
          <a:xfrm>
            <a:off x="376516" y="1374631"/>
            <a:ext cx="841786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Font typeface="Arial"/>
              <a:buNone/>
            </a:pPr>
            <a:r>
              <a:rPr lang="en-GB" sz="2800"/>
              <a:t>We are likely to see more:</a:t>
            </a:r>
            <a:endParaRPr/>
          </a:p>
          <a:p>
            <a:pPr marL="228600" lvl="0" indent="-228600" algn="l" rtl="0">
              <a:lnSpc>
                <a:spcPct val="90000"/>
              </a:lnSpc>
              <a:spcBef>
                <a:spcPts val="1000"/>
              </a:spcBef>
              <a:spcAft>
                <a:spcPts val="0"/>
              </a:spcAft>
              <a:buClr>
                <a:schemeClr val="dk1"/>
              </a:buClr>
              <a:buSzPts val="2800"/>
              <a:buChar char="•"/>
            </a:pPr>
            <a:r>
              <a:rPr lang="en-GB" sz="2800"/>
              <a:t>Web processing services that do the parallel analysis remotely;</a:t>
            </a:r>
            <a:endParaRPr/>
          </a:p>
          <a:p>
            <a:pPr marL="228600" lvl="0" indent="-228600" algn="l" rtl="0">
              <a:lnSpc>
                <a:spcPct val="90000"/>
              </a:lnSpc>
              <a:spcBef>
                <a:spcPts val="1000"/>
              </a:spcBef>
              <a:spcAft>
                <a:spcPts val="0"/>
              </a:spcAft>
              <a:buClr>
                <a:schemeClr val="dk1"/>
              </a:buClr>
              <a:buSzPts val="2800"/>
              <a:buChar char="•"/>
            </a:pPr>
            <a:r>
              <a:rPr lang="en-GB" sz="2800"/>
              <a:t>Analysis Platforms (like JASMIN) that allow scientists to run code next to the data;</a:t>
            </a:r>
            <a:endParaRPr/>
          </a:p>
          <a:p>
            <a:pPr marL="228600" lvl="0" indent="-228600" algn="l" rtl="0">
              <a:lnSpc>
                <a:spcPct val="90000"/>
              </a:lnSpc>
              <a:spcBef>
                <a:spcPts val="1000"/>
              </a:spcBef>
              <a:spcAft>
                <a:spcPts val="0"/>
              </a:spcAft>
              <a:buClr>
                <a:schemeClr val="dk1"/>
              </a:buClr>
              <a:buSzPts val="2800"/>
              <a:buChar char="•"/>
            </a:pPr>
            <a:r>
              <a:rPr lang="en-GB" sz="2800"/>
              <a:t>Parallel I/O in software libraries.</a:t>
            </a:r>
            <a:endParaRPr/>
          </a:p>
          <a:p>
            <a:pPr marL="228600" lvl="0" indent="-152400" algn="l" rtl="0">
              <a:lnSpc>
                <a:spcPct val="90000"/>
              </a:lnSpc>
              <a:spcBef>
                <a:spcPts val="1000"/>
              </a:spcBef>
              <a:spcAft>
                <a:spcPts val="0"/>
              </a:spcAft>
              <a:buClr>
                <a:schemeClr val="dk1"/>
              </a:buClr>
              <a:buSzPts val="1200"/>
              <a:buNone/>
            </a:pPr>
            <a:endParaRPr sz="1200"/>
          </a:p>
          <a:p>
            <a:pPr marL="0" lvl="0" indent="0" algn="ctr" rtl="0">
              <a:lnSpc>
                <a:spcPct val="90000"/>
              </a:lnSpc>
              <a:spcBef>
                <a:spcPts val="1000"/>
              </a:spcBef>
              <a:spcAft>
                <a:spcPts val="0"/>
              </a:spcAft>
              <a:buClr>
                <a:srgbClr val="FF0000"/>
              </a:buClr>
              <a:buSzPts val="2800"/>
              <a:buNone/>
            </a:pPr>
            <a:r>
              <a:rPr lang="en-GB" sz="2800" b="1">
                <a:solidFill>
                  <a:srgbClr val="FF0000"/>
                </a:solidFill>
              </a:rPr>
              <a:t>Learning to write parallel code now is likely to be of great benefit in future</a:t>
            </a:r>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54"/>
          <p:cNvSpPr txBox="1">
            <a:spLocks noGrp="1"/>
          </p:cNvSpPr>
          <p:nvPr>
            <p:ph type="title"/>
          </p:nvPr>
        </p:nvSpPr>
        <p:spPr>
          <a:xfrm>
            <a:off x="457200" y="247898"/>
            <a:ext cx="8229600" cy="5763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Nunito"/>
              <a:buNone/>
            </a:pPr>
            <a:r>
              <a:rPr lang="en-GB" sz="3200" b="1">
                <a:latin typeface="Nunito"/>
                <a:ea typeface="Nunito"/>
                <a:cs typeface="Nunito"/>
                <a:sym typeface="Nunito"/>
              </a:rPr>
              <a:t>Further information</a:t>
            </a:r>
            <a:endParaRPr/>
          </a:p>
        </p:txBody>
      </p:sp>
      <p:sp>
        <p:nvSpPr>
          <p:cNvPr id="409" name="Google Shape;409;p54"/>
          <p:cNvSpPr txBox="1">
            <a:spLocks noGrp="1"/>
          </p:cNvSpPr>
          <p:nvPr>
            <p:ph type="body" idx="1"/>
          </p:nvPr>
        </p:nvSpPr>
        <p:spPr>
          <a:xfrm>
            <a:off x="519113" y="963613"/>
            <a:ext cx="8229600" cy="49245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1000"/>
              </a:spcBef>
              <a:spcAft>
                <a:spcPts val="0"/>
              </a:spcAft>
              <a:buClr>
                <a:srgbClr val="000000"/>
              </a:buClr>
              <a:buSzPts val="2400"/>
              <a:buFont typeface="Arial"/>
              <a:buNone/>
            </a:pPr>
            <a:r>
              <a:rPr lang="en-GB" sz="2400" dirty="0" smtClean="0">
                <a:solidFill>
                  <a:srgbClr val="000000"/>
                </a:solidFill>
              </a:rPr>
              <a:t>LOTUS </a:t>
            </a:r>
            <a:r>
              <a:rPr lang="en-GB" sz="2400" dirty="0">
                <a:solidFill>
                  <a:srgbClr val="000000"/>
                </a:solidFill>
              </a:rPr>
              <a:t>Overview:</a:t>
            </a:r>
            <a:endParaRPr dirty="0"/>
          </a:p>
          <a:p>
            <a:pPr marL="0" lvl="0" indent="0" algn="l" rtl="0">
              <a:lnSpc>
                <a:spcPct val="90000"/>
              </a:lnSpc>
              <a:spcBef>
                <a:spcPts val="0"/>
              </a:spcBef>
              <a:spcAft>
                <a:spcPts val="0"/>
              </a:spcAft>
              <a:buClr>
                <a:srgbClr val="000000"/>
              </a:buClr>
              <a:buSzPts val="2400"/>
              <a:buNone/>
            </a:pPr>
            <a:r>
              <a:rPr lang="en-GB" u="sng" dirty="0">
                <a:solidFill>
                  <a:schemeClr val="hlink"/>
                </a:solidFill>
                <a:hlinkClick r:id="rId3"/>
              </a:rPr>
              <a:t>https://help.jasmin.ac.uk/article/110-lotus-overview</a:t>
            </a:r>
            <a:endParaRPr dirty="0">
              <a:solidFill>
                <a:srgbClr val="63666A"/>
              </a:solidFill>
            </a:endParaRPr>
          </a:p>
          <a:p>
            <a:pPr marL="228600" lvl="0" indent="-228600" algn="l" rtl="0">
              <a:lnSpc>
                <a:spcPct val="90000"/>
              </a:lnSpc>
              <a:spcBef>
                <a:spcPts val="0"/>
              </a:spcBef>
              <a:spcAft>
                <a:spcPts val="0"/>
              </a:spcAft>
              <a:buClr>
                <a:srgbClr val="000000"/>
              </a:buClr>
              <a:buSzPts val="2400"/>
              <a:buNone/>
            </a:pPr>
            <a:r>
              <a:rPr lang="en-GB" u="sng" dirty="0">
                <a:solidFill>
                  <a:schemeClr val="hlink"/>
                </a:solidFill>
                <a:hlinkClick r:id="rId4"/>
              </a:rPr>
              <a:t>https://help.jasmin.ac.uk/article/212-batch-scheduler-overview</a:t>
            </a:r>
            <a:endParaRPr dirty="0"/>
          </a:p>
          <a:p>
            <a:pPr marL="228600" lvl="0" indent="-228600" algn="l" rtl="0">
              <a:lnSpc>
                <a:spcPct val="90000"/>
              </a:lnSpc>
              <a:spcBef>
                <a:spcPts val="1000"/>
              </a:spcBef>
              <a:spcAft>
                <a:spcPts val="0"/>
              </a:spcAft>
              <a:buClr>
                <a:srgbClr val="000000"/>
              </a:buClr>
              <a:buSzPts val="2400"/>
              <a:buFont typeface="Arial"/>
              <a:buNone/>
            </a:pPr>
            <a:r>
              <a:rPr lang="en-GB" sz="2400" dirty="0">
                <a:solidFill>
                  <a:srgbClr val="000000"/>
                </a:solidFill>
              </a:rPr>
              <a:t>LOTUS User Guide</a:t>
            </a:r>
            <a:endParaRPr sz="2400" dirty="0">
              <a:solidFill>
                <a:srgbClr val="000000"/>
              </a:solidFill>
            </a:endParaRPr>
          </a:p>
          <a:p>
            <a:pPr marL="228600" indent="-228600">
              <a:spcBef>
                <a:spcPts val="0"/>
              </a:spcBef>
              <a:spcAft>
                <a:spcPts val="600"/>
              </a:spcAft>
              <a:buClr>
                <a:srgbClr val="0070C0"/>
              </a:buClr>
              <a:buSzPts val="2400"/>
              <a:buNone/>
            </a:pPr>
            <a:r>
              <a:rPr lang="en-GB" u="sng" dirty="0" smtClean="0">
                <a:solidFill>
                  <a:srgbClr val="0070C0"/>
                </a:solidFill>
              </a:rPr>
              <a:t>help.ceda.ac.uk/category/107-batch-computing-on-lotus</a:t>
            </a:r>
          </a:p>
          <a:p>
            <a:pPr marL="228600" lvl="0" indent="-228600">
              <a:spcBef>
                <a:spcPts val="0"/>
              </a:spcBef>
              <a:buClr>
                <a:srgbClr val="000000"/>
              </a:buClr>
              <a:buSzPts val="2400"/>
              <a:buNone/>
            </a:pPr>
            <a:r>
              <a:rPr lang="en-GB" dirty="0">
                <a:solidFill>
                  <a:srgbClr val="000000"/>
                </a:solidFill>
              </a:rPr>
              <a:t>JASMIN Analysis Platform (software packages):</a:t>
            </a:r>
            <a:endParaRPr lang="en-GB" u="sng" dirty="0">
              <a:solidFill>
                <a:srgbClr val="0070C0"/>
              </a:solidFill>
            </a:endParaRPr>
          </a:p>
          <a:p>
            <a:pPr marL="228600" indent="-228600">
              <a:spcBef>
                <a:spcPts val="0"/>
              </a:spcBef>
              <a:buClr>
                <a:srgbClr val="0070C0"/>
              </a:buClr>
              <a:buSzPts val="2400"/>
              <a:buNone/>
            </a:pPr>
            <a:r>
              <a:rPr lang="en-GB" u="sng" dirty="0">
                <a:solidFill>
                  <a:srgbClr val="0070C0"/>
                </a:solidFill>
              </a:rPr>
              <a:t>https://help.jasmin.ac.uk/article/271-jap</a:t>
            </a:r>
            <a:endParaRPr lang="en-GB" u="sng" dirty="0" smtClean="0">
              <a:solidFill>
                <a:srgbClr val="0070C0"/>
              </a:solidFill>
            </a:endParaRPr>
          </a:p>
          <a:p>
            <a:pPr marL="228600" indent="-228600">
              <a:spcBef>
                <a:spcPts val="600"/>
              </a:spcBef>
              <a:buClr>
                <a:srgbClr val="0070C0"/>
              </a:buClr>
              <a:buSzPts val="2400"/>
              <a:buNone/>
            </a:pPr>
            <a:r>
              <a:rPr lang="en-GB" dirty="0">
                <a:latin typeface="Calibri" panose="020F0502020204030204" pitchFamily="34" charset="0"/>
                <a:ea typeface="Nunito"/>
                <a:cs typeface="Calibri" panose="020F0502020204030204" pitchFamily="34" charset="0"/>
                <a:sym typeface="Nunito"/>
              </a:rPr>
              <a:t>Python-based Parallel </a:t>
            </a:r>
            <a:r>
              <a:rPr lang="en-GB" dirty="0" smtClean="0">
                <a:latin typeface="Calibri" panose="020F0502020204030204" pitchFamily="34" charset="0"/>
                <a:ea typeface="Nunito"/>
                <a:cs typeface="Calibri" panose="020F0502020204030204" pitchFamily="34" charset="0"/>
                <a:sym typeface="Nunito"/>
              </a:rPr>
              <a:t>tools:</a:t>
            </a:r>
          </a:p>
          <a:p>
            <a:pPr marL="228600" indent="-228600">
              <a:spcBef>
                <a:spcPts val="0"/>
              </a:spcBef>
              <a:buClr>
                <a:srgbClr val="0070C0"/>
              </a:buClr>
              <a:buSzPts val="2400"/>
              <a:buNone/>
            </a:pPr>
            <a:r>
              <a:rPr lang="en-GB" u="sng" dirty="0">
                <a:solidFill>
                  <a:schemeClr val="hlink"/>
                </a:solidFill>
                <a:hlinkClick r:id="rId5"/>
              </a:rPr>
              <a:t>https://</a:t>
            </a:r>
            <a:r>
              <a:rPr lang="en-GB" u="sng" dirty="0" smtClean="0">
                <a:solidFill>
                  <a:schemeClr val="hlink"/>
                </a:solidFill>
                <a:hlinkClick r:id="rId5"/>
              </a:rPr>
              <a:t>wiki.python.org/moin/ParallelProcessing</a:t>
            </a:r>
            <a:endParaRPr lang="en-GB" dirty="0" smtClean="0">
              <a:latin typeface="Calibri" panose="020F0502020204030204" pitchFamily="34" charset="0"/>
              <a:cs typeface="Calibri" panose="020F0502020204030204" pitchFamily="34" charset="0"/>
            </a:endParaRPr>
          </a:p>
          <a:p>
            <a:pPr marL="228600" lvl="0" indent="-228600" algn="l" rtl="0">
              <a:lnSpc>
                <a:spcPct val="90000"/>
              </a:lnSpc>
              <a:spcBef>
                <a:spcPts val="1000"/>
              </a:spcBef>
              <a:spcAft>
                <a:spcPts val="0"/>
              </a:spcAft>
              <a:buClr>
                <a:schemeClr val="dk1"/>
              </a:buClr>
              <a:buSzPts val="2400"/>
              <a:buFont typeface="Arial"/>
              <a:buNone/>
            </a:pPr>
            <a:r>
              <a:rPr lang="en-GB" sz="2400" dirty="0" smtClean="0"/>
              <a:t>Jug:</a:t>
            </a:r>
            <a:endParaRPr lang="en-GB" dirty="0"/>
          </a:p>
          <a:p>
            <a:pPr marL="228600" lvl="0" indent="-228600" algn="l" rtl="0">
              <a:lnSpc>
                <a:spcPct val="90000"/>
              </a:lnSpc>
              <a:spcBef>
                <a:spcPts val="0"/>
              </a:spcBef>
              <a:spcAft>
                <a:spcPts val="0"/>
              </a:spcAft>
              <a:buClr>
                <a:schemeClr val="dk1"/>
              </a:buClr>
              <a:buSzPts val="2400"/>
              <a:buFont typeface="Arial"/>
              <a:buNone/>
            </a:pPr>
            <a:r>
              <a:rPr lang="en-GB" sz="2400" u="sng" dirty="0" smtClean="0">
                <a:solidFill>
                  <a:srgbClr val="0070C0"/>
                </a:solidFill>
              </a:rPr>
              <a:t>jug.readthedocs.io/</a:t>
            </a:r>
            <a:r>
              <a:rPr lang="en-GB" sz="2400" u="sng" dirty="0" err="1" smtClean="0">
                <a:solidFill>
                  <a:srgbClr val="0070C0"/>
                </a:solidFill>
              </a:rPr>
              <a:t>en</a:t>
            </a:r>
            <a:r>
              <a:rPr lang="en-GB" sz="2400" u="sng" dirty="0" smtClean="0">
                <a:solidFill>
                  <a:srgbClr val="0070C0"/>
                </a:solidFill>
              </a:rPr>
              <a:t>/latest</a:t>
            </a:r>
            <a:r>
              <a:rPr lang="en-GB" sz="2400" u="sng" dirty="0">
                <a:solidFill>
                  <a:srgbClr val="0070C0"/>
                </a:solidFill>
              </a:rPr>
              <a:t>/</a:t>
            </a:r>
            <a:endParaRPr sz="2400" u="sng" dirty="0">
              <a:solidFill>
                <a:srgbClr val="0070C0"/>
              </a:solidFill>
            </a:endParaRPr>
          </a:p>
          <a:p>
            <a:pPr marL="228600" lvl="0" indent="-228600" algn="l" rtl="0">
              <a:lnSpc>
                <a:spcPct val="90000"/>
              </a:lnSpc>
              <a:spcBef>
                <a:spcPts val="1000"/>
              </a:spcBef>
              <a:spcAft>
                <a:spcPts val="0"/>
              </a:spcAft>
              <a:buClr>
                <a:srgbClr val="000000"/>
              </a:buClr>
              <a:buSzPts val="2400"/>
              <a:buFont typeface="Arial"/>
              <a:buNone/>
            </a:pPr>
            <a:r>
              <a:rPr lang="en-GB" sz="2400" dirty="0">
                <a:solidFill>
                  <a:srgbClr val="000000"/>
                </a:solidFill>
              </a:rPr>
              <a:t>Parallel processing:</a:t>
            </a:r>
            <a:endParaRPr dirty="0"/>
          </a:p>
          <a:p>
            <a:pPr marL="228600" lvl="0" indent="-228600" algn="l" rtl="0">
              <a:lnSpc>
                <a:spcPct val="90000"/>
              </a:lnSpc>
              <a:spcBef>
                <a:spcPts val="0"/>
              </a:spcBef>
              <a:spcAft>
                <a:spcPts val="0"/>
              </a:spcAft>
              <a:buClr>
                <a:srgbClr val="000000"/>
              </a:buClr>
              <a:buSzPts val="2400"/>
              <a:buFont typeface="Arial"/>
              <a:buNone/>
            </a:pPr>
            <a:r>
              <a:rPr lang="en-GB" sz="2400" u="sng" dirty="0" smtClean="0">
                <a:solidFill>
                  <a:srgbClr val="0070C0"/>
                </a:solidFill>
              </a:rPr>
              <a:t>https</a:t>
            </a:r>
            <a:r>
              <a:rPr lang="en-GB" sz="2400" u="sng" dirty="0">
                <a:solidFill>
                  <a:srgbClr val="0070C0"/>
                </a:solidFill>
              </a:rPr>
              <a:t>://computing.llnl.gov/tutorials/parallel_comp</a:t>
            </a:r>
            <a:r>
              <a:rPr lang="en-GB" sz="2400" u="sng" dirty="0" smtClean="0">
                <a:solidFill>
                  <a:srgbClr val="0070C0"/>
                </a:solidFill>
              </a:rPr>
              <a:t>/</a:t>
            </a:r>
            <a:endParaRPr sz="2400" dirty="0">
              <a:solidFill>
                <a:srgbClr val="000000"/>
              </a:solidFill>
            </a:endParaRPr>
          </a:p>
          <a:p>
            <a:pPr marL="228600" lvl="0" indent="-228600" algn="l" rtl="0">
              <a:lnSpc>
                <a:spcPct val="90000"/>
              </a:lnSpc>
              <a:spcBef>
                <a:spcPts val="1000"/>
              </a:spcBef>
              <a:spcAft>
                <a:spcPts val="0"/>
              </a:spcAft>
              <a:buClr>
                <a:schemeClr val="dk1"/>
              </a:buClr>
              <a:buSzPts val="2400"/>
              <a:buFont typeface="Arial"/>
              <a:buNone/>
            </a:pPr>
            <a:endParaRPr dirty="0">
              <a:solidFill>
                <a:srgbClr val="000000"/>
              </a:solidFill>
            </a:endParaRPr>
          </a:p>
          <a:p>
            <a:pPr marL="228600" lvl="0" indent="-228600" algn="l" rtl="0">
              <a:lnSpc>
                <a:spcPct val="90000"/>
              </a:lnSpc>
              <a:spcBef>
                <a:spcPts val="1000"/>
              </a:spcBef>
              <a:spcAft>
                <a:spcPts val="0"/>
              </a:spcAft>
              <a:buClr>
                <a:schemeClr val="dk1"/>
              </a:buClr>
              <a:buSzPts val="2400"/>
              <a:buFont typeface="Arial"/>
              <a:buNone/>
            </a:pPr>
            <a:endParaRPr dirty="0">
              <a:solidFill>
                <a:srgbClr val="000000"/>
              </a:solidFill>
            </a:endParaRPr>
          </a:p>
          <a:p>
            <a:pPr marL="228600" lvl="0" indent="-228600" algn="l" rtl="0">
              <a:lnSpc>
                <a:spcPct val="90000"/>
              </a:lnSpc>
              <a:spcBef>
                <a:spcPts val="1000"/>
              </a:spcBef>
              <a:spcAft>
                <a:spcPts val="0"/>
              </a:spcAft>
              <a:buClr>
                <a:schemeClr val="dk1"/>
              </a:buClr>
              <a:buSzPts val="2400"/>
              <a:buFont typeface="Arial"/>
              <a:buNone/>
            </a:pP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2165673" y="406347"/>
            <a:ext cx="4834880" cy="64638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Nunito"/>
              <a:buNone/>
            </a:pPr>
            <a:r>
              <a:rPr lang="en-GB" sz="3200" b="1" dirty="0">
                <a:latin typeface="Arial Rounded MT Bold" panose="020F0704030504030204" pitchFamily="34" charset="0"/>
                <a:ea typeface="Nunito"/>
                <a:cs typeface="Nunito"/>
                <a:sym typeface="Nunito"/>
              </a:rPr>
              <a:t>Some Terminology</a:t>
            </a:r>
            <a:endParaRPr dirty="0">
              <a:latin typeface="Arial Rounded MT Bold" panose="020F0704030504030204" pitchFamily="34" charset="0"/>
            </a:endParaRPr>
          </a:p>
        </p:txBody>
      </p:sp>
      <p:sp>
        <p:nvSpPr>
          <p:cNvPr id="138" name="Google Shape;138;p25"/>
          <p:cNvSpPr txBox="1">
            <a:spLocks noGrp="1"/>
          </p:cNvSpPr>
          <p:nvPr>
            <p:ph type="body" idx="1"/>
          </p:nvPr>
        </p:nvSpPr>
        <p:spPr>
          <a:xfrm>
            <a:off x="468313" y="1196975"/>
            <a:ext cx="8229600" cy="475230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Font typeface="Arial"/>
              <a:buNone/>
            </a:pPr>
            <a:r>
              <a:rPr lang="en-GB" sz="2800" b="1" dirty="0"/>
              <a:t>Concurrency</a:t>
            </a:r>
            <a:r>
              <a:rPr lang="en-GB" sz="2800" dirty="0"/>
              <a:t>: A property of a system in which multiple tasks that comprise the system remain active and make progress at the same time.</a:t>
            </a:r>
            <a:endParaRPr dirty="0"/>
          </a:p>
          <a:p>
            <a:pPr marL="228600" lvl="0" indent="-228600" algn="l" rtl="0">
              <a:lnSpc>
                <a:spcPct val="90000"/>
              </a:lnSpc>
              <a:spcBef>
                <a:spcPts val="1000"/>
              </a:spcBef>
              <a:spcAft>
                <a:spcPts val="0"/>
              </a:spcAft>
              <a:buClr>
                <a:schemeClr val="dk1"/>
              </a:buClr>
              <a:buSzPts val="1000"/>
              <a:buFont typeface="Arial"/>
              <a:buNone/>
            </a:pPr>
            <a:endParaRPr sz="1000" dirty="0"/>
          </a:p>
          <a:p>
            <a:pPr marL="228600" lvl="0" indent="-228600" algn="l" rtl="0">
              <a:lnSpc>
                <a:spcPct val="90000"/>
              </a:lnSpc>
              <a:spcBef>
                <a:spcPts val="1000"/>
              </a:spcBef>
              <a:spcAft>
                <a:spcPts val="0"/>
              </a:spcAft>
              <a:buClr>
                <a:schemeClr val="dk1"/>
              </a:buClr>
              <a:buSzPts val="2800"/>
              <a:buFont typeface="Arial"/>
              <a:buNone/>
            </a:pPr>
            <a:r>
              <a:rPr lang="en-GB" sz="2800" b="1" dirty="0"/>
              <a:t>Parallelism:</a:t>
            </a:r>
            <a:r>
              <a:rPr lang="en-GB" sz="2800" dirty="0"/>
              <a:t> Exploiting concurrency in a programme with the goal of solving a problem in less time.</a:t>
            </a:r>
            <a:endParaRPr dirty="0"/>
          </a:p>
          <a:p>
            <a:pPr marL="228600" lvl="0" indent="-228600" algn="l" rtl="0">
              <a:lnSpc>
                <a:spcPct val="90000"/>
              </a:lnSpc>
              <a:spcBef>
                <a:spcPts val="1000"/>
              </a:spcBef>
              <a:spcAft>
                <a:spcPts val="0"/>
              </a:spcAft>
              <a:buClr>
                <a:schemeClr val="dk1"/>
              </a:buClr>
              <a:buSzPts val="1000"/>
              <a:buFont typeface="Arial"/>
              <a:buNone/>
            </a:pPr>
            <a:endParaRPr sz="1000" dirty="0"/>
          </a:p>
          <a:p>
            <a:pPr marL="228600" lvl="0" indent="-228600" algn="l" rtl="0">
              <a:lnSpc>
                <a:spcPct val="90000"/>
              </a:lnSpc>
              <a:spcBef>
                <a:spcPts val="1000"/>
              </a:spcBef>
              <a:spcAft>
                <a:spcPts val="0"/>
              </a:spcAft>
              <a:buClr>
                <a:schemeClr val="dk1"/>
              </a:buClr>
              <a:buSzPts val="2800"/>
              <a:buFont typeface="Arial"/>
              <a:buNone/>
            </a:pPr>
            <a:r>
              <a:rPr lang="en-GB" sz="2800" b="1" dirty="0"/>
              <a:t>Race condition: </a:t>
            </a:r>
            <a:r>
              <a:rPr lang="en-GB" sz="2800" dirty="0"/>
              <a:t>A race condition occurs within concurrent environments. It is when a piece of code prevents code that is running elsewhere from accessing a shared resource, e.g., memory, and thus delays the other process.</a:t>
            </a: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6"/>
          <p:cNvPicPr preferRelativeResize="0"/>
          <p:nvPr/>
        </p:nvPicPr>
        <p:blipFill rotWithShape="1">
          <a:blip r:embed="rId3">
            <a:alphaModFix/>
          </a:blip>
          <a:srcRect/>
          <a:stretch/>
        </p:blipFill>
        <p:spPr>
          <a:xfrm>
            <a:off x="5003800" y="3742622"/>
            <a:ext cx="3808413" cy="2314575"/>
          </a:xfrm>
          <a:prstGeom prst="rect">
            <a:avLst/>
          </a:prstGeom>
          <a:noFill/>
          <a:ln>
            <a:noFill/>
          </a:ln>
        </p:spPr>
      </p:pic>
      <p:sp>
        <p:nvSpPr>
          <p:cNvPr id="145" name="Google Shape;145;p26"/>
          <p:cNvSpPr txBox="1">
            <a:spLocks noGrp="1"/>
          </p:cNvSpPr>
          <p:nvPr>
            <p:ph type="title"/>
          </p:nvPr>
        </p:nvSpPr>
        <p:spPr>
          <a:xfrm>
            <a:off x="420688" y="274638"/>
            <a:ext cx="8266112" cy="92211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2880"/>
              <a:buFont typeface="Nunito"/>
              <a:buNone/>
            </a:pPr>
            <a:r>
              <a:rPr lang="en-GB" b="1" dirty="0">
                <a:latin typeface="Arial Rounded MT Bold" panose="020F0704030504030204" pitchFamily="34" charset="0"/>
                <a:ea typeface="Nunito"/>
                <a:cs typeface="Nunito"/>
                <a:sym typeface="Nunito"/>
              </a:rPr>
              <a:t>How does my computer do so many things at once?</a:t>
            </a:r>
            <a:endParaRPr dirty="0">
              <a:latin typeface="Arial Rounded MT Bold" panose="020F0704030504030204" pitchFamily="34" charset="0"/>
            </a:endParaRPr>
          </a:p>
        </p:txBody>
      </p:sp>
      <p:sp>
        <p:nvSpPr>
          <p:cNvPr id="146" name="Google Shape;146;p26"/>
          <p:cNvSpPr txBox="1">
            <a:spLocks noGrp="1"/>
          </p:cNvSpPr>
          <p:nvPr>
            <p:ph type="body" idx="1"/>
          </p:nvPr>
        </p:nvSpPr>
        <p:spPr>
          <a:xfrm>
            <a:off x="251520" y="1268760"/>
            <a:ext cx="8373368" cy="2603227"/>
          </a:xfrm>
          <a:prstGeom prst="rect">
            <a:avLst/>
          </a:prstGeom>
          <a:noFill/>
          <a:ln>
            <a:noFill/>
          </a:ln>
        </p:spPr>
        <p:txBody>
          <a:bodyPr spcFirstLastPara="1" wrap="square" lIns="91425" tIns="45700" rIns="91425" bIns="45700" anchor="t" anchorCtr="0">
            <a:noAutofit/>
          </a:bodyPr>
          <a:lstStyle/>
          <a:p>
            <a:pPr marL="228600" lvl="0" indent="0" algn="l" rtl="0">
              <a:lnSpc>
                <a:spcPct val="90000"/>
              </a:lnSpc>
              <a:spcBef>
                <a:spcPts val="0"/>
              </a:spcBef>
              <a:spcAft>
                <a:spcPts val="0"/>
              </a:spcAft>
              <a:buClr>
                <a:schemeClr val="dk1"/>
              </a:buClr>
              <a:buSzPts val="2800"/>
              <a:buFont typeface="Arial"/>
              <a:buNone/>
            </a:pPr>
            <a:r>
              <a:rPr lang="en-GB" sz="2800" dirty="0"/>
              <a:t>These days most computers, and even phones, have multiple processors.</a:t>
            </a:r>
            <a:endParaRPr dirty="0"/>
          </a:p>
          <a:p>
            <a:pPr marL="228600" lvl="0" indent="-228600" algn="l" rtl="0">
              <a:lnSpc>
                <a:spcPct val="90000"/>
              </a:lnSpc>
              <a:spcBef>
                <a:spcPts val="1000"/>
              </a:spcBef>
              <a:spcAft>
                <a:spcPts val="0"/>
              </a:spcAft>
              <a:buClr>
                <a:schemeClr val="dk1"/>
              </a:buClr>
              <a:buSzPts val="100"/>
              <a:buFont typeface="Arial"/>
              <a:buNone/>
            </a:pPr>
            <a:endParaRPr sz="100" dirty="0"/>
          </a:p>
          <a:p>
            <a:pPr marL="228600" lvl="0" indent="0" algn="l" rtl="0">
              <a:lnSpc>
                <a:spcPct val="90000"/>
              </a:lnSpc>
              <a:spcBef>
                <a:spcPts val="0"/>
              </a:spcBef>
              <a:spcAft>
                <a:spcPts val="0"/>
              </a:spcAft>
              <a:buClr>
                <a:schemeClr val="dk1"/>
              </a:buClr>
              <a:buSzPts val="2800"/>
              <a:buFont typeface="Arial"/>
              <a:buNone/>
            </a:pPr>
            <a:r>
              <a:rPr lang="en-GB" sz="2800" dirty="0"/>
              <a:t>However, even on a single processor modern operating systems can give the illusion that multiple tasks are running at the same time by rapidly switching between many active </a:t>
            </a:r>
            <a:r>
              <a:rPr lang="en-GB" sz="2800" dirty="0">
                <a:solidFill>
                  <a:srgbClr val="FF0000"/>
                </a:solidFill>
              </a:rPr>
              <a:t>threads</a:t>
            </a:r>
            <a:r>
              <a:rPr lang="en-GB" sz="2800" dirty="0"/>
              <a:t>.</a:t>
            </a:r>
            <a:endParaRPr dirty="0"/>
          </a:p>
          <a:p>
            <a:pPr marL="228600" lvl="0" indent="-228600" algn="l" rtl="0">
              <a:lnSpc>
                <a:spcPct val="90000"/>
              </a:lnSpc>
              <a:spcBef>
                <a:spcPts val="1000"/>
              </a:spcBef>
              <a:spcAft>
                <a:spcPts val="0"/>
              </a:spcAft>
              <a:buClr>
                <a:schemeClr val="dk1"/>
              </a:buClr>
              <a:buSzPts val="1200"/>
              <a:buFont typeface="Arial"/>
              <a:buNone/>
            </a:pPr>
            <a:endParaRPr sz="1200" dirty="0"/>
          </a:p>
          <a:p>
            <a:pPr marL="228600" lvl="0" indent="-228600" algn="l" rtl="0">
              <a:lnSpc>
                <a:spcPct val="90000"/>
              </a:lnSpc>
              <a:spcBef>
                <a:spcPts val="1000"/>
              </a:spcBef>
              <a:spcAft>
                <a:spcPts val="0"/>
              </a:spcAft>
              <a:buClr>
                <a:schemeClr val="dk1"/>
              </a:buClr>
              <a:buSzPts val="2800"/>
              <a:buFont typeface="Arial"/>
              <a:buNone/>
            </a:pPr>
            <a:endParaRPr sz="2800" dirty="0"/>
          </a:p>
        </p:txBody>
      </p:sp>
      <p:sp>
        <p:nvSpPr>
          <p:cNvPr id="147" name="Google Shape;147;p26"/>
          <p:cNvSpPr txBox="1"/>
          <p:nvPr/>
        </p:nvSpPr>
        <p:spPr>
          <a:xfrm>
            <a:off x="420688" y="3933056"/>
            <a:ext cx="4438650" cy="2308324"/>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GB" sz="2800" dirty="0">
                <a:solidFill>
                  <a:schemeClr val="dk1"/>
                </a:solidFill>
                <a:latin typeface="Calibri"/>
                <a:ea typeface="Calibri"/>
                <a:cs typeface="Calibri"/>
                <a:sym typeface="Calibri"/>
              </a:rPr>
              <a:t>This is because the modern CPU clock is measuring time at the nanosecond scale where we humans can only keep track of milliseconds.</a:t>
            </a:r>
            <a:endParaRPr dirty="0"/>
          </a:p>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148" name="Google Shape;148;p26"/>
          <p:cNvSpPr txBox="1"/>
          <p:nvPr/>
        </p:nvSpPr>
        <p:spPr>
          <a:xfrm>
            <a:off x="5003800" y="6066271"/>
            <a:ext cx="4032250" cy="276225"/>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200"/>
              <a:buFont typeface="Arial"/>
              <a:buNone/>
            </a:pPr>
            <a:r>
              <a:rPr lang="en-GB" sz="1200" dirty="0">
                <a:solidFill>
                  <a:schemeClr val="dk1"/>
                </a:solidFill>
                <a:latin typeface="Arial"/>
                <a:ea typeface="Arial"/>
                <a:cs typeface="Arial"/>
                <a:sym typeface="Arial"/>
              </a:rPr>
              <a:t>Picture: http://www.python-course.eu/threads.php</a:t>
            </a:r>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457200" y="414462"/>
            <a:ext cx="8229600" cy="71028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0000"/>
              </a:buClr>
              <a:buSzPts val="3200"/>
              <a:buFont typeface="Nunito"/>
              <a:buNone/>
            </a:pPr>
            <a:r>
              <a:rPr lang="en-GB" sz="3200" b="1" dirty="0">
                <a:solidFill>
                  <a:srgbClr val="000000"/>
                </a:solidFill>
                <a:latin typeface="Arial Rounded MT Bold" panose="020F0704030504030204" pitchFamily="34" charset="0"/>
                <a:ea typeface="Nunito"/>
                <a:cs typeface="Nunito"/>
                <a:sym typeface="Nunito"/>
              </a:rPr>
              <a:t>Parallel processing for data analysis</a:t>
            </a:r>
            <a:endParaRPr sz="3200" b="1" dirty="0">
              <a:latin typeface="Arial Rounded MT Bold" panose="020F0704030504030204" pitchFamily="34" charset="0"/>
              <a:ea typeface="Nunito"/>
              <a:cs typeface="Nunito"/>
              <a:sym typeface="Nunito"/>
            </a:endParaRPr>
          </a:p>
        </p:txBody>
      </p:sp>
      <p:sp>
        <p:nvSpPr>
          <p:cNvPr id="155" name="Google Shape;155;p27"/>
          <p:cNvSpPr txBox="1">
            <a:spLocks noGrp="1"/>
          </p:cNvSpPr>
          <p:nvPr>
            <p:ph type="body" idx="1"/>
          </p:nvPr>
        </p:nvSpPr>
        <p:spPr>
          <a:xfrm>
            <a:off x="457200" y="1268413"/>
            <a:ext cx="8229600" cy="492442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000000"/>
              </a:buClr>
              <a:buSzPts val="2800"/>
              <a:buChar char="•"/>
            </a:pPr>
            <a:r>
              <a:rPr lang="en-GB" sz="2800" dirty="0">
                <a:solidFill>
                  <a:srgbClr val="000000"/>
                </a:solidFill>
              </a:rPr>
              <a:t>Data analysis tools do not (typically) do parallelisation automatically. </a:t>
            </a:r>
            <a:endParaRPr dirty="0"/>
          </a:p>
          <a:p>
            <a:pPr marL="228600" lvl="0" indent="-228600" algn="l" rtl="0">
              <a:lnSpc>
                <a:spcPct val="90000"/>
              </a:lnSpc>
              <a:spcBef>
                <a:spcPts val="1000"/>
              </a:spcBef>
              <a:spcAft>
                <a:spcPts val="0"/>
              </a:spcAft>
              <a:buClr>
                <a:srgbClr val="000000"/>
              </a:buClr>
              <a:buSzPts val="2800"/>
              <a:buChar char="•"/>
            </a:pPr>
            <a:r>
              <a:rPr lang="en-GB" sz="2800" dirty="0">
                <a:solidFill>
                  <a:srgbClr val="000000"/>
                </a:solidFill>
              </a:rPr>
              <a:t>But parallelisation is normally achievable at a small price. </a:t>
            </a:r>
            <a:endParaRPr dirty="0"/>
          </a:p>
          <a:p>
            <a:pPr marL="228600" lvl="0" indent="-228600" algn="l" rtl="0">
              <a:lnSpc>
                <a:spcPct val="90000"/>
              </a:lnSpc>
              <a:spcBef>
                <a:spcPts val="1000"/>
              </a:spcBef>
              <a:spcAft>
                <a:spcPts val="0"/>
              </a:spcAft>
              <a:buClr>
                <a:srgbClr val="000000"/>
              </a:buClr>
              <a:buSzPts val="2800"/>
              <a:buChar char="•"/>
            </a:pPr>
            <a:r>
              <a:rPr lang="en-GB" sz="2800" dirty="0">
                <a:solidFill>
                  <a:srgbClr val="000000"/>
                </a:solidFill>
              </a:rPr>
              <a:t>A lot can be done with:</a:t>
            </a:r>
            <a:endParaRPr dirty="0"/>
          </a:p>
          <a:p>
            <a:pPr marL="685800" lvl="1" indent="-228600" algn="l" rtl="0">
              <a:lnSpc>
                <a:spcPct val="90000"/>
              </a:lnSpc>
              <a:spcBef>
                <a:spcPts val="500"/>
              </a:spcBef>
              <a:spcAft>
                <a:spcPts val="0"/>
              </a:spcAft>
              <a:buClr>
                <a:srgbClr val="000000"/>
              </a:buClr>
              <a:buSzPts val="2400"/>
              <a:buChar char="•"/>
            </a:pPr>
            <a:r>
              <a:rPr lang="en-GB" sz="2400" dirty="0">
                <a:solidFill>
                  <a:srgbClr val="000000"/>
                </a:solidFill>
              </a:rPr>
              <a:t>Decomposition of large jobs into smaller jobs</a:t>
            </a:r>
            <a:endParaRPr dirty="0"/>
          </a:p>
          <a:p>
            <a:pPr marL="685800" lvl="1" indent="-228600" algn="l" rtl="0">
              <a:lnSpc>
                <a:spcPct val="90000"/>
              </a:lnSpc>
              <a:spcBef>
                <a:spcPts val="500"/>
              </a:spcBef>
              <a:spcAft>
                <a:spcPts val="0"/>
              </a:spcAft>
              <a:buClr>
                <a:srgbClr val="000000"/>
              </a:buClr>
              <a:buSzPts val="2400"/>
              <a:buChar char="•"/>
            </a:pPr>
            <a:r>
              <a:rPr lang="en-GB" sz="2400" dirty="0">
                <a:solidFill>
                  <a:srgbClr val="000000"/>
                </a:solidFill>
              </a:rPr>
              <a:t>Batch processing </a:t>
            </a:r>
            <a:endParaRPr dirty="0"/>
          </a:p>
          <a:p>
            <a:pPr marL="685800" lvl="1" indent="-228600" algn="l" rtl="0">
              <a:lnSpc>
                <a:spcPct val="90000"/>
              </a:lnSpc>
              <a:spcBef>
                <a:spcPts val="500"/>
              </a:spcBef>
              <a:spcAft>
                <a:spcPts val="0"/>
              </a:spcAft>
              <a:buClr>
                <a:srgbClr val="000000"/>
              </a:buClr>
              <a:buSzPts val="2400"/>
              <a:buChar char="•"/>
            </a:pPr>
            <a:r>
              <a:rPr lang="en-GB" sz="2400" dirty="0">
                <a:solidFill>
                  <a:srgbClr val="000000"/>
                </a:solidFill>
              </a:rPr>
              <a:t>Understanding tools and schedulers</a:t>
            </a:r>
            <a:endParaRPr dirty="0"/>
          </a:p>
          <a:p>
            <a:pPr marL="228600" lvl="0" indent="-228600" algn="ctr" rtl="0">
              <a:lnSpc>
                <a:spcPct val="90000"/>
              </a:lnSpc>
              <a:spcBef>
                <a:spcPts val="1000"/>
              </a:spcBef>
              <a:spcAft>
                <a:spcPts val="0"/>
              </a:spcAft>
              <a:buClr>
                <a:schemeClr val="dk1"/>
              </a:buClr>
              <a:buSzPts val="2800"/>
              <a:buFont typeface="Arial"/>
              <a:buNone/>
            </a:pPr>
            <a:endParaRPr sz="2800" dirty="0">
              <a:solidFill>
                <a:srgbClr val="00B050"/>
              </a:solidFill>
            </a:endParaRPr>
          </a:p>
          <a:p>
            <a:pPr marL="228600" lvl="0" indent="-228600" algn="ctr" rtl="0">
              <a:lnSpc>
                <a:spcPct val="90000"/>
              </a:lnSpc>
              <a:spcBef>
                <a:spcPts val="1000"/>
              </a:spcBef>
              <a:spcAft>
                <a:spcPts val="0"/>
              </a:spcAft>
              <a:buClr>
                <a:srgbClr val="00B050"/>
              </a:buClr>
              <a:buSzPts val="2800"/>
              <a:buFont typeface="Arial"/>
              <a:buNone/>
            </a:pPr>
            <a:r>
              <a:rPr lang="en-GB" sz="2800" b="1" dirty="0">
                <a:solidFill>
                  <a:srgbClr val="00B050"/>
                </a:solidFill>
              </a:rPr>
              <a:t>We will look at these and show examples</a:t>
            </a:r>
            <a:endParaRPr dirty="0"/>
          </a:p>
          <a:p>
            <a:pPr marL="228600" lvl="0" indent="-76200" algn="l" rtl="0">
              <a:lnSpc>
                <a:spcPct val="90000"/>
              </a:lnSpc>
              <a:spcBef>
                <a:spcPts val="1000"/>
              </a:spcBef>
              <a:spcAft>
                <a:spcPts val="0"/>
              </a:spcAft>
              <a:buClr>
                <a:schemeClr val="dk1"/>
              </a:buClr>
              <a:buSzPts val="2400"/>
              <a:buNone/>
            </a:pPr>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457200" y="321534"/>
            <a:ext cx="8383960" cy="72222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Nunito"/>
              <a:buNone/>
            </a:pPr>
            <a:r>
              <a:rPr lang="en-GB" sz="3200" b="1" dirty="0">
                <a:latin typeface="Arial Rounded MT Bold" panose="020F0704030504030204" pitchFamily="34" charset="0"/>
                <a:ea typeface="Nunito"/>
                <a:cs typeface="Nunito"/>
                <a:sym typeface="Nunito"/>
              </a:rPr>
              <a:t>(Almost) everything is parallel these days</a:t>
            </a:r>
            <a:endParaRPr dirty="0">
              <a:latin typeface="Arial Rounded MT Bold" panose="020F0704030504030204" pitchFamily="34" charset="0"/>
            </a:endParaRPr>
          </a:p>
        </p:txBody>
      </p:sp>
      <p:sp>
        <p:nvSpPr>
          <p:cNvPr id="162" name="Google Shape;162;p28"/>
          <p:cNvSpPr txBox="1">
            <a:spLocks noGrp="1"/>
          </p:cNvSpPr>
          <p:nvPr>
            <p:ph type="body" idx="1"/>
          </p:nvPr>
        </p:nvSpPr>
        <p:spPr>
          <a:xfrm>
            <a:off x="457200" y="2636838"/>
            <a:ext cx="8229600" cy="348932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Font typeface="Arial"/>
              <a:buNone/>
            </a:pPr>
            <a:r>
              <a:rPr lang="en-GB" sz="2800" dirty="0">
                <a:latin typeface="Calibri" panose="020F0502020204030204" pitchFamily="34" charset="0"/>
                <a:cs typeface="Calibri" panose="020F0502020204030204" pitchFamily="34" charset="0"/>
              </a:rPr>
              <a:t>It runs a multi-core processor...</a:t>
            </a:r>
            <a:endParaRPr sz="2800" dirty="0">
              <a:latin typeface="Calibri" panose="020F0502020204030204" pitchFamily="34" charset="0"/>
              <a:cs typeface="Calibri" panose="020F0502020204030204" pitchFamily="34" charset="0"/>
            </a:endParaRPr>
          </a:p>
          <a:p>
            <a:pPr marL="228600" lvl="0" indent="-228600" algn="l" rtl="0">
              <a:lnSpc>
                <a:spcPct val="90000"/>
              </a:lnSpc>
              <a:spcBef>
                <a:spcPts val="1000"/>
              </a:spcBef>
              <a:spcAft>
                <a:spcPts val="0"/>
              </a:spcAft>
              <a:buClr>
                <a:schemeClr val="dk1"/>
              </a:buClr>
              <a:buSzPts val="2800"/>
              <a:buFont typeface="Arial"/>
              <a:buNone/>
            </a:pPr>
            <a:r>
              <a:rPr lang="en-GB" sz="2800" dirty="0">
                <a:latin typeface="Calibri" panose="020F0502020204030204" pitchFamily="34" charset="0"/>
                <a:cs typeface="Calibri" panose="020F0502020204030204" pitchFamily="34" charset="0"/>
              </a:rPr>
              <a:t>...which means you can speed up processing by asking different parts of your programme to run on different cores.</a:t>
            </a:r>
            <a:endParaRPr sz="2800" dirty="0">
              <a:latin typeface="Calibri" panose="020F0502020204030204" pitchFamily="34" charset="0"/>
              <a:cs typeface="Calibri" panose="020F0502020204030204" pitchFamily="34" charset="0"/>
            </a:endParaRPr>
          </a:p>
          <a:p>
            <a:pPr marL="228600" lvl="0" indent="-228600" algn="l" rtl="0">
              <a:lnSpc>
                <a:spcPct val="90000"/>
              </a:lnSpc>
              <a:spcBef>
                <a:spcPts val="1000"/>
              </a:spcBef>
              <a:spcAft>
                <a:spcPts val="0"/>
              </a:spcAft>
              <a:buClr>
                <a:schemeClr val="dk1"/>
              </a:buClr>
              <a:buSzPts val="2800"/>
              <a:buFont typeface="Arial"/>
              <a:buNone/>
            </a:pPr>
            <a:r>
              <a:rPr lang="en-GB" sz="2800" dirty="0">
                <a:latin typeface="Calibri" panose="020F0502020204030204" pitchFamily="34" charset="0"/>
                <a:cs typeface="Calibri" panose="020F0502020204030204" pitchFamily="34" charset="0"/>
              </a:rPr>
              <a:t>“</a:t>
            </a:r>
            <a:r>
              <a:rPr lang="en-GB" sz="2800" i="1" dirty="0">
                <a:latin typeface="Calibri" panose="020F0502020204030204" pitchFamily="34" charset="0"/>
                <a:cs typeface="Calibri" panose="020F0502020204030204" pitchFamily="34" charset="0"/>
              </a:rPr>
              <a:t>But what about </a:t>
            </a:r>
            <a:r>
              <a:rPr lang="en-GB" sz="2800" b="1" i="1" dirty="0">
                <a:latin typeface="Calibri" panose="020F0502020204030204" pitchFamily="34" charset="0"/>
                <a:cs typeface="Calibri" panose="020F0502020204030204" pitchFamily="34" charset="0"/>
              </a:rPr>
              <a:t>race conditions</a:t>
            </a:r>
            <a:r>
              <a:rPr lang="en-GB" sz="2800" i="1" dirty="0">
                <a:latin typeface="Calibri" panose="020F0502020204030204" pitchFamily="34" charset="0"/>
                <a:cs typeface="Calibri" panose="020F0502020204030204" pitchFamily="34" charset="0"/>
              </a:rPr>
              <a:t>?”...</a:t>
            </a:r>
            <a:endParaRPr sz="2800" dirty="0">
              <a:latin typeface="Calibri" panose="020F0502020204030204" pitchFamily="34" charset="0"/>
              <a:cs typeface="Calibri" panose="020F0502020204030204" pitchFamily="34" charset="0"/>
            </a:endParaRPr>
          </a:p>
          <a:p>
            <a:pPr marL="228600" lvl="0" indent="-228600" algn="l" rtl="0">
              <a:lnSpc>
                <a:spcPct val="90000"/>
              </a:lnSpc>
              <a:spcBef>
                <a:spcPts val="1000"/>
              </a:spcBef>
              <a:spcAft>
                <a:spcPts val="0"/>
              </a:spcAft>
              <a:buClr>
                <a:schemeClr val="dk1"/>
              </a:buClr>
              <a:buSzPts val="2800"/>
              <a:buFont typeface="Arial"/>
              <a:buNone/>
            </a:pPr>
            <a:r>
              <a:rPr lang="en-GB" sz="2800" dirty="0">
                <a:latin typeface="Calibri" panose="020F0502020204030204" pitchFamily="34" charset="0"/>
                <a:cs typeface="Calibri" panose="020F0502020204030204" pitchFamily="34" charset="0"/>
              </a:rPr>
              <a:t>...True: you still need to design your approach to avoid things getting out of hand!</a:t>
            </a:r>
            <a:endParaRPr sz="2800" dirty="0">
              <a:latin typeface="Calibri" panose="020F0502020204030204" pitchFamily="34" charset="0"/>
              <a:cs typeface="Calibri" panose="020F0502020204030204" pitchFamily="34" charset="0"/>
            </a:endParaRPr>
          </a:p>
        </p:txBody>
      </p:sp>
      <p:sp>
        <p:nvSpPr>
          <p:cNvPr id="163" name="Google Shape;163;p28"/>
          <p:cNvSpPr/>
          <p:nvPr/>
        </p:nvSpPr>
        <p:spPr>
          <a:xfrm>
            <a:off x="1547664" y="1094513"/>
            <a:ext cx="5616575" cy="1491574"/>
          </a:xfrm>
          <a:prstGeom prst="rect">
            <a:avLst/>
          </a:prstGeom>
          <a:solidFill>
            <a:srgbClr val="FF0000"/>
          </a:solid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lt1"/>
              </a:buClr>
              <a:buSzPts val="3200"/>
              <a:buFont typeface="Arial"/>
              <a:buNone/>
            </a:pPr>
            <a:r>
              <a:rPr lang="en-GB" sz="3200" dirty="0">
                <a:solidFill>
                  <a:schemeClr val="lt1"/>
                </a:solidFill>
                <a:latin typeface="Arial"/>
                <a:ea typeface="Arial"/>
                <a:cs typeface="Arial"/>
                <a:sym typeface="Arial"/>
              </a:rPr>
              <a:t>YOUR DESKTOP MACHINE IS A PARALLEL COMPUTER!</a:t>
            </a:r>
            <a:endParaRP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9"/>
          <p:cNvSpPr txBox="1">
            <a:spLocks noGrp="1"/>
          </p:cNvSpPr>
          <p:nvPr>
            <p:ph type="title"/>
          </p:nvPr>
        </p:nvSpPr>
        <p:spPr>
          <a:xfrm>
            <a:off x="457200" y="380882"/>
            <a:ext cx="8229600" cy="52262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Nunito"/>
              <a:buNone/>
            </a:pPr>
            <a:r>
              <a:rPr lang="en-GB" b="1" dirty="0">
                <a:latin typeface="Arial Rounded MT Bold" panose="020F0704030504030204" pitchFamily="34" charset="0"/>
                <a:ea typeface="Nunito"/>
                <a:cs typeface="Nunito"/>
                <a:sym typeface="Nunito"/>
              </a:rPr>
              <a:t>Simple parallelism by hand (1)</a:t>
            </a:r>
            <a:endParaRPr dirty="0">
              <a:latin typeface="Arial Rounded MT Bold" panose="020F0704030504030204" pitchFamily="34" charset="0"/>
            </a:endParaRPr>
          </a:p>
        </p:txBody>
      </p:sp>
      <p:sp>
        <p:nvSpPr>
          <p:cNvPr id="170" name="Google Shape;170;p29"/>
          <p:cNvSpPr txBox="1">
            <a:spLocks noGrp="1"/>
          </p:cNvSpPr>
          <p:nvPr>
            <p:ph type="body" idx="1"/>
          </p:nvPr>
        </p:nvSpPr>
        <p:spPr>
          <a:xfrm>
            <a:off x="457200" y="980728"/>
            <a:ext cx="8229600" cy="4742086"/>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GB" sz="2800" dirty="0"/>
              <a:t>Running on a multi-core machine you can exploit local processes, e.g.:</a:t>
            </a:r>
            <a:endParaRPr dirty="0"/>
          </a:p>
          <a:p>
            <a:pPr marL="228600" lvl="0" indent="-228600" algn="l" rtl="0">
              <a:lnSpc>
                <a:spcPct val="90000"/>
              </a:lnSpc>
              <a:spcBef>
                <a:spcPts val="1000"/>
              </a:spcBef>
              <a:spcAft>
                <a:spcPts val="0"/>
              </a:spcAft>
              <a:buClr>
                <a:schemeClr val="dk1"/>
              </a:buClr>
              <a:buSzPts val="2400"/>
              <a:buFont typeface="Arial"/>
              <a:buNone/>
            </a:pPr>
            <a:endParaRPr dirty="0"/>
          </a:p>
        </p:txBody>
      </p:sp>
      <p:grpSp>
        <p:nvGrpSpPr>
          <p:cNvPr id="171" name="Google Shape;171;p29"/>
          <p:cNvGrpSpPr/>
          <p:nvPr/>
        </p:nvGrpSpPr>
        <p:grpSpPr>
          <a:xfrm>
            <a:off x="539552" y="4005064"/>
            <a:ext cx="7993063" cy="1938992"/>
            <a:chOff x="755650" y="4508500"/>
            <a:chExt cx="7993063" cy="1938992"/>
          </a:xfrm>
        </p:grpSpPr>
        <p:sp>
          <p:nvSpPr>
            <p:cNvPr id="172" name="Google Shape;172;p29"/>
            <p:cNvSpPr/>
            <p:nvPr/>
          </p:nvSpPr>
          <p:spPr>
            <a:xfrm>
              <a:off x="755650" y="4508500"/>
              <a:ext cx="7993063" cy="1938992"/>
            </a:xfrm>
            <a:prstGeom prst="rect">
              <a:avLst/>
            </a:prstGeom>
            <a:solidFill>
              <a:schemeClr val="accent1"/>
            </a:solidFill>
            <a:ln w="38100" cap="flat" cmpd="sng">
              <a:solidFill>
                <a:schemeClr val="lt1"/>
              </a:solidFill>
              <a:prstDash val="solid"/>
              <a:miter lim="800000"/>
              <a:headEnd type="none" w="sm" len="sm"/>
              <a:tailEnd type="none" w="sm" len="sm"/>
            </a:ln>
            <a:effectLst>
              <a:outerShdw blurRad="40000" dist="20000" dir="5400000" rotWithShape="0">
                <a:srgbClr val="808080">
                  <a:alpha val="37647"/>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GB" sz="2000" b="1" dirty="0">
                  <a:solidFill>
                    <a:schemeClr val="lt1"/>
                  </a:solidFill>
                  <a:latin typeface="Courier New" panose="02070309020205020404" pitchFamily="49" charset="0"/>
                  <a:ea typeface="Courier New"/>
                  <a:cs typeface="Courier New" panose="02070309020205020404" pitchFamily="49" charset="0"/>
                  <a:sym typeface="Courier New"/>
                </a:rPr>
                <a:t>#!/bin/bash</a:t>
              </a:r>
              <a:endParaRPr dirty="0">
                <a:latin typeface="Courier New" panose="02070309020205020404" pitchFamily="49" charset="0"/>
                <a:cs typeface="Courier New" panose="02070309020205020404" pitchFamily="49" charset="0"/>
              </a:endParaRPr>
            </a:p>
            <a:p>
              <a:pPr marL="0" marR="0" lvl="0" indent="0" algn="l" rtl="0">
                <a:spcBef>
                  <a:spcPts val="0"/>
                </a:spcBef>
                <a:spcAft>
                  <a:spcPts val="0"/>
                </a:spcAft>
                <a:buNone/>
              </a:pPr>
              <a:r>
                <a:rPr lang="en-GB" sz="2000" b="1" dirty="0" err="1">
                  <a:solidFill>
                    <a:schemeClr val="lt1"/>
                  </a:solidFill>
                  <a:latin typeface="Courier New" panose="02070309020205020404" pitchFamily="49" charset="0"/>
                  <a:ea typeface="Courier New"/>
                  <a:cs typeface="Courier New" panose="02070309020205020404" pitchFamily="49" charset="0"/>
                  <a:sym typeface="Courier New"/>
                </a:rPr>
                <a:t>input_file</a:t>
              </a:r>
              <a:r>
                <a:rPr lang="en-GB" sz="2000" b="1" dirty="0">
                  <a:solidFill>
                    <a:schemeClr val="lt1"/>
                  </a:solidFill>
                  <a:latin typeface="Courier New" panose="02070309020205020404" pitchFamily="49" charset="0"/>
                  <a:ea typeface="Courier New"/>
                  <a:cs typeface="Courier New" panose="02070309020205020404" pitchFamily="49" charset="0"/>
                  <a:sym typeface="Courier New"/>
                </a:rPr>
                <a:t>=$1</a:t>
              </a:r>
              <a:endParaRPr dirty="0">
                <a:latin typeface="Courier New" panose="02070309020205020404" pitchFamily="49" charset="0"/>
                <a:cs typeface="Courier New" panose="02070309020205020404" pitchFamily="49" charset="0"/>
              </a:endParaRPr>
            </a:p>
            <a:p>
              <a:pPr marL="0" marR="0" lvl="0" indent="0" algn="l" rtl="0">
                <a:spcBef>
                  <a:spcPts val="0"/>
                </a:spcBef>
                <a:spcAft>
                  <a:spcPts val="0"/>
                </a:spcAft>
                <a:buNone/>
              </a:pPr>
              <a:r>
                <a:rPr lang="en-GB" sz="2000" b="1" dirty="0">
                  <a:solidFill>
                    <a:schemeClr val="lt1"/>
                  </a:solidFill>
                  <a:latin typeface="Courier New" panose="02070309020205020404" pitchFamily="49" charset="0"/>
                  <a:ea typeface="Courier New"/>
                  <a:cs typeface="Courier New" panose="02070309020205020404" pitchFamily="49" charset="0"/>
                  <a:sym typeface="Courier New"/>
                </a:rPr>
                <a:t>while read FILENAME; do</a:t>
              </a:r>
              <a:endParaRPr dirty="0">
                <a:latin typeface="Courier New" panose="02070309020205020404" pitchFamily="49" charset="0"/>
                <a:cs typeface="Courier New" panose="02070309020205020404" pitchFamily="49" charset="0"/>
              </a:endParaRPr>
            </a:p>
            <a:p>
              <a:pPr marL="0" marR="0" lvl="0" indent="0" algn="l" rtl="0">
                <a:spcBef>
                  <a:spcPts val="0"/>
                </a:spcBef>
                <a:spcAft>
                  <a:spcPts val="0"/>
                </a:spcAft>
                <a:buNone/>
              </a:pPr>
              <a:r>
                <a:rPr lang="en-GB" sz="2000" b="1" dirty="0">
                  <a:solidFill>
                    <a:schemeClr val="lt1"/>
                  </a:solidFill>
                  <a:latin typeface="Courier New" panose="02070309020205020404" pitchFamily="49" charset="0"/>
                  <a:ea typeface="Courier New"/>
                  <a:cs typeface="Courier New" panose="02070309020205020404" pitchFamily="49" charset="0"/>
                  <a:sym typeface="Courier New"/>
                </a:rPr>
                <a:t>	</a:t>
              </a:r>
              <a:r>
                <a:rPr lang="en-GB" sz="2000" b="1" dirty="0" err="1">
                  <a:solidFill>
                    <a:schemeClr val="lt1"/>
                  </a:solidFill>
                  <a:latin typeface="Courier New" panose="02070309020205020404" pitchFamily="49" charset="0"/>
                  <a:ea typeface="Courier New"/>
                  <a:cs typeface="Courier New" panose="02070309020205020404" pitchFamily="49" charset="0"/>
                  <a:sym typeface="Courier New"/>
                </a:rPr>
                <a:t>grep</a:t>
              </a:r>
              <a:r>
                <a:rPr lang="en-GB" sz="2000" b="1" dirty="0">
                  <a:solidFill>
                    <a:schemeClr val="lt1"/>
                  </a:solidFill>
                  <a:latin typeface="Courier New" panose="02070309020205020404" pitchFamily="49" charset="0"/>
                  <a:ea typeface="Courier New"/>
                  <a:cs typeface="Courier New" panose="02070309020205020404" pitchFamily="49" charset="0"/>
                  <a:sym typeface="Courier New"/>
                </a:rPr>
                <a:t> dog $FILENAME &gt;&gt; ${input_file}_result.txt</a:t>
              </a:r>
              <a:endParaRPr dirty="0">
                <a:latin typeface="Courier New" panose="02070309020205020404" pitchFamily="49" charset="0"/>
                <a:cs typeface="Courier New" panose="02070309020205020404" pitchFamily="49" charset="0"/>
              </a:endParaRPr>
            </a:p>
            <a:p>
              <a:pPr marL="0" marR="0" lvl="0" indent="0" algn="l" rtl="0">
                <a:spcBef>
                  <a:spcPts val="0"/>
                </a:spcBef>
                <a:spcAft>
                  <a:spcPts val="0"/>
                </a:spcAft>
                <a:buNone/>
              </a:pPr>
              <a:r>
                <a:rPr lang="en-GB" sz="2000" b="1" dirty="0">
                  <a:solidFill>
                    <a:schemeClr val="lt1"/>
                  </a:solidFill>
                  <a:latin typeface="Courier New" panose="02070309020205020404" pitchFamily="49" charset="0"/>
                  <a:ea typeface="Courier New"/>
                  <a:cs typeface="Courier New" panose="02070309020205020404" pitchFamily="49" charset="0"/>
                  <a:sym typeface="Courier New"/>
                </a:rPr>
                <a:t>done &lt;  $</a:t>
              </a:r>
              <a:r>
                <a:rPr lang="en-GB" sz="2000" b="1" dirty="0" err="1">
                  <a:solidFill>
                    <a:schemeClr val="lt1"/>
                  </a:solidFill>
                  <a:latin typeface="Courier New" panose="02070309020205020404" pitchFamily="49" charset="0"/>
                  <a:ea typeface="Courier New"/>
                  <a:cs typeface="Courier New" panose="02070309020205020404" pitchFamily="49" charset="0"/>
                  <a:sym typeface="Courier New"/>
                </a:rPr>
                <a:t>input_file</a:t>
              </a:r>
              <a:endParaRPr sz="2000" b="1" dirty="0">
                <a:solidFill>
                  <a:schemeClr val="lt1"/>
                </a:solidFill>
                <a:latin typeface="Courier New" panose="02070309020205020404" pitchFamily="49" charset="0"/>
                <a:ea typeface="Courier New"/>
                <a:cs typeface="Courier New" panose="02070309020205020404" pitchFamily="49" charset="0"/>
                <a:sym typeface="Courier New"/>
              </a:endParaRPr>
            </a:p>
          </p:txBody>
        </p:sp>
        <p:sp>
          <p:nvSpPr>
            <p:cNvPr id="173" name="Google Shape;173;p29"/>
            <p:cNvSpPr txBox="1"/>
            <p:nvPr/>
          </p:nvSpPr>
          <p:spPr>
            <a:xfrm>
              <a:off x="6727735" y="4529470"/>
              <a:ext cx="1994542" cy="369887"/>
            </a:xfrm>
            <a:prstGeom prst="rect">
              <a:avLst/>
            </a:prstGeom>
            <a:gradFill>
              <a:gsLst>
                <a:gs pos="0">
                  <a:srgbClr val="E4F9FF"/>
                </a:gs>
                <a:gs pos="64999">
                  <a:srgbClr val="BBEFFF"/>
                </a:gs>
                <a:gs pos="100000">
                  <a:srgbClr val="9EEAFF"/>
                </a:gs>
              </a:gsLst>
              <a:lin ang="5400000" scaled="0"/>
            </a:gradFill>
            <a:ln w="9525" cap="flat" cmpd="sng">
              <a:solidFill>
                <a:srgbClr val="46AAC5"/>
              </a:solidFill>
              <a:prstDash val="solid"/>
              <a:miter lim="800000"/>
              <a:headEnd type="none" w="sm" len="sm"/>
              <a:tailEnd type="none" w="sm" len="sm"/>
            </a:ln>
            <a:effectLst>
              <a:outerShdw blurRad="40000" dist="20000" dir="5400000" rotWithShape="0">
                <a:srgbClr val="808080">
                  <a:alpha val="37647"/>
                </a:srgb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GB" sz="2000" b="1" dirty="0">
                  <a:solidFill>
                    <a:schemeClr val="dk1"/>
                  </a:solidFill>
                  <a:latin typeface="Calibri"/>
                  <a:ea typeface="Calibri"/>
                  <a:cs typeface="Calibri"/>
                  <a:sym typeface="Calibri"/>
                </a:rPr>
                <a:t>grep_for_dog.sh</a:t>
              </a:r>
              <a:endParaRPr sz="2000" dirty="0"/>
            </a:p>
          </p:txBody>
        </p:sp>
      </p:grpSp>
      <p:grpSp>
        <p:nvGrpSpPr>
          <p:cNvPr id="174" name="Google Shape;174;p29"/>
          <p:cNvGrpSpPr/>
          <p:nvPr/>
        </p:nvGrpSpPr>
        <p:grpSpPr>
          <a:xfrm>
            <a:off x="755650" y="2132856"/>
            <a:ext cx="7560765" cy="1655763"/>
            <a:chOff x="755650" y="2420888"/>
            <a:chExt cx="7560765" cy="1655763"/>
          </a:xfrm>
        </p:grpSpPr>
        <p:sp>
          <p:nvSpPr>
            <p:cNvPr id="175" name="Google Shape;175;p29"/>
            <p:cNvSpPr txBox="1"/>
            <p:nvPr/>
          </p:nvSpPr>
          <p:spPr>
            <a:xfrm>
              <a:off x="6156176" y="2420888"/>
              <a:ext cx="2160239" cy="1384995"/>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2000" b="1" dirty="0">
                  <a:solidFill>
                    <a:srgbClr val="000000"/>
                  </a:solidFill>
                  <a:latin typeface="Calibri" panose="020F0502020204030204" pitchFamily="34" charset="0"/>
                  <a:ea typeface="Nunito"/>
                  <a:cs typeface="Calibri" panose="020F0502020204030204" pitchFamily="34" charset="0"/>
                  <a:sym typeface="Nunito"/>
                </a:rPr>
                <a:t>A text file: listing  all lines in all books that match the word “dog”</a:t>
              </a:r>
              <a:endParaRPr sz="2000" dirty="0">
                <a:latin typeface="Calibri" panose="020F0502020204030204" pitchFamily="34" charset="0"/>
                <a:cs typeface="Calibri" panose="020F0502020204030204" pitchFamily="34" charset="0"/>
              </a:endParaRPr>
            </a:p>
            <a:p>
              <a:pPr marL="0" marR="0" lvl="0" indent="0" algn="l" rtl="0">
                <a:spcBef>
                  <a:spcPts val="0"/>
                </a:spcBef>
                <a:spcAft>
                  <a:spcPts val="0"/>
                </a:spcAft>
                <a:buNone/>
              </a:pPr>
              <a:endParaRPr sz="1200" b="1" dirty="0">
                <a:solidFill>
                  <a:srgbClr val="000000"/>
                </a:solidFill>
                <a:latin typeface="Nunito"/>
                <a:ea typeface="Nunito"/>
                <a:cs typeface="Nunito"/>
                <a:sym typeface="Nunito"/>
              </a:endParaRPr>
            </a:p>
          </p:txBody>
        </p:sp>
        <p:sp>
          <p:nvSpPr>
            <p:cNvPr id="176" name="Google Shape;176;p29"/>
            <p:cNvSpPr txBox="1"/>
            <p:nvPr/>
          </p:nvSpPr>
          <p:spPr>
            <a:xfrm>
              <a:off x="755650" y="2420888"/>
              <a:ext cx="2269745" cy="1650966"/>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rtl="0">
                <a:spcBef>
                  <a:spcPts val="0"/>
                </a:spcBef>
                <a:spcAft>
                  <a:spcPts val="0"/>
                </a:spcAft>
                <a:buNone/>
              </a:pPr>
              <a:r>
                <a:rPr lang="en-GB" sz="2000" b="1" dirty="0">
                  <a:solidFill>
                    <a:schemeClr val="dk1"/>
                  </a:solidFill>
                  <a:latin typeface="Calibri" panose="020F0502020204030204" pitchFamily="34" charset="0"/>
                  <a:ea typeface="Nunito"/>
                  <a:cs typeface="Calibri" panose="020F0502020204030204" pitchFamily="34" charset="0"/>
                  <a:sym typeface="Nunito"/>
                </a:rPr>
                <a:t>Long list (100,000) of text files: each file contains the text from a whole book.</a:t>
              </a:r>
              <a:endParaRPr sz="2000" dirty="0">
                <a:latin typeface="Calibri" panose="020F0502020204030204" pitchFamily="34" charset="0"/>
                <a:cs typeface="Calibri" panose="020F0502020204030204" pitchFamily="34" charset="0"/>
              </a:endParaRPr>
            </a:p>
          </p:txBody>
        </p:sp>
        <p:sp>
          <p:nvSpPr>
            <p:cNvPr id="177" name="Google Shape;177;p29"/>
            <p:cNvSpPr/>
            <p:nvPr/>
          </p:nvSpPr>
          <p:spPr>
            <a:xfrm>
              <a:off x="3635896" y="2420888"/>
              <a:ext cx="1977094" cy="1655763"/>
            </a:xfrm>
            <a:prstGeom prst="rightArrow">
              <a:avLst>
                <a:gd name="adj1" fmla="val 66162"/>
                <a:gd name="adj2" fmla="val 48846"/>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000" b="1" dirty="0">
                  <a:solidFill>
                    <a:schemeClr val="dk1"/>
                  </a:solidFill>
                  <a:latin typeface="Calibri" panose="020F0502020204030204" pitchFamily="34" charset="0"/>
                  <a:ea typeface="Nunito"/>
                  <a:cs typeface="Calibri" panose="020F0502020204030204" pitchFamily="34" charset="0"/>
                  <a:sym typeface="Nunito"/>
                </a:rPr>
                <a:t>Some processing code</a:t>
              </a:r>
              <a:endParaRPr sz="2000" dirty="0">
                <a:latin typeface="Calibri" panose="020F0502020204030204" pitchFamily="34" charset="0"/>
                <a:cs typeface="Calibri" panose="020F0502020204030204" pitchFamily="34" charset="0"/>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0"/>
          <p:cNvSpPr txBox="1">
            <a:spLocks noGrp="1"/>
          </p:cNvSpPr>
          <p:nvPr>
            <p:ph type="title"/>
          </p:nvPr>
        </p:nvSpPr>
        <p:spPr>
          <a:xfrm>
            <a:off x="376518" y="380325"/>
            <a:ext cx="8417858" cy="88096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Nunito"/>
              <a:buNone/>
            </a:pPr>
            <a:r>
              <a:rPr lang="en-GB" sz="3200" b="1" dirty="0">
                <a:latin typeface="Arial Rounded MT Bold" panose="020F0704030504030204" pitchFamily="34" charset="0"/>
                <a:ea typeface="Nunito"/>
                <a:cs typeface="Nunito"/>
                <a:sym typeface="Nunito"/>
              </a:rPr>
              <a:t>Simple parallelism by hand (2)</a:t>
            </a:r>
            <a:endParaRPr dirty="0">
              <a:latin typeface="Arial Rounded MT Bold" panose="020F0704030504030204" pitchFamily="34" charset="0"/>
            </a:endParaRPr>
          </a:p>
        </p:txBody>
      </p:sp>
      <p:sp>
        <p:nvSpPr>
          <p:cNvPr id="184" name="Google Shape;184;p30"/>
          <p:cNvSpPr txBox="1">
            <a:spLocks noGrp="1"/>
          </p:cNvSpPr>
          <p:nvPr>
            <p:ph type="body" idx="1"/>
          </p:nvPr>
        </p:nvSpPr>
        <p:spPr>
          <a:xfrm>
            <a:off x="376516" y="1374631"/>
            <a:ext cx="841786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GB" sz="2800" dirty="0"/>
              <a:t>A simple re-factoring splits the job into five parts:</a:t>
            </a:r>
            <a:endParaRPr dirty="0"/>
          </a:p>
          <a:p>
            <a:pPr marL="228600" lvl="0" indent="-228600" algn="l" rtl="0">
              <a:lnSpc>
                <a:spcPct val="90000"/>
              </a:lnSpc>
              <a:spcBef>
                <a:spcPts val="1000"/>
              </a:spcBef>
              <a:spcAft>
                <a:spcPts val="0"/>
              </a:spcAft>
              <a:buClr>
                <a:schemeClr val="dk1"/>
              </a:buClr>
              <a:buSzPts val="2400"/>
              <a:buFont typeface="Arial"/>
              <a:buNone/>
            </a:pPr>
            <a:endParaRPr dirty="0"/>
          </a:p>
        </p:txBody>
      </p:sp>
      <p:sp>
        <p:nvSpPr>
          <p:cNvPr id="185" name="Google Shape;185;p30"/>
          <p:cNvSpPr/>
          <p:nvPr/>
        </p:nvSpPr>
        <p:spPr>
          <a:xfrm>
            <a:off x="35496" y="4581128"/>
            <a:ext cx="9036496" cy="1417890"/>
          </a:xfrm>
          <a:prstGeom prst="rect">
            <a:avLst/>
          </a:prstGeom>
          <a:solidFill>
            <a:schemeClr val="accent1"/>
          </a:solidFill>
          <a:ln w="38100" cap="flat" cmpd="sng">
            <a:solidFill>
              <a:schemeClr val="lt1"/>
            </a:solidFill>
            <a:prstDash val="solid"/>
            <a:miter lim="800000"/>
            <a:headEnd type="none" w="sm" len="sm"/>
            <a:tailEnd type="none" w="sm" len="sm"/>
          </a:ln>
          <a:effectLst>
            <a:outerShdw blurRad="40000" dist="20000" dir="5400000" rotWithShape="0">
              <a:srgbClr val="808080">
                <a:alpha val="37647"/>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GB" sz="2000" b="1" dirty="0">
                <a:solidFill>
                  <a:srgbClr val="FFFFFF"/>
                </a:solidFill>
                <a:latin typeface="Courier New" panose="02070309020205020404" pitchFamily="49" charset="0"/>
                <a:ea typeface="Courier New"/>
                <a:cs typeface="Courier New" panose="02070309020205020404" pitchFamily="49" charset="0"/>
                <a:sym typeface="Courier New"/>
              </a:rPr>
              <a:t>$ split –l 20000 –d list_of_files.txt  </a:t>
            </a:r>
            <a:r>
              <a:rPr lang="en-GB" sz="2000" b="1" dirty="0">
                <a:solidFill>
                  <a:srgbClr val="FFFFFF"/>
                </a:solidFill>
                <a:latin typeface="Courier New" panose="02070309020205020404" pitchFamily="49" charset="0"/>
                <a:ea typeface="Calibri"/>
                <a:cs typeface="Courier New" panose="02070309020205020404" pitchFamily="49" charset="0"/>
                <a:sym typeface="Calibri"/>
              </a:rPr>
              <a:t># Writes to “x00”, “x01”, ...</a:t>
            </a:r>
            <a:endParaRPr dirty="0">
              <a:latin typeface="Courier New" panose="02070309020205020404" pitchFamily="49" charset="0"/>
              <a:cs typeface="Courier New" panose="02070309020205020404" pitchFamily="49" charset="0"/>
            </a:endParaRPr>
          </a:p>
          <a:p>
            <a:pPr marL="0" marR="0" lvl="0" indent="0" algn="l" rtl="0">
              <a:spcBef>
                <a:spcPts val="0"/>
              </a:spcBef>
              <a:spcAft>
                <a:spcPts val="0"/>
              </a:spcAft>
              <a:buNone/>
            </a:pPr>
            <a:r>
              <a:rPr lang="en-GB" sz="2000" b="1" dirty="0">
                <a:solidFill>
                  <a:srgbClr val="FFFFFF"/>
                </a:solidFill>
                <a:latin typeface="Courier New" panose="02070309020205020404" pitchFamily="49" charset="0"/>
                <a:ea typeface="Courier New"/>
                <a:cs typeface="Courier New" panose="02070309020205020404" pitchFamily="49" charset="0"/>
                <a:sym typeface="Courier New"/>
              </a:rPr>
              <a:t>$ for </a:t>
            </a:r>
            <a:r>
              <a:rPr lang="en-GB" sz="2000" b="1" dirty="0" err="1">
                <a:solidFill>
                  <a:srgbClr val="FFFFFF"/>
                </a:solidFill>
                <a:latin typeface="Courier New" panose="02070309020205020404" pitchFamily="49" charset="0"/>
                <a:ea typeface="Courier New"/>
                <a:cs typeface="Courier New" panose="02070309020205020404" pitchFamily="49" charset="0"/>
                <a:sym typeface="Courier New"/>
              </a:rPr>
              <a:t>i</a:t>
            </a:r>
            <a:r>
              <a:rPr lang="en-GB" sz="2000" b="1" dirty="0">
                <a:solidFill>
                  <a:srgbClr val="FFFFFF"/>
                </a:solidFill>
                <a:latin typeface="Courier New" panose="02070309020205020404" pitchFamily="49" charset="0"/>
                <a:ea typeface="Courier New"/>
                <a:cs typeface="Courier New" panose="02070309020205020404" pitchFamily="49" charset="0"/>
                <a:sym typeface="Courier New"/>
              </a:rPr>
              <a:t> in x??; do grep_for_dog.sh $</a:t>
            </a:r>
            <a:r>
              <a:rPr lang="en-GB" sz="2000" b="1" dirty="0" err="1">
                <a:solidFill>
                  <a:srgbClr val="FFFFFF"/>
                </a:solidFill>
                <a:latin typeface="Courier New" panose="02070309020205020404" pitchFamily="49" charset="0"/>
                <a:ea typeface="Courier New"/>
                <a:cs typeface="Courier New" panose="02070309020205020404" pitchFamily="49" charset="0"/>
                <a:sym typeface="Courier New"/>
              </a:rPr>
              <a:t>i</a:t>
            </a:r>
            <a:r>
              <a:rPr lang="en-GB" sz="2000" b="1" dirty="0">
                <a:solidFill>
                  <a:srgbClr val="FFFFFF"/>
                </a:solidFill>
                <a:latin typeface="Courier New" panose="02070309020205020404" pitchFamily="49" charset="0"/>
                <a:ea typeface="Courier New"/>
                <a:cs typeface="Courier New" panose="02070309020205020404" pitchFamily="49" charset="0"/>
                <a:sym typeface="Courier New"/>
              </a:rPr>
              <a:t> </a:t>
            </a:r>
            <a:r>
              <a:rPr lang="en-GB" sz="2000" b="1" dirty="0">
                <a:solidFill>
                  <a:srgbClr val="FF0000"/>
                </a:solidFill>
                <a:latin typeface="Courier New" panose="02070309020205020404" pitchFamily="49" charset="0"/>
                <a:ea typeface="Courier New"/>
                <a:cs typeface="Courier New" panose="02070309020205020404" pitchFamily="49" charset="0"/>
                <a:sym typeface="Courier New"/>
              </a:rPr>
              <a:t>&amp;</a:t>
            </a:r>
            <a:r>
              <a:rPr lang="en-GB" sz="2000" b="1" dirty="0">
                <a:solidFill>
                  <a:srgbClr val="FFFFFF"/>
                </a:solidFill>
                <a:latin typeface="Courier New" panose="02070309020205020404" pitchFamily="49" charset="0"/>
                <a:ea typeface="Courier New"/>
                <a:cs typeface="Courier New" panose="02070309020205020404" pitchFamily="49" charset="0"/>
                <a:sym typeface="Courier New"/>
              </a:rPr>
              <a:t> done</a:t>
            </a:r>
            <a:endParaRPr dirty="0">
              <a:latin typeface="Courier New" panose="02070309020205020404" pitchFamily="49" charset="0"/>
              <a:cs typeface="Courier New" panose="02070309020205020404" pitchFamily="49" charset="0"/>
            </a:endParaRPr>
          </a:p>
          <a:p>
            <a:pPr marL="0" marR="0" lvl="0" indent="0" algn="l" rtl="0">
              <a:spcBef>
                <a:spcPts val="0"/>
              </a:spcBef>
              <a:spcAft>
                <a:spcPts val="0"/>
              </a:spcAft>
              <a:buNone/>
            </a:pPr>
            <a:r>
              <a:rPr lang="en-GB" sz="2000" b="1" dirty="0">
                <a:solidFill>
                  <a:srgbClr val="FFFFFF"/>
                </a:solidFill>
                <a:latin typeface="Courier New" panose="02070309020205020404" pitchFamily="49" charset="0"/>
                <a:ea typeface="Courier New"/>
                <a:cs typeface="Courier New" panose="02070309020205020404" pitchFamily="49" charset="0"/>
                <a:sym typeface="Courier New"/>
              </a:rPr>
              <a:t>$ cat *_result.txt &gt; output.txt</a:t>
            </a:r>
            <a:endParaRPr dirty="0">
              <a:latin typeface="Courier New" panose="02070309020205020404" pitchFamily="49" charset="0"/>
              <a:cs typeface="Courier New" panose="02070309020205020404" pitchFamily="49" charset="0"/>
            </a:endParaRPr>
          </a:p>
        </p:txBody>
      </p:sp>
      <p:grpSp>
        <p:nvGrpSpPr>
          <p:cNvPr id="186" name="Google Shape;186;p30"/>
          <p:cNvGrpSpPr/>
          <p:nvPr/>
        </p:nvGrpSpPr>
        <p:grpSpPr>
          <a:xfrm>
            <a:off x="431800" y="2132856"/>
            <a:ext cx="8388350" cy="2078037"/>
            <a:chOff x="431800" y="2636838"/>
            <a:chExt cx="8388350" cy="2078037"/>
          </a:xfrm>
        </p:grpSpPr>
        <p:sp>
          <p:nvSpPr>
            <p:cNvPr id="187" name="Google Shape;187;p30"/>
            <p:cNvSpPr txBox="1"/>
            <p:nvPr/>
          </p:nvSpPr>
          <p:spPr>
            <a:xfrm>
              <a:off x="431800" y="2924175"/>
              <a:ext cx="2159000" cy="276999"/>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200" b="1" dirty="0">
                  <a:solidFill>
                    <a:schemeClr val="dk1"/>
                  </a:solidFill>
                  <a:latin typeface="+mn-lt"/>
                  <a:ea typeface="Nunito"/>
                  <a:cs typeface="Calibri" panose="020F0502020204030204" pitchFamily="34" charset="0"/>
                  <a:sym typeface="Nunito"/>
                </a:rPr>
                <a:t>List (20,000) of text files</a:t>
              </a:r>
              <a:endParaRPr dirty="0">
                <a:latin typeface="+mn-lt"/>
                <a:cs typeface="Calibri" panose="020F0502020204030204" pitchFamily="34" charset="0"/>
              </a:endParaRPr>
            </a:p>
          </p:txBody>
        </p:sp>
        <p:sp>
          <p:nvSpPr>
            <p:cNvPr id="188" name="Google Shape;188;p30"/>
            <p:cNvSpPr txBox="1"/>
            <p:nvPr/>
          </p:nvSpPr>
          <p:spPr>
            <a:xfrm>
              <a:off x="7235825" y="3068638"/>
              <a:ext cx="1584325" cy="1236662"/>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b="1" dirty="0">
                  <a:solidFill>
                    <a:srgbClr val="000000"/>
                  </a:solidFill>
                  <a:latin typeface="+mj-lt"/>
                  <a:ea typeface="Nunito"/>
                  <a:cs typeface="Nunito"/>
                  <a:sym typeface="Nunito"/>
                </a:rPr>
                <a:t>A text file: listing  all lines in all books that match the word “dog</a:t>
              </a:r>
              <a:r>
                <a:rPr lang="en-GB" b="1" dirty="0" smtClean="0">
                  <a:solidFill>
                    <a:srgbClr val="000000"/>
                  </a:solidFill>
                  <a:latin typeface="+mj-lt"/>
                  <a:ea typeface="Nunito"/>
                  <a:cs typeface="Nunito"/>
                  <a:sym typeface="Nunito"/>
                </a:rPr>
                <a:t>”</a:t>
              </a:r>
              <a:endParaRPr dirty="0">
                <a:latin typeface="+mj-lt"/>
              </a:endParaRPr>
            </a:p>
          </p:txBody>
        </p:sp>
        <p:sp>
          <p:nvSpPr>
            <p:cNvPr id="189" name="Google Shape;189;p30"/>
            <p:cNvSpPr/>
            <p:nvPr/>
          </p:nvSpPr>
          <p:spPr>
            <a:xfrm>
              <a:off x="2843213" y="2636838"/>
              <a:ext cx="1584325" cy="1800225"/>
            </a:xfrm>
            <a:prstGeom prst="rightArrow">
              <a:avLst>
                <a:gd name="adj1" fmla="val 50000"/>
                <a:gd name="adj2" fmla="val 50000"/>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dirty="0">
                  <a:solidFill>
                    <a:schemeClr val="dk1"/>
                  </a:solidFill>
                  <a:latin typeface="Calibri" panose="020F0502020204030204" pitchFamily="34" charset="0"/>
                  <a:cs typeface="Calibri" panose="020F0502020204030204" pitchFamily="34" charset="0"/>
                  <a:sym typeface="Arial"/>
                </a:rPr>
                <a:t>Some processing code (x 5)</a:t>
              </a:r>
              <a:endParaRPr dirty="0">
                <a:latin typeface="Calibri" panose="020F0502020204030204" pitchFamily="34" charset="0"/>
                <a:cs typeface="Calibri" panose="020F0502020204030204" pitchFamily="34" charset="0"/>
              </a:endParaRPr>
            </a:p>
          </p:txBody>
        </p:sp>
        <p:sp>
          <p:nvSpPr>
            <p:cNvPr id="190" name="Google Shape;190;p30"/>
            <p:cNvSpPr txBox="1"/>
            <p:nvPr/>
          </p:nvSpPr>
          <p:spPr>
            <a:xfrm>
              <a:off x="431800" y="3303588"/>
              <a:ext cx="2159000" cy="276225"/>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200" b="1" dirty="0">
                  <a:solidFill>
                    <a:schemeClr val="dk1"/>
                  </a:solidFill>
                  <a:latin typeface="+mn-lt"/>
                  <a:ea typeface="Nunito"/>
                  <a:cs typeface="Nunito"/>
                  <a:sym typeface="Nunito"/>
                </a:rPr>
                <a:t>List (20,000) of text files</a:t>
              </a:r>
              <a:endParaRPr dirty="0">
                <a:latin typeface="+mn-lt"/>
              </a:endParaRPr>
            </a:p>
          </p:txBody>
        </p:sp>
        <p:sp>
          <p:nvSpPr>
            <p:cNvPr id="191" name="Google Shape;191;p30"/>
            <p:cNvSpPr txBox="1"/>
            <p:nvPr/>
          </p:nvSpPr>
          <p:spPr>
            <a:xfrm>
              <a:off x="431800" y="3679825"/>
              <a:ext cx="2160588" cy="27781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200" b="1" dirty="0">
                  <a:solidFill>
                    <a:schemeClr val="dk1"/>
                  </a:solidFill>
                  <a:latin typeface="+mj-lt"/>
                  <a:ea typeface="Nunito"/>
                  <a:cs typeface="Nunito"/>
                  <a:sym typeface="Nunito"/>
                </a:rPr>
                <a:t>List (20,000) of text files</a:t>
              </a:r>
              <a:endParaRPr dirty="0">
                <a:latin typeface="+mj-lt"/>
              </a:endParaRPr>
            </a:p>
          </p:txBody>
        </p:sp>
        <p:sp>
          <p:nvSpPr>
            <p:cNvPr id="192" name="Google Shape;192;p30"/>
            <p:cNvSpPr txBox="1"/>
            <p:nvPr/>
          </p:nvSpPr>
          <p:spPr>
            <a:xfrm>
              <a:off x="431800" y="4057650"/>
              <a:ext cx="2160588" cy="27781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200" b="1" dirty="0">
                  <a:solidFill>
                    <a:schemeClr val="dk1"/>
                  </a:solidFill>
                  <a:latin typeface="+mj-lt"/>
                  <a:ea typeface="Nunito"/>
                  <a:cs typeface="Nunito"/>
                  <a:sym typeface="Nunito"/>
                </a:rPr>
                <a:t>List (20,000) of text files</a:t>
              </a:r>
              <a:endParaRPr dirty="0">
                <a:latin typeface="+mj-lt"/>
              </a:endParaRPr>
            </a:p>
          </p:txBody>
        </p:sp>
        <p:sp>
          <p:nvSpPr>
            <p:cNvPr id="193" name="Google Shape;193;p30"/>
            <p:cNvSpPr txBox="1"/>
            <p:nvPr/>
          </p:nvSpPr>
          <p:spPr>
            <a:xfrm>
              <a:off x="431800" y="4437063"/>
              <a:ext cx="2160588" cy="277812"/>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200" b="1" dirty="0">
                  <a:solidFill>
                    <a:schemeClr val="dk1"/>
                  </a:solidFill>
                  <a:latin typeface="+mj-lt"/>
                  <a:ea typeface="Nunito"/>
                  <a:cs typeface="Nunito"/>
                  <a:sym typeface="Nunito"/>
                </a:rPr>
                <a:t>List (20,000) of text files</a:t>
              </a:r>
              <a:endParaRPr dirty="0">
                <a:latin typeface="+mj-lt"/>
              </a:endParaRPr>
            </a:p>
          </p:txBody>
        </p:sp>
        <p:sp>
          <p:nvSpPr>
            <p:cNvPr id="194" name="Google Shape;194;p30"/>
            <p:cNvSpPr/>
            <p:nvPr/>
          </p:nvSpPr>
          <p:spPr>
            <a:xfrm>
              <a:off x="5724525" y="2852738"/>
              <a:ext cx="1368425" cy="1368425"/>
            </a:xfrm>
            <a:prstGeom prst="rightArrow">
              <a:avLst>
                <a:gd name="adj1" fmla="val 50000"/>
                <a:gd name="adj2" fmla="val 50000"/>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dirty="0">
                  <a:solidFill>
                    <a:schemeClr val="dk1"/>
                  </a:solidFill>
                  <a:latin typeface="Calibri" panose="020F0502020204030204" pitchFamily="34" charset="0"/>
                  <a:cs typeface="Calibri" panose="020F0502020204030204" pitchFamily="34" charset="0"/>
                  <a:sym typeface="Arial"/>
                </a:rPr>
                <a:t>Group together</a:t>
              </a:r>
              <a:endParaRPr dirty="0">
                <a:latin typeface="Calibri" panose="020F0502020204030204" pitchFamily="34" charset="0"/>
                <a:cs typeface="Calibri" panose="020F0502020204030204" pitchFamily="34" charset="0"/>
              </a:endParaRPr>
            </a:p>
          </p:txBody>
        </p:sp>
        <p:sp>
          <p:nvSpPr>
            <p:cNvPr id="195" name="Google Shape;195;p30"/>
            <p:cNvSpPr txBox="1"/>
            <p:nvPr/>
          </p:nvSpPr>
          <p:spPr>
            <a:xfrm>
              <a:off x="4572000" y="2863850"/>
              <a:ext cx="792163" cy="27781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200" b="1" dirty="0">
                  <a:solidFill>
                    <a:schemeClr val="dk1"/>
                  </a:solidFill>
                  <a:latin typeface="+mj-lt"/>
                  <a:ea typeface="Nunito"/>
                  <a:cs typeface="Nunito"/>
                  <a:sym typeface="Nunito"/>
                </a:rPr>
                <a:t>Result 1</a:t>
              </a:r>
              <a:endParaRPr dirty="0">
                <a:latin typeface="+mj-lt"/>
              </a:endParaRPr>
            </a:p>
          </p:txBody>
        </p:sp>
        <p:sp>
          <p:nvSpPr>
            <p:cNvPr id="196" name="Google Shape;196;p30"/>
            <p:cNvSpPr txBox="1"/>
            <p:nvPr/>
          </p:nvSpPr>
          <p:spPr>
            <a:xfrm>
              <a:off x="4572000" y="3224213"/>
              <a:ext cx="792163" cy="277812"/>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200" b="1" dirty="0">
                  <a:solidFill>
                    <a:schemeClr val="dk1"/>
                  </a:solidFill>
                  <a:latin typeface="+mj-lt"/>
                  <a:ea typeface="Nunito"/>
                  <a:cs typeface="Nunito"/>
                  <a:sym typeface="Nunito"/>
                </a:rPr>
                <a:t>Result 2</a:t>
              </a:r>
              <a:endParaRPr dirty="0">
                <a:latin typeface="+mj-lt"/>
              </a:endParaRPr>
            </a:p>
          </p:txBody>
        </p:sp>
        <p:sp>
          <p:nvSpPr>
            <p:cNvPr id="197" name="Google Shape;197;p30"/>
            <p:cNvSpPr txBox="1"/>
            <p:nvPr/>
          </p:nvSpPr>
          <p:spPr>
            <a:xfrm>
              <a:off x="4572000" y="3586163"/>
              <a:ext cx="792163" cy="276225"/>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200" b="1" dirty="0">
                  <a:solidFill>
                    <a:schemeClr val="dk1"/>
                  </a:solidFill>
                  <a:latin typeface="+mn-lt"/>
                  <a:ea typeface="Nunito"/>
                  <a:cs typeface="Nunito"/>
                  <a:sym typeface="Nunito"/>
                </a:rPr>
                <a:t>Result 3</a:t>
              </a:r>
              <a:endParaRPr dirty="0">
                <a:latin typeface="+mn-lt"/>
              </a:endParaRPr>
            </a:p>
          </p:txBody>
        </p:sp>
        <p:sp>
          <p:nvSpPr>
            <p:cNvPr id="198" name="Google Shape;198;p30"/>
            <p:cNvSpPr txBox="1"/>
            <p:nvPr/>
          </p:nvSpPr>
          <p:spPr>
            <a:xfrm>
              <a:off x="4572000" y="3944938"/>
              <a:ext cx="792163" cy="276225"/>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200" b="1" dirty="0">
                  <a:solidFill>
                    <a:schemeClr val="dk1"/>
                  </a:solidFill>
                  <a:latin typeface="+mj-lt"/>
                  <a:ea typeface="Nunito"/>
                  <a:cs typeface="Nunito"/>
                  <a:sym typeface="Nunito"/>
                </a:rPr>
                <a:t>Result 4</a:t>
              </a:r>
              <a:endParaRPr dirty="0">
                <a:latin typeface="+mj-lt"/>
              </a:endParaRPr>
            </a:p>
          </p:txBody>
        </p:sp>
        <p:sp>
          <p:nvSpPr>
            <p:cNvPr id="199" name="Google Shape;199;p30"/>
            <p:cNvSpPr txBox="1"/>
            <p:nvPr/>
          </p:nvSpPr>
          <p:spPr>
            <a:xfrm>
              <a:off x="4572000" y="4305300"/>
              <a:ext cx="792163" cy="276225"/>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GB" sz="1200" b="1" dirty="0">
                  <a:solidFill>
                    <a:schemeClr val="dk1"/>
                  </a:solidFill>
                  <a:latin typeface="+mj-lt"/>
                  <a:ea typeface="Nunito"/>
                  <a:cs typeface="Nunito"/>
                  <a:sym typeface="Nunito"/>
                </a:rPr>
                <a:t>Result 5</a:t>
              </a:r>
              <a:endParaRPr dirty="0">
                <a:latin typeface="+mj-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330</TotalTime>
  <Words>5387</Words>
  <Application>Microsoft Office PowerPoint</Application>
  <PresentationFormat>On-screen Show (4:3)</PresentationFormat>
  <Paragraphs>492</Paragraphs>
  <Slides>33</Slides>
  <Notes>32</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Noto Sans Symbols</vt:lpstr>
      <vt:lpstr>Calibri</vt:lpstr>
      <vt:lpstr>Merriweather Sans</vt:lpstr>
      <vt:lpstr>ＭＳ Ｐゴシック</vt:lpstr>
      <vt:lpstr>Nunito</vt:lpstr>
      <vt:lpstr>Arial</vt:lpstr>
      <vt:lpstr>Courier</vt:lpstr>
      <vt:lpstr>Courier New</vt:lpstr>
      <vt:lpstr>Arimo</vt:lpstr>
      <vt:lpstr>Arial Rounded MT Bold</vt:lpstr>
      <vt:lpstr>Office Theme</vt:lpstr>
      <vt:lpstr>Parallel processing of large datasets</vt:lpstr>
      <vt:lpstr>What are Big Data?</vt:lpstr>
      <vt:lpstr>Processing big data: the issues</vt:lpstr>
      <vt:lpstr>Some Terminology</vt:lpstr>
      <vt:lpstr>How does my computer do so many things at once?</vt:lpstr>
      <vt:lpstr>Parallel processing for data analysis</vt:lpstr>
      <vt:lpstr>(Almost) everything is parallel these days</vt:lpstr>
      <vt:lpstr>Simple parallelism by hand (1)</vt:lpstr>
      <vt:lpstr>Simple parallelism by hand (2)</vt:lpstr>
      <vt:lpstr>Simple parallelism by hand (3)</vt:lpstr>
      <vt:lpstr>Simple parallelism by hand (4)</vt:lpstr>
      <vt:lpstr>JASMIN &amp; LOTUS</vt:lpstr>
      <vt:lpstr>Scientific computing on JASMIN</vt:lpstr>
      <vt:lpstr>Getting access to JASMIN</vt:lpstr>
      <vt:lpstr>The LOTUS cluster on JASMIN</vt:lpstr>
      <vt:lpstr>LOTUS: JASMIN’s batch processing cluster (1)</vt:lpstr>
      <vt:lpstr>LOTUS: JASMIN’s batch processing cluster  (2)</vt:lpstr>
      <vt:lpstr>Job Submission</vt:lpstr>
      <vt:lpstr>LSF queues on LOTUS </vt:lpstr>
      <vt:lpstr>LSF Scheduler commands</vt:lpstr>
      <vt:lpstr>LSF commands &amp; job states    </vt:lpstr>
      <vt:lpstr>Batch system LSF on LOTUS     </vt:lpstr>
      <vt:lpstr>Batch job example:  extract spatial subsets from CMIP5 experiments (1)</vt:lpstr>
      <vt:lpstr>Batch job example:  extract spatial subsets from CMIP5 experiments (2)</vt:lpstr>
      <vt:lpstr>Batch job example: extract spatial subsets from CMIP5 experiments (3)</vt:lpstr>
      <vt:lpstr>Batch job example: extract spatial subsets from CMIP5 experiments (4)</vt:lpstr>
      <vt:lpstr>    </vt:lpstr>
      <vt:lpstr>Efficiency gains through re-factoring (1)</vt:lpstr>
      <vt:lpstr>Efficiency gains through re-factoring (2)</vt:lpstr>
      <vt:lpstr>The future of parallel data analysis (1)</vt:lpstr>
      <vt:lpstr>The future of parallel data analysis (2)</vt:lpstr>
      <vt:lpstr>The future of parallel data analysis (3)</vt:lpstr>
      <vt:lpstr>Further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processing of large datasets</dc:title>
  <cp:lastModifiedBy>Pamment, JA (Alison) Ms</cp:lastModifiedBy>
  <cp:revision>38</cp:revision>
  <dcterms:modified xsi:type="dcterms:W3CDTF">2018-11-22T11:58:10Z</dcterms:modified>
</cp:coreProperties>
</file>