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17" d="100"/>
          <a:sy n="117" d="100"/>
        </p:scale>
        <p:origin x="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3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261AA41-13D5-403B-AC49-02F2CE8743FF}" type="datetimeFigureOut">
              <a:rPr lang="en-GB"/>
              <a:pPr>
                <a:defRPr/>
              </a:pPr>
              <a:t>18/10/2021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2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CF6A4F-80BB-4B06-BAB8-CC7CDE55AF81}" type="datetimeFigureOut">
              <a:rPr lang="en-GB"/>
              <a:pPr>
                <a:defRPr/>
              </a:pPr>
              <a:t>18/10/2021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6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7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9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49CB68B-AD96-4135-96E1-BA8296BE4230}" type="datetimeFigureOut">
              <a:rPr lang="en-GB"/>
              <a:pPr>
                <a:defRPr/>
              </a:pPr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1E91B75-C225-4755-94AB-A2A89FF6E5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846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6110288"/>
            <a:ext cx="188436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/>
              <a:t>Logging and Debugging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Finding the error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GB" altLang="en-US" sz="2400" b="1" dirty="0">
                <a:cs typeface="Courier New" panose="02070309020205020404" pitchFamily="49" charset="0"/>
              </a:rPr>
              <a:t>Step through until we hit the error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*: '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/home/vagrant/double.py(5)</a:t>
            </a:r>
            <a:r>
              <a:rPr lang="en-GB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= 2 * x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400" b="1" dirty="0">
                <a:cs typeface="Courier New" panose="02070309020205020404" pitchFamily="49" charset="0"/>
              </a:rPr>
              <a:t>The line where the error 						occurred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	</a:t>
            </a:r>
            <a:r>
              <a:rPr lang="en-GB" altLang="en-US" sz="2400" b="1" dirty="0">
                <a:cs typeface="Courier New" panose="02070309020205020404" pitchFamily="49" charset="0"/>
              </a:rPr>
              <a:t>Let's look at x when the error occurred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{'key': 34}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type(x)   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400" b="1" dirty="0">
                <a:cs typeface="Courier New" panose="02070309020205020404" pitchFamily="49" charset="0"/>
              </a:rPr>
              <a:t>It failed because we can't double a 					dictionary!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GB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1383" y="188640"/>
            <a:ext cx="8418512" cy="881063"/>
          </a:xfrm>
        </p:spPr>
        <p:txBody>
          <a:bodyPr/>
          <a:lstStyle/>
          <a:p>
            <a:pPr eaLnBrk="1" hangingPunct="1"/>
            <a:r>
              <a:rPr lang="en-GB" altLang="en-US" b="1" dirty="0"/>
              <a:t>IDEs Wrap this up nicely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3C072A-6F04-804F-9C99-19479173D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980728"/>
            <a:ext cx="8418512" cy="5162941"/>
          </a:xfrm>
        </p:spPr>
      </p:pic>
    </p:spTree>
    <p:extLst>
      <p:ext uri="{BB962C8B-B14F-4D97-AF65-F5344CB8AC3E}">
        <p14:creationId xmlns:p14="http://schemas.microsoft.com/office/powerpoint/2010/main" val="158677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1383" y="188640"/>
            <a:ext cx="8418512" cy="881063"/>
          </a:xfrm>
        </p:spPr>
        <p:txBody>
          <a:bodyPr/>
          <a:lstStyle/>
          <a:p>
            <a:pPr eaLnBrk="1" hangingPunct="1"/>
            <a:r>
              <a:rPr lang="en-GB" altLang="en-US" b="1" dirty="0"/>
              <a:t>IDEs Wrap this up nicely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3C072A-6F04-804F-9C99-19479173D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980728"/>
            <a:ext cx="8418512" cy="516294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719556-ED0B-AF4F-ABDE-4F6BB3D3BBD6}"/>
              </a:ext>
            </a:extLst>
          </p:cNvPr>
          <p:cNvSpPr/>
          <p:nvPr/>
        </p:nvSpPr>
        <p:spPr>
          <a:xfrm>
            <a:off x="4283968" y="2636912"/>
            <a:ext cx="4392488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F3CA932-4B10-E346-AE76-9609CEC56AD1}"/>
              </a:ext>
            </a:extLst>
          </p:cNvPr>
          <p:cNvSpPr/>
          <p:nvPr/>
        </p:nvSpPr>
        <p:spPr>
          <a:xfrm>
            <a:off x="1187624" y="2242500"/>
            <a:ext cx="2664296" cy="13196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 breakpoint</a:t>
            </a:r>
          </a:p>
        </p:txBody>
      </p:sp>
    </p:spTree>
    <p:extLst>
      <p:ext uri="{BB962C8B-B14F-4D97-AF65-F5344CB8AC3E}">
        <p14:creationId xmlns:p14="http://schemas.microsoft.com/office/powerpoint/2010/main" val="283294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1383" y="188640"/>
            <a:ext cx="8418512" cy="881063"/>
          </a:xfrm>
        </p:spPr>
        <p:txBody>
          <a:bodyPr/>
          <a:lstStyle/>
          <a:p>
            <a:pPr eaLnBrk="1" hangingPunct="1"/>
            <a:r>
              <a:rPr lang="en-GB" altLang="en-US" b="1" dirty="0"/>
              <a:t>IDEs Wrap this up nicely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3C072A-6F04-804F-9C99-19479173D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980728"/>
            <a:ext cx="8418512" cy="516294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719556-ED0B-AF4F-ABDE-4F6BB3D3BBD6}"/>
              </a:ext>
            </a:extLst>
          </p:cNvPr>
          <p:cNvSpPr/>
          <p:nvPr/>
        </p:nvSpPr>
        <p:spPr>
          <a:xfrm>
            <a:off x="1043608" y="4509120"/>
            <a:ext cx="7560840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0DF7ADD-D5D6-4247-826A-B46B9C86AA60}"/>
              </a:ext>
            </a:extLst>
          </p:cNvPr>
          <p:cNvSpPr/>
          <p:nvPr/>
        </p:nvSpPr>
        <p:spPr>
          <a:xfrm rot="10800000" flipV="1">
            <a:off x="5868144" y="4245315"/>
            <a:ext cx="2664296" cy="13196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Variables in scope</a:t>
            </a:r>
          </a:p>
        </p:txBody>
      </p:sp>
    </p:spTree>
    <p:extLst>
      <p:ext uri="{BB962C8B-B14F-4D97-AF65-F5344CB8AC3E}">
        <p14:creationId xmlns:p14="http://schemas.microsoft.com/office/powerpoint/2010/main" val="65962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1383" y="188640"/>
            <a:ext cx="8418512" cy="881063"/>
          </a:xfrm>
        </p:spPr>
        <p:txBody>
          <a:bodyPr/>
          <a:lstStyle/>
          <a:p>
            <a:pPr eaLnBrk="1" hangingPunct="1"/>
            <a:r>
              <a:rPr lang="en-GB" altLang="en-US" b="1" dirty="0"/>
              <a:t>IDEs Wrap this up nicely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3C072A-6F04-804F-9C99-19479173D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980728"/>
            <a:ext cx="8418512" cy="516294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719556-ED0B-AF4F-ABDE-4F6BB3D3BBD6}"/>
              </a:ext>
            </a:extLst>
          </p:cNvPr>
          <p:cNvSpPr/>
          <p:nvPr/>
        </p:nvSpPr>
        <p:spPr>
          <a:xfrm>
            <a:off x="1259632" y="4221088"/>
            <a:ext cx="2592288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DE93B60-4A2E-3047-8EB4-27EE2C1A4F00}"/>
              </a:ext>
            </a:extLst>
          </p:cNvPr>
          <p:cNvSpPr/>
          <p:nvPr/>
        </p:nvSpPr>
        <p:spPr>
          <a:xfrm rot="10800000" flipV="1">
            <a:off x="3886202" y="3657137"/>
            <a:ext cx="2916322" cy="14879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Controls to step through code and explore</a:t>
            </a:r>
          </a:p>
        </p:txBody>
      </p:sp>
    </p:spTree>
    <p:extLst>
      <p:ext uri="{BB962C8B-B14F-4D97-AF65-F5344CB8AC3E}">
        <p14:creationId xmlns:p14="http://schemas.microsoft.com/office/powerpoint/2010/main" val="134816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Logging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/>
              <a:t>Python has the "logging" module which allows you to log in many useful ways:</a:t>
            </a:r>
          </a:p>
          <a:p>
            <a:pPr eaLnBrk="1" hangingPunct="1"/>
            <a:r>
              <a:rPr lang="en-GB" altLang="en-US"/>
              <a:t>To the terminal</a:t>
            </a:r>
          </a:p>
          <a:p>
            <a:pPr eaLnBrk="1" hangingPunct="1"/>
            <a:r>
              <a:rPr lang="en-GB" altLang="en-US"/>
              <a:t>To file(s)</a:t>
            </a:r>
          </a:p>
          <a:p>
            <a:pPr eaLnBrk="1" hangingPunct="1"/>
            <a:r>
              <a:rPr lang="en-GB" altLang="en-US"/>
              <a:t>To custom-handlers (e.g. e-mail)</a:t>
            </a:r>
          </a:p>
          <a:p>
            <a:pPr eaLnBrk="1" hangingPunct="1"/>
            <a:r>
              <a:rPr lang="en-GB" altLang="en-US"/>
              <a:t>To system log files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Logging options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You can configure:</a:t>
            </a:r>
          </a:p>
          <a:p>
            <a:pPr lvl="1" eaLnBrk="1" hangingPunct="1"/>
            <a:r>
              <a:rPr lang="en-GB" altLang="en-US"/>
              <a:t>The number of loggers</a:t>
            </a:r>
          </a:p>
          <a:p>
            <a:pPr lvl="1" eaLnBrk="1" hangingPunct="1"/>
            <a:r>
              <a:rPr lang="en-GB" altLang="en-US"/>
              <a:t>The format of log messages</a:t>
            </a:r>
          </a:p>
          <a:p>
            <a:pPr lvl="1" eaLnBrk="1" hangingPunct="1"/>
            <a:r>
              <a:rPr lang="en-GB" altLang="en-US"/>
              <a:t>The level of ferocity with which logging should happen, e.g.:</a:t>
            </a:r>
          </a:p>
          <a:p>
            <a:pPr lvl="2" eaLnBrk="1" hangingPunct="1"/>
            <a:r>
              <a:rPr lang="en-GB" altLang="en-US"/>
              <a:t>Log everything in "DEBUG" mode</a:t>
            </a:r>
          </a:p>
          <a:p>
            <a:pPr lvl="2" eaLnBrk="1" hangingPunct="1"/>
            <a:r>
              <a:rPr lang="en-GB" altLang="en-US"/>
              <a:t>Only log errors in "operational" mode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Alas, no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3"/>
            <a:ext cx="8686800" cy="485775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4000" dirty="0"/>
              <a:t>We do not have time to cover logging properly. This could get you started: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sys, logging  </a:t>
            </a:r>
            <a:r>
              <a:rPr lang="en-GB" sz="2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You'll need both these modules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stream_handler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logging.StreamHandler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stream_handler.formatter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logging.Formatter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logging.BASIC_FORMAT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log =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(__name__)  </a:t>
            </a:r>
            <a:r>
              <a:rPr lang="en-GB" sz="2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logger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log.addHandler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stream_handler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GB" sz="2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handler to display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log.setLevel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GB" sz="2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minimum logging level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log.warning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("Danger! Will Robinson! Danger!")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WARNING:&lt;</a:t>
            </a:r>
            <a:r>
              <a:rPr lang="en-GB" sz="2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GB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&gt;:Danger! Will Robinson! Danger!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dirty="0"/>
              <a:t>Or, the shortened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logging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(level=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logging.INFO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log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(__name__)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log.info("The system is running")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INFO:root:The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system is running.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log.debug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("Nothing said") </a:t>
            </a:r>
            <a:r>
              <a:rPr lang="en-GB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 displayed 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because logging at lower than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priority level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log.error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("Now it's serious!")</a:t>
            </a:r>
            <a:endParaRPr lang="en-GB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ERROR:&lt;</a:t>
            </a: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&gt;:Now it's serious!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What is the python debugger?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00200"/>
            <a:ext cx="8434388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/>
              <a:t>We all write code with bugs in...that is why it is important to write tests for our code.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/>
              <a:t>The python debugger is a tool that allows you to:</a:t>
            </a:r>
          </a:p>
          <a:p>
            <a:pPr eaLnBrk="1" hangingPunct="1"/>
            <a:r>
              <a:rPr lang="en-GB" altLang="en-US" sz="2400"/>
              <a:t>Run through your code interactively;</a:t>
            </a:r>
          </a:p>
          <a:p>
            <a:pPr eaLnBrk="1" hangingPunct="1"/>
            <a:r>
              <a:rPr lang="en-GB" altLang="en-US" sz="2400"/>
              <a:t>Inspect/change the variables at run-time;</a:t>
            </a:r>
          </a:p>
          <a:p>
            <a:pPr eaLnBrk="1" hangingPunct="1"/>
            <a:r>
              <a:rPr lang="en-GB" altLang="en-US" sz="2400"/>
              <a:t>Set "break points" in the code where you can step in and examine the state.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11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i="1"/>
              <a:t>Best illustrated through an example...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A simple script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GB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double_it(x):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the main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items = [34, 6.2, {"key": 34}]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GB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items: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(double_it(i))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6100" y="1700213"/>
            <a:ext cx="4176713" cy="1077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/>
              <a:t>Can you guess where python raises an error?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A simple script – with debugger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958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pdb                   </a:t>
            </a:r>
            <a:r>
              <a:rPr lang="en-GB" altLang="en-US" sz="200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debugger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double_it(x):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pdb.set_trace()        </a:t>
            </a:r>
            <a:r>
              <a:rPr lang="en-GB" altLang="en-US" sz="200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a break point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the main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items = [34, 6.2, {"key": 34}]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items: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(double_it(i))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Debugger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40067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double.py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/home/vagrant/double.py(5)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	</a:t>
            </a:r>
            <a:r>
              <a:rPr lang="en-GB" altLang="en-US" sz="2000" b="1" dirty="0">
                <a:cs typeface="Courier New" panose="02070309020205020404" pitchFamily="49" charset="0"/>
              </a:rPr>
              <a:t>Run the next line of code</a:t>
            </a:r>
            <a:endParaRPr lang="en-GB" altLang="en-US" sz="1800" b="1" dirty="0"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/home/vagrant/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  <a:r>
              <a:rPr lang="en-GB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double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print(double, x)   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b="1" dirty="0">
                <a:cs typeface="Courier New" panose="02070309020205020404" pitchFamily="49" charset="0"/>
              </a:rPr>
              <a:t>Display current values of double and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68 34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GB" altLang="en-US" sz="2000" b="1" dirty="0">
                <a:cs typeface="Courier New" panose="02070309020205020404" pitchFamily="49" charset="0"/>
              </a:rPr>
              <a:t>Run the next line of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--Return--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/home/vagrant/double.py(6)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()-&gt;68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double</a:t>
            </a:r>
            <a:endParaRPr lang="en-GB" alt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104</TotalTime>
  <Words>765</Words>
  <Application>Microsoft Macintosh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UKRI-stfc-nerc-ceda-ncas-nceo-softwarecarpentry-Presentation-Template</vt:lpstr>
      <vt:lpstr>Python</vt:lpstr>
      <vt:lpstr>Logging</vt:lpstr>
      <vt:lpstr>Logging options</vt:lpstr>
      <vt:lpstr>Alas, no time</vt:lpstr>
      <vt:lpstr>Or, the shortened version</vt:lpstr>
      <vt:lpstr>What is the python debugger?</vt:lpstr>
      <vt:lpstr>A simple script</vt:lpstr>
      <vt:lpstr>A simple script – with debugger</vt:lpstr>
      <vt:lpstr>Debugger in action</vt:lpstr>
      <vt:lpstr>Finding the error</vt:lpstr>
      <vt:lpstr>IDEs Wrap this up nicely</vt:lpstr>
      <vt:lpstr>IDEs Wrap this up nicely</vt:lpstr>
      <vt:lpstr>IDEs Wrap this up nicely</vt:lpstr>
      <vt:lpstr>IDEs Wrap this up nicely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and Error handling</dc:title>
  <dc:creator>Authorised User</dc:creator>
  <cp:lastModifiedBy>Smith, Richard (STFC,RAL,RALSP)</cp:lastModifiedBy>
  <cp:revision>41</cp:revision>
  <dcterms:created xsi:type="dcterms:W3CDTF">2014-03-03T17:02:02Z</dcterms:created>
  <dcterms:modified xsi:type="dcterms:W3CDTF">2021-10-18T15:05:11Z</dcterms:modified>
</cp:coreProperties>
</file>