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70" r:id="rId2"/>
    <p:sldId id="261" r:id="rId3"/>
    <p:sldId id="27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628" r:id="rId13"/>
    <p:sldId id="626" r:id="rId14"/>
    <p:sldId id="570" r:id="rId15"/>
    <p:sldId id="571" r:id="rId16"/>
    <p:sldId id="572" r:id="rId17"/>
    <p:sldId id="573" r:id="rId18"/>
    <p:sldId id="574" r:id="rId19"/>
    <p:sldId id="575" r:id="rId20"/>
    <p:sldId id="526" r:id="rId21"/>
    <p:sldId id="578" r:id="rId22"/>
    <p:sldId id="576" r:id="rId23"/>
    <p:sldId id="577" r:id="rId24"/>
    <p:sldId id="579" r:id="rId25"/>
    <p:sldId id="622" r:id="rId26"/>
    <p:sldId id="580" r:id="rId27"/>
    <p:sldId id="581" r:id="rId28"/>
    <p:sldId id="582" r:id="rId29"/>
    <p:sldId id="583" r:id="rId30"/>
    <p:sldId id="586" r:id="rId31"/>
    <p:sldId id="587" r:id="rId32"/>
    <p:sldId id="588" r:id="rId33"/>
    <p:sldId id="589" r:id="rId34"/>
    <p:sldId id="591" r:id="rId35"/>
    <p:sldId id="593" r:id="rId36"/>
    <p:sldId id="594" r:id="rId37"/>
    <p:sldId id="625" r:id="rId38"/>
    <p:sldId id="623" r:id="rId39"/>
    <p:sldId id="624" r:id="rId40"/>
    <p:sldId id="627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 autoAdjust="0"/>
    <p:restoredTop sz="94579" autoAdjust="0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FFFD33-5936-4F1F-90E3-68CAD1467CB0}" type="datetimeFigureOut">
              <a:rPr lang="en-GB"/>
              <a:pPr>
                <a:defRPr/>
              </a:pPr>
              <a:t>10/09/2021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7E10EC-C24A-4C83-B3B6-053603FE64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CD889E-7F58-49E8-8039-E927444C7767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1229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229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7F9DC5-3684-4131-81B4-8223FD2C4D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0275A54-D693-4CA0-9230-1425413BAE6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7E29B01-82FF-4821-8B9C-EE2D8CD31FB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B8B9E50-3285-4C42-855E-3458611A09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E167DDB-9FE0-4431-8B65-5F62536D72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8281B8-6BC4-44AE-BA3E-C4569B3B300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AF1C95-307D-4FED-B65C-09813086C9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F6F37C-D299-41C8-B5A4-E8F8325E07E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6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D15C8A-8695-4003-8DEC-927AE2FF1A0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7224DBB-1696-4A90-8BA5-455D0C97498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0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1C39F6-5F53-46C3-8DDC-404E3477002C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1433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434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E50CAEE-9874-4AC2-8F83-DFA5CF5AC6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2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D2BC596-CD2D-45C5-947C-661FBCC98F6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4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5FCEF4F-986C-4E4B-9DD4-72AC40E4A6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6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36214DB-C719-4881-8CF1-F21DC6B58CE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8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411A87-FA29-4924-A750-14A0AA9ED58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0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F3A898F-F5B9-493F-A439-DA0B213910E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3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CE5EE-4110-4BD8-834E-4B0E50858EC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5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4E9CE82-7E10-4886-ABA0-02BE3F58922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D533018-96AB-4ECB-90B8-1EE2D9B9966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32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5A82F60-DD58-487C-92CB-C044C3AAEE0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52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DE1D3A-CCFB-4D45-AA35-4CB07A518716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1638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638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226DBD-21A1-47E5-AF27-C7AD4ACFAE1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7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BB609C4-0AA8-4B42-AE69-2250D4FDE6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93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7857DD-2B56-4B1A-AD94-C4CC30FDE82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1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08209E-F9E3-42FC-A330-2D113F54A65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0CDB05-7C3B-4F7C-8077-757C9D4C439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55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B16971B-D947-4AAC-9E99-6E79380188E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7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A2FF1E-C1D9-4B7E-8749-0CD1561A9A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96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0FB5CC7-2AFC-4D90-9B7F-E735CAE062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16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ACC91B-0AF1-4E1B-BCB5-7F357C0EC145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843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A454DE-B357-4313-AE16-0827D4E07455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0484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4C32EE-18B9-493B-A0CE-C9BF1350399B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253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1DD040-4125-4D7B-9A0E-1D5544836C2E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458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9D41A0-7F87-4CE2-97B6-5CD688BE9735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2662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662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6CE43B-95EE-4AF1-9B99-37561B7CB0DB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867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8363817-11C3-49F9-881D-C89E6DA849F0}" type="datetimeFigureOut">
              <a:rPr lang="en-GB"/>
              <a:pPr>
                <a:defRPr/>
              </a:pPr>
              <a:t>10/09/2021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4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0873D9-6AEC-4EC5-A2E4-04D4C754B0F1}" type="datetimeFigureOut">
              <a:rPr lang="en-GB"/>
              <a:pPr>
                <a:defRPr/>
              </a:pPr>
              <a:t>10/09/2021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4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1590A-A16D-400D-9047-4B1AE9FA1193}" type="datetimeFigureOut">
              <a:rPr lang="en-GB"/>
              <a:pPr>
                <a:defRPr/>
              </a:pPr>
              <a:t>10/09/2021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3658E-A532-473D-A880-39296885E1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204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/>
              <a:t>Sets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+mn-cs"/>
              </a:rPr>
              <a:t>Ag Stephens, Alan Iwi and </a:t>
            </a:r>
            <a:r>
              <a:rPr lang="en-GB" sz="1400">
                <a:latin typeface="+mn-lt"/>
                <a:cs typeface="+mn-cs"/>
              </a:rPr>
              <a:t>Tommy Godfrey.</a:t>
            </a:r>
            <a:endParaRPr lang="en-GB" sz="14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71488" y="1125538"/>
            <a:ext cx="8228012" cy="4403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Nimbus Sans L" pitchFamily="34"/>
              </a:rPr>
              <a:t>returning a new set</a:t>
            </a:r>
            <a:br>
              <a:rPr lang="en-GB" dirty="0">
                <a:latin typeface="Nimbus Sans L" pitchFamily="34"/>
              </a:rPr>
            </a:br>
            <a:endParaRPr lang="en-GB" sz="1400" dirty="0">
              <a:latin typeface="Nimbus Sans L" pitchFamily="34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{ 2, 3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{ 3, 4 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|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&amp;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-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^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4}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 dirty="0"/>
              <a:t>Set combiners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395288" y="1381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 operators vs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281113"/>
            <a:ext cx="8228012" cy="50577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operators will </a:t>
            </a:r>
            <a:r>
              <a:rPr lang="en-GB" sz="2400" b="1" dirty="0"/>
              <a:t>ONLY</a:t>
            </a:r>
            <a:r>
              <a:rPr lang="en-GB" sz="2400" dirty="0"/>
              <a:t> work on two sets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equivalent methods will work with anything you can loop over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set1 = { 2, 3 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set2 = { 3, 4 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(set1 - set2)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b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( 3, 4 )</a:t>
            </a:r>
            <a:endParaRPr lang="en-GB" sz="2200" dirty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(set1 -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en-GB" sz="2200" i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(set1.difference(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</p:txBody>
      </p:sp>
      <p:sp>
        <p:nvSpPr>
          <p:cNvPr id="2" name="Left Arrow 1"/>
          <p:cNvSpPr/>
          <p:nvPr/>
        </p:nvSpPr>
        <p:spPr>
          <a:xfrm>
            <a:off x="5508104" y="3933056"/>
            <a:ext cx="2880320" cy="9361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FAILS</a:t>
            </a:r>
          </a:p>
        </p:txBody>
      </p:sp>
      <p:sp>
        <p:nvSpPr>
          <p:cNvPr id="5" name="Left Arrow 4"/>
          <p:cNvSpPr/>
          <p:nvPr/>
        </p:nvSpPr>
        <p:spPr>
          <a:xfrm>
            <a:off x="5508104" y="5053653"/>
            <a:ext cx="2880320" cy="93610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SUCCEEDS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 bwMode="auto">
          <a:xfrm>
            <a:off x="342721" y="3326761"/>
            <a:ext cx="7771680" cy="86256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GB" altLang="en-US" sz="5443"/>
              <a:t>Python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 bwMode="auto">
          <a:xfrm>
            <a:off x="342721" y="4202280"/>
            <a:ext cx="6857280" cy="55296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177"/>
              <a:t>Dictionaries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latin typeface="Calibri" panose="020F0502020204030204" pitchFamily="34" charset="0"/>
              </a:rPr>
              <a:t>dictionary?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A collection of key/value pairs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Keys are: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23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- Immutable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296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- Unique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354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- Stored in order of entry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03521" y="4055401"/>
            <a:ext cx="2090880" cy="10974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177" dirty="0">
                <a:latin typeface="+mn-lt"/>
              </a:rPr>
              <a:t>Since Python 3.7 – before were unordered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45601" y="4160521"/>
            <a:ext cx="1357920" cy="142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41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Stored in order of entry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No restrictions on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5407506" cy="472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Immutable – they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cannot</a:t>
            </a: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 be changed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Stored in order of entry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No restrictions on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- Don't have to be immutable or unique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Sets in 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4294967295"/>
          </p:nvPr>
        </p:nvSpPr>
        <p:spPr>
          <a:xfrm>
            <a:off x="611188" y="914400"/>
            <a:ext cx="8228012" cy="5051425"/>
          </a:xfrm>
        </p:spPr>
        <p:txBody>
          <a:bodyPr anchor="ctr"/>
          <a:lstStyle/>
          <a:p>
            <a:pPr eaLnBrk="1" hangingPunct="1"/>
            <a:r>
              <a:rPr lang="en-GB" altLang="en-US" sz="2400"/>
              <a:t>A type of </a:t>
            </a:r>
            <a:r>
              <a:rPr lang="en-GB" altLang="en-US" sz="2400" u="sng"/>
              <a:t>collection</a:t>
            </a:r>
            <a:r>
              <a:rPr lang="en-GB" altLang="en-US" sz="2400"/>
              <a:t> (as are lists and tuples). </a:t>
            </a:r>
          </a:p>
          <a:p>
            <a:pPr eaLnBrk="1" hangingPunct="1"/>
            <a:endParaRPr lang="en-GB" altLang="en-US" sz="1400"/>
          </a:p>
          <a:p>
            <a:pPr eaLnBrk="1" hangingPunct="1"/>
            <a:r>
              <a:rPr lang="en-GB" altLang="en-US" sz="2400"/>
              <a:t>Main differences from a list:</a:t>
            </a:r>
          </a:p>
          <a:p>
            <a:pPr lvl="1" eaLnBrk="1" hangingPunct="1"/>
            <a:r>
              <a:rPr lang="en-GB" altLang="en-US" u="sng">
                <a:cs typeface="DejaVu Sans" pitchFamily="34" charset="0"/>
              </a:rPr>
              <a:t>Unordered</a:t>
            </a:r>
            <a:r>
              <a:rPr lang="en-GB" altLang="en-US">
                <a:cs typeface="DejaVu Sans" pitchFamily="34" charset="0"/>
              </a:rPr>
              <a:t> collection:</a:t>
            </a:r>
          </a:p>
          <a:p>
            <a:pPr lvl="2" eaLnBrk="1" hangingPunct="1"/>
            <a:r>
              <a:rPr lang="en-GB" altLang="en-US">
                <a:cs typeface="DejaVu Sans" pitchFamily="34" charset="0"/>
              </a:rPr>
              <a:t>not indexed by number</a:t>
            </a:r>
          </a:p>
          <a:p>
            <a:pPr lvl="2" eaLnBrk="1" hangingPunct="1"/>
            <a:r>
              <a:rPr lang="en-GB" altLang="en-US"/>
              <a:t>printing / looping over set gives elements in no particular order</a:t>
            </a:r>
          </a:p>
          <a:p>
            <a:pPr eaLnBrk="1" hangingPunct="1"/>
            <a:endParaRPr lang="en-GB" altLang="en-US" sz="1600">
              <a:cs typeface="DejaVu Sans" pitchFamily="34" charset="0"/>
            </a:endParaRPr>
          </a:p>
          <a:p>
            <a:pPr eaLnBrk="1" hangingPunct="1"/>
            <a:r>
              <a:rPr lang="en-GB" altLang="en-US" sz="2400">
                <a:cs typeface="DejaVu Sans" pitchFamily="34" charset="0"/>
              </a:rPr>
              <a:t>Collection of </a:t>
            </a:r>
            <a:r>
              <a:rPr lang="en-GB" altLang="en-US" sz="2400" u="sng">
                <a:cs typeface="DejaVu Sans" pitchFamily="34" charset="0"/>
              </a:rPr>
              <a:t>distinct</a:t>
            </a:r>
            <a:r>
              <a:rPr lang="en-GB" altLang="en-US" sz="2400">
                <a:cs typeface="DejaVu Sans" pitchFamily="34" charset="0"/>
              </a:rPr>
              <a:t> items:</a:t>
            </a:r>
          </a:p>
          <a:p>
            <a:pPr lvl="1" eaLnBrk="1" hangingPunct="1"/>
            <a:r>
              <a:rPr lang="en-GB" altLang="en-US">
                <a:cs typeface="DejaVu Sans" pitchFamily="34" charset="0"/>
              </a:rPr>
              <a:t>The same element can only appear once.</a:t>
            </a:r>
            <a:br>
              <a:rPr lang="en-GB" altLang="en-US" sz="2600">
                <a:cs typeface="DejaVu Sans" pitchFamily="34" charset="0"/>
              </a:rPr>
            </a:br>
            <a:endParaRPr lang="en-GB" altLang="en-US" sz="1600">
              <a:cs typeface="DejaVu Sans" pitchFamily="34" charset="0"/>
            </a:endParaRPr>
          </a:p>
          <a:p>
            <a:pPr eaLnBrk="1" hangingPunct="1">
              <a:buSzPct val="45000"/>
              <a:buFont typeface="StarSymbol"/>
              <a:buChar char="●"/>
            </a:pPr>
            <a:r>
              <a:rPr lang="en-GB" altLang="en-US" sz="2400"/>
              <a:t>Analogous to sets in mathematics.</a:t>
            </a:r>
          </a:p>
        </p:txBody>
      </p:sp>
      <p:sp>
        <p:nvSpPr>
          <p:cNvPr id="4" name="Freeform 3"/>
          <p:cNvSpPr/>
          <p:nvPr/>
        </p:nvSpPr>
        <p:spPr>
          <a:xfrm>
            <a:off x="7440613" y="4946650"/>
            <a:ext cx="587375" cy="587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146925" y="4946650"/>
            <a:ext cx="587375" cy="5889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310438" y="4652963"/>
            <a:ext cx="587375" cy="5889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912598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Create a dictionary by putting key:value pairs in </a:t>
            </a:r>
            <a:r>
              <a:rPr lang="en-US" altLang="en-US" sz="254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912598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Create a dictionary by putting key:value pairs in </a:t>
            </a:r>
            <a:r>
              <a:rPr lang="en-US" altLang="en-US" sz="254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72665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95361" y="1983241"/>
            <a:ext cx="4720651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Retrieve values by putting key in []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72665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95361" y="1983241"/>
            <a:ext cx="4720651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Just like indexing strings and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72665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495361" y="3259081"/>
            <a:ext cx="7860960" cy="99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</a:t>
            </a:r>
            <a:r>
              <a:rPr lang="en-US" altLang="en-US" sz="2177" b="1">
                <a:latin typeface="Courier New" panose="02070309020205020404" pitchFamily="49" charset="0"/>
              </a:rPr>
              <a:t>print</a:t>
            </a:r>
            <a:r>
              <a:rPr lang="en-US" altLang="en-US" sz="2177">
                <a:latin typeface="Courier New" panose="02070309020205020404" pitchFamily="49" charset="0"/>
              </a:rPr>
              <a:t>(birthdays['Newton'])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1642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495361" y="1983241"/>
            <a:ext cx="4720651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Just like indexing strings and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72665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95361" y="3259081"/>
            <a:ext cx="7860960" cy="99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(birthdays['Newton'])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chemeClr val="bg2"/>
                </a:solidFill>
                <a:latin typeface="Courier New" panose="02070309020205020404" pitchFamily="49" charset="0"/>
              </a:rPr>
              <a:t>1642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495361" y="1983241"/>
            <a:ext cx="4720651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Just like indexing strings and lists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96801" y="4174921"/>
            <a:ext cx="556460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Just like using a phonebook or dictionary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4910383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Add another value by assigning to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birthdays['Turing'] = 1612 </a:t>
            </a:r>
            <a:r>
              <a:rPr lang="en-US" altLang="en-US" sz="2177">
                <a:solidFill>
                  <a:srgbClr val="FFC000"/>
                </a:solidFill>
                <a:latin typeface="Courier New" panose="02070309020205020404" pitchFamily="49" charset="0"/>
              </a:rPr>
              <a:t># that's not right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4910383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birthdays['Turing'] = 1612 # that's not right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4910383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93922" y="1914121"/>
            <a:ext cx="5548507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Overwrite value by assigning to it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birthdays['Turing'] = 1612 # that's not right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4910383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493921" y="2637001"/>
            <a:ext cx="7860960" cy="14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birthdays['Turing'] = 1912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 print</a:t>
            </a:r>
            <a:r>
              <a:rPr lang="en-US" altLang="en-US" sz="2177">
                <a:latin typeface="Courier New" panose="02070309020205020404" pitchFamily="49" charset="0"/>
              </a:rPr>
              <a:t>(birthdays)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{'Turing' : 1912, 'Newton' : 1642, 'Darwin' : 1809}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93922" y="1914121"/>
            <a:ext cx="5548507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Overwrite value by assigning to it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 bwMode="auto">
          <a:xfrm>
            <a:off x="3311525" y="2289175"/>
            <a:ext cx="2822575" cy="2765425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76713" y="2749550"/>
            <a:ext cx="287337" cy="2873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0825" y="3843338"/>
            <a:ext cx="288925" cy="2889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97463" y="3268663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9" name="Straight Arrow Connector 10"/>
          <p:cNvCxnSpPr>
            <a:cxnSpLocks noChangeShapeType="1"/>
          </p:cNvCxnSpPr>
          <p:nvPr/>
        </p:nvCxnSpPr>
        <p:spPr bwMode="auto">
          <a:xfrm rot="10800000">
            <a:off x="3254375" y="2519363"/>
            <a:ext cx="1036638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2967038" y="4016375"/>
            <a:ext cx="1209675" cy="230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8"/>
          <p:cNvCxnSpPr>
            <a:cxnSpLocks noChangeShapeType="1"/>
          </p:cNvCxnSpPr>
          <p:nvPr/>
        </p:nvCxnSpPr>
        <p:spPr bwMode="auto">
          <a:xfrm flipV="1">
            <a:off x="5270500" y="3036888"/>
            <a:ext cx="12096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144713" y="2230438"/>
            <a:ext cx="10525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'Turing'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763713" y="4075113"/>
            <a:ext cx="11461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'Newton'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596063" y="2806700"/>
            <a:ext cx="1111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'Darwin'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4513" y="773113"/>
            <a:ext cx="66151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Note: entries are </a:t>
            </a:r>
            <a:r>
              <a:rPr lang="en-US" altLang="en-US" sz="2800" i="1" dirty="0">
                <a:latin typeface="Calibri" panose="020F0502020204030204" pitchFamily="34" charset="0"/>
              </a:rPr>
              <a:t>not</a:t>
            </a:r>
            <a:r>
              <a:rPr lang="en-US" altLang="en-US" sz="2800" dirty="0">
                <a:latin typeface="Calibri" panose="020F0502020204030204" pitchFamily="34" charset="0"/>
              </a:rPr>
              <a:t>  in any particular order</a:t>
            </a:r>
          </a:p>
        </p:txBody>
      </p:sp>
    </p:spTree>
    <p:extLst>
      <p:ext uri="{BB962C8B-B14F-4D97-AF65-F5344CB8AC3E}">
        <p14:creationId xmlns:p14="http://schemas.microsoft.com/office/powerpoint/2010/main" val="3409874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4984185" cy="61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Key must be in dictionary </a:t>
            </a:r>
            <a:r>
              <a:rPr lang="en-US" altLang="en-US" sz="2540" i="1">
                <a:latin typeface="Calibri" panose="020F0502020204030204" pitchFamily="34" charset="0"/>
              </a:rPr>
              <a:t>before</a:t>
            </a:r>
            <a:r>
              <a:rPr lang="en-US" altLang="en-US" sz="2540">
                <a:latin typeface="Calibri" panose="020F0502020204030204" pitchFamily="34" charset="0"/>
              </a:rPr>
              <a:t> use</a:t>
            </a:r>
            <a:endParaRPr lang="en-US" altLang="en-US" sz="2540"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89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rgbClr val="00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rgbClr val="000000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FF0000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4984185" cy="61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54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54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89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chemeClr val="bg2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4984185" cy="61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54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54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93921" y="2461321"/>
            <a:ext cx="5016438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Test whether key is present using </a:t>
            </a:r>
            <a:r>
              <a:rPr lang="en-US" altLang="en-US" sz="2540">
                <a:latin typeface="Courier New" panose="02070309020205020404" pitchFamily="49" charset="0"/>
              </a:rPr>
              <a:t>in</a:t>
            </a:r>
            <a:endParaRPr lang="en-US" altLang="en-US" sz="254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89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chemeClr val="bg2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4984185" cy="61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54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54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93921" y="3184201"/>
            <a:ext cx="7860960" cy="1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'Nightingale' </a:t>
            </a:r>
            <a:r>
              <a:rPr lang="en-US" altLang="en-US" sz="2177" b="1">
                <a:latin typeface="Courier New" panose="02070309020205020404" pitchFamily="49" charset="0"/>
              </a:rPr>
              <a:t>in</a:t>
            </a:r>
            <a:r>
              <a:rPr lang="en-US" altLang="en-US" sz="2177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False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'Darwin' </a:t>
            </a:r>
            <a:r>
              <a:rPr lang="en-US" altLang="en-US" sz="2177" b="1">
                <a:latin typeface="Courier New" panose="02070309020205020404" pitchFamily="49" charset="0"/>
              </a:rPr>
              <a:t>in</a:t>
            </a:r>
            <a:r>
              <a:rPr lang="en-US" altLang="en-US" sz="2177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493921" y="2461321"/>
            <a:ext cx="5016438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Test whether key is present using </a:t>
            </a:r>
            <a:r>
              <a:rPr lang="en-US" altLang="en-US" sz="2540">
                <a:solidFill>
                  <a:schemeClr val="bg2"/>
                </a:solidFill>
                <a:latin typeface="Courier New" panose="02070309020205020404" pitchFamily="49" charset="0"/>
              </a:rPr>
              <a:t>in</a:t>
            </a:r>
            <a:endParaRPr lang="en-US" altLang="en-US" sz="254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3662221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Use </a:t>
            </a:r>
            <a:r>
              <a:rPr lang="en-US" altLang="en-US" sz="2540">
                <a:latin typeface="Courier New" panose="02070309020205020404" pitchFamily="49" charset="0"/>
              </a:rPr>
              <a:t>for</a:t>
            </a:r>
            <a:r>
              <a:rPr lang="en-US" altLang="en-US" sz="2540">
                <a:latin typeface="Calibri" panose="020F0502020204030204" pitchFamily="34" charset="0"/>
              </a:rPr>
              <a:t> to loop over keys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5610254" cy="12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540">
                <a:solidFill>
                  <a:schemeClr val="bg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to loop over keys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000000"/>
                </a:solidFill>
                <a:latin typeface="Calibri" panose="020F0502020204030204" pitchFamily="34" charset="0"/>
                <a:ea typeface="Kai" charset="-122"/>
              </a:rPr>
              <a:t>Unlike lists, where </a:t>
            </a:r>
            <a:r>
              <a:rPr lang="en-US" altLang="en-US" sz="2540">
                <a:solidFill>
                  <a:srgbClr val="000000"/>
                </a:solidFill>
                <a:latin typeface="Courier New" panose="02070309020205020404" pitchFamily="49" charset="0"/>
                <a:ea typeface="Kai" charset="-122"/>
              </a:rPr>
              <a:t>for</a:t>
            </a:r>
            <a:r>
              <a:rPr lang="en-US" altLang="en-US" sz="2540">
                <a:solidFill>
                  <a:srgbClr val="000000"/>
                </a:solidFill>
                <a:latin typeface="Calibri" panose="020F0502020204030204" pitchFamily="34" charset="0"/>
                <a:ea typeface="Kai" charset="-122"/>
              </a:rPr>
              <a:t> loops over values</a:t>
            </a:r>
            <a:endParaRPr lang="en-US" altLang="en-US" sz="2540">
              <a:solidFill>
                <a:srgbClr val="000000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95361" y="2046601"/>
            <a:ext cx="7860960" cy="29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</a:t>
            </a:r>
            <a:r>
              <a:rPr lang="en-US" altLang="en-US" sz="2177" b="1">
                <a:latin typeface="Courier New" panose="02070309020205020404" pitchFamily="49" charset="0"/>
              </a:rPr>
              <a:t>for</a:t>
            </a:r>
            <a:r>
              <a:rPr lang="en-US" altLang="en-US" sz="2177">
                <a:latin typeface="Courier New" panose="02070309020205020404" pitchFamily="49" charset="0"/>
              </a:rPr>
              <a:t> name </a:t>
            </a:r>
            <a:r>
              <a:rPr lang="en-US" altLang="en-US" sz="2177" b="1">
                <a:latin typeface="Courier New" panose="02070309020205020404" pitchFamily="49" charset="0"/>
              </a:rPr>
              <a:t>in</a:t>
            </a:r>
            <a:r>
              <a:rPr lang="en-US" altLang="en-US" sz="2177">
                <a:latin typeface="Courier New" panose="02070309020205020404" pitchFamily="49" charset="0"/>
              </a:rPr>
              <a:t> birthdays: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>
                <a:latin typeface="Courier New" panose="02070309020205020404" pitchFamily="49" charset="0"/>
              </a:rPr>
              <a:t>...   </a:t>
            </a:r>
            <a:r>
              <a:rPr lang="en-US" altLang="en-US" sz="2177" b="1">
                <a:latin typeface="Courier New" panose="02070309020205020404" pitchFamily="49" charset="0"/>
              </a:rPr>
              <a:t>print</a:t>
            </a:r>
            <a:r>
              <a:rPr lang="en-US" altLang="en-US" sz="2177">
                <a:latin typeface="Courier New" panose="02070309020205020404" pitchFamily="49" charset="0"/>
              </a:rPr>
              <a:t>(name, birthdays[name])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77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Newton 1642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Darwin 1809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Turing 1912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5610254" cy="12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540">
                <a:solidFill>
                  <a:schemeClr val="bg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to loop over keys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  <a:ea typeface="Kai" charset="-122"/>
              </a:rPr>
              <a:t>Unlike lists, where </a:t>
            </a:r>
            <a:r>
              <a:rPr lang="en-US" altLang="en-US" sz="2540">
                <a:solidFill>
                  <a:schemeClr val="bg2"/>
                </a:solidFill>
                <a:latin typeface="Courier New" panose="02070309020205020404" pitchFamily="49" charset="0"/>
                <a:ea typeface="Kai" charset="-122"/>
              </a:rPr>
              <a:t>for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  <a:ea typeface="Kai" charset="-122"/>
              </a:rPr>
              <a:t> loops over values</a:t>
            </a:r>
            <a:endParaRPr lang="en-US" altLang="en-US" sz="254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495360" y="345961"/>
            <a:ext cx="8812028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 </a:t>
            </a:r>
            <a:r>
              <a:rPr lang="en-US" altLang="en-US" sz="1996" dirty="0"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sz="1996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1996" dirty="0">
                <a:latin typeface="Courier New" panose="02070309020205020404" pitchFamily="49" charset="0"/>
                <a:cs typeface="Courier New" panose="02070309020205020404" pitchFamily="49" charset="0"/>
              </a:rPr>
              <a:t>.values(),.</a:t>
            </a:r>
            <a:r>
              <a:rPr lang="en-US" altLang="en-US" sz="199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r>
              <a:rPr lang="en-US" altLang="en-US" sz="1996" dirty="0">
                <a:latin typeface="Courier New" panose="02070309020205020404" pitchFamily="49" charset="0"/>
                <a:cs typeface="Courier New" panose="02070309020205020404" pitchFamily="49" charset="0"/>
              </a:rPr>
              <a:t>(&lt;key&gt;, &lt;default&gt;)</a:t>
            </a:r>
            <a:r>
              <a:rPr lang="en-US" altLang="en-US" sz="1996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1996" dirty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4"/>
          <p:cNvSpPr txBox="1">
            <a:spLocks noChangeArrowheads="1"/>
          </p:cNvSpPr>
          <p:nvPr/>
        </p:nvSpPr>
        <p:spPr bwMode="auto">
          <a:xfrm>
            <a:off x="495360" y="345961"/>
            <a:ext cx="8850500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996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sz="1996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1996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.values(),.setdefault(&lt;key&gt;, &lt;default&gt;)</a:t>
            </a:r>
            <a:r>
              <a:rPr lang="en-US" altLang="en-US" sz="1996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1996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577441" y="1600201"/>
            <a:ext cx="7860960" cy="46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 = {"name": "Sarah", "height": 2}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person.keys()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dict_keys(['name', 'height'])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person.values()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dict_values(['Sarah', 2])</a:t>
            </a:r>
            <a:endParaRPr lang="en-US" altLang="en-US" sz="1814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77441" y="1600201"/>
            <a:ext cx="7860960" cy="46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 = {"name": "Sarah", "height": 2}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person.keys()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dict_keys(['name', 'height'])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person.values()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dict_values(['Sarah', 2])</a:t>
            </a:r>
            <a:endParaRPr lang="en-US" altLang="en-US" sz="1814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14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person.setdefault('profession', 'Astrophysicist')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'Astrophysicist'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{'name': 'Sarah', 'height': 2,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'profession': 'Astrophysicist'}</a:t>
            </a:r>
            <a:endParaRPr lang="en-US" altLang="en-US" sz="1814" i="1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495360" y="345961"/>
            <a:ext cx="8850500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996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sz="1996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1996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.values(),.setdefault(&lt;key&gt;, &lt;default&gt;)</a:t>
            </a:r>
            <a:r>
              <a:rPr lang="en-US" altLang="en-US" sz="1996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1996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395288" y="587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Why use sets?  An example.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39750" y="1201738"/>
            <a:ext cx="8228013" cy="4732337"/>
          </a:xfrm>
        </p:spPr>
        <p:txBody>
          <a:bodyPr rtlCol="0" anchor="ctr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Suppose we have meteorological data at various measurement sites.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We want to ask questions such as: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which sites have both wind </a:t>
            </a:r>
            <a:r>
              <a:rPr lang="en-GB" b="1" i="1" dirty="0">
                <a:cs typeface="DejaVu Sans" pitchFamily="2"/>
              </a:rPr>
              <a:t>and</a:t>
            </a:r>
            <a:r>
              <a:rPr lang="en-GB" dirty="0">
                <a:cs typeface="DejaVu Sans" pitchFamily="2"/>
              </a:rPr>
              <a:t> temperature data?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which sites have either wind </a:t>
            </a:r>
            <a:r>
              <a:rPr lang="en-GB" b="1" i="1" dirty="0">
                <a:cs typeface="DejaVu Sans" pitchFamily="2"/>
              </a:rPr>
              <a:t>or</a:t>
            </a:r>
            <a:r>
              <a:rPr lang="en-GB" dirty="0">
                <a:cs typeface="DejaVu Sans" pitchFamily="2"/>
              </a:rPr>
              <a:t> temperature data?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We can store information in sets, e.g.: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the set of sites that have wind data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the set of sites that have temperature data</a:t>
            </a:r>
          </a:p>
          <a:p>
            <a:pPr marL="457200" lvl="1" indent="0" eaLnBrk="1" fontAlgn="auto" hangingPunct="1"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endParaRPr lang="en-GB" sz="1200" dirty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Answer these questions intuitively and efficiently using Python set operations like </a:t>
            </a:r>
            <a:r>
              <a:rPr lang="en-GB" sz="2400" b="1" dirty="0"/>
              <a:t>intersection</a:t>
            </a:r>
            <a:r>
              <a:rPr lang="en-GB" sz="2400" dirty="0"/>
              <a:t> or </a:t>
            </a:r>
            <a:r>
              <a:rPr lang="en-GB" sz="2400" b="1" dirty="0"/>
              <a:t>union</a:t>
            </a:r>
            <a:r>
              <a:rPr lang="en-GB" sz="2400" dirty="0"/>
              <a:t>.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95361" y="2331721"/>
            <a:ext cx="7860960" cy="318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>
                <a:latin typeface="Courier New" panose="02070309020205020404" pitchFamily="49" charset="0"/>
              </a:rPr>
              <a:t>&gt;&gt;&gt;</a:t>
            </a:r>
            <a:r>
              <a:rPr lang="en-GB" altLang="en-US" sz="1814">
                <a:latin typeface="Courier New" panose="02070309020205020404" pitchFamily="49" charset="0"/>
              </a:rPr>
              <a:t> heights = {"Everest": 8848, "K2": 8611}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>
                <a:latin typeface="Courier New" panose="02070309020205020404" pitchFamily="49" charset="0"/>
              </a:rPr>
              <a:t>&gt;&gt;&gt;</a:t>
            </a:r>
            <a:r>
              <a:rPr lang="en-GB" altLang="en-US" sz="1814">
                <a:latin typeface="Courier New" panose="02070309020205020404" pitchFamily="49" charset="0"/>
              </a:rPr>
              <a:t> heights.items()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dict_items([('Everest', 8848), ('K2', 8611)])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1814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>
                <a:latin typeface="Courier New" panose="02070309020205020404" pitchFamily="49" charset="0"/>
              </a:rPr>
              <a:t>&gt;&gt;&gt;</a:t>
            </a:r>
            <a:r>
              <a:rPr lang="en-GB" altLang="en-US" sz="1814">
                <a:latin typeface="Courier New" panose="02070309020205020404" pitchFamily="49" charset="0"/>
              </a:rPr>
              <a:t> </a:t>
            </a:r>
            <a:r>
              <a:rPr lang="en-GB" altLang="en-US" sz="1814" b="1">
                <a:latin typeface="Courier New" panose="02070309020205020404" pitchFamily="49" charset="0"/>
              </a:rPr>
              <a:t>for</a:t>
            </a:r>
            <a:r>
              <a:rPr lang="en-GB" altLang="en-US" sz="1814">
                <a:latin typeface="Courier New" panose="02070309020205020404" pitchFamily="49" charset="0"/>
              </a:rPr>
              <a:t> (mountain, height) </a:t>
            </a:r>
            <a:r>
              <a:rPr lang="en-GB" altLang="en-US" sz="1814" b="1">
                <a:latin typeface="Courier New" panose="02070309020205020404" pitchFamily="49" charset="0"/>
              </a:rPr>
              <a:t>in</a:t>
            </a:r>
            <a:r>
              <a:rPr lang="en-GB" altLang="en-US" sz="1814">
                <a:latin typeface="Courier New" panose="02070309020205020404" pitchFamily="49" charset="0"/>
              </a:rPr>
              <a:t> heights.items():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>
                <a:latin typeface="Courier New" panose="02070309020205020404" pitchFamily="49" charset="0"/>
              </a:rPr>
              <a:t>        </a:t>
            </a:r>
            <a:r>
              <a:rPr lang="en-GB" altLang="en-US" sz="1814" b="1">
                <a:latin typeface="Courier New" panose="02070309020205020404" pitchFamily="49" charset="0"/>
              </a:rPr>
              <a:t>print</a:t>
            </a:r>
            <a:r>
              <a:rPr lang="en-GB" altLang="en-US" sz="1814">
                <a:latin typeface="Courier New" panose="02070309020205020404" pitchFamily="49" charset="0"/>
              </a:rPr>
              <a:t>("{0} is {1}m high".format(mountain, height))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1814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Everest is 8848m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K2 is 8611m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14" i="1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495361" y="345961"/>
            <a:ext cx="7882286" cy="180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Useful methods on dictionaries: 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	</a:t>
            </a:r>
            <a:r>
              <a:rPr lang="en-US" altLang="en-US" sz="2540" dirty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  <a:r>
              <a:rPr lang="en-US" altLang="en-US" sz="254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540" dirty="0">
                <a:latin typeface="Calibri" panose="020F0502020204030204" pitchFamily="34" charset="0"/>
              </a:rPr>
              <a:t>returns a sequence of tuples: 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	</a:t>
            </a:r>
            <a:r>
              <a:rPr lang="en-US" altLang="en-US" sz="2540" dirty="0">
                <a:latin typeface="Courier New" panose="02070309020205020404" pitchFamily="49" charset="0"/>
                <a:cs typeface="Courier New" panose="02070309020205020404" pitchFamily="49" charset="0"/>
              </a:rPr>
              <a:t>(&lt;key&gt;, &lt;value&gt;), (&lt;key&gt;, &lt;value&gt;),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/>
              <a:t>How to construct sets in python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520" y="980728"/>
            <a:ext cx="8640960" cy="4926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r>
              <a:rPr lang="en-GB" sz="2400" dirty="0"/>
              <a:t> from specified items, e.g.: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set(...) </a:t>
            </a:r>
            <a:r>
              <a:rPr lang="en-GB" sz="2400" dirty="0"/>
              <a:t>from anything you can loop over, e.g.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set([0, 1, 2, 3])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loop over characters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but not: </a:t>
            </a:r>
            <a:r>
              <a:rPr lang="en-GB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set(0, 1, 2, 3)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needs 1 thing to loop over</a:t>
            </a:r>
            <a:br>
              <a:rPr lang="en-GB" i="1" dirty="0">
                <a:latin typeface="Liberation Sans" pitchFamily="18"/>
                <a:cs typeface="DejaVu Sans" pitchFamily="2"/>
              </a:rPr>
            </a:br>
            <a:endParaRPr lang="en-GB" sz="300" i="1" dirty="0">
              <a:latin typeface="Liberation Sans" pitchFamily="18"/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For an empty set, use: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because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>
                <a:cs typeface="DejaVu Sans" pitchFamily="2"/>
              </a:rPr>
              <a:t> means something else</a:t>
            </a:r>
            <a:br>
              <a:rPr lang="en-GB" dirty="0">
                <a:cs typeface="DejaVu Sans" pitchFamily="2"/>
              </a:rPr>
            </a:br>
            <a:endParaRPr lang="en-GB" sz="700" dirty="0"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51276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Sets are mutable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4294967295"/>
          </p:nvPr>
        </p:nvSpPr>
        <p:spPr>
          <a:xfrm>
            <a:off x="539750" y="1116013"/>
            <a:ext cx="8229600" cy="4732337"/>
          </a:xfrm>
        </p:spPr>
        <p:txBody>
          <a:bodyPr anchor="ctr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{10, 11, 12}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a.remove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(11)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set([10, 12, 13])   </a:t>
            </a:r>
            <a:r>
              <a:rPr lang="en-GB" altLang="en-US" sz="2400" dirty="0">
                <a:cs typeface="Courier New" panose="02070309020205020404" pitchFamily="49" charset="0"/>
              </a:rPr>
              <a:t>← NB not ordered</a:t>
            </a:r>
            <a:br>
              <a:rPr lang="en-GB" altLang="en-US" sz="2400" dirty="0">
                <a:cs typeface="Courier New" panose="02070309020205020404" pitchFamily="49" charset="0"/>
              </a:rPr>
            </a:b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a.clear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GB" altLang="en-US" sz="2400" dirty="0">
                <a:cs typeface="Courier New" panose="02070309020205020404" pitchFamily="49" charset="0"/>
              </a:rPr>
              <a:t>← remove all items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/>
              <a:t>Find unique items in a collection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93713" y="1268413"/>
            <a:ext cx="8650287" cy="4732337"/>
          </a:xfrm>
        </p:spPr>
        <p:txBody>
          <a:bodyPr rtlCol="0" anchor="ctr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set()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'ichthyosaur':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letters.add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(letters)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set(['a', 'c', '</a:t>
            </a:r>
            <a:r>
              <a:rPr lang="en-GB" sz="2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'h', 'o', 's', 'r', 'u', 't', 'y'])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sz="2540" dirty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540" dirty="0"/>
              <a:t>Note 'h' only appears once, and no particular order</a:t>
            </a:r>
            <a:br>
              <a:rPr lang="en-GB" sz="2540" dirty="0"/>
            </a:br>
            <a:endParaRPr lang="en-GB" sz="105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540" dirty="0"/>
              <a:t>or simply: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540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set('ichthyosaur')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dirty="0"/>
              <a:t>gives the number of elements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/>
              <a:t>Many operations on two sets exist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comparisons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combinations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many </a:t>
            </a:r>
            <a:r>
              <a:rPr lang="en-GB" sz="2903" b="1" i="1" dirty="0">
                <a:cs typeface="DejaVu Sans" pitchFamily="2"/>
              </a:rPr>
              <a:t>operators</a:t>
            </a:r>
            <a:r>
              <a:rPr lang="en-GB" sz="2903" dirty="0">
                <a:cs typeface="DejaVu Sans" pitchFamily="2"/>
              </a:rPr>
              <a:t> have equivalent </a:t>
            </a:r>
            <a:r>
              <a:rPr lang="en-GB" sz="2903" b="1" i="1" dirty="0">
                <a:cs typeface="DejaVu Sans" pitchFamily="2"/>
              </a:rPr>
              <a:t>methods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see following slides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i="1" dirty="0"/>
          </a:p>
        </p:txBody>
      </p:sp>
      <p:sp>
        <p:nvSpPr>
          <p:cNvPr id="21507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Set operations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 comparisons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3" y="124618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a.issubset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   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a.issuperset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 b   </a:t>
            </a:r>
            <a:r>
              <a:rPr lang="en-GB" b="1" i="1" dirty="0">
                <a:cs typeface="Courier New" panose="02070309020205020404" pitchFamily="49" charset="0"/>
              </a:rPr>
              <a:t>strict subset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 b   </a:t>
            </a:r>
            <a:r>
              <a:rPr lang="en-GB" b="1" i="1" dirty="0">
                <a:cs typeface="Courier New" panose="02070309020205020404" pitchFamily="49" charset="0"/>
              </a:rPr>
              <a:t>strict superset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== b  </a:t>
            </a:r>
            <a:r>
              <a:rPr lang="en-GB" b="1" i="1" dirty="0">
                <a:cs typeface="Courier New" panose="02070309020205020404" pitchFamily="49" charset="0"/>
              </a:rPr>
              <a:t>identical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6317</TotalTime>
  <Words>1536</Words>
  <Application>Microsoft Macintosh PowerPoint</Application>
  <PresentationFormat>On-screen Show (4:3)</PresentationFormat>
  <Paragraphs>257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Courier</vt:lpstr>
      <vt:lpstr>Courier New</vt:lpstr>
      <vt:lpstr>Kai</vt:lpstr>
      <vt:lpstr>Liberation Sans</vt:lpstr>
      <vt:lpstr>Nimbus Sans L</vt:lpstr>
      <vt:lpstr>StarSymbol</vt:lpstr>
      <vt:lpstr>Times New Roman</vt:lpstr>
      <vt:lpstr>UKRI-stfc-nerc-ceda-ncas-nceo-Presentation-Template</vt:lpstr>
      <vt:lpstr>Python</vt:lpstr>
      <vt:lpstr>Sets in Python</vt:lpstr>
      <vt:lpstr>PowerPoint Presentation</vt:lpstr>
      <vt:lpstr>Why use sets?  An example.</vt:lpstr>
      <vt:lpstr>How to construct sets in python</vt:lpstr>
      <vt:lpstr>Sets are mutable</vt:lpstr>
      <vt:lpstr>Find unique items in a collection</vt:lpstr>
      <vt:lpstr>PowerPoint Presentation</vt:lpstr>
      <vt:lpstr>Set comparisons</vt:lpstr>
      <vt:lpstr>PowerPoint Presentation</vt:lpstr>
      <vt:lpstr>Set operators vs methods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Mahir, Kazi (STFC,RAL,RALSP)</cp:lastModifiedBy>
  <cp:revision>74</cp:revision>
  <dcterms:created xsi:type="dcterms:W3CDTF">2014-02-27T15:02:47Z</dcterms:created>
  <dcterms:modified xsi:type="dcterms:W3CDTF">2021-09-10T15:32:48Z</dcterms:modified>
</cp:coreProperties>
</file>