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9" r:id="rId2"/>
    <p:sldId id="439" r:id="rId3"/>
    <p:sldId id="447" r:id="rId4"/>
    <p:sldId id="448" r:id="rId5"/>
    <p:sldId id="454" r:id="rId6"/>
    <p:sldId id="449" r:id="rId7"/>
    <p:sldId id="450" r:id="rId8"/>
    <p:sldId id="451" r:id="rId9"/>
    <p:sldId id="452" r:id="rId10"/>
    <p:sldId id="258" r:id="rId11"/>
    <p:sldId id="259" r:id="rId12"/>
    <p:sldId id="260" r:id="rId13"/>
    <p:sldId id="277" r:id="rId14"/>
    <p:sldId id="261" r:id="rId15"/>
    <p:sldId id="262" r:id="rId16"/>
    <p:sldId id="263" r:id="rId17"/>
    <p:sldId id="265" r:id="rId18"/>
    <p:sldId id="267" r:id="rId19"/>
    <p:sldId id="268" r:id="rId20"/>
    <p:sldId id="269" r:id="rId21"/>
    <p:sldId id="264" r:id="rId22"/>
    <p:sldId id="455" r:id="rId23"/>
    <p:sldId id="459" r:id="rId24"/>
    <p:sldId id="458" r:id="rId25"/>
    <p:sldId id="457" r:id="rId26"/>
    <p:sldId id="460" r:id="rId27"/>
    <p:sldId id="470" r:id="rId28"/>
    <p:sldId id="471" r:id="rId29"/>
    <p:sldId id="473" r:id="rId30"/>
    <p:sldId id="47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87665"/>
    <a:srgbClr val="DCDBB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 autoAdjust="0"/>
    <p:restoredTop sz="86292" autoAdjust="0"/>
  </p:normalViewPr>
  <p:slideViewPr>
    <p:cSldViewPr>
      <p:cViewPr varScale="1">
        <p:scale>
          <a:sx n="108" d="100"/>
          <a:sy n="108" d="100"/>
        </p:scale>
        <p:origin x="1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1398-088F-5240-8185-1E8BB797FB4C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88382-46E2-F349-8751-DDCBD47BA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5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2FD82A-6A5C-4CEF-8A0E-199B5FA3EC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science is many things, but at its heart, it is the study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399460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D53FFB-F07C-4F6B-B418-387E28CDB7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</a:t>
            </a:r>
            <a:r>
              <a:rPr lang="en-US" altLang="en-US" sz="2000" i="1">
                <a:latin typeface="Arial" panose="020B0604020202020204" pitchFamily="34" charset="0"/>
              </a:rPr>
              <a:t>programming</a:t>
            </a:r>
            <a:r>
              <a:rPr lang="en-US" altLang="en-US" sz="2000">
                <a:latin typeface="Arial" panose="020B0604020202020204" pitchFamily="34" charset="0"/>
              </a:rPr>
              <a:t> is also many things, but when everything else is cleared away, it is about creating and composing </a:t>
            </a:r>
            <a:r>
              <a:rPr lang="en-US" altLang="en-US" sz="2000" i="1">
                <a:latin typeface="Arial" panose="020B0604020202020204" pitchFamily="34" charset="0"/>
              </a:rPr>
              <a:t>abstractions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4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CE141D-68EC-4DA2-A200-EA24D4FC06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 abstraction is something that hides details</a:t>
            </a:r>
          </a:p>
        </p:txBody>
      </p:sp>
    </p:spTree>
    <p:extLst>
      <p:ext uri="{BB962C8B-B14F-4D97-AF65-F5344CB8AC3E}">
        <p14:creationId xmlns:p14="http://schemas.microsoft.com/office/powerpoint/2010/main" val="33587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FA068CE-3E4D-48A1-8075-587ACC4E6D4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or makes one thing act like another, so that we can use them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14193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E5F4212-BCBB-4574-9115-CDD3617BE2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We have already met functions, which turn many steps into one larger logical step.</a:t>
            </a:r>
          </a:p>
        </p:txBody>
      </p:sp>
    </p:spTree>
    <p:extLst>
      <p:ext uri="{BB962C8B-B14F-4D97-AF65-F5344CB8AC3E}">
        <p14:creationId xmlns:p14="http://schemas.microsoft.com/office/powerpoint/2010/main" val="14473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7B71330-DFC7-4C32-B23C-36F238CCC7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And libraries, which group functions together to make them more manageable.</a:t>
            </a:r>
          </a:p>
        </p:txBody>
      </p:sp>
    </p:spTree>
    <p:extLst>
      <p:ext uri="{BB962C8B-B14F-4D97-AF65-F5344CB8AC3E}">
        <p14:creationId xmlns:p14="http://schemas.microsoft.com/office/powerpoint/2010/main" val="240767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3D4B20-661E-4916-A8CE-6E4E0FFC7B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In this lecture, we'll look at </a:t>
            </a:r>
            <a:r>
              <a:rPr lang="en-US" altLang="en-US" sz="2000" i="1">
                <a:latin typeface="Arial" panose="020B0604020202020204" pitchFamily="34" charset="0"/>
              </a:rPr>
              <a:t>classes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objects</a:t>
            </a:r>
            <a:r>
              <a:rPr lang="en-US" altLang="en-US" sz="2000">
                <a:latin typeface="Arial" panose="020B0604020202020204" pitchFamily="34" charset="0"/>
              </a:rPr>
              <a:t>, which combine functions with data to make both 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24751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3B821-0096-48F8-B67A-C55AEC13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As we'll see, if they're used properly, they can do much, much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6924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13/09/2021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13/09/2021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13/09/2021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Iwi, Matt Pritchard and </a:t>
            </a:r>
            <a:r>
              <a:rPr lang="en-GB" sz="140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actually interrogate this </a:t>
            </a:r>
            <a:r>
              <a:rPr lang="en-US" altLang="en-US" sz="2200" b="1" dirty="0"/>
              <a:t>object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to find out their </a:t>
            </a:r>
            <a:r>
              <a:rPr lang="en-US" altLang="en-US" sz="2200" b="1" dirty="0"/>
              <a:t>methods</a:t>
            </a:r>
            <a:r>
              <a:rPr lang="en-US" altLang="en-US" sz="2200" dirty="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'count', 'encode',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isascii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en-US" sz="14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find out which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is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Tell Python the definition of a new object.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Two meanings: the most basic type of thing, and any instance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>
                <a:latin typeface="Calibri" panose="020F0502020204030204" pitchFamily="34" charset="0"/>
              </a:rPr>
              <a:t>class</a:t>
            </a:r>
            <a:r>
              <a:rPr lang="en-US" altLang="en-US" sz="2200" dirty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Then create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 of your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  <a:p>
            <a:pPr>
              <a:buNone/>
            </a:pPr>
            <a:r>
              <a:rPr lang="en-GB" sz="2000" b="1" dirty="0">
                <a:latin typeface="CourierNewPS"/>
              </a:rPr>
              <a:t>$ 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cat </a:t>
            </a:r>
            <a:r>
              <a:rPr lang="en-GB" sz="2000" dirty="0" err="1">
                <a:solidFill>
                  <a:srgbClr val="007F00"/>
                </a:solidFill>
                <a:latin typeface="CourierNewPSMT" panose="02070309020205020404" pitchFamily="49" charset="0"/>
              </a:rPr>
              <a:t>some_data.txt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 </a:t>
            </a:r>
            <a:r>
              <a:rPr lang="en-GB" sz="2000" b="1" dirty="0"/>
              <a:t>Inside the data file... </a:t>
            </a:r>
            <a:endParaRPr lang="en-GB" sz="2000" dirty="0"/>
          </a:p>
          <a:p>
            <a:pPr>
              <a:buNone/>
            </a:pPr>
            <a:r>
              <a:rPr lang="en-GB" sz="2000" i="1" dirty="0">
                <a:latin typeface="CourierNewPS"/>
              </a:rPr>
              <a:t>1000 750 500 250 0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58D4B-338D-1145-B0B2-0CC1DC50EEFB}"/>
              </a:ext>
            </a:extLst>
          </p:cNvPr>
          <p:cNvSpPr txBox="1"/>
          <p:nvPr/>
        </p:nvSpPr>
        <p:spPr>
          <a:xfrm>
            <a:off x="6383362" y="2575744"/>
            <a:ext cx="99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some_data.txt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9B0C-FDAD-E54D-B1CC-CE8CB0A5C6B4}"/>
              </a:ext>
            </a:extLst>
          </p:cNvPr>
          <p:cNvSpPr txBox="1"/>
          <p:nvPr/>
        </p:nvSpPr>
        <p:spPr>
          <a:xfrm>
            <a:off x="6383362" y="19942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1000 750…</a:t>
            </a:r>
          </a:p>
        </p:txBody>
      </p:sp>
      <p:pic>
        <p:nvPicPr>
          <p:cNvPr id="1030" name="Picture 6" descr="File Icon - Free Download at Icons8">
            <a:extLst>
              <a:ext uri="{FF2B5EF4-FFF2-40B4-BE49-F238E27FC236}">
                <a16:creationId xmlns:a16="http://schemas.microsoft.com/office/drawing/2014/main" id="{2675C82B-4C53-5B40-BA4E-81B6C668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27" y="1171875"/>
            <a:ext cx="1634701" cy="16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You can make use of help() on your own class:</a:t>
            </a: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8312" y="3933825"/>
            <a:ext cx="3023567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 (shared).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CA7273-3246-ED42-BE7F-BBAEFDC9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8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Examples of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3419872" y="1525222"/>
            <a:ext cx="1800200" cy="648072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Set up shared 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398733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3D8388B-1D06-DF47-82ED-0A1C83F9878E}"/>
              </a:ext>
            </a:extLst>
          </p:cNvPr>
          <p:cNvSpPr/>
          <p:nvPr/>
        </p:nvSpPr>
        <p:spPr>
          <a:xfrm>
            <a:off x="6012160" y="3789040"/>
            <a:ext cx="1800200" cy="648072"/>
          </a:xfrm>
          <a:prstGeom prst="wedgeRectCallout">
            <a:avLst>
              <a:gd name="adj1" fmla="val -59287"/>
              <a:gd name="adj2" fmla="val -96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data to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AC97-C9B1-724C-8AFE-0B5B222BFE4C}"/>
              </a:ext>
            </a:extLst>
          </p:cNvPr>
          <p:cNvSpPr/>
          <p:nvPr/>
        </p:nvSpPr>
        <p:spPr>
          <a:xfrm>
            <a:off x="5436096" y="2996952"/>
            <a:ext cx="100811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E11B0-322B-4D44-B987-86B052D0B5E0}"/>
              </a:ext>
            </a:extLst>
          </p:cNvPr>
          <p:cNvSpPr/>
          <p:nvPr/>
        </p:nvSpPr>
        <p:spPr>
          <a:xfrm>
            <a:off x="6444208" y="29969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`````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D2F8C02-F094-A449-BA5F-972535CFF5DB}"/>
              </a:ext>
            </a:extLst>
          </p:cNvPr>
          <p:cNvSpPr/>
          <p:nvPr/>
        </p:nvSpPr>
        <p:spPr>
          <a:xfrm>
            <a:off x="6817880" y="2015103"/>
            <a:ext cx="1800200" cy="648072"/>
          </a:xfrm>
          <a:prstGeom prst="wedgeRectCallout">
            <a:avLst>
              <a:gd name="adj1" fmla="val -5068"/>
              <a:gd name="adj2" fmla="val 96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But also shared state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CDFEF34-045B-ED44-9966-E05023EF2E65}"/>
              </a:ext>
            </a:extLst>
          </p:cNvPr>
          <p:cNvSpPr/>
          <p:nvPr/>
        </p:nvSpPr>
        <p:spPr>
          <a:xfrm>
            <a:off x="737148" y="4007140"/>
            <a:ext cx="2525196" cy="859943"/>
          </a:xfrm>
          <a:prstGeom prst="wedgeRectCallout">
            <a:avLst>
              <a:gd name="adj1" fmla="val -18195"/>
              <a:gd name="adj2" fmla="val -100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Re-assign shared state to take into account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6275-348A-524D-B8FC-5214C3A02176}"/>
              </a:ext>
            </a:extLst>
          </p:cNvPr>
          <p:cNvSpPr/>
          <p:nvPr/>
        </p:nvSpPr>
        <p:spPr>
          <a:xfrm>
            <a:off x="775610" y="30372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2" grpId="0" animBg="1"/>
      <p:bldP spid="13" grpId="0" animBg="1"/>
      <p:bldP spid="11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range(0,31):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2771800" y="4581128"/>
            <a:ext cx="1800200" cy="648072"/>
          </a:xfrm>
          <a:prstGeom prst="wedgeRectCallout">
            <a:avLst>
              <a:gd name="adj1" fmla="val -18195"/>
              <a:gd name="adj2" fmla="val -954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shared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AFC06-A0AC-1A4C-8132-92859E49AC7C}"/>
              </a:ext>
            </a:extLst>
          </p:cNvPr>
          <p:cNvSpPr/>
          <p:nvPr/>
        </p:nvSpPr>
        <p:spPr>
          <a:xfrm>
            <a:off x="2555776" y="3890254"/>
            <a:ext cx="25202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72076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3562755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26036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A0524B9-CDE6-2242-A772-B6DDC741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0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6088A8D-43C2-434A-B5A5-F4631C9A726F}"/>
              </a:ext>
            </a:extLst>
          </p:cNvPr>
          <p:cNvSpPr/>
          <p:nvPr/>
        </p:nvSpPr>
        <p:spPr>
          <a:xfrm>
            <a:off x="5256076" y="3585338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Don’t need shared state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05917-131E-6144-A04E-9016B317F66D}"/>
              </a:ext>
            </a:extLst>
          </p:cNvPr>
          <p:cNvSpPr txBox="1"/>
          <p:nvPr/>
        </p:nvSpPr>
        <p:spPr>
          <a:xfrm>
            <a:off x="1477047" y="5324098"/>
            <a:ext cx="6845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Number of things you need to remember are reduced</a:t>
            </a:r>
          </a:p>
        </p:txBody>
      </p:sp>
    </p:spTree>
    <p:extLst>
      <p:ext uri="{BB962C8B-B14F-4D97-AF65-F5344CB8AC3E}">
        <p14:creationId xmlns:p14="http://schemas.microsoft.com/office/powerpoint/2010/main" val="166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D38A0CA-80F4-C446-96DE-66DCF669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586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CCA13F1-7EE6-DD44-BACF-F710D747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666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B287CFC-2FE6-2844-AF69-E0F44F5C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89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3CB6A1A-89B1-7345-9621-7A8BC94D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92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FFB6ABD-8151-924F-B986-64EA3496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6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And, if used properly, do much more as well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D106C91-22EE-5147-8380-8652889C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1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7068</TotalTime>
  <Words>2105</Words>
  <Application>Microsoft Macintosh PowerPoint</Application>
  <PresentationFormat>On-screen Show (4:3)</PresentationFormat>
  <Paragraphs>260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CourierNewPS</vt:lpstr>
      <vt:lpstr>CourierNewPSMT</vt:lpstr>
      <vt:lpstr>DFKai-SB</vt:lpstr>
      <vt:lpstr>Times New Roman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Terminology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OOP</vt:lpstr>
      <vt:lpstr>A worked example</vt:lpstr>
      <vt:lpstr>A worked example</vt:lpstr>
      <vt:lpstr>A worked example</vt:lpstr>
      <vt:lpstr>A worked example</vt:lpstr>
      <vt:lpstr>A worked example: Using classes</vt:lpstr>
      <vt:lpstr>A worked example: Using classes</vt:lpstr>
      <vt:lpstr>A worked example: Using classes</vt:lpstr>
      <vt:lpstr>A worked example: Using classes</vt:lpstr>
      <vt:lpstr>A worked example: Using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Mahir, Kazi (STFC,RAL,RALSP)</cp:lastModifiedBy>
  <cp:revision>54</cp:revision>
  <dcterms:created xsi:type="dcterms:W3CDTF">2014-02-27T16:12:17Z</dcterms:created>
  <dcterms:modified xsi:type="dcterms:W3CDTF">2021-09-13T11:45:54Z</dcterms:modified>
</cp:coreProperties>
</file>