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889" r:id="rId1"/>
  </p:sldMasterIdLst>
  <p:notesMasterIdLst>
    <p:notesMasterId r:id="rId101"/>
  </p:notesMasterIdLst>
  <p:sldIdLst>
    <p:sldId id="525" r:id="rId2"/>
    <p:sldId id="438" r:id="rId3"/>
    <p:sldId id="450" r:id="rId4"/>
    <p:sldId id="451" r:id="rId5"/>
    <p:sldId id="452" r:id="rId6"/>
    <p:sldId id="453" r:id="rId7"/>
    <p:sldId id="439" r:id="rId8"/>
    <p:sldId id="454" r:id="rId9"/>
    <p:sldId id="456" r:id="rId10"/>
    <p:sldId id="457" r:id="rId11"/>
    <p:sldId id="463" r:id="rId12"/>
    <p:sldId id="458" r:id="rId13"/>
    <p:sldId id="515" r:id="rId14"/>
    <p:sldId id="455" r:id="rId15"/>
    <p:sldId id="440" r:id="rId16"/>
    <p:sldId id="459" r:id="rId17"/>
    <p:sldId id="462" r:id="rId18"/>
    <p:sldId id="464" r:id="rId19"/>
    <p:sldId id="460" r:id="rId20"/>
    <p:sldId id="461" r:id="rId21"/>
    <p:sldId id="441" r:id="rId22"/>
    <p:sldId id="465" r:id="rId23"/>
    <p:sldId id="466" r:id="rId24"/>
    <p:sldId id="467" r:id="rId25"/>
    <p:sldId id="468" r:id="rId26"/>
    <p:sldId id="469" r:id="rId27"/>
    <p:sldId id="470" r:id="rId28"/>
    <p:sldId id="474" r:id="rId29"/>
    <p:sldId id="471" r:id="rId30"/>
    <p:sldId id="472" r:id="rId31"/>
    <p:sldId id="443" r:id="rId32"/>
    <p:sldId id="475" r:id="rId33"/>
    <p:sldId id="476" r:id="rId34"/>
    <p:sldId id="477" r:id="rId35"/>
    <p:sldId id="478" r:id="rId36"/>
    <p:sldId id="479" r:id="rId37"/>
    <p:sldId id="527" r:id="rId38"/>
    <p:sldId id="526" r:id="rId39"/>
    <p:sldId id="528" r:id="rId40"/>
    <p:sldId id="442" r:id="rId41"/>
    <p:sldId id="480" r:id="rId42"/>
    <p:sldId id="485" r:id="rId43"/>
    <p:sldId id="486" r:id="rId44"/>
    <p:sldId id="487" r:id="rId45"/>
    <p:sldId id="488" r:id="rId46"/>
    <p:sldId id="489" r:id="rId47"/>
    <p:sldId id="490" r:id="rId48"/>
    <p:sldId id="481" r:id="rId49"/>
    <p:sldId id="482" r:id="rId50"/>
    <p:sldId id="516" r:id="rId51"/>
    <p:sldId id="483" r:id="rId52"/>
    <p:sldId id="484" r:id="rId53"/>
    <p:sldId id="444" r:id="rId54"/>
    <p:sldId id="491" r:id="rId55"/>
    <p:sldId id="517" r:id="rId56"/>
    <p:sldId id="518" r:id="rId57"/>
    <p:sldId id="492" r:id="rId58"/>
    <p:sldId id="446" r:id="rId59"/>
    <p:sldId id="493" r:id="rId60"/>
    <p:sldId id="494" r:id="rId61"/>
    <p:sldId id="521" r:id="rId62"/>
    <p:sldId id="519" r:id="rId63"/>
    <p:sldId id="495" r:id="rId64"/>
    <p:sldId id="500" r:id="rId65"/>
    <p:sldId id="502" r:id="rId66"/>
    <p:sldId id="503" r:id="rId67"/>
    <p:sldId id="504" r:id="rId68"/>
    <p:sldId id="501" r:id="rId69"/>
    <p:sldId id="447" r:id="rId70"/>
    <p:sldId id="506" r:id="rId71"/>
    <p:sldId id="505" r:id="rId72"/>
    <p:sldId id="448" r:id="rId73"/>
    <p:sldId id="507" r:id="rId74"/>
    <p:sldId id="508" r:id="rId75"/>
    <p:sldId id="510" r:id="rId76"/>
    <p:sldId id="509" r:id="rId77"/>
    <p:sldId id="449" r:id="rId78"/>
    <p:sldId id="511" r:id="rId79"/>
    <p:sldId id="512" r:id="rId80"/>
    <p:sldId id="513" r:id="rId81"/>
    <p:sldId id="514" r:id="rId82"/>
    <p:sldId id="530" r:id="rId83"/>
    <p:sldId id="531" r:id="rId84"/>
    <p:sldId id="529" r:id="rId85"/>
    <p:sldId id="532" r:id="rId86"/>
    <p:sldId id="533" r:id="rId87"/>
    <p:sldId id="304" r:id="rId88"/>
    <p:sldId id="307" r:id="rId89"/>
    <p:sldId id="305" r:id="rId90"/>
    <p:sldId id="308" r:id="rId91"/>
    <p:sldId id="306" r:id="rId92"/>
    <p:sldId id="309" r:id="rId93"/>
    <p:sldId id="299" r:id="rId94"/>
    <p:sldId id="310" r:id="rId95"/>
    <p:sldId id="300" r:id="rId96"/>
    <p:sldId id="311" r:id="rId97"/>
    <p:sldId id="301" r:id="rId98"/>
    <p:sldId id="302" r:id="rId99"/>
    <p:sldId id="282" r:id="rId100"/>
  </p:sldIdLst>
  <p:sldSz cx="10080625" cy="7559675"/>
  <p:notesSz cx="7772400" cy="10058400"/>
  <p:defaultTextStyle>
    <a:defPPr>
      <a:defRPr lang="en-GB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itchFamily="34" charset="-128"/>
        <a:cs typeface="+mn-cs"/>
      </a:defRPr>
    </a:lvl1pPr>
    <a:lvl2pPr marL="742950" indent="-28575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itchFamily="34" charset="-128"/>
        <a:cs typeface="+mn-cs"/>
      </a:defRPr>
    </a:lvl2pPr>
    <a:lvl3pPr marL="1143000" indent="-228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itchFamily="34" charset="-128"/>
        <a:cs typeface="+mn-cs"/>
      </a:defRPr>
    </a:lvl3pPr>
    <a:lvl4pPr marL="1600200" indent="-228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itchFamily="34" charset="-128"/>
        <a:cs typeface="+mn-cs"/>
      </a:defRPr>
    </a:lvl4pPr>
    <a:lvl5pPr marL="2057400" indent="-228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Arial Unicode MS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Arial Unicode MS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Arial Unicode MS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Arial Unicode MS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6600"/>
    <a:srgbClr val="A50021"/>
    <a:srgbClr val="000066"/>
    <a:srgbClr val="FFFF00"/>
    <a:srgbClr val="00FF00"/>
    <a:srgbClr val="00CC99"/>
    <a:srgbClr val="00FF99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79" autoAdjust="0"/>
    <p:restoredTop sz="94560" autoAdjust="0"/>
  </p:normalViewPr>
  <p:slideViewPr>
    <p:cSldViewPr>
      <p:cViewPr varScale="1">
        <p:scale>
          <a:sx n="92" d="100"/>
          <a:sy n="92" d="100"/>
        </p:scale>
        <p:origin x="1928" y="176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0" y="111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57607" cy="57607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presProps" Target="presProp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7613" cy="3770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050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16650" cy="4524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E762C78D-06BE-4C1B-B855-FB3DB37B540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charset="0"/>
        <a:ea typeface="MS PGothic" pitchFamily="34" charset="-128"/>
        <a:cs typeface="ＭＳ Ｐゴシック" charset="-128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charset="0"/>
        <a:ea typeface="MS PGothic" pitchFamily="34" charset="-128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charset="0"/>
        <a:ea typeface="MS PGothic" pitchFamily="34" charset="-128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charset="0"/>
        <a:ea typeface="MS PGothic" pitchFamily="34" charset="-128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charset="0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C1D22F52-890F-472E-AAAB-F3D6781E59BC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2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126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9DB16A92-5116-4F12-B655-2597AE08937C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11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2969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70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2151E814-0813-4F70-AB77-28D059407CC8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12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3174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5246EA86-CAC1-4211-ADA8-B88BFA52FA7A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13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3379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C7B13693-D331-4872-964C-8298DE03455B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14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3584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E61739B0-3BE4-44BD-B0B4-E709F6CA5EB2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15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3789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2F89D7EF-751F-4EE2-AE6A-4B102E2F58E0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16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3993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6F0E613E-A869-4FB7-B74F-2D02D141476C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17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4198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FA26281C-A0E5-413B-A7EE-73E50B3DD56C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18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4403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98366B76-AE2F-4118-A568-539094895ED2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19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4608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E95B0023-E4F1-4F68-A90C-1A4F6DE142A5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20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4813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2F8D5114-3A3A-419A-8F18-153EF21CC937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3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331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4E48E584-7832-4AB2-BD05-43FFDBA30CBD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21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5017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8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3C959425-4C90-4464-8E56-D2ECA827EDA6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22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5222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5CCC84CB-8342-4771-BDA4-B408C1F1FDCF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23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5427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743F077C-13C8-4352-8ABA-69B217207CF3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24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5632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D0098A76-B25C-45A1-B9FC-16F4A384A2C8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25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5837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7B3B369E-9629-4FA5-B87F-0B2B66F426BC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26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6041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2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74BEF9F9-6065-464A-85BE-D5BA26D277A2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27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6246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331FBB49-177F-4329-A53C-738AE2B1AD9C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28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6451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E0B74F03-3DCE-4C75-9487-CA23D3B4B7E8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29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6656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7DDE3250-B955-4474-A9F0-E84F391C0863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30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6861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861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B2EC69FF-451E-4804-9AEE-F7068FF61C34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4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536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AF37B0EC-DC94-4B60-BFE3-2CD5E273F30D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31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7065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066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68DF0527-E0AA-4785-819D-CA6947596956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32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7270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270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08D197DA-D77E-48A7-8EF9-B286B4E8EAA9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33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7475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DC32F1D8-B6CA-4C15-8C17-2D6B86C32BF2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34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7680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680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3CD27096-E069-49C0-A49F-FAD194135566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35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7885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885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0C82782D-0414-4A8B-B50B-3788ABC2B6AB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36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8089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090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762C78D-06BE-4C1B-B855-FB3DB37B540A}" type="slidenum">
              <a:rPr lang="en-US" altLang="en-US" smtClean="0"/>
              <a:pPr>
                <a:defRPr/>
              </a:pPr>
              <a:t>38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2058384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A9D906CF-A3EE-420B-8FE7-519EE9BDED6D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40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8294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360D9C70-E84F-4FA8-AD99-B415C1655E51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41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8499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499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0B073F69-1EB0-4E7E-8C60-F5A05ACFF511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42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8704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704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5BEEF94F-3121-4FB4-9B3B-51D334BAD3FD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5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741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9F0C6009-E9A7-4425-B185-25144A13E3AA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43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8909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909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78534256-7FE4-405D-9FEF-C7415892E792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44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9113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114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5C33322D-D4AB-4E43-BAAB-A410755E6769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45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9318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318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063729CD-70EC-490C-B619-70C7AD73F684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46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9523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523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8F980BA0-B2C5-498B-B13B-7D48D568A3A7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47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9728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728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35B54EAA-CBCE-4A3F-9D2D-311AAA279404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48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9933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933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7B05C0EA-8A1D-42D9-AC81-BAC789B74048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49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0137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138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246B4102-E8C9-4B39-929A-A06B0EB2E320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50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0342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342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0C8F4666-AA6B-4D1E-B4FD-CE14A5C98312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51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0547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547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1E16AF69-A6CA-40DC-A9C9-A758C3901100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52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0752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752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31B2B9B6-B708-4F79-AE0E-02C94170A180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6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945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6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DAF4EBC1-3E08-4D43-BC36-FD9C211554C3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53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0957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957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DEF68CA3-FCC9-4EC6-8215-DB92304881E8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54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1161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162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78E41FCE-06CB-422D-A5FA-0C0601A6A00E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55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1366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366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CFEF09BE-4134-4B0C-8B12-4EF06ECE5153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56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1571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571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DA4BDBB2-2B46-4D91-96DE-56C1184A27A9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57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1776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776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01847AAC-E800-4811-89CD-6497195839B4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58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1981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981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A513692A-3755-49F9-8122-7A2D6308A7F4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59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2185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186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5DD81CBF-F07F-4423-A8B6-9F4D28CC5616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60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2390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390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55F60078-C743-4889-AF8F-E54A6398B1EF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62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2697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698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5864E217-A92F-4F57-8876-CC0CA5A87A52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63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2902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902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286C51F7-1B0A-4D5E-B487-44555AAEF6C6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7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2150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97B6FA7C-D4FF-42C4-8CCC-EDAB815E19C8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64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3107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107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D79CF366-9CF2-4696-8592-54B8D0423602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65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3312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2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59A33199-B00D-412F-B9BD-B3E94D1591B7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66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3517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517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A7ACCB78-92AE-4DED-AECA-4CDE421CCE9E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67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3721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722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55AB76AD-BF81-4FBB-8C6C-7954DE4930BA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68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3926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926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FA4A965D-0B0A-48F7-A59B-6AB790A7E536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69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4131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131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9F40D58E-ABF7-455B-B64D-22C4A9BDCA53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70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4336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6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F2D150DA-B940-426F-B94F-96C19D2E9828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71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4541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541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308C0EAD-0BF4-4932-A353-66E0F2E33BFB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72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4745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746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191E4D13-7264-4535-A859-435C1F5D72BD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73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4950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950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4FC7BF15-A25D-4EB2-87B6-DD3AEFD9B50C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8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2355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D0ED068F-B959-4A7D-A042-083B66CEFEA6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74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5155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155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6DACDCDD-DA18-4060-9F1A-20419D9C0F3D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75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5360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0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17C6B758-60E1-42A1-AD66-0633062C1745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76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5565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565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2F7D6071-1F0A-42B9-B67B-F4E2D1F4704E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77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5769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770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657E7253-D5BB-4339-B44B-C82B97795499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78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5974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974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141710FE-E6E1-496B-8379-DBE72BEEA91B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79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6179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179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0169009C-CCD4-49A4-9CD3-080709FA22C4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80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6384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4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16D5B87C-A9B3-4F4D-B8B9-735EC2C1083E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81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6589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589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4B412EF2-A111-4B98-9D67-C2CEB75E754A}" type="slidenum">
              <a:rPr lang="en-US" altLang="en-US" sz="1400" smtClean="0">
                <a:ea typeface="Arial Unicode MS" pitchFamily="34" charset="-128"/>
              </a:rPr>
              <a:pPr>
                <a:spcBef>
                  <a:spcPct val="0"/>
                </a:spcBef>
              </a:pPr>
              <a:t>99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6793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794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2812C777-37E0-43A3-9BD3-287B61842D88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9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2560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AB01DC94-42B4-47D2-8800-5DA1DCAE096B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10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2765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82963" cy="96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7" r="54884"/>
          <a:stretch>
            <a:fillRect/>
          </a:stretch>
        </p:blipFill>
        <p:spPr bwMode="auto">
          <a:xfrm>
            <a:off x="3305175" y="-36513"/>
            <a:ext cx="1355725" cy="1042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145" r="47696"/>
          <a:stretch>
            <a:fillRect/>
          </a:stretch>
        </p:blipFill>
        <p:spPr bwMode="auto">
          <a:xfrm>
            <a:off x="3144838" y="0"/>
            <a:ext cx="174625" cy="96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7423" y="3667052"/>
            <a:ext cx="8568531" cy="951508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6614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7422" y="4632949"/>
            <a:ext cx="7560469" cy="60842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646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62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Portrai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391424" y="3667052"/>
            <a:ext cx="4692891" cy="951508"/>
          </a:xfrm>
          <a:prstGeom prst="rect">
            <a:avLst/>
          </a:prstGeom>
        </p:spPr>
        <p:txBody>
          <a:bodyPr anchor="b"/>
          <a:lstStyle>
            <a:lvl1pPr algn="l">
              <a:defRPr sz="4409" baseline="0">
                <a:solidFill>
                  <a:srgbClr val="63666A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391424" y="4632949"/>
            <a:ext cx="4692891" cy="60842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205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5754688" y="436517"/>
            <a:ext cx="3968750" cy="634933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2"/>
          </p:nvPr>
        </p:nvSpPr>
        <p:spPr>
          <a:xfrm>
            <a:off x="392113" y="5260975"/>
            <a:ext cx="2268537" cy="401638"/>
          </a:xfrm>
          <a:prstGeom prst="rect">
            <a:avLst/>
          </a:prstGeom>
        </p:spPr>
        <p:txBody>
          <a:bodyPr/>
          <a:lstStyle>
            <a:lvl1pPr>
              <a:defRPr sz="1764" smtClean="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51496C79-7FCB-49B7-B192-BFA9BEEEDCF8}" type="datetimeFigureOut">
              <a:rPr lang="en-GB"/>
              <a:pPr>
                <a:defRPr/>
              </a:pPr>
              <a:t>10/09/2021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5935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Landscape image (half p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363423" y="1867129"/>
            <a:ext cx="4692891" cy="951508"/>
          </a:xfrm>
          <a:prstGeom prst="rect">
            <a:avLst/>
          </a:prstGeom>
        </p:spPr>
        <p:txBody>
          <a:bodyPr anchor="b"/>
          <a:lstStyle>
            <a:lvl1pPr algn="l">
              <a:defRPr sz="4409" baseline="0">
                <a:solidFill>
                  <a:srgbClr val="63666A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363423" y="2833027"/>
            <a:ext cx="4692891" cy="60842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205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363422" y="3881795"/>
            <a:ext cx="9289611" cy="26945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2"/>
          </p:nvPr>
        </p:nvSpPr>
        <p:spPr>
          <a:xfrm>
            <a:off x="363538" y="3460750"/>
            <a:ext cx="2268537" cy="401638"/>
          </a:xfrm>
          <a:prstGeom prst="rect">
            <a:avLst/>
          </a:prstGeom>
        </p:spPr>
        <p:txBody>
          <a:bodyPr/>
          <a:lstStyle>
            <a:lvl1pPr>
              <a:defRPr sz="1764" smtClean="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EFEAEC2-7C33-4D26-A6B8-19866AEB22D5}" type="datetimeFigureOut">
              <a:rPr lang="en-GB"/>
              <a:pPr>
                <a:defRPr/>
              </a:pPr>
              <a:t>10/09/2021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63560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47675" y="1133475"/>
            <a:ext cx="92868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/>
          <p:cNvSpPr>
            <a:spLocks noGrp="1"/>
          </p:cNvSpPr>
          <p:nvPr>
            <p:ph type="ctrTitle"/>
          </p:nvPr>
        </p:nvSpPr>
        <p:spPr>
          <a:xfrm>
            <a:off x="406025" y="289733"/>
            <a:ext cx="5096316" cy="788249"/>
          </a:xfrm>
          <a:prstGeom prst="rect">
            <a:avLst/>
          </a:prstGeom>
        </p:spPr>
        <p:txBody>
          <a:bodyPr anchor="t"/>
          <a:lstStyle>
            <a:lvl1pPr algn="l">
              <a:defRPr sz="2646" baseline="0">
                <a:solidFill>
                  <a:srgbClr val="63666A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5894365" y="1441938"/>
            <a:ext cx="3787670" cy="525991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06025" y="1441938"/>
            <a:ext cx="5096316" cy="4686293"/>
          </a:xfrm>
          <a:prstGeom prst="rect">
            <a:avLst/>
          </a:prstGeom>
        </p:spPr>
        <p:txBody>
          <a:bodyPr/>
          <a:lstStyle>
            <a:lvl1pPr marL="0" marR="0" indent="0" algn="l" defTabSz="1007943" rtl="0" eaLnBrk="1" fontAlgn="auto" latinLnBrk="0" hangingPunct="1">
              <a:lnSpc>
                <a:spcPct val="100000"/>
              </a:lnSpc>
              <a:spcBef>
                <a:spcPts val="661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086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76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447675" y="1133475"/>
            <a:ext cx="92868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/>
          <p:cNvSpPr>
            <a:spLocks noGrp="1"/>
          </p:cNvSpPr>
          <p:nvPr>
            <p:ph type="ctrTitle"/>
          </p:nvPr>
        </p:nvSpPr>
        <p:spPr>
          <a:xfrm>
            <a:off x="448028" y="345703"/>
            <a:ext cx="9328878" cy="788249"/>
          </a:xfrm>
          <a:prstGeom prst="rect">
            <a:avLst/>
          </a:prstGeom>
        </p:spPr>
        <p:txBody>
          <a:bodyPr anchor="t"/>
          <a:lstStyle>
            <a:lvl1pPr algn="l">
              <a:defRPr sz="2646" baseline="0">
                <a:solidFill>
                  <a:srgbClr val="63666A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06025" y="1647149"/>
            <a:ext cx="9328878" cy="4607807"/>
          </a:xfrm>
          <a:prstGeom prst="rect">
            <a:avLst/>
          </a:prstGeom>
        </p:spPr>
        <p:txBody>
          <a:bodyPr/>
          <a:lstStyle>
            <a:lvl1pPr marL="0" marR="0" indent="0" algn="l" defTabSz="1007943" rtl="0" eaLnBrk="1" fontAlgn="auto" latinLnBrk="0" hangingPunct="1">
              <a:lnSpc>
                <a:spcPct val="100000"/>
              </a:lnSpc>
              <a:spcBef>
                <a:spcPts val="661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086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550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307419" y="2267502"/>
            <a:ext cx="4692891" cy="951508"/>
          </a:xfrm>
          <a:prstGeom prst="rect">
            <a:avLst/>
          </a:prstGeom>
        </p:spPr>
        <p:txBody>
          <a:bodyPr anchor="b"/>
          <a:lstStyle>
            <a:lvl1pPr algn="l">
              <a:defRPr sz="4409" baseline="0">
                <a:solidFill>
                  <a:srgbClr val="63666A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307418" y="3266606"/>
            <a:ext cx="4692891" cy="60842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205" baseline="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334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41696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0"/>
            <a:ext cx="0" cy="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EAB7FF-4AB8-4306-BDDF-53F03CD4A309}" type="datetimeFigureOut">
              <a:rPr lang="en-GB"/>
              <a:pPr>
                <a:defRPr/>
              </a:pPr>
              <a:t>10/09/2021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0"/>
            <a:ext cx="0" cy="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0"/>
            <a:ext cx="0" cy="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0B89A3-4FFA-40E6-9C80-76DCE28F24B1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648978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Relationship Id="rId14" Type="http://schemas.openxmlformats.org/officeDocument/2006/relationships/image" Target="../media/image5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0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6680200"/>
            <a:ext cx="1679575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2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3288" y="6756400"/>
            <a:ext cx="1444625" cy="373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3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8475" y="6742113"/>
            <a:ext cx="1627188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862F96-17BC-1D46-B6DF-8EEA1A6DE1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4338" y="1516063"/>
            <a:ext cx="9280525" cy="47958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0" name="TextBox 6"/>
          <p:cNvSpPr txBox="1">
            <a:spLocks noChangeArrowheads="1"/>
          </p:cNvSpPr>
          <p:nvPr/>
        </p:nvSpPr>
        <p:spPr bwMode="auto">
          <a:xfrm>
            <a:off x="-173038" y="6470650"/>
            <a:ext cx="1857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en-US" altLang="en-US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>
          <a:xfrm>
            <a:off x="414338" y="419100"/>
            <a:ext cx="9280525" cy="9715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pic>
        <p:nvPicPr>
          <p:cNvPr id="1032" name="Picture 7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150" y="6735763"/>
            <a:ext cx="2078038" cy="38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04" r:id="rId1"/>
    <p:sldLayoutId id="2147483905" r:id="rId2"/>
    <p:sldLayoutId id="2147483906" r:id="rId3"/>
    <p:sldLayoutId id="2147483907" r:id="rId4"/>
    <p:sldLayoutId id="2147483908" r:id="rId5"/>
    <p:sldLayoutId id="2147483909" r:id="rId6"/>
    <p:sldLayoutId id="2147483903" r:id="rId7"/>
    <p:sldLayoutId id="2147483910" r:id="rId8"/>
  </p:sldLayoutIdLst>
  <p:txStyles>
    <p:titleStyle>
      <a:lvl1pPr algn="ctr" defTabSz="1006475" rtl="0" fontAlgn="base">
        <a:lnSpc>
          <a:spcPct val="90000"/>
        </a:lnSpc>
        <a:spcBef>
          <a:spcPct val="0"/>
        </a:spcBef>
        <a:spcAft>
          <a:spcPct val="0"/>
        </a:spcAft>
        <a:defRPr sz="3500" kern="1200">
          <a:solidFill>
            <a:schemeClr val="tx1"/>
          </a:solidFill>
          <a:latin typeface="+mn-lt"/>
          <a:ea typeface="+mj-ea"/>
          <a:cs typeface="Arial" panose="020B0604020202020204" pitchFamily="34" charset="0"/>
        </a:defRPr>
      </a:lvl1pPr>
      <a:lvl2pPr algn="ctr" defTabSz="1006475" rtl="0" fontAlgn="base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2pPr>
      <a:lvl3pPr algn="ctr" defTabSz="1006475" rtl="0" fontAlgn="base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3pPr>
      <a:lvl4pPr algn="ctr" defTabSz="1006475" rtl="0" fontAlgn="base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4pPr>
      <a:lvl5pPr algn="ctr" defTabSz="1006475" rtl="0" fontAlgn="base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5pPr>
      <a:lvl6pPr marL="457200" algn="ctr" defTabSz="1006475" rtl="0" fontAlgn="base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6pPr>
      <a:lvl7pPr marL="914400" algn="ctr" defTabSz="1006475" rtl="0" fontAlgn="base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7pPr>
      <a:lvl8pPr marL="1371600" algn="ctr" defTabSz="1006475" rtl="0" fontAlgn="base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8pPr>
      <a:lvl9pPr marL="1828800" algn="ctr" defTabSz="1006475" rtl="0" fontAlgn="base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9pPr>
    </p:titleStyle>
    <p:bodyStyle>
      <a:lvl1pPr marL="250825" indent="-250825" algn="l" defTabSz="1006475" rtl="0" fontAlgn="base">
        <a:lnSpc>
          <a:spcPct val="90000"/>
        </a:lnSpc>
        <a:spcBef>
          <a:spcPts val="1100"/>
        </a:spcBef>
        <a:spcAft>
          <a:spcPct val="0"/>
        </a:spcAft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55650" indent="-250825" algn="l" defTabSz="1006475" rtl="0" fontAlgn="base">
        <a:lnSpc>
          <a:spcPct val="90000"/>
        </a:lnSpc>
        <a:spcBef>
          <a:spcPts val="550"/>
        </a:spcBef>
        <a:spcAft>
          <a:spcPct val="0"/>
        </a:spcAft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258888" indent="-250825" algn="l" defTabSz="1006475" rtl="0" fontAlgn="base">
        <a:lnSpc>
          <a:spcPct val="90000"/>
        </a:lnSpc>
        <a:spcBef>
          <a:spcPts val="550"/>
        </a:spcBef>
        <a:spcAft>
          <a:spcPct val="0"/>
        </a:spcAft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763713" indent="-250825" algn="l" defTabSz="1006475" rtl="0" fontAlgn="base">
        <a:lnSpc>
          <a:spcPct val="90000"/>
        </a:lnSpc>
        <a:spcBef>
          <a:spcPts val="550"/>
        </a:spcBef>
        <a:spcAft>
          <a:spcPct val="0"/>
        </a:spcAft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2266950" indent="-250825" algn="l" defTabSz="1006475" rtl="0" fontAlgn="base">
        <a:lnSpc>
          <a:spcPct val="90000"/>
        </a:lnSpc>
        <a:spcBef>
          <a:spcPts val="550"/>
        </a:spcBef>
        <a:spcAft>
          <a:spcPct val="0"/>
        </a:spcAft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771844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 bwMode="auto">
          <a:xfrm>
            <a:off x="377825" y="3667125"/>
            <a:ext cx="8567738" cy="950913"/>
          </a:xfrm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altLang="en-US" sz="6000">
                <a:solidFill>
                  <a:srgbClr val="000000"/>
                </a:solidFill>
              </a:rPr>
              <a:t>Python</a:t>
            </a:r>
            <a:endParaRPr lang="en-GB" altLang="en-US" sz="6000"/>
          </a:p>
        </p:txBody>
      </p:sp>
      <p:sp>
        <p:nvSpPr>
          <p:cNvPr id="9219" name="Subtitle 2"/>
          <p:cNvSpPr>
            <a:spLocks noGrp="1"/>
          </p:cNvSpPr>
          <p:nvPr>
            <p:ph type="subTitle" idx="1"/>
          </p:nvPr>
        </p:nvSpPr>
        <p:spPr bwMode="auto">
          <a:xfrm>
            <a:off x="377825" y="4632325"/>
            <a:ext cx="7559675" cy="609600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2400">
                <a:solidFill>
                  <a:srgbClr val="000000"/>
                </a:solidFill>
              </a:rPr>
              <a:t>Control Flow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994400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Simplest form of repetition is </a:t>
            </a:r>
            <a:r>
              <a:rPr lang="en-US" altLang="en-US" sz="2800" i="1">
                <a:latin typeface="Calibri" panose="020F0502020204030204" pitchFamily="34" charset="0"/>
              </a:rPr>
              <a:t>while loop</a:t>
            </a:r>
            <a:endParaRPr lang="en-US" altLang="en-US" sz="2800">
              <a:latin typeface="Calibri" panose="020F0502020204030204" pitchFamily="34" charset="0"/>
            </a:endParaRPr>
          </a:p>
        </p:txBody>
      </p:sp>
      <p:sp>
        <p:nvSpPr>
          <p:cNvPr id="26627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8666163" cy="264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num_moons = 3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while</a:t>
            </a:r>
            <a:r>
              <a:rPr lang="en-US" altLang="en-US" sz="2400">
                <a:latin typeface="Courier New" panose="02070309020205020404" pitchFamily="49" charset="0"/>
              </a:rPr>
              <a:t> num_moons &gt; 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(num_moons)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num_moons -= 1</a:t>
            </a:r>
          </a:p>
        </p:txBody>
      </p:sp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5307013" y="2397125"/>
            <a:ext cx="563562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accent2"/>
                </a:solidFill>
                <a:latin typeface="Calibri" panose="020F0502020204030204" pitchFamily="34" charset="0"/>
              </a:rPr>
              <a:t>do</a:t>
            </a:r>
          </a:p>
        </p:txBody>
      </p:sp>
      <p:sp>
        <p:nvSpPr>
          <p:cNvPr id="26629" name="Line 5"/>
          <p:cNvSpPr>
            <a:spLocks noChangeShapeType="1"/>
          </p:cNvSpPr>
          <p:nvPr/>
        </p:nvSpPr>
        <p:spPr bwMode="auto">
          <a:xfrm flipH="1">
            <a:off x="4643438" y="2859088"/>
            <a:ext cx="633412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6630" name="AutoShape 6"/>
          <p:cNvSpPr>
            <a:spLocks/>
          </p:cNvSpPr>
          <p:nvPr/>
        </p:nvSpPr>
        <p:spPr bwMode="auto">
          <a:xfrm>
            <a:off x="4297363" y="2497138"/>
            <a:ext cx="230187" cy="749300"/>
          </a:xfrm>
          <a:prstGeom prst="rightBrace">
            <a:avLst>
              <a:gd name="adj1" fmla="val 27126"/>
              <a:gd name="adj2" fmla="val 50000"/>
            </a:avLst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994400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Simplest form of repetition is </a:t>
            </a:r>
            <a:r>
              <a:rPr lang="en-US" altLang="en-US" sz="2800" i="1">
                <a:latin typeface="Calibri" panose="020F0502020204030204" pitchFamily="34" charset="0"/>
              </a:rPr>
              <a:t>while loop</a:t>
            </a:r>
            <a:endParaRPr lang="en-US" altLang="en-US" sz="2800">
              <a:latin typeface="Calibri" panose="020F0502020204030204" pitchFamily="34" charset="0"/>
            </a:endParaRPr>
          </a:p>
        </p:txBody>
      </p:sp>
      <p:sp>
        <p:nvSpPr>
          <p:cNvPr id="28675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8666163" cy="264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num_moons = 3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while</a:t>
            </a:r>
            <a:r>
              <a:rPr lang="en-US" altLang="en-US" sz="2400">
                <a:latin typeface="Courier New" panose="02070309020205020404" pitchFamily="49" charset="0"/>
              </a:rPr>
              <a:t> num_moons &gt; 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(num_moons)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num_moons -= 1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3</a:t>
            </a:r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5308600" y="2397125"/>
            <a:ext cx="563563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accent2"/>
                </a:solidFill>
                <a:latin typeface="Calibri" panose="020F0502020204030204" pitchFamily="34" charset="0"/>
              </a:rPr>
              <a:t>do</a:t>
            </a:r>
          </a:p>
        </p:txBody>
      </p:sp>
      <p:sp>
        <p:nvSpPr>
          <p:cNvPr id="28677" name="Line 5"/>
          <p:cNvSpPr>
            <a:spLocks noChangeShapeType="1"/>
          </p:cNvSpPr>
          <p:nvPr/>
        </p:nvSpPr>
        <p:spPr bwMode="auto">
          <a:xfrm flipH="1">
            <a:off x="4645025" y="2859088"/>
            <a:ext cx="633413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8678" name="AutoShape 6"/>
          <p:cNvSpPr>
            <a:spLocks/>
          </p:cNvSpPr>
          <p:nvPr/>
        </p:nvSpPr>
        <p:spPr bwMode="auto">
          <a:xfrm>
            <a:off x="4298950" y="2497138"/>
            <a:ext cx="230188" cy="749300"/>
          </a:xfrm>
          <a:prstGeom prst="rightBrace">
            <a:avLst>
              <a:gd name="adj1" fmla="val 27126"/>
              <a:gd name="adj2" fmla="val 50000"/>
            </a:avLst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994400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Simplest form of repetition is </a:t>
            </a:r>
            <a:r>
              <a:rPr lang="en-US" altLang="en-US" sz="2800" i="1">
                <a:latin typeface="Calibri" panose="020F0502020204030204" pitchFamily="34" charset="0"/>
              </a:rPr>
              <a:t>while loop</a:t>
            </a:r>
            <a:endParaRPr lang="en-US" altLang="en-US" sz="2800">
              <a:latin typeface="Calibri" panose="020F0502020204030204" pitchFamily="34" charset="0"/>
            </a:endParaRPr>
          </a:p>
        </p:txBody>
      </p:sp>
      <p:sp>
        <p:nvSpPr>
          <p:cNvPr id="30723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8666163" cy="264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num_moons = 3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while</a:t>
            </a:r>
            <a:r>
              <a:rPr lang="en-US" altLang="en-US" sz="2400">
                <a:latin typeface="Courier New" panose="02070309020205020404" pitchFamily="49" charset="0"/>
              </a:rPr>
              <a:t> num_moons &gt; 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(num_moons)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num_moons -= 1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3</a:t>
            </a:r>
          </a:p>
        </p:txBody>
      </p:sp>
      <p:sp>
        <p:nvSpPr>
          <p:cNvPr id="30724" name="Text Box 4"/>
          <p:cNvSpPr txBox="1">
            <a:spLocks noChangeArrowheads="1"/>
          </p:cNvSpPr>
          <p:nvPr/>
        </p:nvSpPr>
        <p:spPr bwMode="auto">
          <a:xfrm>
            <a:off x="5184775" y="1820863"/>
            <a:ext cx="1593850" cy="67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accent2"/>
                </a:solidFill>
                <a:latin typeface="Calibri" panose="020F0502020204030204" pitchFamily="34" charset="0"/>
              </a:rPr>
              <a:t>test again</a:t>
            </a:r>
          </a:p>
        </p:txBody>
      </p:sp>
      <p:sp>
        <p:nvSpPr>
          <p:cNvPr id="30725" name="Line 5"/>
          <p:cNvSpPr>
            <a:spLocks noChangeShapeType="1"/>
          </p:cNvSpPr>
          <p:nvPr/>
        </p:nvSpPr>
        <p:spPr bwMode="auto">
          <a:xfrm flipH="1">
            <a:off x="4521200" y="2282825"/>
            <a:ext cx="633413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994400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Simplest form of repetition is </a:t>
            </a:r>
            <a:r>
              <a:rPr lang="en-US" altLang="en-US" sz="2800" i="1">
                <a:latin typeface="Calibri" panose="020F0502020204030204" pitchFamily="34" charset="0"/>
              </a:rPr>
              <a:t>while loop</a:t>
            </a:r>
            <a:endParaRPr lang="en-US" altLang="en-US" sz="2800">
              <a:latin typeface="Calibri" panose="020F0502020204030204" pitchFamily="34" charset="0"/>
            </a:endParaRPr>
          </a:p>
        </p:txBody>
      </p:sp>
      <p:sp>
        <p:nvSpPr>
          <p:cNvPr id="32771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8666163" cy="264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num_moons = 3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while</a:t>
            </a:r>
            <a:r>
              <a:rPr lang="en-US" altLang="en-US" sz="2400">
                <a:latin typeface="Courier New" panose="02070309020205020404" pitchFamily="49" charset="0"/>
              </a:rPr>
              <a:t> num_moons &gt; 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(num_moons)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num_moons -= 1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3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2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994400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Simplest form of repetition is </a:t>
            </a:r>
            <a:r>
              <a:rPr lang="en-US" altLang="en-US" sz="2800" i="1">
                <a:latin typeface="Calibri" panose="020F0502020204030204" pitchFamily="34" charset="0"/>
              </a:rPr>
              <a:t>while loop</a:t>
            </a:r>
            <a:endParaRPr lang="en-US" altLang="en-US" sz="2800">
              <a:latin typeface="Calibri" panose="020F0502020204030204" pitchFamily="34" charset="0"/>
            </a:endParaRPr>
          </a:p>
        </p:txBody>
      </p:sp>
      <p:sp>
        <p:nvSpPr>
          <p:cNvPr id="34819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8666163" cy="264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num_moons = 3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while</a:t>
            </a:r>
            <a:r>
              <a:rPr lang="en-US" altLang="en-US" sz="2400">
                <a:latin typeface="Courier New" panose="02070309020205020404" pitchFamily="49" charset="0"/>
              </a:rPr>
              <a:t> num_moons &gt; 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(num_moons)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num_moons -= 1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3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2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1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265737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While loop may execute zero times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265737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While loop may execute zero times</a:t>
            </a:r>
          </a:p>
        </p:txBody>
      </p:sp>
      <p:sp>
        <p:nvSpPr>
          <p:cNvPr id="38915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8666163" cy="3109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('before')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num_moons = -3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while</a:t>
            </a:r>
            <a:r>
              <a:rPr lang="en-US" altLang="en-US" sz="2400">
                <a:latin typeface="Courier New" panose="02070309020205020404" pitchFamily="49" charset="0"/>
              </a:rPr>
              <a:t> num_moons &gt; 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(num_moons)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num_moons -= 1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('after')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265737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While loop may execute zero times</a:t>
            </a:r>
          </a:p>
        </p:txBody>
      </p:sp>
      <p:sp>
        <p:nvSpPr>
          <p:cNvPr id="40963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8666163" cy="3109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('before')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num_moons = -3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while</a:t>
            </a:r>
            <a:r>
              <a:rPr lang="en-US" altLang="en-US" sz="2400">
                <a:latin typeface="Courier New" panose="02070309020205020404" pitchFamily="49" charset="0"/>
              </a:rPr>
              <a:t> num_moons &gt; 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(num_moons)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num_moons -= 1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('after')</a:t>
            </a:r>
          </a:p>
        </p:txBody>
      </p:sp>
      <p:sp>
        <p:nvSpPr>
          <p:cNvPr id="40964" name="Text Box 4"/>
          <p:cNvSpPr txBox="1">
            <a:spLocks noChangeArrowheads="1"/>
          </p:cNvSpPr>
          <p:nvPr/>
        </p:nvSpPr>
        <p:spPr bwMode="auto">
          <a:xfrm>
            <a:off x="5070475" y="2224088"/>
            <a:ext cx="4165600" cy="67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accent2"/>
                </a:solidFill>
                <a:latin typeface="Calibri" panose="020F0502020204030204" pitchFamily="34" charset="0"/>
              </a:rPr>
              <a:t>not true when first tested…</a:t>
            </a:r>
          </a:p>
        </p:txBody>
      </p:sp>
      <p:sp>
        <p:nvSpPr>
          <p:cNvPr id="40965" name="Line 5"/>
          <p:cNvSpPr>
            <a:spLocks noChangeShapeType="1"/>
          </p:cNvSpPr>
          <p:nvPr/>
        </p:nvSpPr>
        <p:spPr bwMode="auto">
          <a:xfrm flipH="1">
            <a:off x="4406900" y="2686050"/>
            <a:ext cx="633413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265737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While loop may execute zero times</a:t>
            </a:r>
          </a:p>
        </p:txBody>
      </p:sp>
      <p:sp>
        <p:nvSpPr>
          <p:cNvPr id="43011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8666163" cy="3109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('before')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num_moons = -3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while</a:t>
            </a:r>
            <a:r>
              <a:rPr lang="en-US" altLang="en-US" sz="2400">
                <a:latin typeface="Courier New" panose="02070309020205020404" pitchFamily="49" charset="0"/>
              </a:rPr>
              <a:t> num_moons &gt; 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(num_moons)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num_moons -= 1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('after')</a:t>
            </a:r>
          </a:p>
        </p:txBody>
      </p:sp>
      <p:sp>
        <p:nvSpPr>
          <p:cNvPr id="43012" name="Text Box 4"/>
          <p:cNvSpPr txBox="1">
            <a:spLocks noChangeArrowheads="1"/>
          </p:cNvSpPr>
          <p:nvPr/>
        </p:nvSpPr>
        <p:spPr bwMode="auto">
          <a:xfrm>
            <a:off x="5199063" y="2800350"/>
            <a:ext cx="3994150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accent2"/>
                </a:solidFill>
                <a:latin typeface="Calibri" panose="020F0502020204030204" pitchFamily="34" charset="0"/>
              </a:rPr>
              <a:t>…so this is never executed</a:t>
            </a:r>
          </a:p>
        </p:txBody>
      </p:sp>
      <p:sp>
        <p:nvSpPr>
          <p:cNvPr id="43013" name="Line 7"/>
          <p:cNvSpPr>
            <a:spLocks noChangeShapeType="1"/>
          </p:cNvSpPr>
          <p:nvPr/>
        </p:nvSpPr>
        <p:spPr bwMode="auto">
          <a:xfrm flipH="1">
            <a:off x="4535488" y="3262313"/>
            <a:ext cx="633412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3014" name="AutoShape 8"/>
          <p:cNvSpPr>
            <a:spLocks/>
          </p:cNvSpPr>
          <p:nvPr/>
        </p:nvSpPr>
        <p:spPr bwMode="auto">
          <a:xfrm>
            <a:off x="4189413" y="2900363"/>
            <a:ext cx="230187" cy="749300"/>
          </a:xfrm>
          <a:prstGeom prst="rightBrace">
            <a:avLst>
              <a:gd name="adj1" fmla="val 27126"/>
              <a:gd name="adj2" fmla="val 50000"/>
            </a:avLst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265737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While loop may execute zero times</a:t>
            </a:r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8666163" cy="3109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('before')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num_moons = -3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while</a:t>
            </a:r>
            <a:r>
              <a:rPr lang="en-US" altLang="en-US" sz="2400">
                <a:latin typeface="Courier New" panose="02070309020205020404" pitchFamily="49" charset="0"/>
              </a:rPr>
              <a:t> num_moons &gt; 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(num_moons)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num_moons -= 1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('after')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before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after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8377237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algn="ctr"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Real power of programs comes from: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265737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While loop may execute zero times</a:t>
            </a:r>
          </a:p>
        </p:txBody>
      </p:sp>
      <p:sp>
        <p:nvSpPr>
          <p:cNvPr id="47107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8666163" cy="3109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('before')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num_moons = -3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while</a:t>
            </a:r>
            <a:r>
              <a:rPr lang="en-US" altLang="en-US" sz="2400">
                <a:latin typeface="Courier New" panose="02070309020205020404" pitchFamily="49" charset="0"/>
              </a:rPr>
              <a:t> num_moons &gt; 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(num_moons)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num_moons -= 1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('after')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before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after</a:t>
            </a:r>
          </a:p>
        </p:txBody>
      </p:sp>
      <p:sp>
        <p:nvSpPr>
          <p:cNvPr id="47108" name="Text Box 4"/>
          <p:cNvSpPr txBox="1">
            <a:spLocks noChangeArrowheads="1"/>
          </p:cNvSpPr>
          <p:nvPr/>
        </p:nvSpPr>
        <p:spPr bwMode="auto">
          <a:xfrm>
            <a:off x="925513" y="4602163"/>
            <a:ext cx="7069137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Important to consider this case when designing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and testing code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470525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While loop may also execute forever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470525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While loop may also execute forever</a:t>
            </a:r>
          </a:p>
        </p:txBody>
      </p:sp>
      <p:sp>
        <p:nvSpPr>
          <p:cNvPr id="51203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8666163" cy="3859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('before')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num_moons = 3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while</a:t>
            </a:r>
            <a:r>
              <a:rPr lang="en-US" altLang="en-US" sz="2400">
                <a:latin typeface="Courier New" panose="02070309020205020404" pitchFamily="49" charset="0"/>
              </a:rPr>
              <a:t> num_moons &gt; 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(num_moons)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('after')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470525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While loop may also execute forever</a:t>
            </a:r>
          </a:p>
        </p:txBody>
      </p:sp>
      <p:sp>
        <p:nvSpPr>
          <p:cNvPr id="53251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8666163" cy="3859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('before')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num_moons = 3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while</a:t>
            </a:r>
            <a:r>
              <a:rPr lang="en-US" altLang="en-US" sz="2400">
                <a:latin typeface="Courier New" panose="02070309020205020404" pitchFamily="49" charset="0"/>
              </a:rPr>
              <a:t> num_moons &gt; 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(num_moons)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('after')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before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470525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While loop may also execute forever</a:t>
            </a:r>
          </a:p>
        </p:txBody>
      </p:sp>
      <p:sp>
        <p:nvSpPr>
          <p:cNvPr id="55299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8666163" cy="3859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('before')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num_moons = 3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while</a:t>
            </a:r>
            <a:r>
              <a:rPr lang="en-US" altLang="en-US" sz="2400">
                <a:latin typeface="Courier New" panose="02070309020205020404" pitchFamily="49" charset="0"/>
              </a:rPr>
              <a:t> num_moons &gt; 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(num_moons)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('after')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before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3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470525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While loop may also execute forever</a:t>
            </a:r>
          </a:p>
        </p:txBody>
      </p:sp>
      <p:sp>
        <p:nvSpPr>
          <p:cNvPr id="57347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8666163" cy="3859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('before')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num_moons = 3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while</a:t>
            </a:r>
            <a:r>
              <a:rPr lang="en-US" altLang="en-US" sz="2400">
                <a:latin typeface="Courier New" panose="02070309020205020404" pitchFamily="49" charset="0"/>
              </a:rPr>
              <a:t> num_moons &gt; 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(num_moons)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('after')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before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3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3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470525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While loop may also execute forever</a:t>
            </a:r>
          </a:p>
        </p:txBody>
      </p:sp>
      <p:sp>
        <p:nvSpPr>
          <p:cNvPr id="59395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8666163" cy="3859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('before')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num_moons = 3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while</a:t>
            </a:r>
            <a:r>
              <a:rPr lang="en-US" altLang="en-US" sz="2400">
                <a:latin typeface="Courier New" panose="02070309020205020404" pitchFamily="49" charset="0"/>
              </a:rPr>
              <a:t> num_moons &gt; 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(num_moons)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('after')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before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3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3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3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470525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While loop may also execute forever</a:t>
            </a:r>
          </a:p>
        </p:txBody>
      </p:sp>
      <p:sp>
        <p:nvSpPr>
          <p:cNvPr id="61443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8666163" cy="3859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('before')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num_moons = 3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while</a:t>
            </a:r>
            <a:r>
              <a:rPr lang="en-US" altLang="en-US" sz="2400">
                <a:latin typeface="Courier New" panose="02070309020205020404" pitchFamily="49" charset="0"/>
              </a:rPr>
              <a:t> num_moons &gt; 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(num_moons)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('after')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before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3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3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3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CA" altLang="en-US" sz="2400">
                <a:solidFill>
                  <a:srgbClr val="006600"/>
                </a:solidFill>
                <a:latin typeface="Courier New" panose="02070309020205020404" pitchFamily="49" charset="0"/>
              </a:rPr>
              <a:t>⋮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470525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While loop may also execute forever</a:t>
            </a:r>
          </a:p>
        </p:txBody>
      </p:sp>
      <p:sp>
        <p:nvSpPr>
          <p:cNvPr id="63491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8666163" cy="3859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print</a:t>
            </a:r>
            <a:r>
              <a:rPr lang="en-US" altLang="en-US" sz="2400" dirty="0">
                <a:latin typeface="Courier New" panose="02070309020205020404" pitchFamily="49" charset="0"/>
              </a:rPr>
              <a:t>('before')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dirty="0" err="1">
                <a:latin typeface="Courier New" panose="02070309020205020404" pitchFamily="49" charset="0"/>
              </a:rPr>
              <a:t>num_moons</a:t>
            </a:r>
            <a:r>
              <a:rPr lang="en-US" altLang="en-US" sz="2400" dirty="0">
                <a:latin typeface="Courier New" panose="02070309020205020404" pitchFamily="49" charset="0"/>
              </a:rPr>
              <a:t> = 3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while</a:t>
            </a:r>
            <a:r>
              <a:rPr lang="en-US" altLang="en-US" sz="2400" dirty="0">
                <a:latin typeface="Courier New" panose="02070309020205020404" pitchFamily="49" charset="0"/>
              </a:rPr>
              <a:t> </a:t>
            </a:r>
            <a:r>
              <a:rPr lang="en-US" altLang="en-US" sz="2400" dirty="0" err="1">
                <a:latin typeface="Courier New" panose="02070309020205020404" pitchFamily="49" charset="0"/>
              </a:rPr>
              <a:t>num_moons</a:t>
            </a:r>
            <a:r>
              <a:rPr lang="en-US" altLang="en-US" sz="2400" dirty="0">
                <a:latin typeface="Courier New" panose="02070309020205020404" pitchFamily="49" charset="0"/>
              </a:rPr>
              <a:t> &gt; 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    </a:t>
            </a:r>
            <a:r>
              <a:rPr lang="en-US" altLang="en-US" sz="2400" b="1" dirty="0">
                <a:latin typeface="Courier New" panose="02070309020205020404" pitchFamily="49" charset="0"/>
              </a:rPr>
              <a:t>print</a:t>
            </a:r>
            <a:r>
              <a:rPr lang="en-US" altLang="en-US" sz="2400" dirty="0">
                <a:latin typeface="Courier New" panose="02070309020205020404" pitchFamily="49" charset="0"/>
              </a:rPr>
              <a:t>(</a:t>
            </a:r>
            <a:r>
              <a:rPr lang="en-US" altLang="en-US" sz="2400" dirty="0" err="1">
                <a:latin typeface="Courier New" panose="02070309020205020404" pitchFamily="49" charset="0"/>
              </a:rPr>
              <a:t>num_moons</a:t>
            </a:r>
            <a:r>
              <a:rPr lang="en-US" altLang="en-US" sz="2400" dirty="0">
                <a:latin typeface="Courier New" panose="02070309020205020404" pitchFamily="49" charset="0"/>
              </a:rPr>
              <a:t>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print</a:t>
            </a:r>
            <a:r>
              <a:rPr lang="en-US" altLang="en-US" sz="2400" dirty="0">
                <a:latin typeface="Courier New" panose="02070309020205020404" pitchFamily="49" charset="0"/>
              </a:rPr>
              <a:t>('after')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 dirty="0">
                <a:solidFill>
                  <a:srgbClr val="006600"/>
                </a:solidFill>
                <a:latin typeface="Courier New" panose="02070309020205020404" pitchFamily="49" charset="0"/>
              </a:rPr>
              <a:t>before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 dirty="0">
                <a:solidFill>
                  <a:srgbClr val="006600"/>
                </a:solidFill>
                <a:latin typeface="Courier New" panose="02070309020205020404" pitchFamily="49" charset="0"/>
              </a:rPr>
              <a:t>3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 dirty="0">
                <a:solidFill>
                  <a:srgbClr val="006600"/>
                </a:solidFill>
                <a:latin typeface="Courier New" panose="02070309020205020404" pitchFamily="49" charset="0"/>
              </a:rPr>
              <a:t>3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 dirty="0">
                <a:solidFill>
                  <a:srgbClr val="006600"/>
                </a:solidFill>
                <a:latin typeface="Courier New" panose="02070309020205020404" pitchFamily="49" charset="0"/>
              </a:rPr>
              <a:t>3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CA" altLang="en-US" sz="2400" dirty="0">
                <a:solidFill>
                  <a:srgbClr val="006600"/>
                </a:solidFill>
                <a:latin typeface="Courier New" panose="02070309020205020404" pitchFamily="49" charset="0"/>
              </a:rPr>
              <a:t>⋮</a:t>
            </a:r>
            <a:endParaRPr lang="en-US" altLang="en-US" sz="2400" dirty="0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  <p:sp>
        <p:nvSpPr>
          <p:cNvPr id="63492" name="Text Box 4"/>
          <p:cNvSpPr txBox="1">
            <a:spLocks noChangeArrowheads="1"/>
          </p:cNvSpPr>
          <p:nvPr/>
        </p:nvSpPr>
        <p:spPr bwMode="auto">
          <a:xfrm>
            <a:off x="5256213" y="2570163"/>
            <a:ext cx="3979862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accent2"/>
                </a:solidFill>
                <a:latin typeface="Calibri" panose="020F0502020204030204" pitchFamily="34" charset="0"/>
              </a:rPr>
              <a:t>Nothing in here changes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accent2"/>
                </a:solidFill>
                <a:latin typeface="Calibri" panose="020F0502020204030204" pitchFamily="34" charset="0"/>
              </a:rPr>
              <a:t>the loop control condition</a:t>
            </a:r>
          </a:p>
        </p:txBody>
      </p:sp>
      <p:sp>
        <p:nvSpPr>
          <p:cNvPr id="63493" name="Line 5"/>
          <p:cNvSpPr>
            <a:spLocks noChangeShapeType="1"/>
          </p:cNvSpPr>
          <p:nvPr/>
        </p:nvSpPr>
        <p:spPr bwMode="auto">
          <a:xfrm flipH="1">
            <a:off x="4592638" y="3032125"/>
            <a:ext cx="633412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3494" name="AutoShape 6"/>
          <p:cNvSpPr>
            <a:spLocks/>
          </p:cNvSpPr>
          <p:nvPr/>
        </p:nvSpPr>
        <p:spPr bwMode="auto">
          <a:xfrm>
            <a:off x="4246563" y="2857500"/>
            <a:ext cx="230187" cy="346075"/>
          </a:xfrm>
          <a:prstGeom prst="rightBrace">
            <a:avLst>
              <a:gd name="adj1" fmla="val 12529"/>
              <a:gd name="adj2" fmla="val 50000"/>
            </a:avLst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470525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While loop may also execute forever</a:t>
            </a:r>
          </a:p>
        </p:txBody>
      </p:sp>
      <p:sp>
        <p:nvSpPr>
          <p:cNvPr id="65539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8666163" cy="3859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('before')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num_moons = 3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while</a:t>
            </a:r>
            <a:r>
              <a:rPr lang="en-US" altLang="en-US" sz="2400">
                <a:latin typeface="Courier New" panose="02070309020205020404" pitchFamily="49" charset="0"/>
              </a:rPr>
              <a:t> num_moons &gt; 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(num_moons)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('after')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before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3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3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3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CA" altLang="en-US" sz="2400">
                <a:solidFill>
                  <a:srgbClr val="006600"/>
                </a:solidFill>
                <a:latin typeface="Courier New" panose="02070309020205020404" pitchFamily="49" charset="0"/>
              </a:rPr>
              <a:t>⋮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  <p:sp>
        <p:nvSpPr>
          <p:cNvPr id="65540" name="Text Box 4"/>
          <p:cNvSpPr txBox="1">
            <a:spLocks noChangeArrowheads="1"/>
          </p:cNvSpPr>
          <p:nvPr/>
        </p:nvSpPr>
        <p:spPr bwMode="auto">
          <a:xfrm>
            <a:off x="925513" y="5292725"/>
            <a:ext cx="5160962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Usually not the desired behavior…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8377237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algn="ctr"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Real power of programs comes from:</a:t>
            </a:r>
          </a:p>
        </p:txBody>
      </p:sp>
      <p:sp>
        <p:nvSpPr>
          <p:cNvPr id="12291" name="Text Box 4"/>
          <p:cNvSpPr txBox="1">
            <a:spLocks noChangeArrowheads="1"/>
          </p:cNvSpPr>
          <p:nvPr/>
        </p:nvSpPr>
        <p:spPr bwMode="auto">
          <a:xfrm>
            <a:off x="1473200" y="1936750"/>
            <a:ext cx="1630363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algn="ctr"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repetition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470525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While loop may also execute forever</a:t>
            </a:r>
          </a:p>
        </p:txBody>
      </p:sp>
      <p:sp>
        <p:nvSpPr>
          <p:cNvPr id="67587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8666163" cy="3859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print</a:t>
            </a:r>
            <a:r>
              <a:rPr lang="en-US" altLang="en-US" sz="2400" dirty="0">
                <a:latin typeface="Courier New" panose="02070309020205020404" pitchFamily="49" charset="0"/>
              </a:rPr>
              <a:t>('before')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dirty="0" err="1">
                <a:latin typeface="Courier New" panose="02070309020205020404" pitchFamily="49" charset="0"/>
              </a:rPr>
              <a:t>num_moons</a:t>
            </a:r>
            <a:r>
              <a:rPr lang="en-US" altLang="en-US" sz="2400" dirty="0">
                <a:latin typeface="Courier New" panose="02070309020205020404" pitchFamily="49" charset="0"/>
              </a:rPr>
              <a:t> = 3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while</a:t>
            </a:r>
            <a:r>
              <a:rPr lang="en-US" altLang="en-US" sz="2400" dirty="0">
                <a:latin typeface="Courier New" panose="02070309020205020404" pitchFamily="49" charset="0"/>
              </a:rPr>
              <a:t> </a:t>
            </a:r>
            <a:r>
              <a:rPr lang="en-US" altLang="en-US" sz="2400" dirty="0" err="1">
                <a:latin typeface="Courier New" panose="02070309020205020404" pitchFamily="49" charset="0"/>
              </a:rPr>
              <a:t>num_moons</a:t>
            </a:r>
            <a:r>
              <a:rPr lang="en-US" altLang="en-US" sz="2400" dirty="0">
                <a:latin typeface="Courier New" panose="02070309020205020404" pitchFamily="49" charset="0"/>
              </a:rPr>
              <a:t> &gt; 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    </a:t>
            </a:r>
            <a:r>
              <a:rPr lang="en-US" altLang="en-US" sz="2400" b="1" dirty="0">
                <a:latin typeface="Courier New" panose="02070309020205020404" pitchFamily="49" charset="0"/>
              </a:rPr>
              <a:t>print</a:t>
            </a:r>
            <a:r>
              <a:rPr lang="en-US" altLang="en-US" sz="2400" dirty="0">
                <a:latin typeface="Courier New" panose="02070309020205020404" pitchFamily="49" charset="0"/>
              </a:rPr>
              <a:t>(</a:t>
            </a:r>
            <a:r>
              <a:rPr lang="en-US" altLang="en-US" sz="2400" dirty="0" err="1">
                <a:latin typeface="Courier New" panose="02070309020205020404" pitchFamily="49" charset="0"/>
              </a:rPr>
              <a:t>num_moons</a:t>
            </a:r>
            <a:r>
              <a:rPr lang="en-US" altLang="en-US" sz="2400" dirty="0">
                <a:latin typeface="Courier New" panose="02070309020205020404" pitchFamily="49" charset="0"/>
              </a:rPr>
              <a:t>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print</a:t>
            </a:r>
            <a:r>
              <a:rPr lang="en-US" altLang="en-US" sz="2400" dirty="0">
                <a:latin typeface="Courier New" panose="02070309020205020404" pitchFamily="49" charset="0"/>
              </a:rPr>
              <a:t>('after')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 dirty="0">
                <a:solidFill>
                  <a:srgbClr val="006600"/>
                </a:solidFill>
                <a:latin typeface="Courier New" panose="02070309020205020404" pitchFamily="49" charset="0"/>
              </a:rPr>
              <a:t>before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 dirty="0">
                <a:solidFill>
                  <a:srgbClr val="006600"/>
                </a:solidFill>
                <a:latin typeface="Courier New" panose="02070309020205020404" pitchFamily="49" charset="0"/>
              </a:rPr>
              <a:t>3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 dirty="0">
                <a:solidFill>
                  <a:srgbClr val="006600"/>
                </a:solidFill>
                <a:latin typeface="Courier New" panose="02070309020205020404" pitchFamily="49" charset="0"/>
              </a:rPr>
              <a:t>3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 dirty="0">
                <a:solidFill>
                  <a:srgbClr val="006600"/>
                </a:solidFill>
                <a:latin typeface="Courier New" panose="02070309020205020404" pitchFamily="49" charset="0"/>
              </a:rPr>
              <a:t>3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CA" altLang="en-US" sz="2400" dirty="0">
                <a:solidFill>
                  <a:srgbClr val="006600"/>
                </a:solidFill>
                <a:latin typeface="Courier New" panose="02070309020205020404" pitchFamily="49" charset="0"/>
              </a:rPr>
              <a:t>⋮</a:t>
            </a:r>
            <a:endParaRPr lang="en-US" altLang="en-US" sz="2400" dirty="0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  <p:sp>
        <p:nvSpPr>
          <p:cNvPr id="67588" name="Text Box 4"/>
          <p:cNvSpPr txBox="1">
            <a:spLocks noChangeArrowheads="1"/>
          </p:cNvSpPr>
          <p:nvPr/>
        </p:nvSpPr>
        <p:spPr bwMode="auto">
          <a:xfrm>
            <a:off x="925513" y="5292725"/>
            <a:ext cx="569595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Usually not the desired behavior…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…but there </a:t>
            </a:r>
            <a:r>
              <a:rPr lang="en-US" altLang="en-US" sz="2800" i="1">
                <a:latin typeface="Calibri" panose="020F0502020204030204" pitchFamily="34" charset="0"/>
              </a:rPr>
              <a:t>are</a:t>
            </a:r>
            <a:r>
              <a:rPr lang="en-US" altLang="en-US" sz="2800">
                <a:latin typeface="Calibri" panose="020F0502020204030204" pitchFamily="34" charset="0"/>
              </a:rPr>
              <a:t> cases where it's useful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2784475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Why indentation?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716712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Why indentation?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Studies show that's what people actually pay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attention to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672387" cy="332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Why indentation?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Studies show that's what people actually pay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attention to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–	Every textbook on C or Java has examples where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	indentation and braces don't match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699375" cy="461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dirty="0">
                <a:latin typeface="Calibri" panose="020F0502020204030204" pitchFamily="34" charset="0"/>
              </a:rPr>
              <a:t>Why indentation?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dirty="0">
                <a:latin typeface="Calibri" panose="020F0502020204030204" pitchFamily="34" charset="0"/>
              </a:rPr>
              <a:t>Studies show that's what people actually pay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dirty="0">
                <a:latin typeface="Calibri" panose="020F0502020204030204" pitchFamily="34" charset="0"/>
              </a:rPr>
              <a:t>attention to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dirty="0">
                <a:latin typeface="Calibri" panose="020F0502020204030204" pitchFamily="34" charset="0"/>
              </a:rPr>
              <a:t>–	Every textbook on C or Java has examples where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dirty="0">
                <a:latin typeface="Calibri" panose="020F0502020204030204" pitchFamily="34" charset="0"/>
              </a:rPr>
              <a:t>	indentation and braces don't match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dirty="0">
                <a:latin typeface="Calibri" panose="020F0502020204030204" pitchFamily="34" charset="0"/>
              </a:rPr>
              <a:t>Doesn't matter how much you use, but whole block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dirty="0">
                <a:latin typeface="Calibri" panose="020F0502020204030204" pitchFamily="34" charset="0"/>
              </a:rPr>
              <a:t>must be consistent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699375" cy="526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Why indentation?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Studies show that's what people actually pay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attention to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–	Every textbook on C or Java has examples where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	indentation and braces don't match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Doesn't matter how much you use, but whole block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must be consistent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Python Style Guide (PEP 8) recommends 4 spaces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699375" cy="590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dirty="0">
                <a:latin typeface="Calibri" panose="020F0502020204030204" pitchFamily="34" charset="0"/>
              </a:rPr>
              <a:t>Why indentation?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dirty="0">
                <a:latin typeface="Calibri" panose="020F0502020204030204" pitchFamily="34" charset="0"/>
              </a:rPr>
              <a:t>Studies show that's what people actually pay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dirty="0">
                <a:latin typeface="Calibri" panose="020F0502020204030204" pitchFamily="34" charset="0"/>
              </a:rPr>
              <a:t>attention to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dirty="0">
                <a:latin typeface="Calibri" panose="020F0502020204030204" pitchFamily="34" charset="0"/>
              </a:rPr>
              <a:t>–	Every textbook on C or Java has examples where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dirty="0">
                <a:latin typeface="Calibri" panose="020F0502020204030204" pitchFamily="34" charset="0"/>
              </a:rPr>
              <a:t>	indentation and braces don't match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dirty="0">
                <a:latin typeface="Calibri" panose="020F0502020204030204" pitchFamily="34" charset="0"/>
              </a:rPr>
              <a:t>Doesn't matter how much you use, but whole block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dirty="0">
                <a:latin typeface="Calibri" panose="020F0502020204030204" pitchFamily="34" charset="0"/>
              </a:rPr>
              <a:t>must be consistent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dirty="0">
                <a:latin typeface="Calibri" panose="020F0502020204030204" pitchFamily="34" charset="0"/>
              </a:rPr>
              <a:t>Python Style Guide (PEP 8) recommends 4 spaces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dirty="0">
                <a:latin typeface="Calibri" panose="020F0502020204030204" pitchFamily="34" charset="0"/>
              </a:rPr>
              <a:t>And no tab characters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777394" y="611452"/>
            <a:ext cx="8668207" cy="671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dirty="0">
                <a:latin typeface="Calibri" panose="020F0502020204030204" pitchFamily="34" charset="0"/>
              </a:rPr>
              <a:t>Side note on IDEs (Integrated Development Environments)</a:t>
            </a:r>
          </a:p>
        </p:txBody>
      </p:sp>
    </p:spTree>
    <p:extLst>
      <p:ext uri="{BB962C8B-B14F-4D97-AF65-F5344CB8AC3E}">
        <p14:creationId xmlns:p14="http://schemas.microsoft.com/office/powerpoint/2010/main" val="233413603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777394" y="611452"/>
            <a:ext cx="8668207" cy="671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dirty="0">
                <a:latin typeface="Calibri" panose="020F0502020204030204" pitchFamily="34" charset="0"/>
              </a:rPr>
              <a:t>Side note on IDEs (Integrated Development Environments)</a:t>
            </a: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662180" y="1648378"/>
            <a:ext cx="8666163" cy="3859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dirty="0">
                <a:latin typeface="+mn-lt"/>
              </a:rPr>
              <a:t>An IDE is a nicer place to write, edit and run code from all in one.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dirty="0">
                <a:latin typeface="+mn-lt"/>
              </a:rPr>
              <a:t>Most often also include syntax highlighting, error highlighting and 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dirty="0">
                <a:latin typeface="+mn-lt"/>
              </a:rPr>
              <a:t>debugging built in (debugging will be taught later in the course).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8678" y="2800519"/>
            <a:ext cx="7001416" cy="377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13943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777394" y="611452"/>
            <a:ext cx="8668207" cy="671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dirty="0">
                <a:latin typeface="Calibri" panose="020F0502020204030204" pitchFamily="34" charset="0"/>
              </a:rPr>
              <a:t>Side note on IDEs (Integrated Development Environments)</a:t>
            </a:r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662180" y="1648378"/>
            <a:ext cx="8666163" cy="3859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dirty="0">
                <a:latin typeface="+mn-lt"/>
              </a:rPr>
              <a:t>Most IDEs will also let you choose your indentation too, 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dirty="0">
                <a:latin typeface="+mn-lt"/>
              </a:rPr>
              <a:t>so you don't have to manually type 4 spaces…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8678" y="2800519"/>
            <a:ext cx="7001416" cy="3771400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6019631" y="6372152"/>
            <a:ext cx="576070" cy="19976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5270740" y="2454876"/>
            <a:ext cx="864105" cy="380206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873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8377237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algn="ctr"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Real power of programs comes from:</a:t>
            </a:r>
          </a:p>
        </p:txBody>
      </p:sp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1473200" y="1936750"/>
            <a:ext cx="1630363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algn="ctr"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repetition</a:t>
            </a:r>
          </a:p>
        </p:txBody>
      </p:sp>
      <p:grpSp>
        <p:nvGrpSpPr>
          <p:cNvPr id="14340" name="Group 5"/>
          <p:cNvGrpSpPr>
            <a:grpSpLocks/>
          </p:cNvGrpSpPr>
          <p:nvPr/>
        </p:nvGrpSpPr>
        <p:grpSpPr bwMode="auto">
          <a:xfrm>
            <a:off x="1597025" y="2959100"/>
            <a:ext cx="1381125" cy="2938463"/>
            <a:chOff x="1107" y="1873"/>
            <a:chExt cx="870" cy="1851"/>
          </a:xfrm>
        </p:grpSpPr>
        <p:sp>
          <p:nvSpPr>
            <p:cNvPr id="14341" name="Line 6"/>
            <p:cNvSpPr>
              <a:spLocks noChangeShapeType="1"/>
            </p:cNvSpPr>
            <p:nvPr/>
          </p:nvSpPr>
          <p:spPr bwMode="auto">
            <a:xfrm>
              <a:off x="1542" y="2671"/>
              <a:ext cx="0" cy="218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4342" name="Rectangle 7"/>
            <p:cNvSpPr>
              <a:spLocks noChangeArrowheads="1"/>
            </p:cNvSpPr>
            <p:nvPr/>
          </p:nvSpPr>
          <p:spPr bwMode="auto">
            <a:xfrm>
              <a:off x="1397" y="2499"/>
              <a:ext cx="435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14343" name="Rectangle 8"/>
            <p:cNvSpPr>
              <a:spLocks noChangeArrowheads="1"/>
            </p:cNvSpPr>
            <p:nvPr/>
          </p:nvSpPr>
          <p:spPr bwMode="auto">
            <a:xfrm>
              <a:off x="1361" y="2463"/>
              <a:ext cx="435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14344" name="Rectangle 9"/>
            <p:cNvSpPr>
              <a:spLocks noChangeArrowheads="1"/>
            </p:cNvSpPr>
            <p:nvPr/>
          </p:nvSpPr>
          <p:spPr bwMode="auto">
            <a:xfrm>
              <a:off x="1324" y="1873"/>
              <a:ext cx="435" cy="181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14345" name="AutoShape 10"/>
            <p:cNvSpPr>
              <a:spLocks noChangeArrowheads="1"/>
            </p:cNvSpPr>
            <p:nvPr/>
          </p:nvSpPr>
          <p:spPr bwMode="auto">
            <a:xfrm>
              <a:off x="1324" y="2962"/>
              <a:ext cx="436" cy="217"/>
            </a:xfrm>
            <a:prstGeom prst="diamond">
              <a:avLst/>
            </a:prstGeom>
            <a:noFill/>
            <a:ln w="19050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14346" name="Line 11"/>
            <p:cNvSpPr>
              <a:spLocks noChangeShapeType="1"/>
            </p:cNvSpPr>
            <p:nvPr/>
          </p:nvSpPr>
          <p:spPr bwMode="auto">
            <a:xfrm>
              <a:off x="1542" y="2127"/>
              <a:ext cx="0" cy="218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4347" name="Rectangle 12"/>
            <p:cNvSpPr>
              <a:spLocks noChangeArrowheads="1"/>
            </p:cNvSpPr>
            <p:nvPr/>
          </p:nvSpPr>
          <p:spPr bwMode="auto">
            <a:xfrm>
              <a:off x="1324" y="2418"/>
              <a:ext cx="435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14348" name="Rectangle 13"/>
            <p:cNvSpPr>
              <a:spLocks noChangeArrowheads="1"/>
            </p:cNvSpPr>
            <p:nvPr/>
          </p:nvSpPr>
          <p:spPr bwMode="auto">
            <a:xfrm>
              <a:off x="1324" y="3543"/>
              <a:ext cx="435" cy="181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grpSp>
          <p:nvGrpSpPr>
            <p:cNvPr id="14349" name="Group 14"/>
            <p:cNvGrpSpPr>
              <a:grpSpLocks/>
            </p:cNvGrpSpPr>
            <p:nvPr/>
          </p:nvGrpSpPr>
          <p:grpSpPr bwMode="auto">
            <a:xfrm>
              <a:off x="1107" y="2490"/>
              <a:ext cx="145" cy="580"/>
              <a:chOff x="1107" y="2227"/>
              <a:chExt cx="145" cy="580"/>
            </a:xfrm>
          </p:grpSpPr>
          <p:sp>
            <p:nvSpPr>
              <p:cNvPr id="14354" name="Line 15"/>
              <p:cNvSpPr>
                <a:spLocks noChangeShapeType="1"/>
              </p:cNvSpPr>
              <p:nvPr/>
            </p:nvSpPr>
            <p:spPr bwMode="auto">
              <a:xfrm flipH="1">
                <a:off x="1107" y="2807"/>
                <a:ext cx="145" cy="0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4355" name="Line 16"/>
              <p:cNvSpPr>
                <a:spLocks noChangeShapeType="1"/>
              </p:cNvSpPr>
              <p:nvPr/>
            </p:nvSpPr>
            <p:spPr bwMode="auto">
              <a:xfrm flipV="1">
                <a:off x="1107" y="2227"/>
                <a:ext cx="0" cy="580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4356" name="Line 17"/>
              <p:cNvSpPr>
                <a:spLocks noChangeShapeType="1"/>
              </p:cNvSpPr>
              <p:nvPr/>
            </p:nvSpPr>
            <p:spPr bwMode="auto">
              <a:xfrm flipH="1">
                <a:off x="1107" y="2227"/>
                <a:ext cx="145" cy="0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  <p:grpSp>
          <p:nvGrpSpPr>
            <p:cNvPr id="14350" name="Group 18"/>
            <p:cNvGrpSpPr>
              <a:grpSpLocks/>
            </p:cNvGrpSpPr>
            <p:nvPr/>
          </p:nvGrpSpPr>
          <p:grpSpPr bwMode="auto">
            <a:xfrm flipH="1" flipV="1">
              <a:off x="1832" y="3080"/>
              <a:ext cx="145" cy="580"/>
              <a:chOff x="1107" y="2227"/>
              <a:chExt cx="145" cy="580"/>
            </a:xfrm>
          </p:grpSpPr>
          <p:sp>
            <p:nvSpPr>
              <p:cNvPr id="14351" name="Line 19"/>
              <p:cNvSpPr>
                <a:spLocks noChangeShapeType="1"/>
              </p:cNvSpPr>
              <p:nvPr/>
            </p:nvSpPr>
            <p:spPr bwMode="auto">
              <a:xfrm flipH="1">
                <a:off x="1107" y="2807"/>
                <a:ext cx="145" cy="0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4352" name="Line 20"/>
              <p:cNvSpPr>
                <a:spLocks noChangeShapeType="1"/>
              </p:cNvSpPr>
              <p:nvPr/>
            </p:nvSpPr>
            <p:spPr bwMode="auto">
              <a:xfrm flipV="1">
                <a:off x="1107" y="2227"/>
                <a:ext cx="0" cy="580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4353" name="Line 21"/>
              <p:cNvSpPr>
                <a:spLocks noChangeShapeType="1"/>
              </p:cNvSpPr>
              <p:nvPr/>
            </p:nvSpPr>
            <p:spPr bwMode="auto">
              <a:xfrm flipH="1">
                <a:off x="1107" y="2227"/>
                <a:ext cx="145" cy="0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3627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dirty="0">
                <a:latin typeface="Calibri" panose="020F0502020204030204" pitchFamily="34" charset="0"/>
              </a:rPr>
              <a:t>Use </a:t>
            </a:r>
            <a:r>
              <a:rPr lang="en-US" altLang="en-US" sz="2800" dirty="0">
                <a:latin typeface="Courier New" panose="02070309020205020404" pitchFamily="49" charset="0"/>
              </a:rPr>
              <a:t>if</a:t>
            </a:r>
            <a:r>
              <a:rPr lang="en-US" altLang="en-US" sz="2800" dirty="0">
                <a:latin typeface="Calibri" panose="020F0502020204030204" pitchFamily="34" charset="0"/>
              </a:rPr>
              <a:t>, </a:t>
            </a:r>
            <a:r>
              <a:rPr lang="en-US" altLang="en-US" sz="2800" dirty="0" err="1">
                <a:latin typeface="Courier New" panose="02070309020205020404" pitchFamily="49" charset="0"/>
              </a:rPr>
              <a:t>elif</a:t>
            </a:r>
            <a:r>
              <a:rPr lang="en-US" altLang="en-US" sz="2800" dirty="0">
                <a:latin typeface="Calibri" panose="020F0502020204030204" pitchFamily="34" charset="0"/>
              </a:rPr>
              <a:t>, and </a:t>
            </a:r>
            <a:r>
              <a:rPr lang="en-US" altLang="en-US" sz="2800" dirty="0">
                <a:latin typeface="Courier New" panose="02070309020205020404" pitchFamily="49" charset="0"/>
              </a:rPr>
              <a:t>else</a:t>
            </a:r>
            <a:r>
              <a:rPr lang="en-US" altLang="en-US" sz="2800" dirty="0">
                <a:latin typeface="Calibri" panose="020F0502020204030204" pitchFamily="34" charset="0"/>
              </a:rPr>
              <a:t> to make choices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3627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Use </a:t>
            </a:r>
            <a:r>
              <a:rPr lang="en-US" altLang="en-US" sz="2800">
                <a:latin typeface="Courier New" panose="02070309020205020404" pitchFamily="49" charset="0"/>
              </a:rPr>
              <a:t>if</a:t>
            </a:r>
            <a:r>
              <a:rPr lang="en-US" altLang="en-US" sz="2800">
                <a:latin typeface="Calibri" panose="020F0502020204030204" pitchFamily="34" charset="0"/>
              </a:rPr>
              <a:t>, </a:t>
            </a:r>
            <a:r>
              <a:rPr lang="en-US" altLang="en-US" sz="2800">
                <a:latin typeface="Courier New" panose="02070309020205020404" pitchFamily="49" charset="0"/>
              </a:rPr>
              <a:t>elif</a:t>
            </a:r>
            <a:r>
              <a:rPr lang="en-US" altLang="en-US" sz="2800">
                <a:latin typeface="Calibri" panose="020F0502020204030204" pitchFamily="34" charset="0"/>
              </a:rPr>
              <a:t>, and </a:t>
            </a:r>
            <a:r>
              <a:rPr lang="en-US" altLang="en-US" sz="2800">
                <a:latin typeface="Courier New" panose="02070309020205020404" pitchFamily="49" charset="0"/>
              </a:rPr>
              <a:t>else</a:t>
            </a:r>
            <a:r>
              <a:rPr lang="en-US" altLang="en-US" sz="2800">
                <a:latin typeface="Calibri" panose="020F0502020204030204" pitchFamily="34" charset="0"/>
              </a:rPr>
              <a:t> to make choices</a:t>
            </a:r>
          </a:p>
        </p:txBody>
      </p:sp>
      <p:sp>
        <p:nvSpPr>
          <p:cNvPr id="83971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8666163" cy="3859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moons = 3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if</a:t>
            </a:r>
            <a:r>
              <a:rPr lang="en-US" altLang="en-US" sz="2400" dirty="0">
                <a:latin typeface="Courier New" panose="02070309020205020404" pitchFamily="49" charset="0"/>
              </a:rPr>
              <a:t> moons &lt; 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    </a:t>
            </a:r>
            <a:r>
              <a:rPr lang="en-US" altLang="en-US" sz="2400" b="1" dirty="0">
                <a:latin typeface="Courier New" panose="02070309020205020404" pitchFamily="49" charset="0"/>
              </a:rPr>
              <a:t>print</a:t>
            </a:r>
            <a:r>
              <a:rPr lang="en-US" altLang="en-US" sz="2400" dirty="0">
                <a:latin typeface="Courier New" panose="02070309020205020404" pitchFamily="49" charset="0"/>
              </a:rPr>
              <a:t>('less')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dirty="0" err="1">
                <a:latin typeface="Courier New" panose="02070309020205020404" pitchFamily="49" charset="0"/>
              </a:rPr>
              <a:t>elif</a:t>
            </a:r>
            <a:r>
              <a:rPr lang="en-US" altLang="en-US" sz="2400" dirty="0">
                <a:latin typeface="Courier New" panose="02070309020205020404" pitchFamily="49" charset="0"/>
              </a:rPr>
              <a:t> moons == 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    </a:t>
            </a:r>
            <a:r>
              <a:rPr lang="en-US" altLang="en-US" sz="2400" b="1" dirty="0">
                <a:latin typeface="Courier New" panose="02070309020205020404" pitchFamily="49" charset="0"/>
              </a:rPr>
              <a:t>print</a:t>
            </a:r>
            <a:r>
              <a:rPr lang="en-US" altLang="en-US" sz="2400" dirty="0">
                <a:latin typeface="Courier New" panose="02070309020205020404" pitchFamily="49" charset="0"/>
              </a:rPr>
              <a:t>('equal')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else:</a:t>
            </a:r>
            <a:endParaRPr lang="en-US" altLang="en-US" sz="2400" dirty="0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    </a:t>
            </a:r>
            <a:r>
              <a:rPr lang="en-US" altLang="en-US" sz="2400" b="1" dirty="0">
                <a:latin typeface="Courier New" panose="02070309020205020404" pitchFamily="49" charset="0"/>
              </a:rPr>
              <a:t>print</a:t>
            </a:r>
            <a:r>
              <a:rPr lang="en-US" altLang="en-US" sz="2400" dirty="0">
                <a:latin typeface="Courier New" panose="02070309020205020404" pitchFamily="49" charset="0"/>
              </a:rPr>
              <a:t>('greater')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3627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Use </a:t>
            </a:r>
            <a:r>
              <a:rPr lang="en-US" altLang="en-US" sz="2800">
                <a:latin typeface="Courier New" panose="02070309020205020404" pitchFamily="49" charset="0"/>
              </a:rPr>
              <a:t>if</a:t>
            </a:r>
            <a:r>
              <a:rPr lang="en-US" altLang="en-US" sz="2800">
                <a:latin typeface="Calibri" panose="020F0502020204030204" pitchFamily="34" charset="0"/>
              </a:rPr>
              <a:t>, </a:t>
            </a:r>
            <a:r>
              <a:rPr lang="en-US" altLang="en-US" sz="2800">
                <a:latin typeface="Courier New" panose="02070309020205020404" pitchFamily="49" charset="0"/>
              </a:rPr>
              <a:t>elif</a:t>
            </a:r>
            <a:r>
              <a:rPr lang="en-US" altLang="en-US" sz="2800">
                <a:latin typeface="Calibri" panose="020F0502020204030204" pitchFamily="34" charset="0"/>
              </a:rPr>
              <a:t>, and </a:t>
            </a:r>
            <a:r>
              <a:rPr lang="en-US" altLang="en-US" sz="2800">
                <a:latin typeface="Courier New" panose="02070309020205020404" pitchFamily="49" charset="0"/>
              </a:rPr>
              <a:t>else</a:t>
            </a:r>
            <a:r>
              <a:rPr lang="en-US" altLang="en-US" sz="2800">
                <a:latin typeface="Calibri" panose="020F0502020204030204" pitchFamily="34" charset="0"/>
              </a:rPr>
              <a:t> to make choices</a:t>
            </a:r>
          </a:p>
        </p:txBody>
      </p:sp>
      <p:sp>
        <p:nvSpPr>
          <p:cNvPr id="86019" name="Text Box 4"/>
          <p:cNvSpPr txBox="1">
            <a:spLocks noChangeArrowheads="1"/>
          </p:cNvSpPr>
          <p:nvPr/>
        </p:nvSpPr>
        <p:spPr bwMode="auto">
          <a:xfrm>
            <a:off x="4667250" y="1893888"/>
            <a:ext cx="4165600" cy="67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accent2"/>
                </a:solidFill>
                <a:latin typeface="Calibri" panose="020F0502020204030204" pitchFamily="34" charset="0"/>
              </a:rPr>
              <a:t>not true when first tested…</a:t>
            </a:r>
          </a:p>
        </p:txBody>
      </p:sp>
      <p:sp>
        <p:nvSpPr>
          <p:cNvPr id="86020" name="Line 5"/>
          <p:cNvSpPr>
            <a:spLocks noChangeShapeType="1"/>
          </p:cNvSpPr>
          <p:nvPr/>
        </p:nvSpPr>
        <p:spPr bwMode="auto">
          <a:xfrm flipH="1">
            <a:off x="4003675" y="2355850"/>
            <a:ext cx="633413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86021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8666163" cy="3859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moons = 3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if</a:t>
            </a:r>
            <a:r>
              <a:rPr lang="en-US" altLang="en-US" sz="2400">
                <a:latin typeface="Courier New" panose="02070309020205020404" pitchFamily="49" charset="0"/>
              </a:rPr>
              <a:t> moons &lt; 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('less')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elif</a:t>
            </a:r>
            <a:r>
              <a:rPr lang="en-US" altLang="en-US" sz="2400">
                <a:latin typeface="Courier New" panose="02070309020205020404" pitchFamily="49" charset="0"/>
              </a:rPr>
              <a:t> moons == 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('equal')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else:</a:t>
            </a:r>
            <a:endParaRPr lang="en-US" altLang="en-US" sz="2400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('greater')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3627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Use </a:t>
            </a:r>
            <a:r>
              <a:rPr lang="en-US" altLang="en-US" sz="2800">
                <a:latin typeface="Courier New" panose="02070309020205020404" pitchFamily="49" charset="0"/>
              </a:rPr>
              <a:t>if</a:t>
            </a:r>
            <a:r>
              <a:rPr lang="en-US" altLang="en-US" sz="2800">
                <a:latin typeface="Calibri" panose="020F0502020204030204" pitchFamily="34" charset="0"/>
              </a:rPr>
              <a:t>, </a:t>
            </a:r>
            <a:r>
              <a:rPr lang="en-US" altLang="en-US" sz="2800">
                <a:latin typeface="Courier New" panose="02070309020205020404" pitchFamily="49" charset="0"/>
              </a:rPr>
              <a:t>elif</a:t>
            </a:r>
            <a:r>
              <a:rPr lang="en-US" altLang="en-US" sz="2800">
                <a:latin typeface="Calibri" panose="020F0502020204030204" pitchFamily="34" charset="0"/>
              </a:rPr>
              <a:t>, and </a:t>
            </a:r>
            <a:r>
              <a:rPr lang="en-US" altLang="en-US" sz="2800">
                <a:latin typeface="Courier New" panose="02070309020205020404" pitchFamily="49" charset="0"/>
              </a:rPr>
              <a:t>else</a:t>
            </a:r>
            <a:r>
              <a:rPr lang="en-US" altLang="en-US" sz="2800">
                <a:latin typeface="Calibri" panose="020F0502020204030204" pitchFamily="34" charset="0"/>
              </a:rPr>
              <a:t> to make choices</a:t>
            </a:r>
          </a:p>
        </p:txBody>
      </p:sp>
      <p:sp>
        <p:nvSpPr>
          <p:cNvPr id="88067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8666163" cy="3859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moons = 3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if</a:t>
            </a:r>
            <a:r>
              <a:rPr lang="en-US" altLang="en-US" sz="2400">
                <a:latin typeface="Courier New" panose="02070309020205020404" pitchFamily="49" charset="0"/>
              </a:rPr>
              <a:t> moons &lt; 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('less')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elif</a:t>
            </a:r>
            <a:r>
              <a:rPr lang="en-US" altLang="en-US" sz="2400">
                <a:latin typeface="Courier New" panose="02070309020205020404" pitchFamily="49" charset="0"/>
              </a:rPr>
              <a:t> moons == 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('equal')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else:</a:t>
            </a:r>
            <a:endParaRPr lang="en-US" altLang="en-US" sz="2400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('greater')</a:t>
            </a:r>
          </a:p>
        </p:txBody>
      </p:sp>
      <p:sp>
        <p:nvSpPr>
          <p:cNvPr id="88068" name="Text Box 4"/>
          <p:cNvSpPr txBox="1">
            <a:spLocks noChangeArrowheads="1"/>
          </p:cNvSpPr>
          <p:nvPr/>
        </p:nvSpPr>
        <p:spPr bwMode="auto">
          <a:xfrm>
            <a:off x="4667250" y="2239963"/>
            <a:ext cx="3736975" cy="67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accent2"/>
                </a:solidFill>
                <a:latin typeface="Calibri" panose="020F0502020204030204" pitchFamily="34" charset="0"/>
              </a:rPr>
              <a:t>…so this is </a:t>
            </a:r>
            <a:r>
              <a:rPr lang="en-US" altLang="en-US" sz="2800" i="1">
                <a:solidFill>
                  <a:schemeClr val="accent2"/>
                </a:solidFill>
                <a:latin typeface="Calibri" panose="020F0502020204030204" pitchFamily="34" charset="0"/>
              </a:rPr>
              <a:t>not</a:t>
            </a:r>
            <a:r>
              <a:rPr lang="en-US" altLang="en-US" sz="2800">
                <a:solidFill>
                  <a:schemeClr val="accent2"/>
                </a:solidFill>
                <a:latin typeface="Calibri" panose="020F0502020204030204" pitchFamily="34" charset="0"/>
              </a:rPr>
              <a:t>  executed</a:t>
            </a:r>
          </a:p>
        </p:txBody>
      </p:sp>
      <p:sp>
        <p:nvSpPr>
          <p:cNvPr id="88069" name="Line 6"/>
          <p:cNvSpPr>
            <a:spLocks noChangeShapeType="1"/>
          </p:cNvSpPr>
          <p:nvPr/>
        </p:nvSpPr>
        <p:spPr bwMode="auto">
          <a:xfrm flipH="1">
            <a:off x="4003675" y="2701925"/>
            <a:ext cx="633413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3627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Use </a:t>
            </a:r>
            <a:r>
              <a:rPr lang="en-US" altLang="en-US" sz="2800">
                <a:latin typeface="Courier New" panose="02070309020205020404" pitchFamily="49" charset="0"/>
              </a:rPr>
              <a:t>if</a:t>
            </a:r>
            <a:r>
              <a:rPr lang="en-US" altLang="en-US" sz="2800">
                <a:latin typeface="Calibri" panose="020F0502020204030204" pitchFamily="34" charset="0"/>
              </a:rPr>
              <a:t>, </a:t>
            </a:r>
            <a:r>
              <a:rPr lang="en-US" altLang="en-US" sz="2800">
                <a:latin typeface="Courier New" panose="02070309020205020404" pitchFamily="49" charset="0"/>
              </a:rPr>
              <a:t>elif</a:t>
            </a:r>
            <a:r>
              <a:rPr lang="en-US" altLang="en-US" sz="2800">
                <a:latin typeface="Calibri" panose="020F0502020204030204" pitchFamily="34" charset="0"/>
              </a:rPr>
              <a:t>, and </a:t>
            </a:r>
            <a:r>
              <a:rPr lang="en-US" altLang="en-US" sz="2800">
                <a:latin typeface="Courier New" panose="02070309020205020404" pitchFamily="49" charset="0"/>
              </a:rPr>
              <a:t>else</a:t>
            </a:r>
            <a:r>
              <a:rPr lang="en-US" altLang="en-US" sz="2800">
                <a:latin typeface="Calibri" panose="020F0502020204030204" pitchFamily="34" charset="0"/>
              </a:rPr>
              <a:t> to make choices</a:t>
            </a:r>
          </a:p>
        </p:txBody>
      </p:sp>
      <p:sp>
        <p:nvSpPr>
          <p:cNvPr id="90115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8666163" cy="3859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moons = 3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if</a:t>
            </a:r>
            <a:r>
              <a:rPr lang="en-US" altLang="en-US" sz="2400">
                <a:latin typeface="Courier New" panose="02070309020205020404" pitchFamily="49" charset="0"/>
              </a:rPr>
              <a:t> moons &lt; 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('less')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elif</a:t>
            </a:r>
            <a:r>
              <a:rPr lang="en-US" altLang="en-US" sz="2400">
                <a:latin typeface="Courier New" panose="02070309020205020404" pitchFamily="49" charset="0"/>
              </a:rPr>
              <a:t> moons == 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('equal')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else:</a:t>
            </a:r>
            <a:endParaRPr lang="en-US" altLang="en-US" sz="2400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('greater')</a:t>
            </a:r>
          </a:p>
        </p:txBody>
      </p:sp>
      <p:sp>
        <p:nvSpPr>
          <p:cNvPr id="90116" name="Text Box 4"/>
          <p:cNvSpPr txBox="1">
            <a:spLocks noChangeArrowheads="1"/>
          </p:cNvSpPr>
          <p:nvPr/>
        </p:nvSpPr>
        <p:spPr bwMode="auto">
          <a:xfrm>
            <a:off x="4667250" y="2586038"/>
            <a:ext cx="3305175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accent2"/>
                </a:solidFill>
                <a:latin typeface="Calibri" panose="020F0502020204030204" pitchFamily="34" charset="0"/>
              </a:rPr>
              <a:t>this isn't true either…</a:t>
            </a:r>
          </a:p>
        </p:txBody>
      </p:sp>
      <p:sp>
        <p:nvSpPr>
          <p:cNvPr id="90117" name="Line 6"/>
          <p:cNvSpPr>
            <a:spLocks noChangeShapeType="1"/>
          </p:cNvSpPr>
          <p:nvPr/>
        </p:nvSpPr>
        <p:spPr bwMode="auto">
          <a:xfrm flipH="1">
            <a:off x="4003675" y="3048000"/>
            <a:ext cx="633413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3627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Use </a:t>
            </a:r>
            <a:r>
              <a:rPr lang="en-US" altLang="en-US" sz="2800">
                <a:latin typeface="Courier New" panose="02070309020205020404" pitchFamily="49" charset="0"/>
              </a:rPr>
              <a:t>if</a:t>
            </a:r>
            <a:r>
              <a:rPr lang="en-US" altLang="en-US" sz="2800">
                <a:latin typeface="Calibri" panose="020F0502020204030204" pitchFamily="34" charset="0"/>
              </a:rPr>
              <a:t>, </a:t>
            </a:r>
            <a:r>
              <a:rPr lang="en-US" altLang="en-US" sz="2800">
                <a:latin typeface="Courier New" panose="02070309020205020404" pitchFamily="49" charset="0"/>
              </a:rPr>
              <a:t>elif</a:t>
            </a:r>
            <a:r>
              <a:rPr lang="en-US" altLang="en-US" sz="2800">
                <a:latin typeface="Calibri" panose="020F0502020204030204" pitchFamily="34" charset="0"/>
              </a:rPr>
              <a:t>, and </a:t>
            </a:r>
            <a:r>
              <a:rPr lang="en-US" altLang="en-US" sz="2800">
                <a:latin typeface="Courier New" panose="02070309020205020404" pitchFamily="49" charset="0"/>
              </a:rPr>
              <a:t>else</a:t>
            </a:r>
            <a:r>
              <a:rPr lang="en-US" altLang="en-US" sz="2800">
                <a:latin typeface="Calibri" panose="020F0502020204030204" pitchFamily="34" charset="0"/>
              </a:rPr>
              <a:t> to make choices</a:t>
            </a:r>
          </a:p>
        </p:txBody>
      </p:sp>
      <p:sp>
        <p:nvSpPr>
          <p:cNvPr id="92163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8666163" cy="3859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moons = 3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if</a:t>
            </a:r>
            <a:r>
              <a:rPr lang="en-US" altLang="en-US" sz="2400">
                <a:latin typeface="Courier New" panose="02070309020205020404" pitchFamily="49" charset="0"/>
              </a:rPr>
              <a:t> moons &lt; 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('less')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elif</a:t>
            </a:r>
            <a:r>
              <a:rPr lang="en-US" altLang="en-US" sz="2400">
                <a:latin typeface="Courier New" panose="02070309020205020404" pitchFamily="49" charset="0"/>
              </a:rPr>
              <a:t> moons == 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('equal')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else:</a:t>
            </a:r>
            <a:endParaRPr lang="en-US" altLang="en-US" sz="2400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('greater')</a:t>
            </a:r>
          </a:p>
        </p:txBody>
      </p:sp>
      <p:sp>
        <p:nvSpPr>
          <p:cNvPr id="92164" name="Text Box 4"/>
          <p:cNvSpPr txBox="1">
            <a:spLocks noChangeArrowheads="1"/>
          </p:cNvSpPr>
          <p:nvPr/>
        </p:nvSpPr>
        <p:spPr bwMode="auto">
          <a:xfrm>
            <a:off x="4667250" y="2930525"/>
            <a:ext cx="347345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accent2"/>
                </a:solidFill>
                <a:latin typeface="Calibri" panose="020F0502020204030204" pitchFamily="34" charset="0"/>
              </a:rPr>
              <a:t>…so this isn't executed</a:t>
            </a:r>
          </a:p>
        </p:txBody>
      </p:sp>
      <p:sp>
        <p:nvSpPr>
          <p:cNvPr id="92165" name="Line 6"/>
          <p:cNvSpPr>
            <a:spLocks noChangeShapeType="1"/>
          </p:cNvSpPr>
          <p:nvPr/>
        </p:nvSpPr>
        <p:spPr bwMode="auto">
          <a:xfrm flipH="1">
            <a:off x="4003675" y="3392488"/>
            <a:ext cx="633413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3627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Use </a:t>
            </a:r>
            <a:r>
              <a:rPr lang="en-US" altLang="en-US" sz="2800">
                <a:latin typeface="Courier New" panose="02070309020205020404" pitchFamily="49" charset="0"/>
              </a:rPr>
              <a:t>if</a:t>
            </a:r>
            <a:r>
              <a:rPr lang="en-US" altLang="en-US" sz="2800">
                <a:latin typeface="Calibri" panose="020F0502020204030204" pitchFamily="34" charset="0"/>
              </a:rPr>
              <a:t>, </a:t>
            </a:r>
            <a:r>
              <a:rPr lang="en-US" altLang="en-US" sz="2800">
                <a:latin typeface="Courier New" panose="02070309020205020404" pitchFamily="49" charset="0"/>
              </a:rPr>
              <a:t>elif</a:t>
            </a:r>
            <a:r>
              <a:rPr lang="en-US" altLang="en-US" sz="2800">
                <a:latin typeface="Calibri" panose="020F0502020204030204" pitchFamily="34" charset="0"/>
              </a:rPr>
              <a:t>, and </a:t>
            </a:r>
            <a:r>
              <a:rPr lang="en-US" altLang="en-US" sz="2800">
                <a:latin typeface="Courier New" panose="02070309020205020404" pitchFamily="49" charset="0"/>
              </a:rPr>
              <a:t>else</a:t>
            </a:r>
            <a:r>
              <a:rPr lang="en-US" altLang="en-US" sz="2800">
                <a:latin typeface="Calibri" panose="020F0502020204030204" pitchFamily="34" charset="0"/>
              </a:rPr>
              <a:t> to make choices</a:t>
            </a:r>
          </a:p>
        </p:txBody>
      </p:sp>
      <p:sp>
        <p:nvSpPr>
          <p:cNvPr id="94211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8666163" cy="3859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moons = 3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if</a:t>
            </a:r>
            <a:r>
              <a:rPr lang="en-US" altLang="en-US" sz="2400">
                <a:latin typeface="Courier New" panose="02070309020205020404" pitchFamily="49" charset="0"/>
              </a:rPr>
              <a:t> moons &lt; 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('less')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elif</a:t>
            </a:r>
            <a:r>
              <a:rPr lang="en-US" altLang="en-US" sz="2400">
                <a:latin typeface="Courier New" panose="02070309020205020404" pitchFamily="49" charset="0"/>
              </a:rPr>
              <a:t> moons == 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('equal')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else:</a:t>
            </a:r>
            <a:endParaRPr lang="en-US" altLang="en-US" sz="2400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('greater')</a:t>
            </a:r>
          </a:p>
        </p:txBody>
      </p:sp>
      <p:sp>
        <p:nvSpPr>
          <p:cNvPr id="94212" name="Text Box 4"/>
          <p:cNvSpPr txBox="1">
            <a:spLocks noChangeArrowheads="1"/>
          </p:cNvSpPr>
          <p:nvPr/>
        </p:nvSpPr>
        <p:spPr bwMode="auto">
          <a:xfrm>
            <a:off x="4667250" y="3319463"/>
            <a:ext cx="4206875" cy="67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accent2"/>
                </a:solidFill>
                <a:latin typeface="Calibri" panose="020F0502020204030204" pitchFamily="34" charset="0"/>
              </a:rPr>
              <a:t>nothing else has executed…</a:t>
            </a:r>
          </a:p>
        </p:txBody>
      </p:sp>
      <p:sp>
        <p:nvSpPr>
          <p:cNvPr id="94213" name="Line 5"/>
          <p:cNvSpPr>
            <a:spLocks noChangeShapeType="1"/>
          </p:cNvSpPr>
          <p:nvPr/>
        </p:nvSpPr>
        <p:spPr bwMode="auto">
          <a:xfrm flipH="1">
            <a:off x="4003675" y="3781425"/>
            <a:ext cx="633413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3627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Use </a:t>
            </a:r>
            <a:r>
              <a:rPr lang="en-US" altLang="en-US" sz="2800">
                <a:latin typeface="Courier New" panose="02070309020205020404" pitchFamily="49" charset="0"/>
              </a:rPr>
              <a:t>if</a:t>
            </a:r>
            <a:r>
              <a:rPr lang="en-US" altLang="en-US" sz="2800">
                <a:latin typeface="Calibri" panose="020F0502020204030204" pitchFamily="34" charset="0"/>
              </a:rPr>
              <a:t>, </a:t>
            </a:r>
            <a:r>
              <a:rPr lang="en-US" altLang="en-US" sz="2800">
                <a:latin typeface="Courier New" panose="02070309020205020404" pitchFamily="49" charset="0"/>
              </a:rPr>
              <a:t>elif</a:t>
            </a:r>
            <a:r>
              <a:rPr lang="en-US" altLang="en-US" sz="2800">
                <a:latin typeface="Calibri" panose="020F0502020204030204" pitchFamily="34" charset="0"/>
              </a:rPr>
              <a:t>, and </a:t>
            </a:r>
            <a:r>
              <a:rPr lang="en-US" altLang="en-US" sz="2800">
                <a:latin typeface="Courier New" panose="02070309020205020404" pitchFamily="49" charset="0"/>
              </a:rPr>
              <a:t>else</a:t>
            </a:r>
            <a:r>
              <a:rPr lang="en-US" altLang="en-US" sz="2800">
                <a:latin typeface="Calibri" panose="020F0502020204030204" pitchFamily="34" charset="0"/>
              </a:rPr>
              <a:t> to make choices</a:t>
            </a:r>
          </a:p>
        </p:txBody>
      </p:sp>
      <p:sp>
        <p:nvSpPr>
          <p:cNvPr id="96259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8666163" cy="3859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moons = 3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if</a:t>
            </a:r>
            <a:r>
              <a:rPr lang="en-US" altLang="en-US" sz="2400">
                <a:latin typeface="Courier New" panose="02070309020205020404" pitchFamily="49" charset="0"/>
              </a:rPr>
              <a:t> moons &lt; 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('less')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elif</a:t>
            </a:r>
            <a:r>
              <a:rPr lang="en-US" altLang="en-US" sz="2400">
                <a:latin typeface="Courier New" panose="02070309020205020404" pitchFamily="49" charset="0"/>
              </a:rPr>
              <a:t> moons == 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('equal')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else:</a:t>
            </a:r>
            <a:endParaRPr lang="en-US" altLang="en-US" sz="2400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('greater')</a:t>
            </a:r>
          </a:p>
        </p:txBody>
      </p:sp>
      <p:sp>
        <p:nvSpPr>
          <p:cNvPr id="96260" name="Text Box 4"/>
          <p:cNvSpPr txBox="1">
            <a:spLocks noChangeArrowheads="1"/>
          </p:cNvSpPr>
          <p:nvPr/>
        </p:nvSpPr>
        <p:spPr bwMode="auto">
          <a:xfrm>
            <a:off x="5040313" y="3663950"/>
            <a:ext cx="3082925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accent2"/>
                </a:solidFill>
                <a:latin typeface="Calibri" panose="020F0502020204030204" pitchFamily="34" charset="0"/>
              </a:rPr>
              <a:t>…so this </a:t>
            </a:r>
            <a:r>
              <a:rPr lang="en-US" altLang="en-US" sz="2800" i="1">
                <a:solidFill>
                  <a:schemeClr val="accent2"/>
                </a:solidFill>
                <a:latin typeface="Calibri" panose="020F0502020204030204" pitchFamily="34" charset="0"/>
              </a:rPr>
              <a:t>is</a:t>
            </a:r>
            <a:r>
              <a:rPr lang="en-US" altLang="en-US" sz="2800">
                <a:solidFill>
                  <a:schemeClr val="accent2"/>
                </a:solidFill>
                <a:latin typeface="Calibri" panose="020F0502020204030204" pitchFamily="34" charset="0"/>
              </a:rPr>
              <a:t> executed</a:t>
            </a:r>
          </a:p>
        </p:txBody>
      </p:sp>
      <p:sp>
        <p:nvSpPr>
          <p:cNvPr id="96261" name="Line 7"/>
          <p:cNvSpPr>
            <a:spLocks noChangeShapeType="1"/>
          </p:cNvSpPr>
          <p:nvPr/>
        </p:nvSpPr>
        <p:spPr bwMode="auto">
          <a:xfrm flipH="1">
            <a:off x="4376738" y="4125913"/>
            <a:ext cx="633412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3627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Use </a:t>
            </a:r>
            <a:r>
              <a:rPr lang="en-US" altLang="en-US" sz="2800">
                <a:latin typeface="Courier New" panose="02070309020205020404" pitchFamily="49" charset="0"/>
              </a:rPr>
              <a:t>if</a:t>
            </a:r>
            <a:r>
              <a:rPr lang="en-US" altLang="en-US" sz="2800">
                <a:latin typeface="Calibri" panose="020F0502020204030204" pitchFamily="34" charset="0"/>
              </a:rPr>
              <a:t>, </a:t>
            </a:r>
            <a:r>
              <a:rPr lang="en-US" altLang="en-US" sz="2800">
                <a:latin typeface="Courier New" panose="02070309020205020404" pitchFamily="49" charset="0"/>
              </a:rPr>
              <a:t>elif</a:t>
            </a:r>
            <a:r>
              <a:rPr lang="en-US" altLang="en-US" sz="2800">
                <a:latin typeface="Calibri" panose="020F0502020204030204" pitchFamily="34" charset="0"/>
              </a:rPr>
              <a:t>, and </a:t>
            </a:r>
            <a:r>
              <a:rPr lang="en-US" altLang="en-US" sz="2800">
                <a:latin typeface="Courier New" panose="02070309020205020404" pitchFamily="49" charset="0"/>
              </a:rPr>
              <a:t>else</a:t>
            </a:r>
            <a:r>
              <a:rPr lang="en-US" altLang="en-US" sz="2800">
                <a:latin typeface="Calibri" panose="020F0502020204030204" pitchFamily="34" charset="0"/>
              </a:rPr>
              <a:t> to make choices</a:t>
            </a:r>
          </a:p>
        </p:txBody>
      </p:sp>
      <p:sp>
        <p:nvSpPr>
          <p:cNvPr id="98307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8666163" cy="3859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moons = 3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if</a:t>
            </a:r>
            <a:r>
              <a:rPr lang="en-US" altLang="en-US" sz="2400">
                <a:latin typeface="Courier New" panose="02070309020205020404" pitchFamily="49" charset="0"/>
              </a:rPr>
              <a:t> moons &lt; 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('less')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elif</a:t>
            </a:r>
            <a:r>
              <a:rPr lang="en-US" altLang="en-US" sz="2400">
                <a:latin typeface="Courier New" panose="02070309020205020404" pitchFamily="49" charset="0"/>
              </a:rPr>
              <a:t> moons == 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('equal')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else:</a:t>
            </a:r>
            <a:endParaRPr lang="en-US" altLang="en-US" sz="2400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('greater')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greater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3627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Use </a:t>
            </a:r>
            <a:r>
              <a:rPr lang="en-US" altLang="en-US" sz="2800">
                <a:latin typeface="Courier New" panose="02070309020205020404" pitchFamily="49" charset="0"/>
              </a:rPr>
              <a:t>if</a:t>
            </a:r>
            <a:r>
              <a:rPr lang="en-US" altLang="en-US" sz="2800">
                <a:latin typeface="Calibri" panose="020F0502020204030204" pitchFamily="34" charset="0"/>
              </a:rPr>
              <a:t>, </a:t>
            </a:r>
            <a:r>
              <a:rPr lang="en-US" altLang="en-US" sz="2800">
                <a:latin typeface="Courier New" panose="02070309020205020404" pitchFamily="49" charset="0"/>
              </a:rPr>
              <a:t>elif</a:t>
            </a:r>
            <a:r>
              <a:rPr lang="en-US" altLang="en-US" sz="2800">
                <a:latin typeface="Calibri" panose="020F0502020204030204" pitchFamily="34" charset="0"/>
              </a:rPr>
              <a:t>, and </a:t>
            </a:r>
            <a:r>
              <a:rPr lang="en-US" altLang="en-US" sz="2800">
                <a:latin typeface="Courier New" panose="02070309020205020404" pitchFamily="49" charset="0"/>
              </a:rPr>
              <a:t>else</a:t>
            </a:r>
            <a:r>
              <a:rPr lang="en-US" altLang="en-US" sz="2800">
                <a:latin typeface="Calibri" panose="020F0502020204030204" pitchFamily="34" charset="0"/>
              </a:rPr>
              <a:t> to make choices</a:t>
            </a:r>
          </a:p>
        </p:txBody>
      </p:sp>
      <p:sp>
        <p:nvSpPr>
          <p:cNvPr id="100355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8666163" cy="305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moons = 3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if</a:t>
            </a:r>
            <a:r>
              <a:rPr lang="en-US" altLang="en-US" sz="2400">
                <a:latin typeface="Courier New" panose="02070309020205020404" pitchFamily="49" charset="0"/>
              </a:rPr>
              <a:t> moons &lt; 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('less')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elif</a:t>
            </a:r>
            <a:r>
              <a:rPr lang="en-US" altLang="en-US" sz="2400">
                <a:latin typeface="Courier New" panose="02070309020205020404" pitchFamily="49" charset="0"/>
              </a:rPr>
              <a:t> moons == 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('equal')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else:</a:t>
            </a:r>
            <a:endParaRPr lang="en-US" altLang="en-US" sz="2400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('greater')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greater</a:t>
            </a:r>
          </a:p>
        </p:txBody>
      </p:sp>
      <p:sp>
        <p:nvSpPr>
          <p:cNvPr id="100356" name="Text Box 4"/>
          <p:cNvSpPr txBox="1">
            <a:spLocks noChangeArrowheads="1"/>
          </p:cNvSpPr>
          <p:nvPr/>
        </p:nvSpPr>
        <p:spPr bwMode="auto">
          <a:xfrm>
            <a:off x="6310313" y="3990975"/>
            <a:ext cx="3184525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Always start with </a:t>
            </a:r>
            <a:r>
              <a:rPr lang="en-US" altLang="en-US" sz="2800" b="1">
                <a:latin typeface="Courier New" panose="02070309020205020404" pitchFamily="49" charset="0"/>
              </a:rPr>
              <a:t>if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8377237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algn="ctr"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Real power of programs comes from:</a:t>
            </a:r>
          </a:p>
        </p:txBody>
      </p:sp>
      <p:sp>
        <p:nvSpPr>
          <p:cNvPr id="16387" name="Text Box 4"/>
          <p:cNvSpPr txBox="1">
            <a:spLocks noChangeArrowheads="1"/>
          </p:cNvSpPr>
          <p:nvPr/>
        </p:nvSpPr>
        <p:spPr bwMode="auto">
          <a:xfrm>
            <a:off x="1473200" y="1936750"/>
            <a:ext cx="1630363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algn="ctr"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repetition</a:t>
            </a:r>
          </a:p>
        </p:txBody>
      </p:sp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6996113" y="1936750"/>
            <a:ext cx="1495425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algn="ctr"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selection</a:t>
            </a:r>
          </a:p>
        </p:txBody>
      </p:sp>
      <p:grpSp>
        <p:nvGrpSpPr>
          <p:cNvPr id="16389" name="Group 5"/>
          <p:cNvGrpSpPr>
            <a:grpSpLocks/>
          </p:cNvGrpSpPr>
          <p:nvPr/>
        </p:nvGrpSpPr>
        <p:grpSpPr bwMode="auto">
          <a:xfrm>
            <a:off x="1597025" y="2959100"/>
            <a:ext cx="1381125" cy="2938463"/>
            <a:chOff x="1107" y="1873"/>
            <a:chExt cx="870" cy="1851"/>
          </a:xfrm>
        </p:grpSpPr>
        <p:sp>
          <p:nvSpPr>
            <p:cNvPr id="16390" name="Line 6"/>
            <p:cNvSpPr>
              <a:spLocks noChangeShapeType="1"/>
            </p:cNvSpPr>
            <p:nvPr/>
          </p:nvSpPr>
          <p:spPr bwMode="auto">
            <a:xfrm>
              <a:off x="1542" y="2671"/>
              <a:ext cx="0" cy="218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6391" name="Rectangle 7"/>
            <p:cNvSpPr>
              <a:spLocks noChangeArrowheads="1"/>
            </p:cNvSpPr>
            <p:nvPr/>
          </p:nvSpPr>
          <p:spPr bwMode="auto">
            <a:xfrm>
              <a:off x="1397" y="2499"/>
              <a:ext cx="435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16392" name="Rectangle 8"/>
            <p:cNvSpPr>
              <a:spLocks noChangeArrowheads="1"/>
            </p:cNvSpPr>
            <p:nvPr/>
          </p:nvSpPr>
          <p:spPr bwMode="auto">
            <a:xfrm>
              <a:off x="1361" y="2463"/>
              <a:ext cx="435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16393" name="Rectangle 9"/>
            <p:cNvSpPr>
              <a:spLocks noChangeArrowheads="1"/>
            </p:cNvSpPr>
            <p:nvPr/>
          </p:nvSpPr>
          <p:spPr bwMode="auto">
            <a:xfrm>
              <a:off x="1324" y="1873"/>
              <a:ext cx="435" cy="181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16394" name="AutoShape 10"/>
            <p:cNvSpPr>
              <a:spLocks noChangeArrowheads="1"/>
            </p:cNvSpPr>
            <p:nvPr/>
          </p:nvSpPr>
          <p:spPr bwMode="auto">
            <a:xfrm>
              <a:off x="1324" y="2962"/>
              <a:ext cx="436" cy="217"/>
            </a:xfrm>
            <a:prstGeom prst="diamond">
              <a:avLst/>
            </a:prstGeom>
            <a:noFill/>
            <a:ln w="19050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16395" name="Line 11"/>
            <p:cNvSpPr>
              <a:spLocks noChangeShapeType="1"/>
            </p:cNvSpPr>
            <p:nvPr/>
          </p:nvSpPr>
          <p:spPr bwMode="auto">
            <a:xfrm>
              <a:off x="1542" y="2127"/>
              <a:ext cx="0" cy="218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6396" name="Rectangle 12"/>
            <p:cNvSpPr>
              <a:spLocks noChangeArrowheads="1"/>
            </p:cNvSpPr>
            <p:nvPr/>
          </p:nvSpPr>
          <p:spPr bwMode="auto">
            <a:xfrm>
              <a:off x="1324" y="2418"/>
              <a:ext cx="435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16397" name="Rectangle 13"/>
            <p:cNvSpPr>
              <a:spLocks noChangeArrowheads="1"/>
            </p:cNvSpPr>
            <p:nvPr/>
          </p:nvSpPr>
          <p:spPr bwMode="auto">
            <a:xfrm>
              <a:off x="1324" y="3543"/>
              <a:ext cx="435" cy="181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grpSp>
          <p:nvGrpSpPr>
            <p:cNvPr id="16398" name="Group 14"/>
            <p:cNvGrpSpPr>
              <a:grpSpLocks/>
            </p:cNvGrpSpPr>
            <p:nvPr/>
          </p:nvGrpSpPr>
          <p:grpSpPr bwMode="auto">
            <a:xfrm>
              <a:off x="1107" y="2490"/>
              <a:ext cx="145" cy="580"/>
              <a:chOff x="1107" y="2227"/>
              <a:chExt cx="145" cy="580"/>
            </a:xfrm>
          </p:grpSpPr>
          <p:sp>
            <p:nvSpPr>
              <p:cNvPr id="16403" name="Line 15"/>
              <p:cNvSpPr>
                <a:spLocks noChangeShapeType="1"/>
              </p:cNvSpPr>
              <p:nvPr/>
            </p:nvSpPr>
            <p:spPr bwMode="auto">
              <a:xfrm flipH="1">
                <a:off x="1107" y="2807"/>
                <a:ext cx="145" cy="0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6404" name="Line 16"/>
              <p:cNvSpPr>
                <a:spLocks noChangeShapeType="1"/>
              </p:cNvSpPr>
              <p:nvPr/>
            </p:nvSpPr>
            <p:spPr bwMode="auto">
              <a:xfrm flipV="1">
                <a:off x="1107" y="2227"/>
                <a:ext cx="0" cy="580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6405" name="Line 17"/>
              <p:cNvSpPr>
                <a:spLocks noChangeShapeType="1"/>
              </p:cNvSpPr>
              <p:nvPr/>
            </p:nvSpPr>
            <p:spPr bwMode="auto">
              <a:xfrm flipH="1">
                <a:off x="1107" y="2227"/>
                <a:ext cx="145" cy="0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  <p:grpSp>
          <p:nvGrpSpPr>
            <p:cNvPr id="16399" name="Group 18"/>
            <p:cNvGrpSpPr>
              <a:grpSpLocks/>
            </p:cNvGrpSpPr>
            <p:nvPr/>
          </p:nvGrpSpPr>
          <p:grpSpPr bwMode="auto">
            <a:xfrm flipH="1" flipV="1">
              <a:off x="1832" y="3080"/>
              <a:ext cx="145" cy="580"/>
              <a:chOff x="1107" y="2227"/>
              <a:chExt cx="145" cy="580"/>
            </a:xfrm>
          </p:grpSpPr>
          <p:sp>
            <p:nvSpPr>
              <p:cNvPr id="16400" name="Line 19"/>
              <p:cNvSpPr>
                <a:spLocks noChangeShapeType="1"/>
              </p:cNvSpPr>
              <p:nvPr/>
            </p:nvSpPr>
            <p:spPr bwMode="auto">
              <a:xfrm flipH="1">
                <a:off x="1107" y="2807"/>
                <a:ext cx="145" cy="0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6401" name="Line 20"/>
              <p:cNvSpPr>
                <a:spLocks noChangeShapeType="1"/>
              </p:cNvSpPr>
              <p:nvPr/>
            </p:nvSpPr>
            <p:spPr bwMode="auto">
              <a:xfrm flipV="1">
                <a:off x="1107" y="2227"/>
                <a:ext cx="0" cy="580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6402" name="Line 21"/>
              <p:cNvSpPr>
                <a:spLocks noChangeShapeType="1"/>
              </p:cNvSpPr>
              <p:nvPr/>
            </p:nvSpPr>
            <p:spPr bwMode="auto">
              <a:xfrm flipH="1">
                <a:off x="1107" y="2227"/>
                <a:ext cx="145" cy="0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3627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Use </a:t>
            </a:r>
            <a:r>
              <a:rPr lang="en-US" altLang="en-US" sz="2800">
                <a:latin typeface="Courier New" panose="02070309020205020404" pitchFamily="49" charset="0"/>
              </a:rPr>
              <a:t>if</a:t>
            </a:r>
            <a:r>
              <a:rPr lang="en-US" altLang="en-US" sz="2800">
                <a:latin typeface="Calibri" panose="020F0502020204030204" pitchFamily="34" charset="0"/>
              </a:rPr>
              <a:t>, </a:t>
            </a:r>
            <a:r>
              <a:rPr lang="en-US" altLang="en-US" sz="2800">
                <a:latin typeface="Courier New" panose="02070309020205020404" pitchFamily="49" charset="0"/>
              </a:rPr>
              <a:t>elif</a:t>
            </a:r>
            <a:r>
              <a:rPr lang="en-US" altLang="en-US" sz="2800">
                <a:latin typeface="Calibri" panose="020F0502020204030204" pitchFamily="34" charset="0"/>
              </a:rPr>
              <a:t>, and </a:t>
            </a:r>
            <a:r>
              <a:rPr lang="en-US" altLang="en-US" sz="2800">
                <a:latin typeface="Courier New" panose="02070309020205020404" pitchFamily="49" charset="0"/>
              </a:rPr>
              <a:t>else</a:t>
            </a:r>
            <a:r>
              <a:rPr lang="en-US" altLang="en-US" sz="2800">
                <a:latin typeface="Calibri" panose="020F0502020204030204" pitchFamily="34" charset="0"/>
              </a:rPr>
              <a:t> to make choices</a:t>
            </a:r>
          </a:p>
        </p:txBody>
      </p:sp>
      <p:sp>
        <p:nvSpPr>
          <p:cNvPr id="102403" name="Text Box 4"/>
          <p:cNvSpPr txBox="1">
            <a:spLocks noChangeArrowheads="1"/>
          </p:cNvSpPr>
          <p:nvPr/>
        </p:nvSpPr>
        <p:spPr bwMode="auto">
          <a:xfrm>
            <a:off x="925513" y="4702175"/>
            <a:ext cx="8251825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Can have any number of </a:t>
            </a:r>
            <a:r>
              <a:rPr lang="en-US" altLang="en-US" sz="2800" b="1">
                <a:latin typeface="Courier New" panose="02070309020205020404" pitchFamily="49" charset="0"/>
              </a:rPr>
              <a:t>elif</a:t>
            </a:r>
            <a:r>
              <a:rPr lang="en-US" altLang="en-US" sz="2800">
                <a:latin typeface="Calibri" panose="020F0502020204030204" pitchFamily="34" charset="0"/>
              </a:rPr>
              <a:t> clauses (including none)</a:t>
            </a:r>
          </a:p>
        </p:txBody>
      </p:sp>
      <p:sp>
        <p:nvSpPr>
          <p:cNvPr id="102404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8666163" cy="305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moons = 3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if</a:t>
            </a:r>
            <a:r>
              <a:rPr lang="en-US" altLang="en-US" sz="2400">
                <a:latin typeface="Courier New" panose="02070309020205020404" pitchFamily="49" charset="0"/>
              </a:rPr>
              <a:t> moons &lt; 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('less')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elif</a:t>
            </a:r>
            <a:r>
              <a:rPr lang="en-US" altLang="en-US" sz="2400">
                <a:latin typeface="Courier New" panose="02070309020205020404" pitchFamily="49" charset="0"/>
              </a:rPr>
              <a:t> moons == 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('equal')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else:</a:t>
            </a:r>
            <a:endParaRPr lang="en-US" altLang="en-US" sz="2400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('greater')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greater</a:t>
            </a:r>
          </a:p>
        </p:txBody>
      </p:sp>
      <p:sp>
        <p:nvSpPr>
          <p:cNvPr id="102405" name="Text Box 4"/>
          <p:cNvSpPr txBox="1">
            <a:spLocks noChangeArrowheads="1"/>
          </p:cNvSpPr>
          <p:nvPr/>
        </p:nvSpPr>
        <p:spPr bwMode="auto">
          <a:xfrm>
            <a:off x="6310313" y="3990975"/>
            <a:ext cx="3184525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Always start with </a:t>
            </a:r>
            <a:r>
              <a:rPr lang="en-US" altLang="en-US" sz="2800" b="1">
                <a:latin typeface="Courier New" panose="02070309020205020404" pitchFamily="49" charset="0"/>
              </a:rPr>
              <a:t>if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3627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Use </a:t>
            </a:r>
            <a:r>
              <a:rPr lang="en-US" altLang="en-US" sz="2800">
                <a:latin typeface="Courier New" panose="02070309020205020404" pitchFamily="49" charset="0"/>
              </a:rPr>
              <a:t>if</a:t>
            </a:r>
            <a:r>
              <a:rPr lang="en-US" altLang="en-US" sz="2800">
                <a:latin typeface="Calibri" panose="020F0502020204030204" pitchFamily="34" charset="0"/>
              </a:rPr>
              <a:t>, </a:t>
            </a:r>
            <a:r>
              <a:rPr lang="en-US" altLang="en-US" sz="2800">
                <a:latin typeface="Courier New" panose="02070309020205020404" pitchFamily="49" charset="0"/>
              </a:rPr>
              <a:t>elif</a:t>
            </a:r>
            <a:r>
              <a:rPr lang="en-US" altLang="en-US" sz="2800">
                <a:latin typeface="Calibri" panose="020F0502020204030204" pitchFamily="34" charset="0"/>
              </a:rPr>
              <a:t>, and </a:t>
            </a:r>
            <a:r>
              <a:rPr lang="en-US" altLang="en-US" sz="2800">
                <a:latin typeface="Courier New" panose="02070309020205020404" pitchFamily="49" charset="0"/>
              </a:rPr>
              <a:t>else</a:t>
            </a:r>
            <a:r>
              <a:rPr lang="en-US" altLang="en-US" sz="2800">
                <a:latin typeface="Calibri" panose="020F0502020204030204" pitchFamily="34" charset="0"/>
              </a:rPr>
              <a:t> to make choices</a:t>
            </a:r>
          </a:p>
        </p:txBody>
      </p:sp>
      <p:sp>
        <p:nvSpPr>
          <p:cNvPr id="104451" name="Text Box 4"/>
          <p:cNvSpPr txBox="1">
            <a:spLocks noChangeArrowheads="1"/>
          </p:cNvSpPr>
          <p:nvPr/>
        </p:nvSpPr>
        <p:spPr bwMode="auto">
          <a:xfrm>
            <a:off x="925513" y="4702175"/>
            <a:ext cx="8251825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Can have any number of </a:t>
            </a:r>
            <a:r>
              <a:rPr lang="en-US" altLang="en-US" sz="2800" b="1">
                <a:latin typeface="Courier New" panose="02070309020205020404" pitchFamily="49" charset="0"/>
              </a:rPr>
              <a:t>elif</a:t>
            </a:r>
            <a:r>
              <a:rPr lang="en-US" altLang="en-US" sz="2800">
                <a:latin typeface="Calibri" panose="020F0502020204030204" pitchFamily="34" charset="0"/>
              </a:rPr>
              <a:t> clauses (including none)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And the </a:t>
            </a:r>
            <a:r>
              <a:rPr lang="en-US" altLang="en-US" sz="2800" b="1">
                <a:latin typeface="Courier New" panose="02070309020205020404" pitchFamily="49" charset="0"/>
              </a:rPr>
              <a:t>else</a:t>
            </a:r>
            <a:r>
              <a:rPr lang="en-US" altLang="en-US" sz="2800">
                <a:latin typeface="Calibri" panose="020F0502020204030204" pitchFamily="34" charset="0"/>
              </a:rPr>
              <a:t> clause is optional</a:t>
            </a:r>
          </a:p>
        </p:txBody>
      </p:sp>
      <p:sp>
        <p:nvSpPr>
          <p:cNvPr id="104452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8666163" cy="305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moons = 3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if</a:t>
            </a:r>
            <a:r>
              <a:rPr lang="en-US" altLang="en-US" sz="2400">
                <a:latin typeface="Courier New" panose="02070309020205020404" pitchFamily="49" charset="0"/>
              </a:rPr>
              <a:t> moons &lt; 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('less')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elif</a:t>
            </a:r>
            <a:r>
              <a:rPr lang="en-US" altLang="en-US" sz="2400">
                <a:latin typeface="Courier New" panose="02070309020205020404" pitchFamily="49" charset="0"/>
              </a:rPr>
              <a:t> moons == 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('equal')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else:</a:t>
            </a:r>
            <a:endParaRPr lang="en-US" altLang="en-US" sz="2400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('greater')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greater</a:t>
            </a:r>
          </a:p>
        </p:txBody>
      </p:sp>
      <p:sp>
        <p:nvSpPr>
          <p:cNvPr id="104453" name="Text Box 4"/>
          <p:cNvSpPr txBox="1">
            <a:spLocks noChangeArrowheads="1"/>
          </p:cNvSpPr>
          <p:nvPr/>
        </p:nvSpPr>
        <p:spPr bwMode="auto">
          <a:xfrm>
            <a:off x="6310313" y="3990975"/>
            <a:ext cx="3184525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Always start with </a:t>
            </a:r>
            <a:r>
              <a:rPr lang="en-US" altLang="en-US" sz="2800" b="1">
                <a:latin typeface="Courier New" panose="02070309020205020404" pitchFamily="49" charset="0"/>
              </a:rPr>
              <a:t>if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3627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Use </a:t>
            </a:r>
            <a:r>
              <a:rPr lang="en-US" altLang="en-US" sz="2800">
                <a:latin typeface="Courier New" panose="02070309020205020404" pitchFamily="49" charset="0"/>
              </a:rPr>
              <a:t>if</a:t>
            </a:r>
            <a:r>
              <a:rPr lang="en-US" altLang="en-US" sz="2800">
                <a:latin typeface="Calibri" panose="020F0502020204030204" pitchFamily="34" charset="0"/>
              </a:rPr>
              <a:t>, </a:t>
            </a:r>
            <a:r>
              <a:rPr lang="en-US" altLang="en-US" sz="2800">
                <a:latin typeface="Courier New" panose="02070309020205020404" pitchFamily="49" charset="0"/>
              </a:rPr>
              <a:t>elif</a:t>
            </a:r>
            <a:r>
              <a:rPr lang="en-US" altLang="en-US" sz="2800">
                <a:latin typeface="Calibri" panose="020F0502020204030204" pitchFamily="34" charset="0"/>
              </a:rPr>
              <a:t>, and </a:t>
            </a:r>
            <a:r>
              <a:rPr lang="en-US" altLang="en-US" sz="2800">
                <a:latin typeface="Courier New" panose="02070309020205020404" pitchFamily="49" charset="0"/>
              </a:rPr>
              <a:t>else</a:t>
            </a:r>
            <a:r>
              <a:rPr lang="en-US" altLang="en-US" sz="2800">
                <a:latin typeface="Calibri" panose="020F0502020204030204" pitchFamily="34" charset="0"/>
              </a:rPr>
              <a:t> to make choices</a:t>
            </a:r>
          </a:p>
        </p:txBody>
      </p:sp>
      <p:sp>
        <p:nvSpPr>
          <p:cNvPr id="106499" name="Text Box 4"/>
          <p:cNvSpPr txBox="1">
            <a:spLocks noChangeArrowheads="1"/>
          </p:cNvSpPr>
          <p:nvPr/>
        </p:nvSpPr>
        <p:spPr bwMode="auto">
          <a:xfrm>
            <a:off x="925513" y="4702175"/>
            <a:ext cx="8251825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Can have any number of </a:t>
            </a:r>
            <a:r>
              <a:rPr lang="en-US" altLang="en-US" sz="2800" b="1">
                <a:latin typeface="Courier New" panose="02070309020205020404" pitchFamily="49" charset="0"/>
              </a:rPr>
              <a:t>elif</a:t>
            </a:r>
            <a:r>
              <a:rPr lang="en-US" altLang="en-US" sz="2800">
                <a:latin typeface="Calibri" panose="020F0502020204030204" pitchFamily="34" charset="0"/>
              </a:rPr>
              <a:t> clauses (including none)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And the </a:t>
            </a:r>
            <a:r>
              <a:rPr lang="en-US" altLang="en-US" sz="2800" b="1">
                <a:latin typeface="Courier New" panose="02070309020205020404" pitchFamily="49" charset="0"/>
              </a:rPr>
              <a:t>else</a:t>
            </a:r>
            <a:r>
              <a:rPr lang="en-US" altLang="en-US" sz="2800">
                <a:latin typeface="Calibri" panose="020F0502020204030204" pitchFamily="34" charset="0"/>
              </a:rPr>
              <a:t> clause is optional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Always tested in order</a:t>
            </a:r>
          </a:p>
        </p:txBody>
      </p:sp>
      <p:sp>
        <p:nvSpPr>
          <p:cNvPr id="106500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8666163" cy="305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moons = 3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if</a:t>
            </a:r>
            <a:r>
              <a:rPr lang="en-US" altLang="en-US" sz="2400">
                <a:latin typeface="Courier New" panose="02070309020205020404" pitchFamily="49" charset="0"/>
              </a:rPr>
              <a:t> moons &lt; 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('less')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elif</a:t>
            </a:r>
            <a:r>
              <a:rPr lang="en-US" altLang="en-US" sz="2400">
                <a:latin typeface="Courier New" panose="02070309020205020404" pitchFamily="49" charset="0"/>
              </a:rPr>
              <a:t> moons == 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('equal')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else:</a:t>
            </a:r>
            <a:endParaRPr lang="en-US" altLang="en-US" sz="2400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('greater')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greater</a:t>
            </a:r>
          </a:p>
        </p:txBody>
      </p:sp>
      <p:sp>
        <p:nvSpPr>
          <p:cNvPr id="106501" name="Text Box 4"/>
          <p:cNvSpPr txBox="1">
            <a:spLocks noChangeArrowheads="1"/>
          </p:cNvSpPr>
          <p:nvPr/>
        </p:nvSpPr>
        <p:spPr bwMode="auto">
          <a:xfrm>
            <a:off x="6310313" y="3990975"/>
            <a:ext cx="3184525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Always start with </a:t>
            </a:r>
            <a:r>
              <a:rPr lang="en-US" altLang="en-US" sz="2800" b="1">
                <a:latin typeface="Courier New" panose="02070309020205020404" pitchFamily="49" charset="0"/>
              </a:rPr>
              <a:t>if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3959225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Blocks may contain blocks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3959225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Blocks may contain blocks</a:t>
            </a:r>
          </a:p>
        </p:txBody>
      </p:sp>
      <p:sp>
        <p:nvSpPr>
          <p:cNvPr id="110595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8666163" cy="426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num = 0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while</a:t>
            </a:r>
            <a:r>
              <a:rPr lang="en-US" altLang="en-US" sz="2400">
                <a:latin typeface="Courier New" panose="02070309020205020404" pitchFamily="49" charset="0"/>
              </a:rPr>
              <a:t> num &lt;= 10: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    if</a:t>
            </a:r>
            <a:r>
              <a:rPr lang="en-US" altLang="en-US" sz="2400">
                <a:latin typeface="Courier New" panose="02070309020205020404" pitchFamily="49" charset="0"/>
              </a:rPr>
              <a:t> (num % 2) == 1: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(num)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num += 1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3959225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Blocks may contain blocks</a:t>
            </a:r>
          </a:p>
        </p:txBody>
      </p:sp>
      <p:sp>
        <p:nvSpPr>
          <p:cNvPr id="112643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8666163" cy="426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num = 0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while</a:t>
            </a:r>
            <a:r>
              <a:rPr lang="en-US" altLang="en-US" sz="2400">
                <a:latin typeface="Courier New" panose="02070309020205020404" pitchFamily="49" charset="0"/>
              </a:rPr>
              <a:t> num &lt;= 10: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solidFill>
                  <a:schemeClr val="bg2"/>
                </a:solidFill>
                <a:latin typeface="Courier New" panose="02070309020205020404" pitchFamily="49" charset="0"/>
              </a:rPr>
              <a:t>    if</a:t>
            </a:r>
            <a:r>
              <a:rPr lang="en-US" altLang="en-US" sz="2400">
                <a:solidFill>
                  <a:schemeClr val="bg2"/>
                </a:solidFill>
                <a:latin typeface="Courier New" panose="02070309020205020404" pitchFamily="49" charset="0"/>
              </a:rPr>
              <a:t> (num % 2) == 1: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solidFill>
                  <a:schemeClr val="bg2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en-US" sz="2400" b="1">
                <a:solidFill>
                  <a:schemeClr val="bg2"/>
                </a:solidFill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solidFill>
                  <a:schemeClr val="bg2"/>
                </a:solidFill>
                <a:latin typeface="Courier New" panose="02070309020205020404" pitchFamily="49" charset="0"/>
              </a:rPr>
              <a:t>(num)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solidFill>
                  <a:srgbClr val="000000"/>
                </a:solidFill>
                <a:latin typeface="Courier New" panose="02070309020205020404" pitchFamily="49" charset="0"/>
              </a:rPr>
              <a:t>    num += 1</a:t>
            </a:r>
          </a:p>
        </p:txBody>
      </p:sp>
      <p:sp>
        <p:nvSpPr>
          <p:cNvPr id="112644" name="Text Box 4"/>
          <p:cNvSpPr txBox="1">
            <a:spLocks noChangeArrowheads="1"/>
          </p:cNvSpPr>
          <p:nvPr/>
        </p:nvSpPr>
        <p:spPr bwMode="auto">
          <a:xfrm>
            <a:off x="5776913" y="2387600"/>
            <a:ext cx="2944812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accent2"/>
                </a:solidFill>
                <a:latin typeface="Calibri" panose="020F0502020204030204" pitchFamily="34" charset="0"/>
              </a:rPr>
              <a:t>Count from 0 to 10</a:t>
            </a:r>
          </a:p>
        </p:txBody>
      </p:sp>
      <p:sp>
        <p:nvSpPr>
          <p:cNvPr id="112645" name="Line 5"/>
          <p:cNvSpPr>
            <a:spLocks noChangeShapeType="1"/>
          </p:cNvSpPr>
          <p:nvPr/>
        </p:nvSpPr>
        <p:spPr bwMode="auto">
          <a:xfrm flipH="1" flipV="1">
            <a:off x="4778375" y="2282825"/>
            <a:ext cx="914400" cy="5334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2646" name="Line 5"/>
          <p:cNvSpPr>
            <a:spLocks noChangeShapeType="1"/>
          </p:cNvSpPr>
          <p:nvPr/>
        </p:nvSpPr>
        <p:spPr bwMode="auto">
          <a:xfrm flipH="1">
            <a:off x="4168775" y="2816225"/>
            <a:ext cx="1524000" cy="6096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3959225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Blocks may contain blocks</a:t>
            </a:r>
          </a:p>
        </p:txBody>
      </p:sp>
      <p:sp>
        <p:nvSpPr>
          <p:cNvPr id="114691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8666163" cy="426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solidFill>
                  <a:schemeClr val="bg2"/>
                </a:solidFill>
                <a:latin typeface="Courier New" panose="02070309020205020404" pitchFamily="49" charset="0"/>
              </a:rPr>
              <a:t>num = 0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solidFill>
                  <a:schemeClr val="bg2"/>
                </a:solidFill>
                <a:latin typeface="Courier New" panose="02070309020205020404" pitchFamily="49" charset="0"/>
              </a:rPr>
              <a:t>while</a:t>
            </a:r>
            <a:r>
              <a:rPr lang="en-US" altLang="en-US" sz="2400">
                <a:solidFill>
                  <a:schemeClr val="bg2"/>
                </a:solidFill>
                <a:latin typeface="Courier New" panose="02070309020205020404" pitchFamily="49" charset="0"/>
              </a:rPr>
              <a:t> num &lt;= 10: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    if</a:t>
            </a:r>
            <a:r>
              <a:rPr lang="en-US" altLang="en-US" sz="2400">
                <a:latin typeface="Courier New" panose="02070309020205020404" pitchFamily="49" charset="0"/>
              </a:rPr>
              <a:t> (num % 2) == 1: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(num)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solidFill>
                  <a:schemeClr val="bg2"/>
                </a:solidFill>
                <a:latin typeface="Courier New" panose="02070309020205020404" pitchFamily="49" charset="0"/>
              </a:rPr>
              <a:t>    num += 1</a:t>
            </a:r>
          </a:p>
        </p:txBody>
      </p:sp>
      <p:sp>
        <p:nvSpPr>
          <p:cNvPr id="114692" name="Text Box 4"/>
          <p:cNvSpPr txBox="1">
            <a:spLocks noChangeArrowheads="1"/>
          </p:cNvSpPr>
          <p:nvPr/>
        </p:nvSpPr>
        <p:spPr bwMode="auto">
          <a:xfrm>
            <a:off x="4808538" y="2586038"/>
            <a:ext cx="2906712" cy="67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accent2"/>
                </a:solidFill>
                <a:latin typeface="Calibri" panose="020F0502020204030204" pitchFamily="34" charset="0"/>
              </a:rPr>
              <a:t>Print odd numbers</a:t>
            </a:r>
          </a:p>
        </p:txBody>
      </p:sp>
      <p:sp>
        <p:nvSpPr>
          <p:cNvPr id="114693" name="Line 7"/>
          <p:cNvSpPr>
            <a:spLocks noChangeShapeType="1"/>
          </p:cNvSpPr>
          <p:nvPr/>
        </p:nvSpPr>
        <p:spPr bwMode="auto">
          <a:xfrm flipH="1">
            <a:off x="4060825" y="3060700"/>
            <a:ext cx="633413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3959225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Blocks may contain blocks</a:t>
            </a:r>
          </a:p>
        </p:txBody>
      </p:sp>
      <p:sp>
        <p:nvSpPr>
          <p:cNvPr id="116739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8666163" cy="426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num = 0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while</a:t>
            </a:r>
            <a:r>
              <a:rPr lang="en-US" altLang="en-US" sz="2400">
                <a:latin typeface="Courier New" panose="02070309020205020404" pitchFamily="49" charset="0"/>
              </a:rPr>
              <a:t> num &lt;= 10: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    if</a:t>
            </a:r>
            <a:r>
              <a:rPr lang="en-US" altLang="en-US" sz="2400">
                <a:latin typeface="Courier New" panose="02070309020205020404" pitchFamily="49" charset="0"/>
              </a:rPr>
              <a:t> (num % 2) == 1: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(num)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num += 1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1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3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5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7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9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3167062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A better way to do it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3167062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A better way to do it</a:t>
            </a:r>
          </a:p>
        </p:txBody>
      </p:sp>
      <p:sp>
        <p:nvSpPr>
          <p:cNvPr id="120835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8666163" cy="426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num = 1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while</a:t>
            </a:r>
            <a:r>
              <a:rPr lang="en-US" altLang="en-US" sz="2400">
                <a:latin typeface="Courier New" panose="02070309020205020404" pitchFamily="49" charset="0"/>
              </a:rPr>
              <a:t> num &lt;= 10: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    print</a:t>
            </a:r>
            <a:r>
              <a:rPr lang="en-US" altLang="en-US" sz="2400">
                <a:latin typeface="Courier New" panose="02070309020205020404" pitchFamily="49" charset="0"/>
              </a:rPr>
              <a:t>(num)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num += 2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8377237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algn="ctr"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Real power of programs comes from:</a:t>
            </a:r>
          </a:p>
        </p:txBody>
      </p:sp>
      <p:sp>
        <p:nvSpPr>
          <p:cNvPr id="18435" name="Text Box 4"/>
          <p:cNvSpPr txBox="1">
            <a:spLocks noChangeArrowheads="1"/>
          </p:cNvSpPr>
          <p:nvPr/>
        </p:nvSpPr>
        <p:spPr bwMode="auto">
          <a:xfrm>
            <a:off x="1473200" y="1936750"/>
            <a:ext cx="1630363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algn="ctr"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repetition</a:t>
            </a:r>
          </a:p>
        </p:txBody>
      </p:sp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6996113" y="1936750"/>
            <a:ext cx="1495425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algn="ctr"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selection</a:t>
            </a:r>
          </a:p>
        </p:txBody>
      </p:sp>
      <p:grpSp>
        <p:nvGrpSpPr>
          <p:cNvPr id="18437" name="Group 5"/>
          <p:cNvGrpSpPr>
            <a:grpSpLocks/>
          </p:cNvGrpSpPr>
          <p:nvPr/>
        </p:nvGrpSpPr>
        <p:grpSpPr bwMode="auto">
          <a:xfrm>
            <a:off x="1597025" y="2959100"/>
            <a:ext cx="1381125" cy="2938463"/>
            <a:chOff x="1107" y="1873"/>
            <a:chExt cx="870" cy="1851"/>
          </a:xfrm>
        </p:grpSpPr>
        <p:sp>
          <p:nvSpPr>
            <p:cNvPr id="18455" name="Line 6"/>
            <p:cNvSpPr>
              <a:spLocks noChangeShapeType="1"/>
            </p:cNvSpPr>
            <p:nvPr/>
          </p:nvSpPr>
          <p:spPr bwMode="auto">
            <a:xfrm>
              <a:off x="1542" y="2671"/>
              <a:ext cx="0" cy="218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8456" name="Rectangle 7"/>
            <p:cNvSpPr>
              <a:spLocks noChangeArrowheads="1"/>
            </p:cNvSpPr>
            <p:nvPr/>
          </p:nvSpPr>
          <p:spPr bwMode="auto">
            <a:xfrm>
              <a:off x="1397" y="2499"/>
              <a:ext cx="435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18457" name="Rectangle 8"/>
            <p:cNvSpPr>
              <a:spLocks noChangeArrowheads="1"/>
            </p:cNvSpPr>
            <p:nvPr/>
          </p:nvSpPr>
          <p:spPr bwMode="auto">
            <a:xfrm>
              <a:off x="1361" y="2463"/>
              <a:ext cx="435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18458" name="Rectangle 9"/>
            <p:cNvSpPr>
              <a:spLocks noChangeArrowheads="1"/>
            </p:cNvSpPr>
            <p:nvPr/>
          </p:nvSpPr>
          <p:spPr bwMode="auto">
            <a:xfrm>
              <a:off x="1324" y="1873"/>
              <a:ext cx="435" cy="181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18459" name="AutoShape 10"/>
            <p:cNvSpPr>
              <a:spLocks noChangeArrowheads="1"/>
            </p:cNvSpPr>
            <p:nvPr/>
          </p:nvSpPr>
          <p:spPr bwMode="auto">
            <a:xfrm>
              <a:off x="1324" y="2962"/>
              <a:ext cx="436" cy="217"/>
            </a:xfrm>
            <a:prstGeom prst="diamond">
              <a:avLst/>
            </a:prstGeom>
            <a:noFill/>
            <a:ln w="19050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18460" name="Line 11"/>
            <p:cNvSpPr>
              <a:spLocks noChangeShapeType="1"/>
            </p:cNvSpPr>
            <p:nvPr/>
          </p:nvSpPr>
          <p:spPr bwMode="auto">
            <a:xfrm>
              <a:off x="1542" y="2127"/>
              <a:ext cx="0" cy="218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8461" name="Rectangle 12"/>
            <p:cNvSpPr>
              <a:spLocks noChangeArrowheads="1"/>
            </p:cNvSpPr>
            <p:nvPr/>
          </p:nvSpPr>
          <p:spPr bwMode="auto">
            <a:xfrm>
              <a:off x="1324" y="2418"/>
              <a:ext cx="435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18462" name="Rectangle 13"/>
            <p:cNvSpPr>
              <a:spLocks noChangeArrowheads="1"/>
            </p:cNvSpPr>
            <p:nvPr/>
          </p:nvSpPr>
          <p:spPr bwMode="auto">
            <a:xfrm>
              <a:off x="1324" y="3543"/>
              <a:ext cx="435" cy="181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grpSp>
          <p:nvGrpSpPr>
            <p:cNvPr id="18463" name="Group 14"/>
            <p:cNvGrpSpPr>
              <a:grpSpLocks/>
            </p:cNvGrpSpPr>
            <p:nvPr/>
          </p:nvGrpSpPr>
          <p:grpSpPr bwMode="auto">
            <a:xfrm>
              <a:off x="1107" y="2490"/>
              <a:ext cx="145" cy="580"/>
              <a:chOff x="1107" y="2227"/>
              <a:chExt cx="145" cy="580"/>
            </a:xfrm>
          </p:grpSpPr>
          <p:sp>
            <p:nvSpPr>
              <p:cNvPr id="18468" name="Line 15"/>
              <p:cNvSpPr>
                <a:spLocks noChangeShapeType="1"/>
              </p:cNvSpPr>
              <p:nvPr/>
            </p:nvSpPr>
            <p:spPr bwMode="auto">
              <a:xfrm flipH="1">
                <a:off x="1107" y="2807"/>
                <a:ext cx="145" cy="0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8469" name="Line 16"/>
              <p:cNvSpPr>
                <a:spLocks noChangeShapeType="1"/>
              </p:cNvSpPr>
              <p:nvPr/>
            </p:nvSpPr>
            <p:spPr bwMode="auto">
              <a:xfrm flipV="1">
                <a:off x="1107" y="2227"/>
                <a:ext cx="0" cy="580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8470" name="Line 17"/>
              <p:cNvSpPr>
                <a:spLocks noChangeShapeType="1"/>
              </p:cNvSpPr>
              <p:nvPr/>
            </p:nvSpPr>
            <p:spPr bwMode="auto">
              <a:xfrm flipH="1">
                <a:off x="1107" y="2227"/>
                <a:ext cx="145" cy="0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  <p:grpSp>
          <p:nvGrpSpPr>
            <p:cNvPr id="18464" name="Group 18"/>
            <p:cNvGrpSpPr>
              <a:grpSpLocks/>
            </p:cNvGrpSpPr>
            <p:nvPr/>
          </p:nvGrpSpPr>
          <p:grpSpPr bwMode="auto">
            <a:xfrm flipH="1" flipV="1">
              <a:off x="1832" y="3080"/>
              <a:ext cx="145" cy="580"/>
              <a:chOff x="1107" y="2227"/>
              <a:chExt cx="145" cy="580"/>
            </a:xfrm>
          </p:grpSpPr>
          <p:sp>
            <p:nvSpPr>
              <p:cNvPr id="18465" name="Line 19"/>
              <p:cNvSpPr>
                <a:spLocks noChangeShapeType="1"/>
              </p:cNvSpPr>
              <p:nvPr/>
            </p:nvSpPr>
            <p:spPr bwMode="auto">
              <a:xfrm flipH="1">
                <a:off x="1107" y="2807"/>
                <a:ext cx="145" cy="0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8466" name="Line 20"/>
              <p:cNvSpPr>
                <a:spLocks noChangeShapeType="1"/>
              </p:cNvSpPr>
              <p:nvPr/>
            </p:nvSpPr>
            <p:spPr bwMode="auto">
              <a:xfrm flipV="1">
                <a:off x="1107" y="2227"/>
                <a:ext cx="0" cy="580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8467" name="Line 21"/>
              <p:cNvSpPr>
                <a:spLocks noChangeShapeType="1"/>
              </p:cNvSpPr>
              <p:nvPr/>
            </p:nvSpPr>
            <p:spPr bwMode="auto">
              <a:xfrm flipH="1">
                <a:off x="1107" y="2227"/>
                <a:ext cx="145" cy="0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</p:grpSp>
      <p:grpSp>
        <p:nvGrpSpPr>
          <p:cNvPr id="18438" name="Group 22"/>
          <p:cNvGrpSpPr>
            <a:grpSpLocks/>
          </p:cNvGrpSpPr>
          <p:nvPr/>
        </p:nvGrpSpPr>
        <p:grpSpPr bwMode="auto">
          <a:xfrm>
            <a:off x="6534150" y="2959100"/>
            <a:ext cx="2419350" cy="2936875"/>
            <a:chOff x="4227" y="1873"/>
            <a:chExt cx="1524" cy="1850"/>
          </a:xfrm>
        </p:grpSpPr>
        <p:sp>
          <p:nvSpPr>
            <p:cNvPr id="18439" name="Line 23"/>
            <p:cNvSpPr>
              <a:spLocks noChangeShapeType="1"/>
            </p:cNvSpPr>
            <p:nvPr/>
          </p:nvSpPr>
          <p:spPr bwMode="auto">
            <a:xfrm>
              <a:off x="4990" y="2127"/>
              <a:ext cx="0" cy="218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8440" name="AutoShape 24"/>
            <p:cNvSpPr>
              <a:spLocks noChangeArrowheads="1"/>
            </p:cNvSpPr>
            <p:nvPr/>
          </p:nvSpPr>
          <p:spPr bwMode="auto">
            <a:xfrm>
              <a:off x="4772" y="2418"/>
              <a:ext cx="436" cy="217"/>
            </a:xfrm>
            <a:prstGeom prst="diamond">
              <a:avLst/>
            </a:prstGeom>
            <a:noFill/>
            <a:ln w="19050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18441" name="Rectangle 25"/>
            <p:cNvSpPr>
              <a:spLocks noChangeArrowheads="1"/>
            </p:cNvSpPr>
            <p:nvPr/>
          </p:nvSpPr>
          <p:spPr bwMode="auto">
            <a:xfrm>
              <a:off x="4772" y="1873"/>
              <a:ext cx="435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18442" name="Rectangle 26"/>
            <p:cNvSpPr>
              <a:spLocks noChangeArrowheads="1"/>
            </p:cNvSpPr>
            <p:nvPr/>
          </p:nvSpPr>
          <p:spPr bwMode="auto">
            <a:xfrm>
              <a:off x="4227" y="2962"/>
              <a:ext cx="435" cy="181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grpSp>
          <p:nvGrpSpPr>
            <p:cNvPr id="18443" name="Group 27"/>
            <p:cNvGrpSpPr>
              <a:grpSpLocks/>
            </p:cNvGrpSpPr>
            <p:nvPr/>
          </p:nvGrpSpPr>
          <p:grpSpPr bwMode="auto">
            <a:xfrm>
              <a:off x="4445" y="2535"/>
              <a:ext cx="254" cy="363"/>
              <a:chOff x="4445" y="2272"/>
              <a:chExt cx="254" cy="363"/>
            </a:xfrm>
          </p:grpSpPr>
          <p:sp>
            <p:nvSpPr>
              <p:cNvPr id="18453" name="Line 28"/>
              <p:cNvSpPr>
                <a:spLocks noChangeShapeType="1"/>
              </p:cNvSpPr>
              <p:nvPr/>
            </p:nvSpPr>
            <p:spPr bwMode="auto">
              <a:xfrm flipH="1">
                <a:off x="4445" y="2272"/>
                <a:ext cx="254" cy="0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8454" name="Line 29"/>
              <p:cNvSpPr>
                <a:spLocks noChangeShapeType="1"/>
              </p:cNvSpPr>
              <p:nvPr/>
            </p:nvSpPr>
            <p:spPr bwMode="auto">
              <a:xfrm>
                <a:off x="4445" y="2272"/>
                <a:ext cx="0" cy="363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  <p:grpSp>
          <p:nvGrpSpPr>
            <p:cNvPr id="18444" name="Group 30"/>
            <p:cNvGrpSpPr>
              <a:grpSpLocks/>
            </p:cNvGrpSpPr>
            <p:nvPr/>
          </p:nvGrpSpPr>
          <p:grpSpPr bwMode="auto">
            <a:xfrm flipH="1">
              <a:off x="5280" y="2535"/>
              <a:ext cx="254" cy="363"/>
              <a:chOff x="4445" y="2272"/>
              <a:chExt cx="254" cy="363"/>
            </a:xfrm>
          </p:grpSpPr>
          <p:sp>
            <p:nvSpPr>
              <p:cNvPr id="18451" name="Line 31"/>
              <p:cNvSpPr>
                <a:spLocks noChangeShapeType="1"/>
              </p:cNvSpPr>
              <p:nvPr/>
            </p:nvSpPr>
            <p:spPr bwMode="auto">
              <a:xfrm flipH="1">
                <a:off x="4445" y="2272"/>
                <a:ext cx="254" cy="0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8452" name="Line 32"/>
              <p:cNvSpPr>
                <a:spLocks noChangeShapeType="1"/>
              </p:cNvSpPr>
              <p:nvPr/>
            </p:nvSpPr>
            <p:spPr bwMode="auto">
              <a:xfrm>
                <a:off x="4445" y="2272"/>
                <a:ext cx="0" cy="363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  <p:sp>
          <p:nvSpPr>
            <p:cNvPr id="18445" name="Rectangle 33"/>
            <p:cNvSpPr>
              <a:spLocks noChangeArrowheads="1"/>
            </p:cNvSpPr>
            <p:nvPr/>
          </p:nvSpPr>
          <p:spPr bwMode="auto">
            <a:xfrm>
              <a:off x="4772" y="3542"/>
              <a:ext cx="435" cy="181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18446" name="Line 34"/>
            <p:cNvSpPr>
              <a:spLocks noChangeShapeType="1"/>
            </p:cNvSpPr>
            <p:nvPr/>
          </p:nvSpPr>
          <p:spPr bwMode="auto">
            <a:xfrm flipH="1" flipV="1">
              <a:off x="4445" y="3615"/>
              <a:ext cx="254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8447" name="Line 35"/>
            <p:cNvSpPr>
              <a:spLocks noChangeShapeType="1"/>
            </p:cNvSpPr>
            <p:nvPr/>
          </p:nvSpPr>
          <p:spPr bwMode="auto">
            <a:xfrm flipV="1">
              <a:off x="4445" y="3252"/>
              <a:ext cx="0" cy="363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8448" name="Line 36"/>
            <p:cNvSpPr>
              <a:spLocks noChangeShapeType="1"/>
            </p:cNvSpPr>
            <p:nvPr/>
          </p:nvSpPr>
          <p:spPr bwMode="auto">
            <a:xfrm flipV="1">
              <a:off x="5280" y="3615"/>
              <a:ext cx="254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8449" name="Line 37"/>
            <p:cNvSpPr>
              <a:spLocks noChangeShapeType="1"/>
            </p:cNvSpPr>
            <p:nvPr/>
          </p:nvSpPr>
          <p:spPr bwMode="auto">
            <a:xfrm flipH="1" flipV="1">
              <a:off x="5534" y="3252"/>
              <a:ext cx="0" cy="363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8450" name="Oval 38"/>
            <p:cNvSpPr>
              <a:spLocks noChangeArrowheads="1"/>
            </p:cNvSpPr>
            <p:nvPr/>
          </p:nvSpPr>
          <p:spPr bwMode="auto">
            <a:xfrm>
              <a:off x="5316" y="2962"/>
              <a:ext cx="435" cy="18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3167062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A better way to do it</a:t>
            </a:r>
          </a:p>
        </p:txBody>
      </p:sp>
      <p:sp>
        <p:nvSpPr>
          <p:cNvPr id="122883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8666163" cy="426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num = 1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while</a:t>
            </a:r>
            <a:r>
              <a:rPr lang="en-US" altLang="en-US" sz="2400">
                <a:latin typeface="Courier New" panose="02070309020205020404" pitchFamily="49" charset="0"/>
              </a:rPr>
              <a:t> num &lt;= 10: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    print</a:t>
            </a:r>
            <a:r>
              <a:rPr lang="en-US" altLang="en-US" sz="2400">
                <a:latin typeface="Courier New" panose="02070309020205020404" pitchFamily="49" charset="0"/>
              </a:rPr>
              <a:t>(num)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num += 2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1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3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5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7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9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Title 1"/>
          <p:cNvSpPr>
            <a:spLocks noGrp="1"/>
          </p:cNvSpPr>
          <p:nvPr>
            <p:ph type="title" idx="4294967295"/>
          </p:nvPr>
        </p:nvSpPr>
        <p:spPr>
          <a:xfrm>
            <a:off x="0" y="381000"/>
            <a:ext cx="9072563" cy="1258888"/>
          </a:xfrm>
        </p:spPr>
        <p:txBody>
          <a:bodyPr/>
          <a:lstStyle/>
          <a:p>
            <a:pPr defTabSz="1007943" fontAlgn="auto">
              <a:spcAft>
                <a:spcPts val="0"/>
              </a:spcAft>
              <a:defRPr/>
            </a:pPr>
            <a:r>
              <a:rPr lang="en-GB" altLang="en-US" sz="3527"/>
              <a:t>Stop here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4154487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Print primes less than 1000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4154487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Print primes less than 1000</a:t>
            </a:r>
          </a:p>
        </p:txBody>
      </p:sp>
      <p:sp>
        <p:nvSpPr>
          <p:cNvPr id="128003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8666163" cy="426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num = 2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while</a:t>
            </a:r>
            <a:r>
              <a:rPr lang="en-US" altLang="en-US" sz="2400">
                <a:latin typeface="Courier New" panose="02070309020205020404" pitchFamily="49" charset="0"/>
              </a:rPr>
              <a:t> num &lt;= 1000: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chemeClr val="accent2"/>
                </a:solidFill>
                <a:latin typeface="Courier New" panose="02070309020205020404" pitchFamily="49" charset="0"/>
              </a:rPr>
              <a:t>    ...figure out if num is prime...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if</a:t>
            </a:r>
            <a:r>
              <a:rPr lang="en-US" altLang="en-US" sz="2400">
                <a:latin typeface="Courier New" panose="02070309020205020404" pitchFamily="49" charset="0"/>
              </a:rPr>
              <a:t> is_prime: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(num)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num += 1</a:t>
            </a:r>
            <a:endParaRPr lang="en-US" altLang="en-US" sz="2400" i="1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4154487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Print primes less than 1000</a:t>
            </a:r>
          </a:p>
        </p:txBody>
      </p:sp>
      <p:sp>
        <p:nvSpPr>
          <p:cNvPr id="130051" name="Text Box 4"/>
          <p:cNvSpPr txBox="1">
            <a:spLocks noChangeArrowheads="1"/>
          </p:cNvSpPr>
          <p:nvPr/>
        </p:nvSpPr>
        <p:spPr bwMode="auto">
          <a:xfrm>
            <a:off x="4406900" y="3836988"/>
            <a:ext cx="3862388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accent2"/>
                </a:solidFill>
                <a:latin typeface="Calibri" panose="020F0502020204030204" pitchFamily="34" charset="0"/>
              </a:rPr>
              <a:t>Cannot be evenly divided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accent2"/>
                </a:solidFill>
                <a:latin typeface="Calibri" panose="020F0502020204030204" pitchFamily="34" charset="0"/>
              </a:rPr>
              <a:t>by any other integer</a:t>
            </a:r>
          </a:p>
        </p:txBody>
      </p:sp>
      <p:sp>
        <p:nvSpPr>
          <p:cNvPr id="130052" name="Line 5"/>
          <p:cNvSpPr>
            <a:spLocks noChangeShapeType="1"/>
          </p:cNvSpPr>
          <p:nvPr/>
        </p:nvSpPr>
        <p:spPr bwMode="auto">
          <a:xfrm flipH="1" flipV="1">
            <a:off x="4521200" y="2973388"/>
            <a:ext cx="692150" cy="979487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30053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8666163" cy="426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num = 2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while</a:t>
            </a:r>
            <a:r>
              <a:rPr lang="en-US" altLang="en-US" sz="2400">
                <a:latin typeface="Courier New" panose="02070309020205020404" pitchFamily="49" charset="0"/>
              </a:rPr>
              <a:t> num &lt;= 1000: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chemeClr val="accent2"/>
                </a:solidFill>
                <a:latin typeface="Courier New" panose="02070309020205020404" pitchFamily="49" charset="0"/>
              </a:rPr>
              <a:t>    ...figure out if num is prime...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if</a:t>
            </a:r>
            <a:r>
              <a:rPr lang="en-US" altLang="en-US" sz="2400">
                <a:latin typeface="Courier New" panose="02070309020205020404" pitchFamily="49" charset="0"/>
              </a:rPr>
              <a:t> is_prime: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(num)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num += 1</a:t>
            </a:r>
            <a:endParaRPr lang="en-US" altLang="en-US" sz="2400" i="1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4154487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Print primes less than 1000</a:t>
            </a:r>
          </a:p>
        </p:txBody>
      </p:sp>
      <p:sp>
        <p:nvSpPr>
          <p:cNvPr id="132099" name="Text Box 2"/>
          <p:cNvSpPr txBox="1">
            <a:spLocks noChangeArrowheads="1"/>
          </p:cNvSpPr>
          <p:nvPr/>
        </p:nvSpPr>
        <p:spPr bwMode="auto">
          <a:xfrm>
            <a:off x="3311525" y="3836988"/>
            <a:ext cx="5703888" cy="276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is_prime = </a:t>
            </a:r>
            <a:r>
              <a:rPr lang="en-US" altLang="en-US" sz="2400" b="1">
                <a:latin typeface="Courier New" panose="02070309020205020404" pitchFamily="49" charset="0"/>
              </a:rPr>
              <a:t>True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trial = 2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while</a:t>
            </a:r>
            <a:r>
              <a:rPr lang="en-US" altLang="en-US" sz="2400">
                <a:latin typeface="Courier New" panose="02070309020205020404" pitchFamily="49" charset="0"/>
              </a:rPr>
              <a:t> trial &lt; num: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if</a:t>
            </a:r>
            <a:r>
              <a:rPr lang="en-US" altLang="en-US" sz="2400">
                <a:latin typeface="Courier New" panose="02070309020205020404" pitchFamily="49" charset="0"/>
              </a:rPr>
              <a:t> </a:t>
            </a:r>
            <a:r>
              <a:rPr lang="en-US" altLang="en-US" sz="2400" i="1">
                <a:solidFill>
                  <a:schemeClr val="accent2"/>
                </a:solidFill>
                <a:latin typeface="Courier New" panose="02070309020205020404" pitchFamily="49" charset="0"/>
              </a:rPr>
              <a:t>...num divisible by trial...</a:t>
            </a:r>
            <a:r>
              <a:rPr lang="en-US" altLang="en-US" sz="2400">
                <a:latin typeface="Courier New" panose="02070309020205020404" pitchFamily="49" charset="0"/>
              </a:rPr>
              <a:t>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    is_prime = </a:t>
            </a:r>
            <a:r>
              <a:rPr lang="en-US" altLang="en-US" sz="2400" b="1">
                <a:latin typeface="Courier New" panose="02070309020205020404" pitchFamily="49" charset="0"/>
              </a:rPr>
              <a:t>False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trial += 1</a:t>
            </a:r>
          </a:p>
        </p:txBody>
      </p:sp>
      <p:sp>
        <p:nvSpPr>
          <p:cNvPr id="132100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8666163" cy="426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num = 2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while</a:t>
            </a:r>
            <a:r>
              <a:rPr lang="en-US" altLang="en-US" sz="2400">
                <a:latin typeface="Courier New" panose="02070309020205020404" pitchFamily="49" charset="0"/>
              </a:rPr>
              <a:t> num &lt;= 1000: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chemeClr val="accent2"/>
                </a:solidFill>
                <a:latin typeface="Courier New" panose="02070309020205020404" pitchFamily="49" charset="0"/>
              </a:rPr>
              <a:t>    ...figure out if num is prime...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if</a:t>
            </a:r>
            <a:r>
              <a:rPr lang="en-US" altLang="en-US" sz="2400">
                <a:latin typeface="Courier New" panose="02070309020205020404" pitchFamily="49" charset="0"/>
              </a:rPr>
              <a:t> is_prime: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(num)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num += 1</a:t>
            </a:r>
            <a:endParaRPr lang="en-US" altLang="en-US" sz="2400" i="1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  <p:sp>
        <p:nvSpPr>
          <p:cNvPr id="132101" name="Line 9"/>
          <p:cNvSpPr>
            <a:spLocks noChangeShapeType="1"/>
          </p:cNvSpPr>
          <p:nvPr/>
        </p:nvSpPr>
        <p:spPr bwMode="auto">
          <a:xfrm flipH="1" flipV="1">
            <a:off x="4521200" y="2973388"/>
            <a:ext cx="558800" cy="86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4154487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Print primes less than 1000</a:t>
            </a:r>
          </a:p>
        </p:txBody>
      </p:sp>
      <p:sp>
        <p:nvSpPr>
          <p:cNvPr id="134147" name="Text Box 4"/>
          <p:cNvSpPr txBox="1">
            <a:spLocks noChangeArrowheads="1"/>
          </p:cNvSpPr>
          <p:nvPr/>
        </p:nvSpPr>
        <p:spPr bwMode="auto">
          <a:xfrm>
            <a:off x="6192838" y="3146425"/>
            <a:ext cx="2779712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accent2"/>
                </a:solidFill>
                <a:latin typeface="Calibri" panose="020F0502020204030204" pitchFamily="34" charset="0"/>
              </a:rPr>
              <a:t>Remainder is zero</a:t>
            </a:r>
          </a:p>
        </p:txBody>
      </p:sp>
      <p:sp>
        <p:nvSpPr>
          <p:cNvPr id="134148" name="Line 9"/>
          <p:cNvSpPr>
            <a:spLocks noChangeShapeType="1"/>
          </p:cNvSpPr>
          <p:nvPr/>
        </p:nvSpPr>
        <p:spPr bwMode="auto">
          <a:xfrm flipH="1">
            <a:off x="7345363" y="3895725"/>
            <a:ext cx="171450" cy="1150938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34149" name="Text Box 2"/>
          <p:cNvSpPr txBox="1">
            <a:spLocks noChangeArrowheads="1"/>
          </p:cNvSpPr>
          <p:nvPr/>
        </p:nvSpPr>
        <p:spPr bwMode="auto">
          <a:xfrm>
            <a:off x="3311525" y="3836988"/>
            <a:ext cx="5703888" cy="276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is_prime = </a:t>
            </a:r>
            <a:r>
              <a:rPr lang="en-US" altLang="en-US" sz="2400" b="1">
                <a:latin typeface="Courier New" panose="02070309020205020404" pitchFamily="49" charset="0"/>
              </a:rPr>
              <a:t>True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trial = 2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while</a:t>
            </a:r>
            <a:r>
              <a:rPr lang="en-US" altLang="en-US" sz="2400">
                <a:latin typeface="Courier New" panose="02070309020205020404" pitchFamily="49" charset="0"/>
              </a:rPr>
              <a:t> trial &lt; num: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if</a:t>
            </a:r>
            <a:r>
              <a:rPr lang="en-US" altLang="en-US" sz="2400">
                <a:latin typeface="Courier New" panose="02070309020205020404" pitchFamily="49" charset="0"/>
              </a:rPr>
              <a:t> </a:t>
            </a:r>
            <a:r>
              <a:rPr lang="en-US" altLang="en-US" sz="2400" i="1">
                <a:solidFill>
                  <a:schemeClr val="accent2"/>
                </a:solidFill>
                <a:latin typeface="Courier New" panose="02070309020205020404" pitchFamily="49" charset="0"/>
              </a:rPr>
              <a:t>...num divisible by trial...</a:t>
            </a:r>
            <a:r>
              <a:rPr lang="en-US" altLang="en-US" sz="2400">
                <a:latin typeface="Courier New" panose="02070309020205020404" pitchFamily="49" charset="0"/>
              </a:rPr>
              <a:t>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    is_prime = </a:t>
            </a:r>
            <a:r>
              <a:rPr lang="en-US" altLang="en-US" sz="2400" b="1">
                <a:latin typeface="Courier New" panose="02070309020205020404" pitchFamily="49" charset="0"/>
              </a:rPr>
              <a:t>False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trial += 1</a:t>
            </a:r>
          </a:p>
        </p:txBody>
      </p:sp>
      <p:sp>
        <p:nvSpPr>
          <p:cNvPr id="134150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8666163" cy="426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num = 2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while</a:t>
            </a:r>
            <a:r>
              <a:rPr lang="en-US" altLang="en-US" sz="2400">
                <a:latin typeface="Courier New" panose="02070309020205020404" pitchFamily="49" charset="0"/>
              </a:rPr>
              <a:t> num &lt;= 1000: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chemeClr val="accent2"/>
                </a:solidFill>
                <a:latin typeface="Courier New" panose="02070309020205020404" pitchFamily="49" charset="0"/>
              </a:rPr>
              <a:t>    ...figure out if num is prime...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if</a:t>
            </a:r>
            <a:r>
              <a:rPr lang="en-US" altLang="en-US" sz="2400">
                <a:latin typeface="Courier New" panose="02070309020205020404" pitchFamily="49" charset="0"/>
              </a:rPr>
              <a:t> is_prime: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(num)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num += 1</a:t>
            </a:r>
            <a:endParaRPr lang="en-US" altLang="en-US" sz="2400" i="1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 flipH="1" flipV="1">
            <a:off x="4521200" y="2973388"/>
            <a:ext cx="558800" cy="86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4154487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Print primes less than 1000</a:t>
            </a:r>
          </a:p>
        </p:txBody>
      </p:sp>
      <p:sp>
        <p:nvSpPr>
          <p:cNvPr id="136195" name="Text Box 2"/>
          <p:cNvSpPr txBox="1">
            <a:spLocks noChangeArrowheads="1"/>
          </p:cNvSpPr>
          <p:nvPr/>
        </p:nvSpPr>
        <p:spPr bwMode="auto">
          <a:xfrm>
            <a:off x="6249988" y="3319463"/>
            <a:ext cx="3052762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(num % trial) == 0</a:t>
            </a:r>
          </a:p>
        </p:txBody>
      </p:sp>
      <p:sp>
        <p:nvSpPr>
          <p:cNvPr id="136196" name="Text Box 2"/>
          <p:cNvSpPr txBox="1">
            <a:spLocks noChangeArrowheads="1"/>
          </p:cNvSpPr>
          <p:nvPr/>
        </p:nvSpPr>
        <p:spPr bwMode="auto">
          <a:xfrm>
            <a:off x="3311525" y="3836988"/>
            <a:ext cx="5703888" cy="276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is_prime = </a:t>
            </a:r>
            <a:r>
              <a:rPr lang="en-US" altLang="en-US" sz="2400" b="1">
                <a:latin typeface="Courier New" panose="02070309020205020404" pitchFamily="49" charset="0"/>
              </a:rPr>
              <a:t>True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trial = 2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while</a:t>
            </a:r>
            <a:r>
              <a:rPr lang="en-US" altLang="en-US" sz="2400">
                <a:latin typeface="Courier New" panose="02070309020205020404" pitchFamily="49" charset="0"/>
              </a:rPr>
              <a:t> trial &lt; num: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if</a:t>
            </a:r>
            <a:r>
              <a:rPr lang="en-US" altLang="en-US" sz="2400">
                <a:latin typeface="Courier New" panose="02070309020205020404" pitchFamily="49" charset="0"/>
              </a:rPr>
              <a:t> </a:t>
            </a:r>
            <a:r>
              <a:rPr lang="en-US" altLang="en-US" sz="2400" i="1">
                <a:solidFill>
                  <a:schemeClr val="accent2"/>
                </a:solidFill>
                <a:latin typeface="Courier New" panose="02070309020205020404" pitchFamily="49" charset="0"/>
              </a:rPr>
              <a:t>...num divisible by trial...</a:t>
            </a:r>
            <a:r>
              <a:rPr lang="en-US" altLang="en-US" sz="2400">
                <a:latin typeface="Courier New" panose="02070309020205020404" pitchFamily="49" charset="0"/>
              </a:rPr>
              <a:t>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    is_prime = </a:t>
            </a:r>
            <a:r>
              <a:rPr lang="en-US" altLang="en-US" sz="2400" b="1">
                <a:latin typeface="Courier New" panose="02070309020205020404" pitchFamily="49" charset="0"/>
              </a:rPr>
              <a:t>False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trial += 1</a:t>
            </a:r>
          </a:p>
        </p:txBody>
      </p:sp>
      <p:sp>
        <p:nvSpPr>
          <p:cNvPr id="136197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8666163" cy="426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num = 2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while</a:t>
            </a:r>
            <a:r>
              <a:rPr lang="en-US" altLang="en-US" sz="2400">
                <a:latin typeface="Courier New" panose="02070309020205020404" pitchFamily="49" charset="0"/>
              </a:rPr>
              <a:t> num &lt;= 1000: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chemeClr val="accent2"/>
                </a:solidFill>
                <a:latin typeface="Courier New" panose="02070309020205020404" pitchFamily="49" charset="0"/>
              </a:rPr>
              <a:t>    ...figure out if num is prime...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if</a:t>
            </a:r>
            <a:r>
              <a:rPr lang="en-US" altLang="en-US" sz="2400">
                <a:latin typeface="Courier New" panose="02070309020205020404" pitchFamily="49" charset="0"/>
              </a:rPr>
              <a:t> is_prime: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(num)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num += 1</a:t>
            </a:r>
            <a:endParaRPr lang="en-US" altLang="en-US" sz="2400" i="1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  <p:sp>
        <p:nvSpPr>
          <p:cNvPr id="136198" name="Line 10"/>
          <p:cNvSpPr>
            <a:spLocks noChangeShapeType="1"/>
          </p:cNvSpPr>
          <p:nvPr/>
        </p:nvSpPr>
        <p:spPr bwMode="auto">
          <a:xfrm flipH="1" flipV="1">
            <a:off x="4521200" y="2973388"/>
            <a:ext cx="558800" cy="86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36199" name="Line 11"/>
          <p:cNvSpPr>
            <a:spLocks noChangeShapeType="1"/>
          </p:cNvSpPr>
          <p:nvPr/>
        </p:nvSpPr>
        <p:spPr bwMode="auto">
          <a:xfrm flipH="1">
            <a:off x="7345363" y="3895725"/>
            <a:ext cx="171450" cy="11509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4154487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Print primes less than 1000</a:t>
            </a:r>
          </a:p>
        </p:txBody>
      </p:sp>
      <p:sp>
        <p:nvSpPr>
          <p:cNvPr id="138243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8666163" cy="426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num = 2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while</a:t>
            </a:r>
            <a:r>
              <a:rPr lang="en-US" altLang="en-US" sz="2400">
                <a:latin typeface="Courier New" panose="02070309020205020404" pitchFamily="49" charset="0"/>
              </a:rPr>
              <a:t> num &lt;= 1000: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is_prime = </a:t>
            </a:r>
            <a:r>
              <a:rPr lang="en-US" altLang="en-US" sz="2400" b="1">
                <a:latin typeface="Courier New" panose="02070309020205020404" pitchFamily="49" charset="0"/>
              </a:rPr>
              <a:t>True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trial = 2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while</a:t>
            </a:r>
            <a:r>
              <a:rPr lang="en-US" altLang="en-US" sz="2400">
                <a:latin typeface="Courier New" panose="02070309020205020404" pitchFamily="49" charset="0"/>
              </a:rPr>
              <a:t> trial &lt; num: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    </a:t>
            </a:r>
            <a:r>
              <a:rPr lang="en-US" altLang="en-US" sz="2400" b="1">
                <a:latin typeface="Courier New" panose="02070309020205020404" pitchFamily="49" charset="0"/>
              </a:rPr>
              <a:t>if</a:t>
            </a:r>
            <a:r>
              <a:rPr lang="en-US" altLang="en-US" sz="2400">
                <a:latin typeface="Courier New" panose="02070309020205020404" pitchFamily="49" charset="0"/>
              </a:rPr>
              <a:t> (num % trial) == 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        is_prime = </a:t>
            </a:r>
            <a:r>
              <a:rPr lang="en-US" altLang="en-US" sz="2400" b="1">
                <a:latin typeface="Courier New" panose="02070309020205020404" pitchFamily="49" charset="0"/>
              </a:rPr>
              <a:t>False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    trial += 1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if</a:t>
            </a:r>
            <a:r>
              <a:rPr lang="en-US" altLang="en-US" sz="2400">
                <a:latin typeface="Courier New" panose="02070309020205020404" pitchFamily="49" charset="0"/>
              </a:rPr>
              <a:t> is_prime: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(num)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num += 1</a:t>
            </a:r>
            <a:endParaRPr lang="en-US" altLang="en-US" sz="2400" i="1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4311650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A more efficient way to do it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994400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Simplest form of repetition is </a:t>
            </a:r>
            <a:r>
              <a:rPr lang="en-US" altLang="en-US" sz="2800" i="1">
                <a:latin typeface="Calibri" panose="020F0502020204030204" pitchFamily="34" charset="0"/>
              </a:rPr>
              <a:t>while loop</a:t>
            </a:r>
            <a:endParaRPr lang="en-US" altLang="en-US" sz="280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4311650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A more efficient way to do it</a:t>
            </a:r>
          </a:p>
        </p:txBody>
      </p:sp>
      <p:sp>
        <p:nvSpPr>
          <p:cNvPr id="142339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8666163" cy="426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num = 2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while</a:t>
            </a:r>
            <a:r>
              <a:rPr lang="en-US" altLang="en-US" sz="2400">
                <a:latin typeface="Courier New" panose="02070309020205020404" pitchFamily="49" charset="0"/>
              </a:rPr>
              <a:t> num &lt;= 1000: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is_prime = </a:t>
            </a:r>
            <a:r>
              <a:rPr lang="en-US" altLang="en-US" sz="2400" b="1">
                <a:latin typeface="Courier New" panose="02070309020205020404" pitchFamily="49" charset="0"/>
              </a:rPr>
              <a:t>True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trial = 2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while</a:t>
            </a:r>
            <a:r>
              <a:rPr lang="en-US" altLang="en-US" sz="2400">
                <a:latin typeface="Courier New" panose="02070309020205020404" pitchFamily="49" charset="0"/>
              </a:rPr>
              <a:t> trial**2 &lt; num: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    </a:t>
            </a:r>
            <a:r>
              <a:rPr lang="en-US" altLang="en-US" sz="2400" b="1">
                <a:latin typeface="Courier New" panose="02070309020205020404" pitchFamily="49" charset="0"/>
              </a:rPr>
              <a:t>if</a:t>
            </a:r>
            <a:r>
              <a:rPr lang="en-US" altLang="en-US" sz="2400">
                <a:latin typeface="Courier New" panose="02070309020205020404" pitchFamily="49" charset="0"/>
              </a:rPr>
              <a:t> (num % trial) == 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        is_prime = </a:t>
            </a:r>
            <a:r>
              <a:rPr lang="en-US" altLang="en-US" sz="2400" b="1">
                <a:latin typeface="Courier New" panose="02070309020205020404" pitchFamily="49" charset="0"/>
              </a:rPr>
              <a:t>False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    trial += 1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if</a:t>
            </a:r>
            <a:r>
              <a:rPr lang="en-US" altLang="en-US" sz="2400">
                <a:latin typeface="Courier New" panose="02070309020205020404" pitchFamily="49" charset="0"/>
              </a:rPr>
              <a:t> is_prime: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(num)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num += 1</a:t>
            </a:r>
            <a:endParaRPr lang="en-US" altLang="en-US" sz="2400" i="1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4311650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A more efficient way to do it</a:t>
            </a:r>
          </a:p>
        </p:txBody>
      </p:sp>
      <p:sp>
        <p:nvSpPr>
          <p:cNvPr id="144387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8666163" cy="426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num = 2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while</a:t>
            </a:r>
            <a:r>
              <a:rPr lang="en-US" altLang="en-US" sz="2400">
                <a:latin typeface="Courier New" panose="02070309020205020404" pitchFamily="49" charset="0"/>
              </a:rPr>
              <a:t> num &lt;= 1000: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is_prime = </a:t>
            </a:r>
            <a:r>
              <a:rPr lang="en-US" altLang="en-US" sz="2400" b="1">
                <a:latin typeface="Courier New" panose="02070309020205020404" pitchFamily="49" charset="0"/>
              </a:rPr>
              <a:t>True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trial = 2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while</a:t>
            </a:r>
            <a:r>
              <a:rPr lang="en-US" altLang="en-US" sz="2400">
                <a:latin typeface="Courier New" panose="02070309020205020404" pitchFamily="49" charset="0"/>
              </a:rPr>
              <a:t> </a:t>
            </a:r>
            <a:r>
              <a:rPr lang="en-US" altLang="en-US" sz="2400">
                <a:solidFill>
                  <a:schemeClr val="accent2"/>
                </a:solidFill>
                <a:latin typeface="Courier New" panose="02070309020205020404" pitchFamily="49" charset="0"/>
              </a:rPr>
              <a:t>trial**2 &lt; num</a:t>
            </a:r>
            <a:r>
              <a:rPr lang="en-US" altLang="en-US" sz="2400">
                <a:latin typeface="Courier New" panose="02070309020205020404" pitchFamily="49" charset="0"/>
              </a:rPr>
              <a:t>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    </a:t>
            </a:r>
            <a:r>
              <a:rPr lang="en-US" altLang="en-US" sz="2400" b="1">
                <a:latin typeface="Courier New" panose="02070309020205020404" pitchFamily="49" charset="0"/>
              </a:rPr>
              <a:t>if</a:t>
            </a:r>
            <a:r>
              <a:rPr lang="en-US" altLang="en-US" sz="2400">
                <a:latin typeface="Courier New" panose="02070309020205020404" pitchFamily="49" charset="0"/>
              </a:rPr>
              <a:t> (num % trial) == 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        is_prime = </a:t>
            </a:r>
            <a:r>
              <a:rPr lang="en-US" altLang="en-US" sz="2400" b="1">
                <a:latin typeface="Courier New" panose="02070309020205020404" pitchFamily="49" charset="0"/>
              </a:rPr>
              <a:t>False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    trial += 1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if</a:t>
            </a:r>
            <a:r>
              <a:rPr lang="en-US" altLang="en-US" sz="2400">
                <a:latin typeface="Courier New" panose="02070309020205020404" pitchFamily="49" charset="0"/>
              </a:rPr>
              <a:t> is_prime: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(num)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num += 1</a:t>
            </a:r>
            <a:endParaRPr lang="en-US" altLang="en-US" sz="2400" i="1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  <p:sp>
        <p:nvSpPr>
          <p:cNvPr id="144388" name="Text Box 4"/>
          <p:cNvSpPr txBox="1">
            <a:spLocks noChangeArrowheads="1"/>
          </p:cNvSpPr>
          <p:nvPr/>
        </p:nvSpPr>
        <p:spPr bwMode="auto">
          <a:xfrm>
            <a:off x="5846763" y="2973388"/>
            <a:ext cx="3397250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accent2"/>
                </a:solidFill>
                <a:latin typeface="Calibri" panose="020F0502020204030204" pitchFamily="34" charset="0"/>
              </a:rPr>
              <a:t>N cannot be divided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accent2"/>
                </a:solidFill>
                <a:latin typeface="Calibri" panose="020F0502020204030204" pitchFamily="34" charset="0"/>
              </a:rPr>
              <a:t>evenly by any number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accent2"/>
                </a:solidFill>
                <a:latin typeface="Calibri" panose="020F0502020204030204" pitchFamily="34" charset="0"/>
              </a:rPr>
              <a:t>greater than sqrt(N)</a:t>
            </a:r>
          </a:p>
        </p:txBody>
      </p:sp>
      <p:sp>
        <p:nvSpPr>
          <p:cNvPr id="144389" name="Line 5"/>
          <p:cNvSpPr>
            <a:spLocks noChangeShapeType="1"/>
          </p:cNvSpPr>
          <p:nvPr/>
        </p:nvSpPr>
        <p:spPr bwMode="auto">
          <a:xfrm flipH="1">
            <a:off x="5237163" y="3433763"/>
            <a:ext cx="436562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669212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Any code that hasn't been tested is probably wrong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669212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Any code that hasn't been tested is probably wrong</a:t>
            </a:r>
          </a:p>
        </p:txBody>
      </p:sp>
      <p:sp>
        <p:nvSpPr>
          <p:cNvPr id="148483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5013325" cy="426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num = 2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while</a:t>
            </a:r>
            <a:r>
              <a:rPr lang="en-US" altLang="en-US" sz="2400">
                <a:latin typeface="Courier New" panose="02070309020205020404" pitchFamily="49" charset="0"/>
              </a:rPr>
              <a:t> num &lt;= 10: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is_prime = </a:t>
            </a:r>
            <a:r>
              <a:rPr lang="en-US" altLang="en-US" sz="2400" b="1">
                <a:latin typeface="Courier New" panose="02070309020205020404" pitchFamily="49" charset="0"/>
              </a:rPr>
              <a:t>True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trial = 2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while</a:t>
            </a:r>
            <a:r>
              <a:rPr lang="en-US" altLang="en-US" sz="2400">
                <a:latin typeface="Courier New" panose="02070309020205020404" pitchFamily="49" charset="0"/>
              </a:rPr>
              <a:t> trial**2 &lt; num: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    </a:t>
            </a:r>
            <a:r>
              <a:rPr lang="en-US" altLang="en-US" sz="2400" b="1">
                <a:latin typeface="Courier New" panose="02070309020205020404" pitchFamily="49" charset="0"/>
              </a:rPr>
              <a:t>if</a:t>
            </a:r>
            <a:r>
              <a:rPr lang="en-US" altLang="en-US" sz="2400">
                <a:latin typeface="Courier New" panose="02070309020205020404" pitchFamily="49" charset="0"/>
              </a:rPr>
              <a:t> (num % trial) == 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        is_prime = </a:t>
            </a:r>
            <a:r>
              <a:rPr lang="en-US" altLang="en-US" sz="2400" b="1">
                <a:latin typeface="Courier New" panose="02070309020205020404" pitchFamily="49" charset="0"/>
              </a:rPr>
              <a:t>False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    trial += 1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if</a:t>
            </a:r>
            <a:r>
              <a:rPr lang="en-US" altLang="en-US" sz="2400">
                <a:latin typeface="Courier New" panose="02070309020205020404" pitchFamily="49" charset="0"/>
              </a:rPr>
              <a:t> is_prime: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(num)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num += 1</a:t>
            </a:r>
            <a:endParaRPr lang="en-US" altLang="en-US" sz="2400" i="1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  <p:sp>
        <p:nvSpPr>
          <p:cNvPr id="148484" name="AutoShape 7"/>
          <p:cNvSpPr>
            <a:spLocks noChangeArrowheads="1"/>
          </p:cNvSpPr>
          <p:nvPr/>
        </p:nvSpPr>
        <p:spPr bwMode="auto">
          <a:xfrm>
            <a:off x="2447925" y="2109788"/>
            <a:ext cx="403225" cy="403225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669212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Any code that hasn't been tested is probably wrong</a:t>
            </a:r>
          </a:p>
        </p:txBody>
      </p:sp>
      <p:sp>
        <p:nvSpPr>
          <p:cNvPr id="150531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5013325" cy="426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num = 2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while</a:t>
            </a:r>
            <a:r>
              <a:rPr lang="en-US" altLang="en-US" sz="2400">
                <a:latin typeface="Courier New" panose="02070309020205020404" pitchFamily="49" charset="0"/>
              </a:rPr>
              <a:t> num &lt;= 10: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is_prime = </a:t>
            </a:r>
            <a:r>
              <a:rPr lang="en-US" altLang="en-US" sz="2400" b="1">
                <a:latin typeface="Courier New" panose="02070309020205020404" pitchFamily="49" charset="0"/>
              </a:rPr>
              <a:t>True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trial = 2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while</a:t>
            </a:r>
            <a:r>
              <a:rPr lang="en-US" altLang="en-US" sz="2400">
                <a:latin typeface="Courier New" panose="02070309020205020404" pitchFamily="49" charset="0"/>
              </a:rPr>
              <a:t> trial**2 &lt; num: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    </a:t>
            </a:r>
            <a:r>
              <a:rPr lang="en-US" altLang="en-US" sz="2400" b="1">
                <a:latin typeface="Courier New" panose="02070309020205020404" pitchFamily="49" charset="0"/>
              </a:rPr>
              <a:t>if</a:t>
            </a:r>
            <a:r>
              <a:rPr lang="en-US" altLang="en-US" sz="2400">
                <a:latin typeface="Courier New" panose="02070309020205020404" pitchFamily="49" charset="0"/>
              </a:rPr>
              <a:t> (num % trial) == 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        is_prime = </a:t>
            </a:r>
            <a:r>
              <a:rPr lang="en-US" altLang="en-US" sz="2400" b="1">
                <a:latin typeface="Courier New" panose="02070309020205020404" pitchFamily="49" charset="0"/>
              </a:rPr>
              <a:t>False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    trial += 1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if</a:t>
            </a:r>
            <a:r>
              <a:rPr lang="en-US" altLang="en-US" sz="2400">
                <a:latin typeface="Courier New" panose="02070309020205020404" pitchFamily="49" charset="0"/>
              </a:rPr>
              <a:t> is_prime: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(num)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num += 1</a:t>
            </a:r>
            <a:endParaRPr lang="en-US" altLang="en-US" sz="2400" i="1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  <p:sp>
        <p:nvSpPr>
          <p:cNvPr id="150532" name="Text Box 2"/>
          <p:cNvSpPr txBox="1">
            <a:spLocks noChangeArrowheads="1"/>
          </p:cNvSpPr>
          <p:nvPr/>
        </p:nvSpPr>
        <p:spPr bwMode="auto">
          <a:xfrm>
            <a:off x="6710363" y="1706563"/>
            <a:ext cx="519112" cy="426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2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3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4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5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7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9</a:t>
            </a:r>
          </a:p>
        </p:txBody>
      </p:sp>
      <p:sp>
        <p:nvSpPr>
          <p:cNvPr id="150533" name="Line 5"/>
          <p:cNvSpPr>
            <a:spLocks noChangeShapeType="1"/>
          </p:cNvSpPr>
          <p:nvPr/>
        </p:nvSpPr>
        <p:spPr bwMode="auto">
          <a:xfrm>
            <a:off x="6192838" y="1763713"/>
            <a:ext cx="0" cy="41481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669212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Any code that hasn't been tested is probably wrong</a:t>
            </a:r>
          </a:p>
        </p:txBody>
      </p:sp>
      <p:sp>
        <p:nvSpPr>
          <p:cNvPr id="152579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5013325" cy="426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num = 2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while</a:t>
            </a:r>
            <a:r>
              <a:rPr lang="en-US" altLang="en-US" sz="2400">
                <a:latin typeface="Courier New" panose="02070309020205020404" pitchFamily="49" charset="0"/>
              </a:rPr>
              <a:t> num &lt;= 10: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is_prime = </a:t>
            </a:r>
            <a:r>
              <a:rPr lang="en-US" altLang="en-US" sz="2400" b="1">
                <a:latin typeface="Courier New" panose="02070309020205020404" pitchFamily="49" charset="0"/>
              </a:rPr>
              <a:t>True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trial = 2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while</a:t>
            </a:r>
            <a:r>
              <a:rPr lang="en-US" altLang="en-US" sz="2400">
                <a:latin typeface="Courier New" panose="02070309020205020404" pitchFamily="49" charset="0"/>
              </a:rPr>
              <a:t> trial**2 &lt; num: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    </a:t>
            </a:r>
            <a:r>
              <a:rPr lang="en-US" altLang="en-US" sz="2400" b="1">
                <a:latin typeface="Courier New" panose="02070309020205020404" pitchFamily="49" charset="0"/>
              </a:rPr>
              <a:t>if</a:t>
            </a:r>
            <a:r>
              <a:rPr lang="en-US" altLang="en-US" sz="2400">
                <a:latin typeface="Courier New" panose="02070309020205020404" pitchFamily="49" charset="0"/>
              </a:rPr>
              <a:t> (num % trial) == 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        is_prime = </a:t>
            </a:r>
            <a:r>
              <a:rPr lang="en-US" altLang="en-US" sz="2400" b="1">
                <a:latin typeface="Courier New" panose="02070309020205020404" pitchFamily="49" charset="0"/>
              </a:rPr>
              <a:t>False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    trial += 1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if</a:t>
            </a:r>
            <a:r>
              <a:rPr lang="en-US" altLang="en-US" sz="2400">
                <a:latin typeface="Courier New" panose="02070309020205020404" pitchFamily="49" charset="0"/>
              </a:rPr>
              <a:t> is_prime: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(num)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num += 1</a:t>
            </a:r>
            <a:endParaRPr lang="en-US" altLang="en-US" sz="2400" i="1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  <p:sp>
        <p:nvSpPr>
          <p:cNvPr id="152580" name="Text Box 2"/>
          <p:cNvSpPr txBox="1">
            <a:spLocks noChangeArrowheads="1"/>
          </p:cNvSpPr>
          <p:nvPr/>
        </p:nvSpPr>
        <p:spPr bwMode="auto">
          <a:xfrm>
            <a:off x="6710363" y="1706563"/>
            <a:ext cx="519112" cy="426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2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3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4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5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7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9</a:t>
            </a:r>
          </a:p>
        </p:txBody>
      </p:sp>
      <p:sp>
        <p:nvSpPr>
          <p:cNvPr id="152581" name="Line 5"/>
          <p:cNvSpPr>
            <a:spLocks noChangeShapeType="1"/>
          </p:cNvSpPr>
          <p:nvPr/>
        </p:nvSpPr>
        <p:spPr bwMode="auto">
          <a:xfrm>
            <a:off x="6192838" y="1763713"/>
            <a:ext cx="0" cy="41481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52582" name="AutoShape 7"/>
          <p:cNvSpPr>
            <a:spLocks noChangeArrowheads="1"/>
          </p:cNvSpPr>
          <p:nvPr/>
        </p:nvSpPr>
        <p:spPr bwMode="auto">
          <a:xfrm>
            <a:off x="6710363" y="2454275"/>
            <a:ext cx="403225" cy="46196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52583" name="AutoShape 8"/>
          <p:cNvSpPr>
            <a:spLocks noChangeArrowheads="1"/>
          </p:cNvSpPr>
          <p:nvPr/>
        </p:nvSpPr>
        <p:spPr bwMode="auto">
          <a:xfrm>
            <a:off x="6710363" y="3549650"/>
            <a:ext cx="403225" cy="460375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669212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Any code that hasn't been tested is probably wrong</a:t>
            </a:r>
          </a:p>
        </p:txBody>
      </p:sp>
      <p:sp>
        <p:nvSpPr>
          <p:cNvPr id="154627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5013325" cy="426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num = 2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while</a:t>
            </a:r>
            <a:r>
              <a:rPr lang="en-US" altLang="en-US" sz="2400">
                <a:latin typeface="Courier New" panose="02070309020205020404" pitchFamily="49" charset="0"/>
              </a:rPr>
              <a:t> num &lt;= 10: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is_prime = </a:t>
            </a:r>
            <a:r>
              <a:rPr lang="en-US" altLang="en-US" sz="2400" b="1">
                <a:latin typeface="Courier New" panose="02070309020205020404" pitchFamily="49" charset="0"/>
              </a:rPr>
              <a:t>True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trial = 2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while</a:t>
            </a:r>
            <a:r>
              <a:rPr lang="en-US" altLang="en-US" sz="2400">
                <a:latin typeface="Courier New" panose="02070309020205020404" pitchFamily="49" charset="0"/>
              </a:rPr>
              <a:t> trial**2 &lt; num: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    </a:t>
            </a:r>
            <a:r>
              <a:rPr lang="en-US" altLang="en-US" sz="2400" b="1">
                <a:latin typeface="Courier New" panose="02070309020205020404" pitchFamily="49" charset="0"/>
              </a:rPr>
              <a:t>if</a:t>
            </a:r>
            <a:r>
              <a:rPr lang="en-US" altLang="en-US" sz="2400">
                <a:latin typeface="Courier New" panose="02070309020205020404" pitchFamily="49" charset="0"/>
              </a:rPr>
              <a:t> (num % trial) == 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        is_prime = </a:t>
            </a:r>
            <a:r>
              <a:rPr lang="en-US" altLang="en-US" sz="2400" b="1">
                <a:latin typeface="Courier New" panose="02070309020205020404" pitchFamily="49" charset="0"/>
              </a:rPr>
              <a:t>False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    trial += 1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if</a:t>
            </a:r>
            <a:r>
              <a:rPr lang="en-US" altLang="en-US" sz="2400">
                <a:latin typeface="Courier New" panose="02070309020205020404" pitchFamily="49" charset="0"/>
              </a:rPr>
              <a:t> is_prime: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(num)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num += 1</a:t>
            </a:r>
            <a:endParaRPr lang="en-US" altLang="en-US" sz="2400" i="1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  <p:sp>
        <p:nvSpPr>
          <p:cNvPr id="154628" name="Text Box 2"/>
          <p:cNvSpPr txBox="1">
            <a:spLocks noChangeArrowheads="1"/>
          </p:cNvSpPr>
          <p:nvPr/>
        </p:nvSpPr>
        <p:spPr bwMode="auto">
          <a:xfrm>
            <a:off x="6710363" y="1706563"/>
            <a:ext cx="519112" cy="426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2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3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4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5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7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9</a:t>
            </a:r>
          </a:p>
        </p:txBody>
      </p:sp>
      <p:sp>
        <p:nvSpPr>
          <p:cNvPr id="154629" name="Line 5"/>
          <p:cNvSpPr>
            <a:spLocks noChangeShapeType="1"/>
          </p:cNvSpPr>
          <p:nvPr/>
        </p:nvSpPr>
        <p:spPr bwMode="auto">
          <a:xfrm>
            <a:off x="6192838" y="1763713"/>
            <a:ext cx="0" cy="41481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54630" name="Text Box 4"/>
          <p:cNvSpPr txBox="1">
            <a:spLocks noChangeArrowheads="1"/>
          </p:cNvSpPr>
          <p:nvPr/>
        </p:nvSpPr>
        <p:spPr bwMode="auto">
          <a:xfrm>
            <a:off x="925513" y="5911850"/>
            <a:ext cx="2752725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Where's the bug?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027612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Failures occur for perfect squares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027612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Failures occur for perfect squares</a:t>
            </a:r>
          </a:p>
        </p:txBody>
      </p:sp>
      <p:sp>
        <p:nvSpPr>
          <p:cNvPr id="158723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5013325" cy="426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num = 2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while</a:t>
            </a:r>
            <a:r>
              <a:rPr lang="en-US" altLang="en-US" sz="2400">
                <a:latin typeface="Courier New" panose="02070309020205020404" pitchFamily="49" charset="0"/>
              </a:rPr>
              <a:t> num &lt;= 10: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is_prime = </a:t>
            </a:r>
            <a:r>
              <a:rPr lang="en-US" altLang="en-US" sz="2400" b="1">
                <a:latin typeface="Courier New" panose="02070309020205020404" pitchFamily="49" charset="0"/>
              </a:rPr>
              <a:t>True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trial = 2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while</a:t>
            </a:r>
            <a:r>
              <a:rPr lang="en-US" altLang="en-US" sz="2400">
                <a:latin typeface="Courier New" panose="02070309020205020404" pitchFamily="49" charset="0"/>
              </a:rPr>
              <a:t> trial**2 &lt; num: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    </a:t>
            </a:r>
            <a:r>
              <a:rPr lang="en-US" altLang="en-US" sz="2400" b="1">
                <a:latin typeface="Courier New" panose="02070309020205020404" pitchFamily="49" charset="0"/>
              </a:rPr>
              <a:t>if</a:t>
            </a:r>
            <a:r>
              <a:rPr lang="en-US" altLang="en-US" sz="2400">
                <a:latin typeface="Courier New" panose="02070309020205020404" pitchFamily="49" charset="0"/>
              </a:rPr>
              <a:t> (num % trial) == 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        is_prime = </a:t>
            </a:r>
            <a:r>
              <a:rPr lang="en-US" altLang="en-US" sz="2400" b="1">
                <a:latin typeface="Courier New" panose="02070309020205020404" pitchFamily="49" charset="0"/>
              </a:rPr>
              <a:t>False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    trial += 1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if</a:t>
            </a:r>
            <a:r>
              <a:rPr lang="en-US" altLang="en-US" sz="2400">
                <a:latin typeface="Courier New" panose="02070309020205020404" pitchFamily="49" charset="0"/>
              </a:rPr>
              <a:t> is_prime: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(num)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num += 1</a:t>
            </a:r>
            <a:endParaRPr lang="en-US" altLang="en-US" sz="2400" i="1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  <p:sp>
        <p:nvSpPr>
          <p:cNvPr id="158724" name="AutoShape 8"/>
          <p:cNvSpPr>
            <a:spLocks noChangeArrowheads="1"/>
          </p:cNvSpPr>
          <p:nvPr/>
        </p:nvSpPr>
        <p:spPr bwMode="auto">
          <a:xfrm>
            <a:off x="2390775" y="3224213"/>
            <a:ext cx="1727200" cy="382587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027612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Failures occur for perfect squares</a:t>
            </a:r>
          </a:p>
        </p:txBody>
      </p:sp>
      <p:sp>
        <p:nvSpPr>
          <p:cNvPr id="160771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5013325" cy="426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num = 2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while</a:t>
            </a:r>
            <a:r>
              <a:rPr lang="en-US" altLang="en-US" sz="2400">
                <a:latin typeface="Courier New" panose="02070309020205020404" pitchFamily="49" charset="0"/>
              </a:rPr>
              <a:t> num &lt;= 10: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is_prime = </a:t>
            </a:r>
            <a:r>
              <a:rPr lang="en-US" altLang="en-US" sz="2400" b="1">
                <a:latin typeface="Courier New" panose="02070309020205020404" pitchFamily="49" charset="0"/>
              </a:rPr>
              <a:t>True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trial = 2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while</a:t>
            </a:r>
            <a:r>
              <a:rPr lang="en-US" altLang="en-US" sz="2400">
                <a:latin typeface="Courier New" panose="02070309020205020404" pitchFamily="49" charset="0"/>
              </a:rPr>
              <a:t> trial**2 &lt; num: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    </a:t>
            </a:r>
            <a:r>
              <a:rPr lang="en-US" altLang="en-US" sz="2400" b="1">
                <a:latin typeface="Courier New" panose="02070309020205020404" pitchFamily="49" charset="0"/>
              </a:rPr>
              <a:t>if</a:t>
            </a:r>
            <a:r>
              <a:rPr lang="en-US" altLang="en-US" sz="2400">
                <a:latin typeface="Courier New" panose="02070309020205020404" pitchFamily="49" charset="0"/>
              </a:rPr>
              <a:t> (num % trial) == 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        is_prime = </a:t>
            </a:r>
            <a:r>
              <a:rPr lang="en-US" altLang="en-US" sz="2400" b="1">
                <a:latin typeface="Courier New" panose="02070309020205020404" pitchFamily="49" charset="0"/>
              </a:rPr>
              <a:t>False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    trial += 1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if</a:t>
            </a:r>
            <a:r>
              <a:rPr lang="en-US" altLang="en-US" sz="2400">
                <a:latin typeface="Courier New" panose="02070309020205020404" pitchFamily="49" charset="0"/>
              </a:rPr>
              <a:t> is_prime: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(num)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num += 1</a:t>
            </a:r>
            <a:endParaRPr lang="en-US" altLang="en-US" sz="2400" i="1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  <p:sp>
        <p:nvSpPr>
          <p:cNvPr id="160772" name="AutoShape 8"/>
          <p:cNvSpPr>
            <a:spLocks noChangeArrowheads="1"/>
          </p:cNvSpPr>
          <p:nvPr/>
        </p:nvSpPr>
        <p:spPr bwMode="auto">
          <a:xfrm>
            <a:off x="2390775" y="3224213"/>
            <a:ext cx="1727200" cy="382587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60773" name="Text Box 4"/>
          <p:cNvSpPr txBox="1">
            <a:spLocks noChangeArrowheads="1"/>
          </p:cNvSpPr>
          <p:nvPr/>
        </p:nvSpPr>
        <p:spPr bwMode="auto">
          <a:xfrm>
            <a:off x="6375400" y="2916238"/>
            <a:ext cx="1614488" cy="67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accent2"/>
                </a:solidFill>
                <a:latin typeface="Calibri" panose="020F0502020204030204" pitchFamily="34" charset="0"/>
              </a:rPr>
              <a:t>2**2 == 4</a:t>
            </a:r>
          </a:p>
        </p:txBody>
      </p:sp>
      <p:sp>
        <p:nvSpPr>
          <p:cNvPr id="160774" name="Line 10"/>
          <p:cNvSpPr>
            <a:spLocks noChangeShapeType="1"/>
          </p:cNvSpPr>
          <p:nvPr/>
        </p:nvSpPr>
        <p:spPr bwMode="auto">
          <a:xfrm flipH="1">
            <a:off x="5281613" y="3376613"/>
            <a:ext cx="92075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994400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Simplest form of repetition is </a:t>
            </a:r>
            <a:r>
              <a:rPr lang="en-US" altLang="en-US" sz="2800" i="1">
                <a:latin typeface="Calibri" panose="020F0502020204030204" pitchFamily="34" charset="0"/>
              </a:rPr>
              <a:t>while loop</a:t>
            </a:r>
            <a:endParaRPr lang="en-US" altLang="en-US" sz="2800">
              <a:latin typeface="Calibri" panose="020F0502020204030204" pitchFamily="34" charset="0"/>
            </a:endParaRPr>
          </a:p>
        </p:txBody>
      </p:sp>
      <p:sp>
        <p:nvSpPr>
          <p:cNvPr id="22531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8666163" cy="264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num_moons = 3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while</a:t>
            </a:r>
            <a:r>
              <a:rPr lang="en-US" altLang="en-US" sz="2400">
                <a:latin typeface="Courier New" panose="02070309020205020404" pitchFamily="49" charset="0"/>
              </a:rPr>
              <a:t> num_moons &gt; 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(num_moons)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num_moons -= 1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027612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Failures occur for perfect squares</a:t>
            </a:r>
          </a:p>
        </p:txBody>
      </p:sp>
      <p:sp>
        <p:nvSpPr>
          <p:cNvPr id="162819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5013325" cy="426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num = 2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while</a:t>
            </a:r>
            <a:r>
              <a:rPr lang="en-US" altLang="en-US" sz="2400">
                <a:latin typeface="Courier New" panose="02070309020205020404" pitchFamily="49" charset="0"/>
              </a:rPr>
              <a:t> num &lt;= 10: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is_prime = </a:t>
            </a:r>
            <a:r>
              <a:rPr lang="en-US" altLang="en-US" sz="2400" b="1">
                <a:latin typeface="Courier New" panose="02070309020205020404" pitchFamily="49" charset="0"/>
              </a:rPr>
              <a:t>True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trial = 2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while</a:t>
            </a:r>
            <a:r>
              <a:rPr lang="en-US" altLang="en-US" sz="2400">
                <a:latin typeface="Courier New" panose="02070309020205020404" pitchFamily="49" charset="0"/>
              </a:rPr>
              <a:t> trial**2 &lt; num: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    </a:t>
            </a:r>
            <a:r>
              <a:rPr lang="en-US" altLang="en-US" sz="2400" b="1">
                <a:latin typeface="Courier New" panose="02070309020205020404" pitchFamily="49" charset="0"/>
              </a:rPr>
              <a:t>if</a:t>
            </a:r>
            <a:r>
              <a:rPr lang="en-US" altLang="en-US" sz="2400">
                <a:latin typeface="Courier New" panose="02070309020205020404" pitchFamily="49" charset="0"/>
              </a:rPr>
              <a:t> (num % trial) == 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        is_prime = </a:t>
            </a:r>
            <a:r>
              <a:rPr lang="en-US" altLang="en-US" sz="2400" b="1">
                <a:latin typeface="Courier New" panose="02070309020205020404" pitchFamily="49" charset="0"/>
              </a:rPr>
              <a:t>False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    trial += 1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if</a:t>
            </a:r>
            <a:r>
              <a:rPr lang="en-US" altLang="en-US" sz="2400">
                <a:latin typeface="Courier New" panose="02070309020205020404" pitchFamily="49" charset="0"/>
              </a:rPr>
              <a:t> is_prime: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(num)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num += 1</a:t>
            </a:r>
            <a:endParaRPr lang="en-US" altLang="en-US" sz="2400" i="1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  <p:sp>
        <p:nvSpPr>
          <p:cNvPr id="162820" name="Text Box 4"/>
          <p:cNvSpPr txBox="1">
            <a:spLocks noChangeArrowheads="1"/>
          </p:cNvSpPr>
          <p:nvPr/>
        </p:nvSpPr>
        <p:spPr bwMode="auto">
          <a:xfrm>
            <a:off x="6375400" y="2916238"/>
            <a:ext cx="3330575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accent2"/>
                </a:solidFill>
                <a:latin typeface="Calibri" panose="020F0502020204030204" pitchFamily="34" charset="0"/>
              </a:rPr>
              <a:t>2**2 == 4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accent2"/>
                </a:solidFill>
                <a:latin typeface="Calibri" panose="020F0502020204030204" pitchFamily="34" charset="0"/>
              </a:rPr>
              <a:t>So never check to see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accent2"/>
                </a:solidFill>
                <a:latin typeface="Calibri" panose="020F0502020204030204" pitchFamily="34" charset="0"/>
              </a:rPr>
              <a:t>if 4 % 2 == 0</a:t>
            </a:r>
          </a:p>
        </p:txBody>
      </p:sp>
      <p:sp>
        <p:nvSpPr>
          <p:cNvPr id="162821" name="Line 6"/>
          <p:cNvSpPr>
            <a:spLocks noChangeShapeType="1"/>
          </p:cNvSpPr>
          <p:nvPr/>
        </p:nvSpPr>
        <p:spPr bwMode="auto">
          <a:xfrm flipH="1">
            <a:off x="5281613" y="3376613"/>
            <a:ext cx="92075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62822" name="AutoShape 8"/>
          <p:cNvSpPr>
            <a:spLocks noChangeArrowheads="1"/>
          </p:cNvSpPr>
          <p:nvPr/>
        </p:nvSpPr>
        <p:spPr bwMode="auto">
          <a:xfrm>
            <a:off x="2390775" y="3224213"/>
            <a:ext cx="1727200" cy="382587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027612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dirty="0">
                <a:latin typeface="Calibri" panose="020F0502020204030204" pitchFamily="34" charset="0"/>
              </a:rPr>
              <a:t>Failures occur for perfect squares</a:t>
            </a:r>
          </a:p>
        </p:txBody>
      </p:sp>
      <p:sp>
        <p:nvSpPr>
          <p:cNvPr id="164867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5013325" cy="426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dirty="0" err="1">
                <a:latin typeface="Courier New" panose="02070309020205020404" pitchFamily="49" charset="0"/>
              </a:rPr>
              <a:t>num</a:t>
            </a:r>
            <a:r>
              <a:rPr lang="en-US" altLang="en-US" sz="2400" dirty="0">
                <a:latin typeface="Courier New" panose="02070309020205020404" pitchFamily="49" charset="0"/>
              </a:rPr>
              <a:t> = 2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while</a:t>
            </a:r>
            <a:r>
              <a:rPr lang="en-US" altLang="en-US" sz="2400" dirty="0">
                <a:latin typeface="Courier New" panose="02070309020205020404" pitchFamily="49" charset="0"/>
              </a:rPr>
              <a:t> </a:t>
            </a:r>
            <a:r>
              <a:rPr lang="en-US" altLang="en-US" sz="2400" dirty="0" err="1">
                <a:latin typeface="Courier New" panose="02070309020205020404" pitchFamily="49" charset="0"/>
              </a:rPr>
              <a:t>num</a:t>
            </a:r>
            <a:r>
              <a:rPr lang="en-US" altLang="en-US" sz="2400" dirty="0">
                <a:latin typeface="Courier New" panose="02070309020205020404" pitchFamily="49" charset="0"/>
              </a:rPr>
              <a:t> &lt;= 10: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    </a:t>
            </a:r>
            <a:r>
              <a:rPr lang="en-US" altLang="en-US" sz="2400" dirty="0" err="1">
                <a:latin typeface="Courier New" panose="02070309020205020404" pitchFamily="49" charset="0"/>
              </a:rPr>
              <a:t>is_prime</a:t>
            </a:r>
            <a:r>
              <a:rPr lang="en-US" altLang="en-US" sz="2400" dirty="0">
                <a:latin typeface="Courier New" panose="02070309020205020404" pitchFamily="49" charset="0"/>
              </a:rPr>
              <a:t> = </a:t>
            </a:r>
            <a:r>
              <a:rPr lang="en-US" altLang="en-US" sz="2400" b="1" dirty="0">
                <a:latin typeface="Courier New" panose="02070309020205020404" pitchFamily="49" charset="0"/>
              </a:rPr>
              <a:t>True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    trial = 2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    </a:t>
            </a:r>
            <a:r>
              <a:rPr lang="en-US" altLang="en-US" sz="2400" b="1" dirty="0">
                <a:latin typeface="Courier New" panose="02070309020205020404" pitchFamily="49" charset="0"/>
              </a:rPr>
              <a:t>while</a:t>
            </a:r>
            <a:r>
              <a:rPr lang="en-US" altLang="en-US" sz="2400" dirty="0">
                <a:latin typeface="Courier New" panose="02070309020205020404" pitchFamily="49" charset="0"/>
              </a:rPr>
              <a:t> trial**2 &lt; </a:t>
            </a:r>
            <a:r>
              <a:rPr lang="en-US" altLang="en-US" sz="2400" dirty="0" err="1">
                <a:latin typeface="Courier New" panose="02070309020205020404" pitchFamily="49" charset="0"/>
              </a:rPr>
              <a:t>num</a:t>
            </a:r>
            <a:r>
              <a:rPr lang="en-US" altLang="en-US" sz="2400" dirty="0">
                <a:latin typeface="Courier New" panose="02070309020205020404" pitchFamily="49" charset="0"/>
              </a:rPr>
              <a:t>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        </a:t>
            </a:r>
            <a:r>
              <a:rPr lang="en-US" altLang="en-US" sz="2400" b="1" dirty="0">
                <a:latin typeface="Courier New" panose="02070309020205020404" pitchFamily="49" charset="0"/>
              </a:rPr>
              <a:t>if</a:t>
            </a:r>
            <a:r>
              <a:rPr lang="en-US" altLang="en-US" sz="2400" dirty="0">
                <a:latin typeface="Courier New" panose="02070309020205020404" pitchFamily="49" charset="0"/>
              </a:rPr>
              <a:t> (</a:t>
            </a:r>
            <a:r>
              <a:rPr lang="en-US" altLang="en-US" sz="2400" dirty="0" err="1">
                <a:latin typeface="Courier New" panose="02070309020205020404" pitchFamily="49" charset="0"/>
              </a:rPr>
              <a:t>num</a:t>
            </a:r>
            <a:r>
              <a:rPr lang="en-US" altLang="en-US" sz="2400" dirty="0">
                <a:latin typeface="Courier New" panose="02070309020205020404" pitchFamily="49" charset="0"/>
              </a:rPr>
              <a:t> % trial) == 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            </a:t>
            </a:r>
            <a:r>
              <a:rPr lang="en-US" altLang="en-US" sz="2400" dirty="0" err="1">
                <a:latin typeface="Courier New" panose="02070309020205020404" pitchFamily="49" charset="0"/>
              </a:rPr>
              <a:t>is_prime</a:t>
            </a:r>
            <a:r>
              <a:rPr lang="en-US" altLang="en-US" sz="2400" dirty="0">
                <a:latin typeface="Courier New" panose="02070309020205020404" pitchFamily="49" charset="0"/>
              </a:rPr>
              <a:t> = </a:t>
            </a:r>
            <a:r>
              <a:rPr lang="en-US" altLang="en-US" sz="2400" b="1" dirty="0">
                <a:latin typeface="Courier New" panose="02070309020205020404" pitchFamily="49" charset="0"/>
              </a:rPr>
              <a:t>False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        trial += 1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    </a:t>
            </a:r>
            <a:r>
              <a:rPr lang="en-US" altLang="en-US" sz="2400" b="1" dirty="0">
                <a:latin typeface="Courier New" panose="02070309020205020404" pitchFamily="49" charset="0"/>
              </a:rPr>
              <a:t>if</a:t>
            </a:r>
            <a:r>
              <a:rPr lang="en-US" altLang="en-US" sz="2400" dirty="0">
                <a:latin typeface="Courier New" panose="02070309020205020404" pitchFamily="49" charset="0"/>
              </a:rPr>
              <a:t> </a:t>
            </a:r>
            <a:r>
              <a:rPr lang="en-US" altLang="en-US" sz="2400" dirty="0" err="1">
                <a:latin typeface="Courier New" panose="02070309020205020404" pitchFamily="49" charset="0"/>
              </a:rPr>
              <a:t>is_prime</a:t>
            </a:r>
            <a:r>
              <a:rPr lang="en-US" altLang="en-US" sz="2400" dirty="0">
                <a:latin typeface="Courier New" panose="02070309020205020404" pitchFamily="49" charset="0"/>
              </a:rPr>
              <a:t>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        </a:t>
            </a:r>
            <a:r>
              <a:rPr lang="en-US" altLang="en-US" sz="2400" b="1" dirty="0">
                <a:latin typeface="Courier New" panose="02070309020205020404" pitchFamily="49" charset="0"/>
              </a:rPr>
              <a:t>print</a:t>
            </a:r>
            <a:r>
              <a:rPr lang="en-US" altLang="en-US" sz="2400" dirty="0">
                <a:latin typeface="Courier New" panose="02070309020205020404" pitchFamily="49" charset="0"/>
              </a:rPr>
              <a:t>(</a:t>
            </a:r>
            <a:r>
              <a:rPr lang="en-US" altLang="en-US" sz="2400" dirty="0" err="1">
                <a:latin typeface="Courier New" panose="02070309020205020404" pitchFamily="49" charset="0"/>
              </a:rPr>
              <a:t>num</a:t>
            </a:r>
            <a:r>
              <a:rPr lang="en-US" altLang="en-US" sz="2400" dirty="0">
                <a:latin typeface="Courier New" panose="02070309020205020404" pitchFamily="49" charset="0"/>
              </a:rPr>
              <a:t>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    </a:t>
            </a:r>
            <a:r>
              <a:rPr lang="en-US" altLang="en-US" sz="2400" dirty="0" err="1">
                <a:latin typeface="Courier New" panose="02070309020205020404" pitchFamily="49" charset="0"/>
              </a:rPr>
              <a:t>num</a:t>
            </a:r>
            <a:r>
              <a:rPr lang="en-US" altLang="en-US" sz="2400" dirty="0">
                <a:latin typeface="Courier New" panose="02070309020205020404" pitchFamily="49" charset="0"/>
              </a:rPr>
              <a:t> += 1</a:t>
            </a:r>
            <a:endParaRPr lang="en-US" altLang="en-US" sz="2400" i="1" dirty="0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  <p:sp>
        <p:nvSpPr>
          <p:cNvPr id="164868" name="Text Box 4"/>
          <p:cNvSpPr txBox="1">
            <a:spLocks noChangeArrowheads="1"/>
          </p:cNvSpPr>
          <p:nvPr/>
        </p:nvSpPr>
        <p:spPr bwMode="auto">
          <a:xfrm>
            <a:off x="6375400" y="2916238"/>
            <a:ext cx="3330575" cy="267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accent2"/>
                </a:solidFill>
                <a:latin typeface="Calibri" panose="020F0502020204030204" pitchFamily="34" charset="0"/>
              </a:rPr>
              <a:t>2**2 == 4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accent2"/>
                </a:solidFill>
                <a:latin typeface="Calibri" panose="020F0502020204030204" pitchFamily="34" charset="0"/>
              </a:rPr>
              <a:t>So never check to see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accent2"/>
                </a:solidFill>
                <a:latin typeface="Calibri" panose="020F0502020204030204" pitchFamily="34" charset="0"/>
              </a:rPr>
              <a:t>if 4 % 2 == 0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accent2"/>
                </a:solidFill>
                <a:latin typeface="Calibri" panose="020F0502020204030204" pitchFamily="34" charset="0"/>
              </a:rPr>
              <a:t>Or if 9 % 3 == 0, etc.</a:t>
            </a:r>
          </a:p>
        </p:txBody>
      </p:sp>
      <p:sp>
        <p:nvSpPr>
          <p:cNvPr id="164869" name="Line 6"/>
          <p:cNvSpPr>
            <a:spLocks noChangeShapeType="1"/>
          </p:cNvSpPr>
          <p:nvPr/>
        </p:nvSpPr>
        <p:spPr bwMode="auto">
          <a:xfrm flipH="1">
            <a:off x="5281613" y="3376613"/>
            <a:ext cx="92075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64870" name="AutoShape 8"/>
          <p:cNvSpPr>
            <a:spLocks noChangeArrowheads="1"/>
          </p:cNvSpPr>
          <p:nvPr/>
        </p:nvSpPr>
        <p:spPr bwMode="auto">
          <a:xfrm>
            <a:off x="2390775" y="3224213"/>
            <a:ext cx="1727200" cy="382587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925513" y="265810"/>
            <a:ext cx="6891117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dirty="0">
                <a:latin typeface="Calibri" panose="020F0502020204030204" pitchFamily="34" charset="0"/>
              </a:rPr>
              <a:t>More ways to control flow while inside a loop: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en-US" altLang="en-US" sz="2800" dirty="0">
                <a:latin typeface="+mn-lt"/>
                <a:cs typeface="Courier New" panose="02070309020205020404" pitchFamily="49" charset="0"/>
              </a:rPr>
              <a:t>, </a:t>
            </a: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continue</a:t>
            </a:r>
            <a:r>
              <a:rPr lang="en-US" altLang="en-US" sz="2800" dirty="0">
                <a:latin typeface="+mn-lt"/>
                <a:cs typeface="Courier New" panose="02070309020205020404" pitchFamily="49" charset="0"/>
              </a:rPr>
              <a:t>, </a:t>
            </a: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pass</a:t>
            </a:r>
          </a:p>
        </p:txBody>
      </p:sp>
    </p:spTree>
    <p:extLst>
      <p:ext uri="{BB962C8B-B14F-4D97-AF65-F5344CB8AC3E}">
        <p14:creationId xmlns:p14="http://schemas.microsoft.com/office/powerpoint/2010/main" val="3684369065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925513" y="265810"/>
            <a:ext cx="6891117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dirty="0">
                <a:latin typeface="Calibri" panose="020F0502020204030204" pitchFamily="34" charset="0"/>
              </a:rPr>
              <a:t>More ways to control flow while inside a loop: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en-US" altLang="en-US" sz="2800" dirty="0">
                <a:latin typeface="+mn-lt"/>
                <a:cs typeface="Courier New" panose="02070309020205020404" pitchFamily="49" charset="0"/>
              </a:rPr>
              <a:t>, </a:t>
            </a: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continue</a:t>
            </a:r>
            <a:r>
              <a:rPr lang="en-US" altLang="en-US" sz="2800" dirty="0">
                <a:latin typeface="+mn-lt"/>
                <a:cs typeface="Courier New" panose="02070309020205020404" pitchFamily="49" charset="0"/>
              </a:rPr>
              <a:t>, </a:t>
            </a: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pass</a:t>
            </a:r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546966" y="1485784"/>
            <a:ext cx="6355394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dirty="0">
                <a:latin typeface="Calibri" panose="020F0502020204030204" pitchFamily="34" charset="0"/>
              </a:rPr>
              <a:t>e.g. Print the first multiple of a given value</a:t>
            </a:r>
          </a:p>
        </p:txBody>
      </p:sp>
    </p:spTree>
    <p:extLst>
      <p:ext uri="{BB962C8B-B14F-4D97-AF65-F5344CB8AC3E}">
        <p14:creationId xmlns:p14="http://schemas.microsoft.com/office/powerpoint/2010/main" val="798660903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546966" y="1476014"/>
            <a:ext cx="8666163" cy="50689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value = 14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trial = 2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while </a:t>
            </a:r>
            <a:r>
              <a:rPr lang="en-US" altLang="en-US" sz="2400" dirty="0">
                <a:latin typeface="Courier New" panose="02070309020205020404" pitchFamily="49" charset="0"/>
              </a:rPr>
              <a:t>trial &lt; value: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    </a:t>
            </a:r>
            <a:r>
              <a:rPr lang="en-US" altLang="en-US" sz="2400" b="1" dirty="0">
                <a:latin typeface="Courier New" panose="02070309020205020404" pitchFamily="49" charset="0"/>
              </a:rPr>
              <a:t>if</a:t>
            </a:r>
            <a:r>
              <a:rPr lang="en-US" altLang="en-US" sz="2400" dirty="0">
                <a:latin typeface="Courier New" panose="02070309020205020404" pitchFamily="49" charset="0"/>
              </a:rPr>
              <a:t> trial % value == 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        </a:t>
            </a:r>
            <a:r>
              <a:rPr lang="en-US" altLang="en-US" sz="2400" b="1" dirty="0">
                <a:latin typeface="Courier New" panose="02070309020205020404" pitchFamily="49" charset="0"/>
              </a:rPr>
              <a:t>print</a:t>
            </a:r>
            <a:r>
              <a:rPr lang="en-US" altLang="en-US" sz="2400" dirty="0">
                <a:latin typeface="Courier New" panose="02070309020205020404" pitchFamily="49" charset="0"/>
              </a:rPr>
              <a:t>(trial)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        </a:t>
            </a:r>
            <a:r>
              <a:rPr lang="en-US" altLang="en-US" sz="2400" b="1" dirty="0">
                <a:latin typeface="Courier New" panose="02070309020205020404" pitchFamily="49" charset="0"/>
              </a:rPr>
              <a:t>break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    </a:t>
            </a:r>
            <a:r>
              <a:rPr lang="en-US" altLang="en-US" sz="2400" dirty="0">
                <a:latin typeface="Courier New" panose="02070309020205020404" pitchFamily="49" charset="0"/>
              </a:rPr>
              <a:t>trial += 1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 dirty="0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 dirty="0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    </a:t>
            </a:r>
          </a:p>
        </p:txBody>
      </p:sp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925513" y="150596"/>
            <a:ext cx="4179349" cy="6848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en-US" altLang="en-US" sz="2800" dirty="0">
                <a:latin typeface="+mn-lt"/>
                <a:cs typeface="Courier New" panose="02070309020205020404" pitchFamily="49" charset="0"/>
              </a:rPr>
              <a:t>, </a:t>
            </a: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continue</a:t>
            </a:r>
            <a:r>
              <a:rPr lang="en-US" altLang="en-US" sz="2800" dirty="0">
                <a:latin typeface="+mn-lt"/>
                <a:cs typeface="Courier New" panose="02070309020205020404" pitchFamily="49" charset="0"/>
              </a:rPr>
              <a:t>, </a:t>
            </a: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pass</a:t>
            </a:r>
          </a:p>
        </p:txBody>
      </p:sp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546966" y="784273"/>
            <a:ext cx="6355394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dirty="0">
                <a:latin typeface="Calibri" panose="020F0502020204030204" pitchFamily="34" charset="0"/>
              </a:rPr>
              <a:t>e.g. Print the first multiple of a given value</a:t>
            </a:r>
          </a:p>
        </p:txBody>
      </p:sp>
      <p:sp>
        <p:nvSpPr>
          <p:cNvPr id="17" name="Text Box 2"/>
          <p:cNvSpPr txBox="1">
            <a:spLocks noChangeArrowheads="1"/>
          </p:cNvSpPr>
          <p:nvPr/>
        </p:nvSpPr>
        <p:spPr bwMode="auto">
          <a:xfrm>
            <a:off x="546966" y="4125479"/>
            <a:ext cx="518463" cy="51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 dirty="0">
                <a:solidFill>
                  <a:srgbClr val="006600"/>
                </a:solidFill>
                <a:latin typeface="Courier New" panose="02070309020205020404" pitchFamily="49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690530380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546966" y="1476014"/>
            <a:ext cx="8666163" cy="50689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value = 14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trial = 2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while </a:t>
            </a:r>
            <a:r>
              <a:rPr lang="en-US" altLang="en-US" sz="2400" dirty="0">
                <a:latin typeface="Courier New" panose="02070309020205020404" pitchFamily="49" charset="0"/>
              </a:rPr>
              <a:t>trial &lt; value: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    </a:t>
            </a:r>
            <a:r>
              <a:rPr lang="en-US" altLang="en-US" sz="2400" b="1" dirty="0">
                <a:latin typeface="Courier New" panose="02070309020205020404" pitchFamily="49" charset="0"/>
              </a:rPr>
              <a:t>if </a:t>
            </a:r>
            <a:r>
              <a:rPr lang="en-US" altLang="en-US" sz="2400" dirty="0">
                <a:latin typeface="Courier New" panose="02070309020205020404" pitchFamily="49" charset="0"/>
              </a:rPr>
              <a:t>trial % 2 == 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        trial += 1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        </a:t>
            </a:r>
            <a:r>
              <a:rPr lang="en-US" altLang="en-US" sz="2400" b="1" dirty="0">
                <a:latin typeface="Courier New" panose="02070309020205020404" pitchFamily="49" charset="0"/>
              </a:rPr>
              <a:t>continue</a:t>
            </a:r>
            <a:endParaRPr lang="en-US" altLang="en-US" sz="2400" dirty="0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    </a:t>
            </a:r>
            <a:r>
              <a:rPr lang="en-US" altLang="en-US" sz="2400" b="1" dirty="0">
                <a:latin typeface="Courier New" panose="02070309020205020404" pitchFamily="49" charset="0"/>
              </a:rPr>
              <a:t>if</a:t>
            </a:r>
            <a:r>
              <a:rPr lang="en-US" altLang="en-US" sz="2400" dirty="0">
                <a:latin typeface="Courier New" panose="02070309020205020404" pitchFamily="49" charset="0"/>
              </a:rPr>
              <a:t> trial % value == 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        </a:t>
            </a:r>
            <a:r>
              <a:rPr lang="en-US" altLang="en-US" sz="2400" b="1" dirty="0">
                <a:latin typeface="Courier New" panose="02070309020205020404" pitchFamily="49" charset="0"/>
              </a:rPr>
              <a:t>print</a:t>
            </a:r>
            <a:r>
              <a:rPr lang="en-US" altLang="en-US" sz="2400" dirty="0">
                <a:latin typeface="Courier New" panose="02070309020205020404" pitchFamily="49" charset="0"/>
              </a:rPr>
              <a:t>(trial)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        </a:t>
            </a:r>
            <a:r>
              <a:rPr lang="en-US" altLang="en-US" sz="2400" b="1" dirty="0">
                <a:latin typeface="Courier New" panose="02070309020205020404" pitchFamily="49" charset="0"/>
              </a:rPr>
              <a:t>break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    </a:t>
            </a:r>
            <a:r>
              <a:rPr lang="en-US" altLang="en-US" sz="2400" dirty="0">
                <a:latin typeface="Courier New" panose="02070309020205020404" pitchFamily="49" charset="0"/>
              </a:rPr>
              <a:t>trial += 1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    </a:t>
            </a:r>
          </a:p>
        </p:txBody>
      </p:sp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925513" y="150596"/>
            <a:ext cx="4179349" cy="6848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en-US" altLang="en-US" sz="2800" dirty="0">
                <a:latin typeface="+mn-lt"/>
                <a:cs typeface="Courier New" panose="02070309020205020404" pitchFamily="49" charset="0"/>
              </a:rPr>
              <a:t>, </a:t>
            </a: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continue</a:t>
            </a:r>
            <a:r>
              <a:rPr lang="en-US" altLang="en-US" sz="2800" dirty="0">
                <a:latin typeface="+mn-lt"/>
                <a:cs typeface="Courier New" panose="02070309020205020404" pitchFamily="49" charset="0"/>
              </a:rPr>
              <a:t>, </a:t>
            </a: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pass</a:t>
            </a:r>
          </a:p>
        </p:txBody>
      </p:sp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546966" y="784273"/>
            <a:ext cx="7176132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dirty="0">
                <a:latin typeface="Calibri" panose="020F0502020204030204" pitchFamily="34" charset="0"/>
              </a:rPr>
              <a:t>e.g. Print the first odd multiple of a given value</a:t>
            </a: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546966" y="5335226"/>
            <a:ext cx="518463" cy="51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 dirty="0">
                <a:solidFill>
                  <a:srgbClr val="006600"/>
                </a:solidFill>
                <a:latin typeface="Courier New" panose="02070309020205020404" pitchFamily="49" charset="0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475666902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546966" y="2339662"/>
            <a:ext cx="8666163" cy="4205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value = 14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trial = 2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while </a:t>
            </a:r>
            <a:r>
              <a:rPr lang="en-US" altLang="en-US" sz="2400" dirty="0">
                <a:latin typeface="Courier New" panose="02070309020205020404" pitchFamily="49" charset="0"/>
              </a:rPr>
              <a:t>trial &lt; value: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    </a:t>
            </a:r>
            <a:r>
              <a:rPr lang="en-US" altLang="en-US" sz="2400" b="1" dirty="0">
                <a:latin typeface="Courier New" panose="02070309020205020404" pitchFamily="49" charset="0"/>
              </a:rPr>
              <a:t>if </a:t>
            </a:r>
            <a:r>
              <a:rPr lang="en-US" altLang="en-US" sz="2400" dirty="0">
                <a:latin typeface="Courier New" panose="02070309020205020404" pitchFamily="49" charset="0"/>
              </a:rPr>
              <a:t>trial % 2 == 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        </a:t>
            </a:r>
            <a:r>
              <a:rPr lang="en-US" altLang="en-US" sz="2400" b="1" dirty="0">
                <a:latin typeface="Courier New" panose="02070309020205020404" pitchFamily="49" charset="0"/>
              </a:rPr>
              <a:t>pass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    </a:t>
            </a:r>
            <a:r>
              <a:rPr lang="en-US" altLang="en-US" sz="2400" b="1" dirty="0">
                <a:latin typeface="Courier New" panose="02070309020205020404" pitchFamily="49" charset="0"/>
              </a:rPr>
              <a:t>if</a:t>
            </a:r>
            <a:r>
              <a:rPr lang="en-US" altLang="en-US" sz="2400" dirty="0">
                <a:latin typeface="Courier New" panose="02070309020205020404" pitchFamily="49" charset="0"/>
              </a:rPr>
              <a:t> trial % value == 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        </a:t>
            </a:r>
            <a:r>
              <a:rPr lang="en-US" altLang="en-US" sz="2400" b="1" dirty="0">
                <a:latin typeface="Courier New" panose="02070309020205020404" pitchFamily="49" charset="0"/>
              </a:rPr>
              <a:t>print</a:t>
            </a:r>
            <a:r>
              <a:rPr lang="en-US" altLang="en-US" sz="2400" dirty="0">
                <a:latin typeface="Courier New" panose="02070309020205020404" pitchFamily="49" charset="0"/>
              </a:rPr>
              <a:t>(trial)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        </a:t>
            </a:r>
            <a:r>
              <a:rPr lang="en-US" altLang="en-US" sz="2400" b="1" dirty="0">
                <a:latin typeface="Courier New" panose="02070309020205020404" pitchFamily="49" charset="0"/>
              </a:rPr>
              <a:t>break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    </a:t>
            </a:r>
            <a:r>
              <a:rPr lang="en-US" altLang="en-US" sz="2400" dirty="0">
                <a:latin typeface="Courier New" panose="02070309020205020404" pitchFamily="49" charset="0"/>
              </a:rPr>
              <a:t>trial += 1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    </a:t>
            </a:r>
          </a:p>
        </p:txBody>
      </p:sp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925513" y="150596"/>
            <a:ext cx="4179349" cy="6848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en-US" altLang="en-US" sz="2800" dirty="0">
                <a:latin typeface="+mn-lt"/>
                <a:cs typeface="Courier New" panose="02070309020205020404" pitchFamily="49" charset="0"/>
              </a:rPr>
              <a:t>, </a:t>
            </a: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continue</a:t>
            </a:r>
            <a:r>
              <a:rPr lang="en-US" altLang="en-US" sz="2800" dirty="0">
                <a:latin typeface="+mn-lt"/>
                <a:cs typeface="Courier New" panose="02070309020205020404" pitchFamily="49" charset="0"/>
              </a:rPr>
              <a:t>, </a:t>
            </a: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pass</a:t>
            </a:r>
          </a:p>
        </p:txBody>
      </p:sp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546966" y="784273"/>
            <a:ext cx="9365321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dirty="0">
                <a:latin typeface="Calibri" panose="020F0502020204030204" pitchFamily="34" charset="0"/>
              </a:rPr>
              <a:t>If you get to a point in your logic where you want to specifically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dirty="0">
                <a:latin typeface="Calibri" panose="020F0502020204030204" pitchFamily="34" charset="0"/>
              </a:rPr>
              <a:t>do nothing, you can use </a:t>
            </a: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pass</a:t>
            </a:r>
            <a:endParaRPr lang="en-US" altLang="en-US" sz="2800" dirty="0">
              <a:latin typeface="Calibri" panose="020F0502020204030204" pitchFamily="34" charset="0"/>
            </a:endParaRP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546966" y="5738018"/>
            <a:ext cx="518463" cy="51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 dirty="0">
                <a:solidFill>
                  <a:srgbClr val="006600"/>
                </a:solidFill>
                <a:latin typeface="Courier New" panose="02070309020205020404" pitchFamily="49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222804558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ctrTitle"/>
          </p:nvPr>
        </p:nvSpPr>
        <p:spPr>
          <a:xfrm>
            <a:off x="378513" y="3408853"/>
            <a:ext cx="9295600" cy="1209199"/>
          </a:xfrm>
        </p:spPr>
        <p:txBody>
          <a:bodyPr/>
          <a:lstStyle/>
          <a:p>
            <a:r>
              <a:rPr lang="en-GB" altLang="en-US"/>
              <a:t>Python</a:t>
            </a:r>
          </a:p>
        </p:txBody>
      </p:sp>
      <p:sp>
        <p:nvSpPr>
          <p:cNvPr id="11267" name="Subtitle 2"/>
          <p:cNvSpPr>
            <a:spLocks noGrp="1"/>
          </p:cNvSpPr>
          <p:nvPr>
            <p:ph type="subTitle" idx="1"/>
          </p:nvPr>
        </p:nvSpPr>
        <p:spPr>
          <a:xfrm>
            <a:off x="378512" y="4633801"/>
            <a:ext cx="7559675" cy="607224"/>
          </a:xfrm>
        </p:spPr>
        <p:txBody>
          <a:bodyPr/>
          <a:lstStyle/>
          <a:p>
            <a:r>
              <a:rPr lang="en-GB" altLang="en-US"/>
              <a:t>Common operators: </a:t>
            </a:r>
            <a:r>
              <a:rPr lang="en-GB" altLang="en-US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en-GB" altLang="en-US"/>
              <a:t>, </a:t>
            </a:r>
            <a:r>
              <a:rPr lang="en-GB" altLang="en-US">
                <a:latin typeface="Courier New" panose="02070309020205020404" pitchFamily="49" charset="0"/>
                <a:cs typeface="Courier New" panose="02070309020205020404" pitchFamily="49" charset="0"/>
              </a:rPr>
              <a:t>not</a:t>
            </a:r>
            <a:r>
              <a:rPr lang="en-GB" altLang="en-US"/>
              <a:t> and </a:t>
            </a:r>
            <a:r>
              <a:rPr lang="en-GB" altLang="en-US"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  <a:endParaRPr lang="en-GB" altLang="en-US"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Placeholder 4"/>
          <p:cNvSpPr txBox="1">
            <a:spLocks/>
          </p:cNvSpPr>
          <p:nvPr/>
        </p:nvSpPr>
        <p:spPr bwMode="auto">
          <a:xfrm>
            <a:off x="415262" y="1515435"/>
            <a:ext cx="9279850" cy="4796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646"/>
              <a:t>You may want to create a more complex expression when testing using </a:t>
            </a:r>
            <a:r>
              <a:rPr lang="en-US" altLang="en-US" sz="2646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en-US" sz="2646"/>
              <a:t> or </a:t>
            </a:r>
            <a:r>
              <a:rPr lang="en-US" altLang="en-US" sz="2646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altLang="en-US" sz="2646"/>
              <a:t>. </a:t>
            </a:r>
          </a:p>
        </p:txBody>
      </p:sp>
      <p:sp>
        <p:nvSpPr>
          <p:cNvPr id="12291" name="Title Placeholder 5"/>
          <p:cNvSpPr txBox="1">
            <a:spLocks/>
          </p:cNvSpPr>
          <p:nvPr/>
        </p:nvSpPr>
        <p:spPr bwMode="auto">
          <a:xfrm>
            <a:off x="415262" y="419982"/>
            <a:ext cx="9279850" cy="971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3527"/>
              <a:t>Testing expressions</a:t>
            </a: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Placeholder 4"/>
          <p:cNvSpPr txBox="1">
            <a:spLocks/>
          </p:cNvSpPr>
          <p:nvPr/>
        </p:nvSpPr>
        <p:spPr bwMode="auto">
          <a:xfrm>
            <a:off x="415262" y="1515435"/>
            <a:ext cx="9279850" cy="4796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646"/>
              <a:t>You may want to create a more complex expression when testing using </a:t>
            </a:r>
            <a:r>
              <a:rPr lang="en-US" altLang="en-US" sz="2646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en-US" sz="2646"/>
              <a:t> or </a:t>
            </a:r>
            <a:r>
              <a:rPr lang="en-US" altLang="en-US" sz="2646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altLang="en-US" sz="2646"/>
              <a:t>. 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205">
                <a:latin typeface="Courier New" panose="02070309020205020404" pitchFamily="49" charset="0"/>
                <a:cs typeface="Courier New" panose="02070309020205020404" pitchFamily="49" charset="0"/>
              </a:rPr>
              <a:t>age = 23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205">
                <a:latin typeface="Courier New" panose="02070309020205020404" pitchFamily="49" charset="0"/>
                <a:cs typeface="Courier New" panose="02070309020205020404" pitchFamily="49" charset="0"/>
              </a:rPr>
              <a:t>name = "Jemma"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205">
                <a:latin typeface="Courier New" panose="02070309020205020404" pitchFamily="49" charset="0"/>
                <a:cs typeface="Courier New" panose="02070309020205020404" pitchFamily="49" charset="0"/>
              </a:rPr>
              <a:t>height = 1.63</a:t>
            </a:r>
          </a:p>
        </p:txBody>
      </p:sp>
      <p:sp>
        <p:nvSpPr>
          <p:cNvPr id="13315" name="Title Placeholder 5"/>
          <p:cNvSpPr txBox="1">
            <a:spLocks/>
          </p:cNvSpPr>
          <p:nvPr/>
        </p:nvSpPr>
        <p:spPr bwMode="auto">
          <a:xfrm>
            <a:off x="415262" y="419982"/>
            <a:ext cx="9279850" cy="971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3527"/>
              <a:t>Testing expressions</a:t>
            </a:r>
          </a:p>
        </p:txBody>
      </p:sp>
      <p:sp>
        <p:nvSpPr>
          <p:cNvPr id="13316" name="TextBox 3"/>
          <p:cNvSpPr txBox="1">
            <a:spLocks noChangeArrowheads="1"/>
          </p:cNvSpPr>
          <p:nvPr/>
        </p:nvSpPr>
        <p:spPr bwMode="auto">
          <a:xfrm>
            <a:off x="4646580" y="2474394"/>
            <a:ext cx="2152407" cy="3976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sz="1984">
                <a:latin typeface="Arial" panose="020B0604020202020204" pitchFamily="34" charset="0"/>
              </a:rPr>
              <a:t>Some variables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3236140" y="2684385"/>
            <a:ext cx="1312444" cy="542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994400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Simplest form of repetition is </a:t>
            </a:r>
            <a:r>
              <a:rPr lang="en-US" altLang="en-US" sz="2800" i="1">
                <a:latin typeface="Calibri" panose="020F0502020204030204" pitchFamily="34" charset="0"/>
              </a:rPr>
              <a:t>while loop</a:t>
            </a:r>
            <a:endParaRPr lang="en-US" altLang="en-US" sz="2800">
              <a:latin typeface="Calibri" panose="020F0502020204030204" pitchFamily="34" charset="0"/>
            </a:endParaRPr>
          </a:p>
        </p:txBody>
      </p:sp>
      <p:sp>
        <p:nvSpPr>
          <p:cNvPr id="24579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8666163" cy="264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num_moons = 3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while</a:t>
            </a:r>
            <a:r>
              <a:rPr lang="en-US" altLang="en-US" sz="2400">
                <a:latin typeface="Courier New" panose="02070309020205020404" pitchFamily="49" charset="0"/>
              </a:rPr>
              <a:t> num_moons &gt; 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(num_moons)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num_moons -= 1</a:t>
            </a:r>
          </a:p>
        </p:txBody>
      </p:sp>
      <p:sp>
        <p:nvSpPr>
          <p:cNvPr id="24580" name="Text Box 4"/>
          <p:cNvSpPr txBox="1">
            <a:spLocks noChangeArrowheads="1"/>
          </p:cNvSpPr>
          <p:nvPr/>
        </p:nvSpPr>
        <p:spPr bwMode="auto">
          <a:xfrm>
            <a:off x="5186363" y="1820863"/>
            <a:ext cx="736600" cy="67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accent2"/>
                </a:solidFill>
                <a:latin typeface="Calibri" panose="020F0502020204030204" pitchFamily="34" charset="0"/>
              </a:rPr>
              <a:t>test</a:t>
            </a:r>
          </a:p>
        </p:txBody>
      </p:sp>
      <p:sp>
        <p:nvSpPr>
          <p:cNvPr id="24581" name="Line 7"/>
          <p:cNvSpPr>
            <a:spLocks noChangeShapeType="1"/>
          </p:cNvSpPr>
          <p:nvPr/>
        </p:nvSpPr>
        <p:spPr bwMode="auto">
          <a:xfrm flipH="1">
            <a:off x="4522788" y="2282825"/>
            <a:ext cx="633412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Placeholder 4"/>
          <p:cNvSpPr txBox="1">
            <a:spLocks/>
          </p:cNvSpPr>
          <p:nvPr/>
        </p:nvSpPr>
        <p:spPr bwMode="auto">
          <a:xfrm>
            <a:off x="415262" y="1515435"/>
            <a:ext cx="9279850" cy="4796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646"/>
              <a:t>You may want to create a more complex expression when testing using </a:t>
            </a:r>
            <a:r>
              <a:rPr lang="en-US" altLang="en-US" sz="2646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en-US" sz="2646"/>
              <a:t> or </a:t>
            </a:r>
            <a:r>
              <a:rPr lang="en-US" altLang="en-US" sz="2646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altLang="en-US" sz="2646"/>
              <a:t>. 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205">
                <a:latin typeface="Courier New" panose="02070309020205020404" pitchFamily="49" charset="0"/>
                <a:cs typeface="Courier New" panose="02070309020205020404" pitchFamily="49" charset="0"/>
              </a:rPr>
              <a:t>age = 23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205">
                <a:latin typeface="Courier New" panose="02070309020205020404" pitchFamily="49" charset="0"/>
                <a:cs typeface="Courier New" panose="02070309020205020404" pitchFamily="49" charset="0"/>
              </a:rPr>
              <a:t>name = "Jemma"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205">
                <a:latin typeface="Courier New" panose="02070309020205020404" pitchFamily="49" charset="0"/>
                <a:cs typeface="Courier New" panose="02070309020205020404" pitchFamily="49" charset="0"/>
              </a:rPr>
              <a:t>height = 1.63</a:t>
            </a:r>
          </a:p>
        </p:txBody>
      </p:sp>
      <p:sp>
        <p:nvSpPr>
          <p:cNvPr id="14339" name="Title Placeholder 5"/>
          <p:cNvSpPr txBox="1">
            <a:spLocks/>
          </p:cNvSpPr>
          <p:nvPr/>
        </p:nvSpPr>
        <p:spPr bwMode="auto">
          <a:xfrm>
            <a:off x="415262" y="419982"/>
            <a:ext cx="9279850" cy="971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3527"/>
              <a:t>Testing expressions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15261" y="4227818"/>
            <a:ext cx="8460886" cy="90665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GB" sz="2646" dirty="0">
                <a:latin typeface="+mn-lt"/>
              </a:rPr>
              <a:t>What if we want someone with all of these qualities?</a:t>
            </a:r>
          </a:p>
          <a:p>
            <a:pPr>
              <a:defRPr/>
            </a:pPr>
            <a:r>
              <a:rPr lang="en-GB" sz="2646" dirty="0">
                <a:latin typeface="+mn-lt"/>
              </a:rPr>
              <a:t>What if we want someone who is some of these qualities?</a:t>
            </a:r>
          </a:p>
        </p:txBody>
      </p:sp>
      <p:sp>
        <p:nvSpPr>
          <p:cNvPr id="14341" name="TextBox 3"/>
          <p:cNvSpPr txBox="1">
            <a:spLocks noChangeArrowheads="1"/>
          </p:cNvSpPr>
          <p:nvPr/>
        </p:nvSpPr>
        <p:spPr bwMode="auto">
          <a:xfrm>
            <a:off x="4646580" y="2474394"/>
            <a:ext cx="2152407" cy="3976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sz="1984">
                <a:latin typeface="Arial" panose="020B0604020202020204" pitchFamily="34" charset="0"/>
              </a:rPr>
              <a:t>Some variables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3236140" y="2684385"/>
            <a:ext cx="1312444" cy="542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Placeholder 4"/>
          <p:cNvSpPr txBox="1">
            <a:spLocks/>
          </p:cNvSpPr>
          <p:nvPr/>
        </p:nvSpPr>
        <p:spPr bwMode="auto">
          <a:xfrm>
            <a:off x="415262" y="1515435"/>
            <a:ext cx="9279850" cy="4796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646"/>
              <a:t>You may want to create a more complex expression when testing using </a:t>
            </a:r>
            <a:r>
              <a:rPr lang="en-US" altLang="en-US" sz="2646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en-US" sz="2646"/>
              <a:t> or </a:t>
            </a:r>
            <a:r>
              <a:rPr lang="en-US" altLang="en-US" sz="2646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altLang="en-US" sz="2646"/>
              <a:t>. 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205">
                <a:latin typeface="Courier New" panose="02070309020205020404" pitchFamily="49" charset="0"/>
                <a:cs typeface="Courier New" panose="02070309020205020404" pitchFamily="49" charset="0"/>
              </a:rPr>
              <a:t>age = 23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205">
                <a:latin typeface="Courier New" panose="02070309020205020404" pitchFamily="49" charset="0"/>
                <a:cs typeface="Courier New" panose="02070309020205020404" pitchFamily="49" charset="0"/>
              </a:rPr>
              <a:t>name = "Jemma"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205">
                <a:latin typeface="Courier New" panose="02070309020205020404" pitchFamily="49" charset="0"/>
                <a:cs typeface="Courier New" panose="02070309020205020404" pitchFamily="49" charset="0"/>
              </a:rPr>
              <a:t>height = 1.63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205" b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en-US" sz="2205">
                <a:latin typeface="Courier New" panose="02070309020205020404" pitchFamily="49" charset="0"/>
                <a:cs typeface="Courier New" panose="02070309020205020404" pitchFamily="49" charset="0"/>
              </a:rPr>
              <a:t> age == 23: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205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205" b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205">
                <a:latin typeface="Courier New" panose="02070309020205020404" pitchFamily="49" charset="0"/>
                <a:cs typeface="Courier New" panose="02070309020205020404" pitchFamily="49" charset="0"/>
              </a:rPr>
              <a:t>("Correct age")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205" b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en-US" sz="2205">
                <a:latin typeface="Courier New" panose="02070309020205020404" pitchFamily="49" charset="0"/>
                <a:cs typeface="Courier New" panose="02070309020205020404" pitchFamily="49" charset="0"/>
              </a:rPr>
              <a:t> name == "Jemma":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205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205" b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205">
                <a:latin typeface="Courier New" panose="02070309020205020404" pitchFamily="49" charset="0"/>
                <a:cs typeface="Courier New" panose="02070309020205020404" pitchFamily="49" charset="0"/>
              </a:rPr>
              <a:t>("Correct name")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205" b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en-US" sz="2205">
                <a:latin typeface="Courier New" panose="02070309020205020404" pitchFamily="49" charset="0"/>
                <a:cs typeface="Courier New" panose="02070309020205020404" pitchFamily="49" charset="0"/>
              </a:rPr>
              <a:t> height == 1.63: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205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205" b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205">
                <a:latin typeface="Courier New" panose="02070309020205020404" pitchFamily="49" charset="0"/>
                <a:cs typeface="Courier New" panose="02070309020205020404" pitchFamily="49" charset="0"/>
              </a:rPr>
              <a:t>("Correct height")</a:t>
            </a:r>
          </a:p>
        </p:txBody>
      </p:sp>
      <p:sp>
        <p:nvSpPr>
          <p:cNvPr id="15363" name="Title Placeholder 5"/>
          <p:cNvSpPr txBox="1">
            <a:spLocks/>
          </p:cNvSpPr>
          <p:nvPr/>
        </p:nvSpPr>
        <p:spPr bwMode="auto">
          <a:xfrm>
            <a:off x="415262" y="419982"/>
            <a:ext cx="9279850" cy="971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3527"/>
              <a:t>Introducing the </a:t>
            </a:r>
            <a:r>
              <a:rPr lang="en-GB" altLang="en-US" sz="3527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en-GB" altLang="en-US" sz="3527"/>
              <a:t>, </a:t>
            </a:r>
            <a:r>
              <a:rPr lang="en-GB" altLang="en-US" sz="3527">
                <a:latin typeface="Courier New" panose="02070309020205020404" pitchFamily="49" charset="0"/>
                <a:cs typeface="Courier New" panose="02070309020205020404" pitchFamily="49" charset="0"/>
              </a:rPr>
              <a:t>not</a:t>
            </a:r>
            <a:r>
              <a:rPr lang="en-GB" altLang="en-US" sz="3527"/>
              <a:t> and </a:t>
            </a:r>
            <a:r>
              <a:rPr lang="en-GB" altLang="en-US" sz="3527"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  <a:r>
              <a:rPr lang="en-GB" altLang="en-US" sz="3527"/>
              <a:t> operators</a:t>
            </a: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Placeholder 4"/>
          <p:cNvSpPr txBox="1">
            <a:spLocks/>
          </p:cNvSpPr>
          <p:nvPr/>
        </p:nvSpPr>
        <p:spPr bwMode="auto">
          <a:xfrm>
            <a:off x="415262" y="1515435"/>
            <a:ext cx="9279850" cy="4796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646"/>
              <a:t>You may want to create a more complex expression when testing using </a:t>
            </a:r>
            <a:r>
              <a:rPr lang="en-US" altLang="en-US" sz="2646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en-US" sz="2646"/>
              <a:t> or </a:t>
            </a:r>
            <a:r>
              <a:rPr lang="en-US" altLang="en-US" sz="2646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altLang="en-US" sz="2646"/>
              <a:t>. 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205">
                <a:latin typeface="Courier New" panose="02070309020205020404" pitchFamily="49" charset="0"/>
                <a:cs typeface="Courier New" panose="02070309020205020404" pitchFamily="49" charset="0"/>
              </a:rPr>
              <a:t>age = 23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205">
                <a:latin typeface="Courier New" panose="02070309020205020404" pitchFamily="49" charset="0"/>
                <a:cs typeface="Courier New" panose="02070309020205020404" pitchFamily="49" charset="0"/>
              </a:rPr>
              <a:t>name = "Jemma"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205">
                <a:latin typeface="Courier New" panose="02070309020205020404" pitchFamily="49" charset="0"/>
                <a:cs typeface="Courier New" panose="02070309020205020404" pitchFamily="49" charset="0"/>
              </a:rPr>
              <a:t>height = 1.63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205" b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en-US" sz="2205">
                <a:latin typeface="Courier New" panose="02070309020205020404" pitchFamily="49" charset="0"/>
                <a:cs typeface="Courier New" panose="02070309020205020404" pitchFamily="49" charset="0"/>
              </a:rPr>
              <a:t> age == 23: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205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205" b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205">
                <a:latin typeface="Courier New" panose="02070309020205020404" pitchFamily="49" charset="0"/>
                <a:cs typeface="Courier New" panose="02070309020205020404" pitchFamily="49" charset="0"/>
              </a:rPr>
              <a:t>("Correct age")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205" b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en-US" sz="2205">
                <a:latin typeface="Courier New" panose="02070309020205020404" pitchFamily="49" charset="0"/>
                <a:cs typeface="Courier New" panose="02070309020205020404" pitchFamily="49" charset="0"/>
              </a:rPr>
              <a:t> name == "Jemma":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205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205" b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205">
                <a:latin typeface="Courier New" panose="02070309020205020404" pitchFamily="49" charset="0"/>
                <a:cs typeface="Courier New" panose="02070309020205020404" pitchFamily="49" charset="0"/>
              </a:rPr>
              <a:t>("Correct name")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205" b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en-US" sz="2205">
                <a:latin typeface="Courier New" panose="02070309020205020404" pitchFamily="49" charset="0"/>
                <a:cs typeface="Courier New" panose="02070309020205020404" pitchFamily="49" charset="0"/>
              </a:rPr>
              <a:t> height == 1.63: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205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205" b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205">
                <a:latin typeface="Courier New" panose="02070309020205020404" pitchFamily="49" charset="0"/>
                <a:cs typeface="Courier New" panose="02070309020205020404" pitchFamily="49" charset="0"/>
              </a:rPr>
              <a:t>("Correct height")</a:t>
            </a:r>
          </a:p>
        </p:txBody>
      </p:sp>
      <p:sp>
        <p:nvSpPr>
          <p:cNvPr id="16387" name="Title Placeholder 5"/>
          <p:cNvSpPr txBox="1">
            <a:spLocks/>
          </p:cNvSpPr>
          <p:nvPr/>
        </p:nvSpPr>
        <p:spPr bwMode="auto">
          <a:xfrm>
            <a:off x="415262" y="419982"/>
            <a:ext cx="9279850" cy="971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3527"/>
              <a:t>Introducing the </a:t>
            </a:r>
            <a:r>
              <a:rPr lang="en-GB" altLang="en-US" sz="3527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en-GB" altLang="en-US" sz="3527"/>
              <a:t>, </a:t>
            </a:r>
            <a:r>
              <a:rPr lang="en-GB" altLang="en-US" sz="3527">
                <a:latin typeface="Courier New" panose="02070309020205020404" pitchFamily="49" charset="0"/>
                <a:cs typeface="Courier New" panose="02070309020205020404" pitchFamily="49" charset="0"/>
              </a:rPr>
              <a:t>not</a:t>
            </a:r>
            <a:r>
              <a:rPr lang="en-GB" altLang="en-US" sz="3527"/>
              <a:t> and </a:t>
            </a:r>
            <a:r>
              <a:rPr lang="en-GB" altLang="en-US" sz="3527"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  <a:r>
              <a:rPr lang="en-GB" altLang="en-US" sz="3527"/>
              <a:t> operators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243303" y="4031827"/>
            <a:ext cx="4535805" cy="172098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GB" sz="2646" dirty="0">
                <a:latin typeface="+mn-lt"/>
              </a:rPr>
              <a:t>Could perform 3 tests to make sure the 3 variables are correct</a:t>
            </a:r>
          </a:p>
          <a:p>
            <a:pPr>
              <a:defRPr/>
            </a:pPr>
            <a:endParaRPr lang="en-GB" sz="2646" dirty="0">
              <a:latin typeface="+mn-lt"/>
            </a:endParaRPr>
          </a:p>
          <a:p>
            <a:pPr>
              <a:defRPr/>
            </a:pPr>
            <a:r>
              <a:rPr lang="en-GB" sz="2646" dirty="0">
                <a:latin typeface="+mn-lt"/>
              </a:rPr>
              <a:t>This seems inefficient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 flipH="1" flipV="1">
            <a:off x="3528377" y="3914582"/>
            <a:ext cx="1527685" cy="351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3985108" y="4434309"/>
            <a:ext cx="1238947" cy="348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3902861" y="4738796"/>
            <a:ext cx="1321194" cy="993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Placeholder 4"/>
          <p:cNvSpPr txBox="1">
            <a:spLocks/>
          </p:cNvSpPr>
          <p:nvPr/>
        </p:nvSpPr>
        <p:spPr bwMode="auto">
          <a:xfrm>
            <a:off x="415262" y="1515435"/>
            <a:ext cx="9279850" cy="4796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646"/>
              <a:t>Block executes only if both expressions return </a:t>
            </a:r>
            <a:r>
              <a:rPr lang="en-US" altLang="en-US" sz="2646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 sz="2646"/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205">
                <a:latin typeface="Courier New" panose="02070309020205020404" pitchFamily="49" charset="0"/>
                <a:cs typeface="Courier New" panose="02070309020205020404" pitchFamily="49" charset="0"/>
              </a:rPr>
              <a:t>age = 23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205">
                <a:latin typeface="Courier New" panose="02070309020205020404" pitchFamily="49" charset="0"/>
                <a:cs typeface="Courier New" panose="02070309020205020404" pitchFamily="49" charset="0"/>
              </a:rPr>
              <a:t>name = "Jemma"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205">
                <a:latin typeface="Courier New" panose="02070309020205020404" pitchFamily="49" charset="0"/>
                <a:cs typeface="Courier New" panose="02070309020205020404" pitchFamily="49" charset="0"/>
              </a:rPr>
              <a:t>height = 1.63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205" b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en-US" sz="2205">
                <a:latin typeface="Courier New" panose="02070309020205020404" pitchFamily="49" charset="0"/>
                <a:cs typeface="Courier New" panose="02070309020205020404" pitchFamily="49" charset="0"/>
              </a:rPr>
              <a:t> name == "Jemma" </a:t>
            </a:r>
            <a:r>
              <a:rPr lang="en-US" altLang="en-US" sz="2205" b="1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en-US" altLang="en-US" sz="2205">
                <a:latin typeface="Courier New" panose="02070309020205020404" pitchFamily="49" charset="0"/>
                <a:cs typeface="Courier New" panose="02070309020205020404" pitchFamily="49" charset="0"/>
              </a:rPr>
              <a:t> age == 23: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205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2205" b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205">
                <a:latin typeface="Courier New" panose="02070309020205020404" pitchFamily="49" charset="0"/>
                <a:cs typeface="Courier New" panose="02070309020205020404" pitchFamily="49" charset="0"/>
              </a:rPr>
              <a:t>("It is Jemma!")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205" i="1">
                <a:solidFill>
                  <a:srgbClr val="006600"/>
                </a:solidFill>
                <a:latin typeface="Courier New" panose="02070309020205020404" pitchFamily="49" charset="0"/>
              </a:rPr>
              <a:t>It is Jemma!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 sz="2205" i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 sz="2646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411" name="Title Placeholder 5"/>
          <p:cNvSpPr txBox="1">
            <a:spLocks/>
          </p:cNvSpPr>
          <p:nvPr/>
        </p:nvSpPr>
        <p:spPr bwMode="auto">
          <a:xfrm>
            <a:off x="415262" y="419982"/>
            <a:ext cx="9279850" cy="971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3527">
                <a:cs typeface="Courier New" panose="02070309020205020404" pitchFamily="49" charset="0"/>
              </a:rPr>
              <a:t>Using </a:t>
            </a:r>
            <a:r>
              <a:rPr lang="en-GB" altLang="en-US" sz="3527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endParaRPr lang="en-GB" altLang="en-US" sz="3527"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Placeholder 4"/>
          <p:cNvSpPr txBox="1">
            <a:spLocks/>
          </p:cNvSpPr>
          <p:nvPr/>
        </p:nvSpPr>
        <p:spPr bwMode="auto">
          <a:xfrm>
            <a:off x="415262" y="1515435"/>
            <a:ext cx="9279850" cy="4796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646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en-US" altLang="en-US" sz="2646">
                <a:cs typeface="Courier New" panose="02070309020205020404" pitchFamily="49" charset="0"/>
              </a:rPr>
              <a:t> can be chained more than once too: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 sz="2646"/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205">
                <a:latin typeface="Courier New" panose="02070309020205020404" pitchFamily="49" charset="0"/>
                <a:cs typeface="Courier New" panose="02070309020205020404" pitchFamily="49" charset="0"/>
              </a:rPr>
              <a:t>age = 23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205">
                <a:latin typeface="Courier New" panose="02070309020205020404" pitchFamily="49" charset="0"/>
                <a:cs typeface="Courier New" panose="02070309020205020404" pitchFamily="49" charset="0"/>
              </a:rPr>
              <a:t>name = "Jemma"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205">
                <a:latin typeface="Courier New" panose="02070309020205020404" pitchFamily="49" charset="0"/>
                <a:cs typeface="Courier New" panose="02070309020205020404" pitchFamily="49" charset="0"/>
              </a:rPr>
              <a:t>height = 1.63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205" b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en-US" sz="2205">
                <a:latin typeface="Courier New" panose="02070309020205020404" pitchFamily="49" charset="0"/>
                <a:cs typeface="Courier New" panose="02070309020205020404" pitchFamily="49" charset="0"/>
              </a:rPr>
              <a:t> name == "Jemma" </a:t>
            </a:r>
            <a:r>
              <a:rPr lang="en-US" altLang="en-US" sz="2205" b="1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en-US" altLang="en-US" sz="2205">
                <a:latin typeface="Courier New" panose="02070309020205020404" pitchFamily="49" charset="0"/>
                <a:cs typeface="Courier New" panose="02070309020205020404" pitchFamily="49" charset="0"/>
              </a:rPr>
              <a:t> age &gt;= 20 </a:t>
            </a:r>
            <a:r>
              <a:rPr lang="en-US" altLang="en-US" sz="2205" b="1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en-US" altLang="en-US" sz="2205">
                <a:latin typeface="Courier New" panose="02070309020205020404" pitchFamily="49" charset="0"/>
                <a:cs typeface="Courier New" panose="02070309020205020404" pitchFamily="49" charset="0"/>
              </a:rPr>
              <a:t> height &lt; 2: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205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2205" b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205">
                <a:latin typeface="Courier New" panose="02070309020205020404" pitchFamily="49" charset="0"/>
                <a:cs typeface="Courier New" panose="02070309020205020404" pitchFamily="49" charset="0"/>
              </a:rPr>
              <a:t>("It is like Jemma!")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205" i="1">
                <a:solidFill>
                  <a:srgbClr val="006600"/>
                </a:solidFill>
                <a:latin typeface="Courier New" panose="02070309020205020404" pitchFamily="49" charset="0"/>
              </a:rPr>
              <a:t>It is like Jemma!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 sz="2205" i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 sz="2646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435" name="Title Placeholder 5"/>
          <p:cNvSpPr txBox="1">
            <a:spLocks/>
          </p:cNvSpPr>
          <p:nvPr/>
        </p:nvSpPr>
        <p:spPr bwMode="auto">
          <a:xfrm>
            <a:off x="415262" y="419982"/>
            <a:ext cx="9279850" cy="971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3527">
                <a:cs typeface="Courier New" panose="02070309020205020404" pitchFamily="49" charset="0"/>
              </a:rPr>
              <a:t>Using </a:t>
            </a:r>
            <a:r>
              <a:rPr lang="en-GB" altLang="en-US" sz="3527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endParaRPr lang="en-GB" altLang="en-US" sz="3527"/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Placeholder 4"/>
          <p:cNvSpPr txBox="1">
            <a:spLocks/>
          </p:cNvSpPr>
          <p:nvPr/>
        </p:nvSpPr>
        <p:spPr bwMode="auto">
          <a:xfrm>
            <a:off x="415262" y="1515435"/>
            <a:ext cx="9279850" cy="4796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646">
                <a:latin typeface="Courier New" panose="02070309020205020404" pitchFamily="49" charset="0"/>
                <a:cs typeface="Courier New" panose="02070309020205020404" pitchFamily="49" charset="0"/>
              </a:rPr>
              <a:t>not</a:t>
            </a:r>
            <a:r>
              <a:rPr lang="en-US" altLang="en-US" sz="2646"/>
              <a:t> will reverse the Boolean result of an expression, we can use it to make blocks that execute only if the expression returns </a:t>
            </a:r>
            <a:r>
              <a:rPr lang="en-US" altLang="en-US" sz="2646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altLang="en-US" sz="2646"/>
              <a:t> or </a:t>
            </a:r>
            <a:r>
              <a:rPr lang="en-US" altLang="en-US" sz="2646"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205">
                <a:latin typeface="Courier New" panose="02070309020205020404" pitchFamily="49" charset="0"/>
                <a:cs typeface="Courier New" panose="02070309020205020404" pitchFamily="49" charset="0"/>
              </a:rPr>
              <a:t>age = 22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205">
                <a:latin typeface="Courier New" panose="02070309020205020404" pitchFamily="49" charset="0"/>
                <a:cs typeface="Courier New" panose="02070309020205020404" pitchFamily="49" charset="0"/>
              </a:rPr>
              <a:t>name = "Rachel"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205">
                <a:latin typeface="Courier New" panose="02070309020205020404" pitchFamily="49" charset="0"/>
                <a:cs typeface="Courier New" panose="02070309020205020404" pitchFamily="49" charset="0"/>
              </a:rPr>
              <a:t>height = 1.65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205" b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en-US" sz="2205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205" b="1">
                <a:latin typeface="Courier New" panose="02070309020205020404" pitchFamily="49" charset="0"/>
                <a:cs typeface="Courier New" panose="02070309020205020404" pitchFamily="49" charset="0"/>
              </a:rPr>
              <a:t>not</a:t>
            </a:r>
            <a:r>
              <a:rPr lang="en-US" altLang="en-US" sz="2205">
                <a:latin typeface="Courier New" panose="02070309020205020404" pitchFamily="49" charset="0"/>
                <a:cs typeface="Courier New" panose="02070309020205020404" pitchFamily="49" charset="0"/>
              </a:rPr>
              <a:t> name == "Jemma":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205" b="1">
                <a:latin typeface="Courier New" panose="02070309020205020404" pitchFamily="49" charset="0"/>
                <a:cs typeface="Courier New" panose="02070309020205020404" pitchFamily="49" charset="0"/>
              </a:rPr>
              <a:t>    print</a:t>
            </a:r>
            <a:r>
              <a:rPr lang="en-US" altLang="en-US" sz="2205">
                <a:latin typeface="Courier New" panose="02070309020205020404" pitchFamily="49" charset="0"/>
                <a:cs typeface="Courier New" panose="02070309020205020404" pitchFamily="49" charset="0"/>
              </a:rPr>
              <a:t>("It isn't Jemma!")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205" i="1">
                <a:solidFill>
                  <a:srgbClr val="006600"/>
                </a:solidFill>
                <a:latin typeface="Courier New" panose="02070309020205020404" pitchFamily="49" charset="0"/>
              </a:rPr>
              <a:t>It isn't Jemma!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 sz="2205" i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 sz="2646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459" name="Title Placeholder 5"/>
          <p:cNvSpPr txBox="1">
            <a:spLocks/>
          </p:cNvSpPr>
          <p:nvPr/>
        </p:nvSpPr>
        <p:spPr bwMode="auto">
          <a:xfrm>
            <a:off x="415262" y="419982"/>
            <a:ext cx="9279850" cy="971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3527">
                <a:cs typeface="Courier New" panose="02070309020205020404" pitchFamily="49" charset="0"/>
              </a:rPr>
              <a:t>Using </a:t>
            </a:r>
            <a:r>
              <a:rPr lang="en-GB" altLang="en-US" sz="3527">
                <a:latin typeface="Courier New" panose="02070309020205020404" pitchFamily="49" charset="0"/>
                <a:cs typeface="Courier New" panose="02070309020205020404" pitchFamily="49" charset="0"/>
              </a:rPr>
              <a:t>not</a:t>
            </a:r>
            <a:endParaRPr lang="en-GB" altLang="en-US" sz="3527"/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Placeholder 4"/>
          <p:cNvSpPr txBox="1">
            <a:spLocks/>
          </p:cNvSpPr>
          <p:nvPr/>
        </p:nvSpPr>
        <p:spPr bwMode="auto">
          <a:xfrm>
            <a:off x="415262" y="1515435"/>
            <a:ext cx="9279850" cy="4796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646">
                <a:cs typeface="Courier New" panose="02070309020205020404" pitchFamily="49" charset="0"/>
              </a:rPr>
              <a:t>Can be used to see if variable not in a collection: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205">
                <a:latin typeface="Courier New" panose="02070309020205020404" pitchFamily="49" charset="0"/>
                <a:cs typeface="Courier New" panose="02070309020205020404" pitchFamily="49" charset="0"/>
              </a:rPr>
              <a:t>x = 25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205" b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en-US" sz="2205">
                <a:latin typeface="Courier New" panose="02070309020205020404" pitchFamily="49" charset="0"/>
                <a:cs typeface="Courier New" panose="02070309020205020404" pitchFamily="49" charset="0"/>
              </a:rPr>
              <a:t> x </a:t>
            </a:r>
            <a:r>
              <a:rPr lang="en-US" altLang="en-US" sz="2205" b="1">
                <a:latin typeface="Courier New" panose="02070309020205020404" pitchFamily="49" charset="0"/>
                <a:cs typeface="Courier New" panose="02070309020205020404" pitchFamily="49" charset="0"/>
              </a:rPr>
              <a:t>not in </a:t>
            </a:r>
            <a:r>
              <a:rPr lang="en-US" altLang="en-US" sz="2205">
                <a:latin typeface="Courier New" panose="02070309020205020404" pitchFamily="49" charset="0"/>
                <a:cs typeface="Courier New" panose="02070309020205020404" pitchFamily="49" charset="0"/>
              </a:rPr>
              <a:t>[1, 2, 3]: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205" b="1">
                <a:latin typeface="Courier New" panose="02070309020205020404" pitchFamily="49" charset="0"/>
                <a:cs typeface="Courier New" panose="02070309020205020404" pitchFamily="49" charset="0"/>
              </a:rPr>
              <a:t>    print</a:t>
            </a:r>
            <a:r>
              <a:rPr lang="en-US" altLang="en-US" sz="2205">
                <a:latin typeface="Courier New" panose="02070309020205020404" pitchFamily="49" charset="0"/>
                <a:cs typeface="Courier New" panose="02070309020205020404" pitchFamily="49" charset="0"/>
              </a:rPr>
              <a:t>("Didn't find x in list")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205" i="1">
                <a:solidFill>
                  <a:srgbClr val="006600"/>
                </a:solidFill>
                <a:latin typeface="Courier New" panose="02070309020205020404" pitchFamily="49" charset="0"/>
              </a:rPr>
              <a:t>Didn't find x in list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 sz="2205" i="1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646">
                <a:cs typeface="Courier New" panose="02070309020205020404" pitchFamily="49" charset="0"/>
              </a:rPr>
              <a:t>Can even write </a:t>
            </a:r>
            <a:r>
              <a:rPr lang="en-US" altLang="en-US" sz="2646">
                <a:latin typeface="Courier New" panose="02070309020205020404" pitchFamily="49" charset="0"/>
                <a:cs typeface="Courier New" panose="02070309020205020404" pitchFamily="49" charset="0"/>
              </a:rPr>
              <a:t>is not</a:t>
            </a:r>
            <a:r>
              <a:rPr lang="en-US" altLang="en-US" sz="2646">
                <a:cs typeface="Courier New" panose="02070309020205020404" pitchFamily="49" charset="0"/>
              </a:rPr>
              <a:t> to compare:</a:t>
            </a:r>
            <a:endParaRPr lang="en-US" altLang="en-US" sz="2205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205" b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en-US" sz="2205">
                <a:latin typeface="Courier New" panose="02070309020205020404" pitchFamily="49" charset="0"/>
                <a:cs typeface="Courier New" panose="02070309020205020404" pitchFamily="49" charset="0"/>
              </a:rPr>
              <a:t> x </a:t>
            </a:r>
            <a:r>
              <a:rPr lang="en-US" altLang="en-US" sz="2205" b="1">
                <a:latin typeface="Courier New" panose="02070309020205020404" pitchFamily="49" charset="0"/>
                <a:cs typeface="Courier New" panose="02070309020205020404" pitchFamily="49" charset="0"/>
              </a:rPr>
              <a:t>is not </a:t>
            </a:r>
            <a:r>
              <a:rPr lang="en-US" altLang="en-US" sz="2205">
                <a:latin typeface="Courier New" panose="02070309020205020404" pitchFamily="49" charset="0"/>
                <a:cs typeface="Courier New" panose="02070309020205020404" pitchFamily="49" charset="0"/>
              </a:rPr>
              <a:t>100: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205" b="1">
                <a:latin typeface="Courier New" panose="02070309020205020404" pitchFamily="49" charset="0"/>
                <a:cs typeface="Courier New" panose="02070309020205020404" pitchFamily="49" charset="0"/>
              </a:rPr>
              <a:t>    print</a:t>
            </a:r>
            <a:r>
              <a:rPr lang="en-US" altLang="en-US" sz="2205">
                <a:latin typeface="Courier New" panose="02070309020205020404" pitchFamily="49" charset="0"/>
                <a:cs typeface="Courier New" panose="02070309020205020404" pitchFamily="49" charset="0"/>
              </a:rPr>
              <a:t>("x is not 100")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205" i="1">
                <a:solidFill>
                  <a:srgbClr val="006600"/>
                </a:solidFill>
                <a:latin typeface="Courier New" panose="02070309020205020404" pitchFamily="49" charset="0"/>
              </a:rPr>
              <a:t>x is not 100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 sz="2205" i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 sz="2646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483" name="Title Placeholder 5"/>
          <p:cNvSpPr txBox="1">
            <a:spLocks/>
          </p:cNvSpPr>
          <p:nvPr/>
        </p:nvSpPr>
        <p:spPr bwMode="auto">
          <a:xfrm>
            <a:off x="415262" y="419982"/>
            <a:ext cx="9279850" cy="971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3527">
                <a:cs typeface="Courier New" panose="02070309020205020404" pitchFamily="49" charset="0"/>
              </a:rPr>
              <a:t>Using </a:t>
            </a:r>
            <a:r>
              <a:rPr lang="en-GB" altLang="en-US" sz="3527">
                <a:latin typeface="Courier New" panose="02070309020205020404" pitchFamily="49" charset="0"/>
                <a:cs typeface="Courier New" panose="02070309020205020404" pitchFamily="49" charset="0"/>
              </a:rPr>
              <a:t>not</a:t>
            </a:r>
            <a:endParaRPr lang="en-GB" altLang="en-US" sz="3527"/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Placeholder 4"/>
          <p:cNvSpPr txBox="1">
            <a:spLocks/>
          </p:cNvSpPr>
          <p:nvPr/>
        </p:nvSpPr>
        <p:spPr bwMode="auto">
          <a:xfrm>
            <a:off x="415262" y="1515435"/>
            <a:ext cx="9279850" cy="49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646"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  <a:r>
              <a:rPr lang="en-US" altLang="en-US" sz="2646">
                <a:cs typeface="Courier New" panose="02070309020205020404" pitchFamily="49" charset="0"/>
              </a:rPr>
              <a:t> will return </a:t>
            </a:r>
            <a:r>
              <a:rPr lang="en-US" altLang="en-US" sz="2646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altLang="en-US" sz="2646">
                <a:cs typeface="Courier New" panose="02070309020205020404" pitchFamily="49" charset="0"/>
              </a:rPr>
              <a:t> if either or both expressions are </a:t>
            </a:r>
            <a:r>
              <a:rPr lang="en-US" altLang="en-US" sz="2646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altLang="en-US" sz="2646">
                <a:cs typeface="Courier New" panose="02070309020205020404" pitchFamily="49" charset="0"/>
              </a:rPr>
              <a:t>: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205">
                <a:latin typeface="Courier New" panose="02070309020205020404" pitchFamily="49" charset="0"/>
                <a:cs typeface="Courier New" panose="02070309020205020404" pitchFamily="49" charset="0"/>
              </a:rPr>
              <a:t>greeting = "Hello"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205" b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en-US" sz="2205">
                <a:latin typeface="Courier New" panose="02070309020205020404" pitchFamily="49" charset="0"/>
                <a:cs typeface="Courier New" panose="02070309020205020404" pitchFamily="49" charset="0"/>
              </a:rPr>
              <a:t> greeting == "Hi" or greeting == "Hello":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205" b="1">
                <a:latin typeface="Courier New" panose="02070309020205020404" pitchFamily="49" charset="0"/>
                <a:cs typeface="Courier New" panose="02070309020205020404" pitchFamily="49" charset="0"/>
              </a:rPr>
              <a:t>    print</a:t>
            </a:r>
            <a:r>
              <a:rPr lang="en-US" altLang="en-US" sz="2205">
                <a:latin typeface="Courier New" panose="02070309020205020404" pitchFamily="49" charset="0"/>
                <a:cs typeface="Courier New" panose="02070309020205020404" pitchFamily="49" charset="0"/>
              </a:rPr>
              <a:t>("Good day")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205" i="1">
                <a:solidFill>
                  <a:srgbClr val="006600"/>
                </a:solidFill>
                <a:latin typeface="Courier New" panose="02070309020205020404" pitchFamily="49" charset="0"/>
              </a:rPr>
              <a:t>Good day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 sz="2205" i="1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646">
                <a:cs typeface="Courier New" panose="02070309020205020404" pitchFamily="49" charset="0"/>
              </a:rPr>
              <a:t>Can be chained more than once: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205">
                <a:latin typeface="Courier New" panose="02070309020205020404" pitchFamily="49" charset="0"/>
                <a:cs typeface="Courier New" panose="02070309020205020404" pitchFamily="49" charset="0"/>
              </a:rPr>
              <a:t>x = 25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205" b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en-US" sz="2205">
                <a:latin typeface="Courier New" panose="02070309020205020404" pitchFamily="49" charset="0"/>
                <a:cs typeface="Courier New" panose="02070309020205020404" pitchFamily="49" charset="0"/>
              </a:rPr>
              <a:t> x &lt; 0 </a:t>
            </a:r>
            <a:r>
              <a:rPr lang="en-US" altLang="en-US" sz="2205" b="1"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  <a:r>
              <a:rPr lang="en-US" altLang="en-US" sz="2205">
                <a:latin typeface="Courier New" panose="02070309020205020404" pitchFamily="49" charset="0"/>
                <a:cs typeface="Courier New" panose="02070309020205020404" pitchFamily="49" charset="0"/>
              </a:rPr>
              <a:t> x &gt; 100 </a:t>
            </a:r>
            <a:r>
              <a:rPr lang="en-US" altLang="en-US" sz="2205" b="1"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  <a:r>
              <a:rPr lang="en-US" altLang="en-US" sz="2205">
                <a:latin typeface="Courier New" panose="02070309020205020404" pitchFamily="49" charset="0"/>
                <a:cs typeface="Courier New" panose="02070309020205020404" pitchFamily="49" charset="0"/>
              </a:rPr>
              <a:t> x == 25: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205" b="1">
                <a:latin typeface="Courier New" panose="02070309020205020404" pitchFamily="49" charset="0"/>
                <a:cs typeface="Courier New" panose="02070309020205020404" pitchFamily="49" charset="0"/>
              </a:rPr>
              <a:t>    print</a:t>
            </a:r>
            <a:r>
              <a:rPr lang="en-US" altLang="en-US" sz="2205">
                <a:latin typeface="Courier New" panose="02070309020205020404" pitchFamily="49" charset="0"/>
                <a:cs typeface="Courier New" panose="02070309020205020404" pitchFamily="49" charset="0"/>
              </a:rPr>
              <a:t>("x is correct")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205" i="1">
                <a:solidFill>
                  <a:srgbClr val="006600"/>
                </a:solidFill>
                <a:latin typeface="Courier New" panose="02070309020205020404" pitchFamily="49" charset="0"/>
              </a:rPr>
              <a:t>x is correct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 sz="2205" i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 sz="2646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507" name="Title Placeholder 5"/>
          <p:cNvSpPr txBox="1">
            <a:spLocks/>
          </p:cNvSpPr>
          <p:nvPr/>
        </p:nvSpPr>
        <p:spPr bwMode="auto">
          <a:xfrm>
            <a:off x="415262" y="419982"/>
            <a:ext cx="9279850" cy="971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3527">
                <a:cs typeface="Courier New" panose="02070309020205020404" pitchFamily="49" charset="0"/>
              </a:rPr>
              <a:t>Using </a:t>
            </a:r>
            <a:r>
              <a:rPr lang="en-GB" altLang="en-US" sz="3527"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  <a:endParaRPr lang="en-GB" altLang="en-US" sz="3527"/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Placeholder 4"/>
          <p:cNvSpPr txBox="1">
            <a:spLocks/>
          </p:cNvSpPr>
          <p:nvPr/>
        </p:nvSpPr>
        <p:spPr bwMode="auto">
          <a:xfrm>
            <a:off x="415262" y="1515435"/>
            <a:ext cx="9279850" cy="49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646">
                <a:cs typeface="Courier New" panose="02070309020205020404" pitchFamily="49" charset="0"/>
              </a:rPr>
              <a:t>All of these operators can be chained together to create more complex expressions: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1984">
                <a:latin typeface="Courier New" panose="02070309020205020404" pitchFamily="49" charset="0"/>
                <a:cs typeface="Courier New" panose="02070309020205020404" pitchFamily="49" charset="0"/>
              </a:rPr>
              <a:t>start = False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1984">
                <a:latin typeface="Courier New" panose="02070309020205020404" pitchFamily="49" charset="0"/>
                <a:cs typeface="Courier New" panose="02070309020205020404" pitchFamily="49" charset="0"/>
              </a:rPr>
              <a:t>end = 55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1984">
                <a:latin typeface="Courier New" panose="02070309020205020404" pitchFamily="49" charset="0"/>
                <a:cs typeface="Courier New" panose="02070309020205020404" pitchFamily="49" charset="0"/>
              </a:rPr>
              <a:t>status = "STARTED"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1984" b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en-US" sz="1984">
                <a:latin typeface="Courier New" panose="02070309020205020404" pitchFamily="49" charset="0"/>
                <a:cs typeface="Courier New" panose="02070309020205020404" pitchFamily="49" charset="0"/>
              </a:rPr>
              <a:t> status == "STARTED" </a:t>
            </a:r>
            <a:r>
              <a:rPr lang="en-US" altLang="en-US" sz="1984" b="1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en-US" altLang="en-US" sz="1984">
                <a:latin typeface="Courier New" panose="02070309020205020404" pitchFamily="49" charset="0"/>
                <a:cs typeface="Courier New" panose="02070309020205020404" pitchFamily="49" charset="0"/>
              </a:rPr>
              <a:t> (start </a:t>
            </a:r>
            <a:r>
              <a:rPr lang="en-US" altLang="en-US" sz="1984" b="1">
                <a:latin typeface="Courier New" panose="02070309020205020404" pitchFamily="49" charset="0"/>
                <a:cs typeface="Courier New" panose="02070309020205020404" pitchFamily="49" charset="0"/>
              </a:rPr>
              <a:t>is not </a:t>
            </a:r>
            <a:r>
              <a:rPr lang="en-US" altLang="en-US" sz="1984">
                <a:latin typeface="Courier New" panose="02070309020205020404" pitchFamily="49" charset="0"/>
                <a:cs typeface="Courier New" panose="02070309020205020404" pitchFamily="49" charset="0"/>
              </a:rPr>
              <a:t>False </a:t>
            </a:r>
            <a:r>
              <a:rPr lang="en-US" altLang="en-US" sz="1984" b="1"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  <a:r>
              <a:rPr lang="en-US" altLang="en-US" sz="1984">
                <a:latin typeface="Courier New" panose="02070309020205020404" pitchFamily="49" charset="0"/>
                <a:cs typeface="Courier New" panose="02070309020205020404" pitchFamily="49" charset="0"/>
              </a:rPr>
              <a:t> end &gt; 0):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1984" b="1">
                <a:latin typeface="Courier New" panose="02070309020205020404" pitchFamily="49" charset="0"/>
                <a:cs typeface="Courier New" panose="02070309020205020404" pitchFamily="49" charset="0"/>
              </a:rPr>
              <a:t>    print</a:t>
            </a:r>
            <a:r>
              <a:rPr lang="en-US" altLang="en-US" sz="1984">
                <a:latin typeface="Courier New" panose="02070309020205020404" pitchFamily="49" charset="0"/>
                <a:cs typeface="Courier New" panose="02070309020205020404" pitchFamily="49" charset="0"/>
              </a:rPr>
              <a:t>("Running")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1984" i="1">
                <a:solidFill>
                  <a:srgbClr val="006600"/>
                </a:solidFill>
                <a:latin typeface="Courier New" panose="02070309020205020404" pitchFamily="49" charset="0"/>
              </a:rPr>
              <a:t>Running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 sz="2205" i="1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646">
                <a:cs typeface="Courier New" panose="02070309020205020404" pitchFamily="49" charset="0"/>
              </a:rPr>
              <a:t>You might need brackets (as above) to specify the precedence of evaluation of expressions.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 sz="2646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531" name="Title Placeholder 5"/>
          <p:cNvSpPr txBox="1">
            <a:spLocks/>
          </p:cNvSpPr>
          <p:nvPr/>
        </p:nvSpPr>
        <p:spPr bwMode="auto">
          <a:xfrm>
            <a:off x="415262" y="419982"/>
            <a:ext cx="9279850" cy="971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3527"/>
              <a:t>Chaining all of these operators</a:t>
            </a: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914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125" y="1055688"/>
            <a:ext cx="7143750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66915" name="Text Box 4"/>
          <p:cNvSpPr txBox="1">
            <a:spLocks noChangeArrowheads="1"/>
          </p:cNvSpPr>
          <p:nvPr/>
        </p:nvSpPr>
        <p:spPr bwMode="auto">
          <a:xfrm>
            <a:off x="3771900" y="4883150"/>
            <a:ext cx="2651125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algn="ctr" eaLnBrk="1">
              <a:lnSpc>
                <a:spcPct val="102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600">
                <a:solidFill>
                  <a:srgbClr val="000000"/>
                </a:solidFill>
                <a:latin typeface="Calibri" panose="020F0502020204030204" pitchFamily="34" charset="0"/>
              </a:rPr>
              <a:t>September 2010</a:t>
            </a:r>
          </a:p>
        </p:txBody>
      </p:sp>
      <p:sp>
        <p:nvSpPr>
          <p:cNvPr id="166916" name="Text Box 5"/>
          <p:cNvSpPr txBox="1">
            <a:spLocks noChangeArrowheads="1"/>
          </p:cNvSpPr>
          <p:nvPr/>
        </p:nvSpPr>
        <p:spPr bwMode="auto">
          <a:xfrm>
            <a:off x="4302125" y="3046413"/>
            <a:ext cx="1590675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algn="ctr" eaLnBrk="1">
              <a:lnSpc>
                <a:spcPct val="102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600">
                <a:solidFill>
                  <a:srgbClr val="000000"/>
                </a:solidFill>
                <a:latin typeface="Calibri" panose="020F0502020204030204" pitchFamily="34" charset="0"/>
              </a:rPr>
              <a:t>created by</a:t>
            </a:r>
          </a:p>
        </p:txBody>
      </p:sp>
      <p:sp>
        <p:nvSpPr>
          <p:cNvPr id="166917" name="Text Box 6"/>
          <p:cNvSpPr txBox="1">
            <a:spLocks noChangeArrowheads="1"/>
          </p:cNvSpPr>
          <p:nvPr/>
        </p:nvSpPr>
        <p:spPr bwMode="auto">
          <a:xfrm>
            <a:off x="4000500" y="3911600"/>
            <a:ext cx="2193925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algn="ctr" eaLnBrk="1">
              <a:lnSpc>
                <a:spcPct val="102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3200">
                <a:solidFill>
                  <a:srgbClr val="000000"/>
                </a:solidFill>
                <a:latin typeface="Calibri" panose="020F0502020204030204" pitchFamily="34" charset="0"/>
              </a:rPr>
              <a:t>Greg Wilson</a:t>
            </a:r>
          </a:p>
        </p:txBody>
      </p:sp>
      <p:pic>
        <p:nvPicPr>
          <p:cNvPr id="16691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50" y="6194425"/>
            <a:ext cx="2266950" cy="858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66919" name="Text Box 5"/>
          <p:cNvSpPr txBox="1">
            <a:spLocks noChangeArrowheads="1"/>
          </p:cNvSpPr>
          <p:nvPr/>
        </p:nvSpPr>
        <p:spPr bwMode="auto">
          <a:xfrm>
            <a:off x="3116263" y="6186488"/>
            <a:ext cx="6478587" cy="906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02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1400">
                <a:solidFill>
                  <a:srgbClr val="000000"/>
                </a:solidFill>
                <a:latin typeface="Calibri" panose="020F0502020204030204" pitchFamily="34" charset="0"/>
              </a:rPr>
              <a:t>Copyright </a:t>
            </a:r>
            <a:r>
              <a:rPr lang="en-US" altLang="en-US" sz="1400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© Software Carpentry 2010</a:t>
            </a:r>
          </a:p>
          <a:p>
            <a:pPr eaLnBrk="1">
              <a:lnSpc>
                <a:spcPct val="14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1400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This work is licensed under the Creative Commons Attribution License</a:t>
            </a:r>
          </a:p>
          <a:p>
            <a:pPr eaLnBrk="1">
              <a:lnSpc>
                <a:spcPct val="14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1400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See http://software-carpentry.org/license.html for more information.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UKRI-stfc-nerc-ceda-ncas-nceo-softwarecarpentry-Presentation-Templat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KRI-stfc-nerc-ceda-ncas-nceo-softwarecarpentry-Presentation-Template.pptx" id="{3B8AF6F5-812E-41B1-BAB1-E35F4A3D09E8}" vid="{C9AE9EAB-9635-41B0-B34C-FD6CE403B25B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UKRI-stfc-nerc-ceda-ncas-nceo-softwarecarpentry-Presentation-Template</Template>
  <TotalTime>2092</TotalTime>
  <Words>4066</Words>
  <Application>Microsoft Macintosh PowerPoint</Application>
  <PresentationFormat>Custom</PresentationFormat>
  <Paragraphs>857</Paragraphs>
  <Slides>99</Slides>
  <Notes>78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99</vt:i4>
      </vt:variant>
    </vt:vector>
  </HeadingPairs>
  <TitlesOfParts>
    <vt:vector size="104" baseType="lpstr">
      <vt:lpstr>Arial</vt:lpstr>
      <vt:lpstr>Calibri</vt:lpstr>
      <vt:lpstr>Courier New</vt:lpstr>
      <vt:lpstr>Times New Roman</vt:lpstr>
      <vt:lpstr>UKRI-stfc-nerc-ceda-ncas-nceo-softwarecarpentry-Presentation-Template</vt:lpstr>
      <vt:lpstr>Python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Stop here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Python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Greg Wilson</dc:creator>
  <cp:lastModifiedBy>Mahir, Kazi (STFC,RAL,RALSP)</cp:lastModifiedBy>
  <cp:revision>228</cp:revision>
  <cp:lastPrinted>1601-01-01T00:00:00Z</cp:lastPrinted>
  <dcterms:created xsi:type="dcterms:W3CDTF">2010-10-09T19:29:06Z</dcterms:created>
  <dcterms:modified xsi:type="dcterms:W3CDTF">2021-09-10T15:10:29Z</dcterms:modified>
</cp:coreProperties>
</file>