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628" r:id="rId13"/>
    <p:sldId id="626" r:id="rId14"/>
    <p:sldId id="570" r:id="rId15"/>
    <p:sldId id="571" r:id="rId16"/>
    <p:sldId id="572" r:id="rId17"/>
    <p:sldId id="573" r:id="rId18"/>
    <p:sldId id="574" r:id="rId19"/>
    <p:sldId id="575" r:id="rId20"/>
    <p:sldId id="526" r:id="rId21"/>
    <p:sldId id="578" r:id="rId22"/>
    <p:sldId id="576" r:id="rId23"/>
    <p:sldId id="577" r:id="rId24"/>
    <p:sldId id="579" r:id="rId25"/>
    <p:sldId id="622" r:id="rId26"/>
    <p:sldId id="580" r:id="rId27"/>
    <p:sldId id="581" r:id="rId28"/>
    <p:sldId id="582" r:id="rId29"/>
    <p:sldId id="583" r:id="rId30"/>
    <p:sldId id="586" r:id="rId31"/>
    <p:sldId id="587" r:id="rId32"/>
    <p:sldId id="588" r:id="rId33"/>
    <p:sldId id="589" r:id="rId34"/>
    <p:sldId id="591" r:id="rId35"/>
    <p:sldId id="593" r:id="rId36"/>
    <p:sldId id="594" r:id="rId37"/>
    <p:sldId id="625" r:id="rId38"/>
    <p:sldId id="623" r:id="rId39"/>
    <p:sldId id="624" r:id="rId40"/>
    <p:sldId id="62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579" autoAdjust="0"/>
  </p:normalViewPr>
  <p:slideViewPr>
    <p:cSldViewPr>
      <p:cViewPr varScale="1">
        <p:scale>
          <a:sx n="124" d="100"/>
          <a:sy n="124" d="100"/>
        </p:scale>
        <p:origin x="17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F9DC5-3684-4131-81B4-8223FD2C4D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275A54-D693-4CA0-9230-1425413BAE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E29B01-82FF-4821-8B9C-EE2D8CD31F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8B9E50-3285-4C42-855E-3458611A09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167DDB-9FE0-4431-8B65-5F62536D72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8281B8-6BC4-44AE-BA3E-C4569B3B30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F6F37C-D299-41C8-B5A4-E8F8325E07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D15C8A-8695-4003-8DEC-927AE2FF1A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224DBB-1696-4A90-8BA5-455D0C97498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0CAEE-9874-4AC2-8F83-DFA5CF5AC6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2BC596-CD2D-45C5-947C-661FBCC98F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6214DB-C719-4881-8CF1-F21DC6B58C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8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411A87-FA29-4924-A750-14A0AA9ED5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0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A898F-F5B9-493F-A439-DA0B213910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3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9CE82-7E10-4886-ABA0-02BE3F5892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533018-96AB-4ECB-90B8-1EE2D9B996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5A82F60-DD58-487C-92CB-C044C3AAEE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BB609C4-0AA8-4B42-AE69-2250D4FDE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7857DD-2B56-4B1A-AD94-C4CC30FDE8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CDB05-7C3B-4F7C-8077-757C9D4C43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16971B-D947-4AAC-9E99-6E79380188E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7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Iwi and </a:t>
            </a:r>
            <a:r>
              <a:rPr lang="en-GB" sz="140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dirty="0"/>
              <a:t>Set combiners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will </a:t>
            </a:r>
            <a:r>
              <a:rPr lang="en-GB" sz="2400" b="1" dirty="0"/>
              <a:t>ONLY</a:t>
            </a:r>
            <a:r>
              <a:rPr lang="en-GB" sz="2400" dirty="0"/>
              <a:t> work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equivalent methods will work with anything you can loop 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set1 = { 2, 3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set2 = { 3, 4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( 3, 4 )</a:t>
            </a:r>
            <a:endParaRPr lang="en-GB" sz="220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08104" y="3933056"/>
            <a:ext cx="2880320" cy="936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FAILS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08104" y="5053653"/>
            <a:ext cx="2880320" cy="9361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SUCCEEDS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42721" y="3326761"/>
            <a:ext cx="7771680" cy="8625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5443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2721" y="4202280"/>
            <a:ext cx="6857280" cy="55296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177"/>
              <a:t>Dictionaries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latin typeface="Calibri" panose="020F0502020204030204" pitchFamily="34" charset="0"/>
              </a:rPr>
              <a:t>dictionary?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 collection of key/value pairs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Keys are: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Immutable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296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35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Stored in order of entry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03521" y="4055401"/>
            <a:ext cx="2090880" cy="10974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177" dirty="0">
                <a:latin typeface="+mn-lt"/>
              </a:rPr>
              <a:t>Since Python 3.7 – before were unordered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45601" y="4160521"/>
            <a:ext cx="1357920" cy="14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95360" y="701641"/>
            <a:ext cx="4137736" cy="41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No restrictions on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5407506" cy="47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54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Immutable – they </a:t>
            </a:r>
            <a:r>
              <a:rPr lang="en-US" altLang="en-US" sz="2540" i="1">
                <a:solidFill>
                  <a:srgbClr val="808080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/>
              <a:t>A type of </a:t>
            </a:r>
            <a:r>
              <a:rPr lang="en-GB" altLang="en-US" sz="2400" u="sng"/>
              <a:t>collection</a:t>
            </a:r>
            <a:r>
              <a:rPr lang="en-GB" altLang="en-US" sz="2400"/>
              <a:t> (as are lists and tuples). 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400"/>
              <a:t>Main differences from a list:</a:t>
            </a:r>
          </a:p>
          <a:p>
            <a:pPr lvl="1" eaLnBrk="1" hangingPunct="1"/>
            <a:r>
              <a:rPr lang="en-GB" altLang="en-US" u="sng">
                <a:cs typeface="DejaVu Sans" pitchFamily="34" charset="0"/>
              </a:rPr>
              <a:t>Unordered</a:t>
            </a:r>
            <a:r>
              <a:rPr lang="en-GB" altLang="en-US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/>
              <a:t>printing / looping over set gives elements in no particular order</a:t>
            </a:r>
          </a:p>
          <a:p>
            <a:pPr eaLnBrk="1" hangingPunct="1"/>
            <a:endParaRPr lang="en-GB" altLang="en-US" sz="1600">
              <a:cs typeface="DejaVu Sans" pitchFamily="34" charset="0"/>
            </a:endParaRPr>
          </a:p>
          <a:p>
            <a:pPr eaLnBrk="1" hangingPunct="1"/>
            <a:r>
              <a:rPr lang="en-GB" altLang="en-US" sz="2400">
                <a:cs typeface="DejaVu Sans" pitchFamily="34" charset="0"/>
              </a:rPr>
              <a:t>Collection of </a:t>
            </a:r>
            <a:r>
              <a:rPr lang="en-GB" altLang="en-US" sz="2400" u="sng">
                <a:cs typeface="DejaVu Sans" pitchFamily="34" charset="0"/>
              </a:rPr>
              <a:t>distinct</a:t>
            </a:r>
            <a:r>
              <a:rPr lang="en-GB" altLang="en-US" sz="240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>
                <a:cs typeface="DejaVu Sans" pitchFamily="34" charset="0"/>
              </a:rPr>
              <a:t>The same element can only appear once.</a:t>
            </a:r>
            <a:br>
              <a:rPr lang="en-GB" altLang="en-US" sz="2600">
                <a:cs typeface="DejaVu Sans" pitchFamily="34" charset="0"/>
              </a:rPr>
            </a:br>
            <a:endParaRPr lang="en-GB" altLang="en-US" sz="160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91259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54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91259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54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Retrieve values by putting key in []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96801" y="4174921"/>
            <a:ext cx="556460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birthdays['Turing'] = 1612 </a:t>
            </a:r>
            <a:r>
              <a:rPr lang="en-US" altLang="en-US" sz="2177">
                <a:solidFill>
                  <a:srgbClr val="FFC000"/>
                </a:solidFill>
                <a:latin typeface="Courier New" panose="02070309020205020404" pitchFamily="49" charset="0"/>
              </a:rPr>
              <a:t># that's not right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93921" y="2637001"/>
            <a:ext cx="7860960" cy="1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 print</a:t>
            </a:r>
            <a:r>
              <a:rPr lang="en-US" altLang="en-US" sz="2177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{'Turing' : 1912, 'Newton' : 1642, 'Darwin' : 1809}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latin typeface="Calibri" panose="020F0502020204030204" pitchFamily="34" charset="0"/>
              </a:rPr>
              <a:t>before</a:t>
            </a:r>
            <a:r>
              <a:rPr lang="en-US" altLang="en-US" sz="2540">
                <a:latin typeface="Calibri" panose="020F0502020204030204" pitchFamily="34" charset="0"/>
              </a:rPr>
              <a:t> use</a:t>
            </a:r>
            <a:endParaRPr lang="en-US" altLang="en-US" sz="254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rgbClr val="00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rgbClr val="000000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FF0000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>
                <a:latin typeface="Courier New" panose="02070309020205020404" pitchFamily="49" charset="0"/>
              </a:rPr>
              <a:t>in</a:t>
            </a:r>
            <a:endParaRPr lang="en-US" altLang="en-US" sz="254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93921" y="3184201"/>
            <a:ext cx="786096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'Nightingale'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'Darwin'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in</a:t>
            </a:r>
            <a:endParaRPr lang="en-US" altLang="en-US" sz="254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3662221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Use </a:t>
            </a:r>
            <a:r>
              <a:rPr lang="en-US" altLang="en-US" sz="2540"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latin typeface="Calibri" panose="020F0502020204030204" pitchFamily="34" charset="0"/>
              </a:rPr>
              <a:t> to loop over keys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>
                <a:solidFill>
                  <a:srgbClr val="000000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>
              <a:solidFill>
                <a:srgbClr val="000000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95361" y="2046601"/>
            <a:ext cx="786096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</a:t>
            </a:r>
            <a:r>
              <a:rPr lang="en-US" altLang="en-US" sz="2177" b="1">
                <a:latin typeface="Courier New" panose="02070309020205020404" pitchFamily="49" charset="0"/>
              </a:rPr>
              <a:t>for</a:t>
            </a:r>
            <a:r>
              <a:rPr lang="en-US" altLang="en-US" sz="2177">
                <a:latin typeface="Courier New" panose="02070309020205020404" pitchFamily="49" charset="0"/>
              </a:rPr>
              <a:t> name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>
                <a:latin typeface="Courier New" panose="02070309020205020404" pitchFamily="49" charset="0"/>
              </a:rPr>
              <a:t>...   </a:t>
            </a:r>
            <a:r>
              <a:rPr lang="en-US" altLang="en-US" sz="2177" b="1">
                <a:latin typeface="Courier New" panose="02070309020205020404" pitchFamily="49" charset="0"/>
              </a:rPr>
              <a:t>print</a:t>
            </a:r>
            <a:r>
              <a:rPr lang="en-US" altLang="en-US" sz="2177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77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>
                <a:solidFill>
                  <a:schemeClr val="bg2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8812028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 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1996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sz="199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sz="1996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1996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885050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1814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person.setdefault('profession',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>
                <a:latin typeface="Courier New" panose="02070309020205020404" pitchFamily="49" charset="0"/>
              </a:rPr>
              <a:t>&gt;&gt;&gt;</a:t>
            </a:r>
            <a:r>
              <a:rPr lang="en-US" altLang="en-US" sz="1814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1814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885050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1996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996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want to ask questions such 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can store information in sets, e.g.: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wind 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temperature 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Answer 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95361" y="2331721"/>
            <a:ext cx="7860960" cy="31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>
                <a:latin typeface="Courier New" panose="02070309020205020404" pitchFamily="49" charset="0"/>
              </a:rPr>
              <a:t>&gt;&gt;&gt;</a:t>
            </a:r>
            <a:r>
              <a:rPr lang="en-GB" altLang="en-US" sz="1814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>
                <a:latin typeface="Courier New" panose="02070309020205020404" pitchFamily="49" charset="0"/>
              </a:rPr>
              <a:t>&gt;&gt;&gt;</a:t>
            </a:r>
            <a:r>
              <a:rPr lang="en-GB" altLang="en-US" sz="1814">
                <a:latin typeface="Courier New" panose="02070309020205020404" pitchFamily="49" charset="0"/>
              </a:rPr>
              <a:t> heights.items()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dict_items([('Everest',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>
                <a:latin typeface="Courier New" panose="02070309020205020404" pitchFamily="49" charset="0"/>
              </a:rPr>
              <a:t>&gt;&gt;&gt;</a:t>
            </a:r>
            <a:r>
              <a:rPr lang="en-GB" altLang="en-US" sz="1814">
                <a:latin typeface="Courier New" panose="02070309020205020404" pitchFamily="49" charset="0"/>
              </a:rPr>
              <a:t> </a:t>
            </a:r>
            <a:r>
              <a:rPr lang="en-GB" altLang="en-US" sz="1814" b="1">
                <a:latin typeface="Courier New" panose="02070309020205020404" pitchFamily="49" charset="0"/>
              </a:rPr>
              <a:t>for</a:t>
            </a:r>
            <a:r>
              <a:rPr lang="en-GB" altLang="en-US" sz="1814">
                <a:latin typeface="Courier New" panose="02070309020205020404" pitchFamily="49" charset="0"/>
              </a:rPr>
              <a:t> (mountain, height) </a:t>
            </a:r>
            <a:r>
              <a:rPr lang="en-GB" altLang="en-US" sz="1814" b="1">
                <a:latin typeface="Courier New" panose="02070309020205020404" pitchFamily="49" charset="0"/>
              </a:rPr>
              <a:t>in</a:t>
            </a:r>
            <a:r>
              <a:rPr lang="en-GB" altLang="en-US" sz="1814">
                <a:latin typeface="Courier New" panose="02070309020205020404" pitchFamily="49" charset="0"/>
              </a:rPr>
              <a:t> heights.items():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>
                <a:latin typeface="Courier New" panose="02070309020205020404" pitchFamily="49" charset="0"/>
              </a:rPr>
              <a:t>        </a:t>
            </a:r>
            <a:r>
              <a:rPr lang="en-GB" altLang="en-US" sz="1814" b="1">
                <a:latin typeface="Courier New" panose="02070309020205020404" pitchFamily="49" charset="0"/>
              </a:rPr>
              <a:t>print</a:t>
            </a:r>
            <a:r>
              <a:rPr lang="en-GB" altLang="en-US" sz="1814">
                <a:latin typeface="Courier New" panose="02070309020205020404" pitchFamily="49" charset="0"/>
              </a:rPr>
              <a:t>("{0} is {1}m high".format(mountain, height))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95361" y="345961"/>
            <a:ext cx="7882286" cy="180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54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540" dirty="0">
                <a:latin typeface="Calibri" panose="020F0502020204030204" pitchFamily="34" charset="0"/>
              </a:rPr>
              <a:t>returns a sequence 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&lt;value&gt;), (&lt;key&gt;, &lt;value&gt;),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dirty="0">
                <a:cs typeface="Courier New" panose="02070309020205020404" pitchFamily="49" charset="0"/>
              </a:rPr>
              <a:t>← NB not ordered</a:t>
            </a:r>
            <a:br>
              <a:rPr lang="en-GB" altLang="en-US" sz="2400" dirty="0">
                <a:cs typeface="Courier New" panose="02070309020205020404" pitchFamily="49" charset="0"/>
              </a:rPr>
            </a:b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altLang="en-US" sz="2400" dirty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/>
              <a:t>Note 'h' 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set('ichthyosaur')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6316</TotalTime>
  <Words>1536</Words>
  <Application>Microsoft Macintosh PowerPoint</Application>
  <PresentationFormat>On-screen Show (4:3)</PresentationFormat>
  <Paragraphs>257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Courier</vt:lpstr>
      <vt:lpstr>Courier New</vt:lpstr>
      <vt:lpstr>Kai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Smith, Richard (STFC,RAL,RALSP)</cp:lastModifiedBy>
  <cp:revision>74</cp:revision>
  <dcterms:created xsi:type="dcterms:W3CDTF">2014-02-27T15:02:47Z</dcterms:created>
  <dcterms:modified xsi:type="dcterms:W3CDTF">2021-11-16T14:56:52Z</dcterms:modified>
</cp:coreProperties>
</file>