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7"/>
  </p:notesMasterIdLst>
  <p:sldIdLst>
    <p:sldId id="434" r:id="rId2"/>
    <p:sldId id="284" r:id="rId3"/>
    <p:sldId id="301" r:id="rId4"/>
    <p:sldId id="302" r:id="rId5"/>
    <p:sldId id="304" r:id="rId6"/>
    <p:sldId id="351" r:id="rId7"/>
    <p:sldId id="352" r:id="rId8"/>
    <p:sldId id="295" r:id="rId9"/>
    <p:sldId id="30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6" r:id="rId31"/>
    <p:sldId id="441" r:id="rId32"/>
    <p:sldId id="437" r:id="rId33"/>
    <p:sldId id="442" r:id="rId34"/>
    <p:sldId id="438" r:id="rId35"/>
    <p:sldId id="443" r:id="rId36"/>
    <p:sldId id="430" r:id="rId37"/>
    <p:sldId id="439" r:id="rId38"/>
    <p:sldId id="444" r:id="rId39"/>
    <p:sldId id="433" r:id="rId40"/>
    <p:sldId id="440" r:id="rId41"/>
    <p:sldId id="293" r:id="rId42"/>
    <p:sldId id="309" r:id="rId43"/>
    <p:sldId id="310" r:id="rId44"/>
    <p:sldId id="311" r:id="rId45"/>
    <p:sldId id="294" r:id="rId46"/>
    <p:sldId id="312" r:id="rId47"/>
    <p:sldId id="313" r:id="rId48"/>
    <p:sldId id="314" r:id="rId49"/>
    <p:sldId id="315" r:id="rId50"/>
    <p:sldId id="353" r:id="rId51"/>
    <p:sldId id="354" r:id="rId52"/>
    <p:sldId id="355" r:id="rId53"/>
    <p:sldId id="428" r:id="rId54"/>
    <p:sldId id="286" r:id="rId55"/>
    <p:sldId id="339" r:id="rId56"/>
    <p:sldId id="340" r:id="rId57"/>
    <p:sldId id="341" r:id="rId58"/>
    <p:sldId id="342" r:id="rId59"/>
    <p:sldId id="343" r:id="rId60"/>
    <p:sldId id="288" r:id="rId61"/>
    <p:sldId id="344" r:id="rId62"/>
    <p:sldId id="346" r:id="rId63"/>
    <p:sldId id="348" r:id="rId64"/>
    <p:sldId id="350" r:id="rId65"/>
    <p:sldId id="429" r:id="rId66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94" autoAdjust="0"/>
  </p:normalViewPr>
  <p:slideViewPr>
    <p:cSldViewPr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92" y="13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52EA11-C768-45FC-AEA8-F438DAED3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99900C-5678-4CA9-889E-3087F52C3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523679-D8DB-42C9-BAF2-6A37474976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16F021-2E7E-4658-9151-6753FF4F9A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0A301-1969-463A-B9F8-D6677EE716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B16ED6-98D0-4D6F-BBCF-28671BCC976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1DD388-5768-4242-B959-78E9F476FE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87C590-1358-45BB-A04C-BD7335C61A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DCD8676-989A-4FBA-8A97-86B7806B00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DE770B-8A99-4A1D-AB27-C66ECEE155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AEB901-C45F-4D54-B07F-7F663515C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6E8766-2C4C-49CF-B2B2-338A3E2875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028751-CFE3-45E6-95DF-3D69DB842B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E1F257-EC34-4F7B-A58A-5F59241FA9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7FB8CE-5027-4441-9BC1-B3E0EC5DCF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01746D-4341-4F30-8067-C5DB30C376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0CCBCDF-3358-4681-A6F7-55DF787EE2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BF50F7-5B19-4F2C-9B7C-077F09AE2D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63A49D-9D3F-4434-8354-07F80C80A3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DDD9C1-4A09-4E9D-AF6F-C716021715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D6C82F-5621-493A-A35D-23936D7E4E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1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FEDCFD0-A6B5-41F8-A72B-B956866D11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64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50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39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63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91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16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ED1B6-CB0B-4864-AD2E-4FB4DE39AB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98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2F2AE5-B901-48EA-92C0-B34A50C981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8ABFEC-55BA-4FDB-BD7D-953AE665BEE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42EAB0-C760-4ACB-9BF9-37355EF81A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5A30A8-5441-4578-AC89-FD27131398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5CD9F6-F251-40E9-BE35-0A340F5812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24158-9EAB-4203-9663-DE9D7ECA19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6FF4B6-23AA-4F0E-BA0E-78950AA3D9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0CFBE0-4EAA-4A18-B4FE-571F6B5E28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A69563-218C-4A7E-A308-744D418442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27214-F527-4295-A516-4EAA593CC9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83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A94554-3EC3-46AC-811E-E6493779AE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03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99F041-7334-4A9F-9617-3329967ED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24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BAAF75-0925-41F2-9795-56A2FB50AD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44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1D87B9-482F-4FF2-9111-6AAAC815C27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5C658-E85B-4791-8733-0401E13DBE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64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D3615-3E33-4752-8FC0-40678B9655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85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CF704D-3D06-49C7-A9D2-FEB484FDD3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05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14DCFF-4479-4DB2-B3FB-02F68CBCB0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A6166F-BA8F-4A13-867C-40F3BDA4A6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46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978D7E-6065-43EC-86FC-15C7CB3EED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67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6D5BDE-9D50-4983-8A29-D2743C2796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87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8F6F8A-A943-4C11-AA85-D2712A4A03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08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1F5109-CFF2-41C4-8B07-1D7BF6F063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8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AA3A76-50DC-4C71-9DAE-54688E6E8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49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E09AF1-61FB-4170-AAE2-31F481C884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5A5C-7344-4867-9717-DF4D7C008B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2ADBD75-DEE1-47AE-9A6E-54394D3D158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92CF1A-ACB3-4B6F-9098-C2C5941D75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EFB39B-68FE-4423-BD63-095042B94A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7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75295D9-B715-4C25-B8FD-9E5C752929DD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91FA85B-CF5D-4C1C-B59A-F361F72D96B5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1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6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pecification-mini-languag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pecification-mini-languag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44513" y="3714750"/>
            <a:ext cx="91598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('Alan'== "Alan")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59396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from left to right (based on their Unicode value)</a:t>
            </a:r>
            <a:endParaRPr lang="en-US" altLang="en-US" sz="2800" dirty="0">
              <a:latin typeface="DFKai-SB" pitchFamily="65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('ab' &lt; '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('A' &lt; 'a’)  # equates to(U+0041 &lt; U+0061)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4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2843213"/>
            <a:ext cx="5432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Immutability improves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</p:txBody>
      </p:sp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6019800" y="4702175"/>
            <a:ext cx="80645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</p:txBody>
      </p:sp>
      <p:sp>
        <p:nvSpPr>
          <p:cNvPr id="57352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+= ' Darwin'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 Darwin'</a:t>
            </a:r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6019800" y="533558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9401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0617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Strings can be formatted with +…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5811838"/>
            <a:ext cx="3390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There's a better way...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</p:spTree>
    <p:extLst>
      <p:ext uri="{BB962C8B-B14F-4D97-AF65-F5344CB8AC3E}">
        <p14:creationId xmlns:p14="http://schemas.microsoft.com/office/powerpoint/2010/main" val="42701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3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6" y="2627697"/>
            <a:ext cx="234628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Using f-strings: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7" y="3108612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f'reagent</a:t>
            </a:r>
            <a:r>
              <a:rPr lang="en-US" altLang="en-US" sz="2000" dirty="0">
                <a:latin typeface="Courier New" panose="02070309020205020404" pitchFamily="49" charset="0"/>
              </a:rPr>
              <a:t>: 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 produced '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f'{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} % yield’)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0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6" y="2627697"/>
            <a:ext cx="234628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Using f-strings: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7" y="3108612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f'reagent</a:t>
            </a:r>
            <a:r>
              <a:rPr lang="en-US" altLang="en-US" sz="2000" dirty="0">
                <a:latin typeface="Courier New" panose="02070309020205020404" pitchFamily="49" charset="0"/>
              </a:rPr>
              <a:t>: 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 produced '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f'{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} % yield’)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F5E15E-CF6B-7946-8215-ADB2D6BC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68" y="4175939"/>
            <a:ext cx="459734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{{ to get a { in the output: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890B87B-A934-DF40-8016-3A8CADCF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68" y="4684060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f’reagent</a:t>
            </a:r>
            <a:r>
              <a:rPr lang="en-US" altLang="en-US" sz="2000" dirty="0">
                <a:latin typeface="Courier New" panose="02070309020205020404" pitchFamily="49" charset="0"/>
              </a:rPr>
              <a:t>: {{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}} ‘)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6600"/>
                </a:solidFill>
                <a:latin typeface="Courier New" panose="02070309020205020404" pitchFamily="49" charset="0"/>
              </a:rPr>
              <a:t>reagent: {123}</a:t>
            </a:r>
          </a:p>
        </p:txBody>
      </p:sp>
    </p:spTree>
    <p:extLst>
      <p:ext uri="{BB962C8B-B14F-4D97-AF65-F5344CB8AC3E}">
        <p14:creationId xmlns:p14="http://schemas.microsoft.com/office/powerpoint/2010/main" val="1285965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549676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F-strings can also format the output: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4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yield = 0.34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42A57-163C-9147-8B5A-CFDDB41038B2}"/>
              </a:ext>
            </a:extLst>
          </p:cNvPr>
          <p:cNvSpPr/>
          <p:nvPr/>
        </p:nvSpPr>
        <p:spPr>
          <a:xfrm>
            <a:off x="5500687" y="5747485"/>
            <a:ext cx="457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Other format options:</a:t>
            </a:r>
          </a:p>
          <a:p>
            <a:r>
              <a:rPr lang="en-GB" dirty="0">
                <a:hlinkClick r:id="rId3"/>
              </a:rPr>
              <a:t>https://docs.python.org/3/library/string.html#format-specification-mini-language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414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549676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F-strings can also format the output: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4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yield = 0.34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2105529"/>
            <a:ext cx="259891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As a percentage: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2441455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{yield:.2%}’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34.00%'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114B547-A5D8-7040-B56A-AE36D83C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52" y="3568842"/>
            <a:ext cx="2769028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Change precision: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3CF2D295-F939-9141-8022-0EF5AF96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3931838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{yield:.1f}’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0.3'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A9AB266-3A0E-1D4E-864B-0F95B1A5E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1" y="4998788"/>
            <a:ext cx="212750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Add padding: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0EAB287-7E69-1A4F-85AC-E7D15F401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2" y="5334732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{yield:07.2%}’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034.00%'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42A57-163C-9147-8B5A-CFDDB41038B2}"/>
              </a:ext>
            </a:extLst>
          </p:cNvPr>
          <p:cNvSpPr/>
          <p:nvPr/>
        </p:nvSpPr>
        <p:spPr>
          <a:xfrm>
            <a:off x="5500687" y="5747485"/>
            <a:ext cx="457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Other format options:</a:t>
            </a:r>
          </a:p>
          <a:p>
            <a:r>
              <a:rPr lang="en-GB" dirty="0">
                <a:hlinkClick r:id="rId3"/>
              </a:rPr>
              <a:t>https://docs.python.org/3/library/string.html#format-specification-mini-language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58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479825" y="2166841"/>
            <a:ext cx="9067800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.format()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c’ </a:t>
            </a:r>
          </a:p>
          <a:p>
            <a:pPr>
              <a:spcBef>
                <a:spcPct val="30000"/>
              </a:spcBef>
            </a:pP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</p:spTree>
    <p:extLst>
      <p:ext uri="{BB962C8B-B14F-4D97-AF65-F5344CB8AC3E}">
        <p14:creationId xmlns:p14="http://schemas.microsoft.com/office/powerpoint/2010/main" val="408678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479825" y="2166841"/>
            <a:ext cx="9067800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.format()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c’ </a:t>
            </a:r>
          </a:p>
          <a:p>
            <a:pPr>
              <a:spcBef>
                <a:spcPct val="30000"/>
              </a:spcBef>
            </a:pP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4C3A705-C520-FE4B-9EB3-A104AD639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446" y="5976826"/>
            <a:ext cx="7661731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You could, but f-strings are faster and clearer</a:t>
            </a:r>
          </a:p>
        </p:txBody>
      </p:sp>
    </p:spTree>
    <p:extLst>
      <p:ext uri="{BB962C8B-B14F-4D97-AF65-F5344CB8AC3E}">
        <p14:creationId xmlns:p14="http://schemas.microsoft.com/office/powerpoint/2010/main" val="94591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777875" y="678373"/>
            <a:ext cx="1706365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% format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('reagent: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777875" y="678373"/>
            <a:ext cx="1706365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% format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('reagent: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77875" y="5011738"/>
            <a:ext cx="8512175" cy="149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This is a hang-over from python 2.7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This approach is now discouraged.</a:t>
            </a:r>
          </a:p>
        </p:txBody>
      </p:sp>
    </p:spTree>
    <p:extLst>
      <p:ext uri="{BB962C8B-B14F-4D97-AF65-F5344CB8AC3E}">
        <p14:creationId xmlns:p14="http://schemas.microsoft.com/office/powerpoint/2010/main" val="2529444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69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</a:rPr>
              <a:t>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 dirty="0">
                <a:latin typeface="Calibri" panose="020F0502020204030204" pitchFamily="34" charset="0"/>
              </a:rPr>
              <a:t> for single quote,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 dirty="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("But you said,\n\"There is time to do it over.\"")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But you said,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"There is time to do it over."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60642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Double it up to mean "that character itself"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3017838"/>
            <a:ext cx="91598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(name[0], name[-1])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  <p:graphicFrame>
        <p:nvGraphicFramePr>
          <p:cNvPr id="440356" name="Group 36"/>
          <p:cNvGraphicFramePr>
            <a:graphicFrameLocks noGrp="1"/>
          </p:cNvGraphicFramePr>
          <p:nvPr/>
        </p:nvGraphicFramePr>
        <p:xfrm>
          <a:off x="6596063" y="3257550"/>
          <a:ext cx="2266950" cy="51911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\n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393" name="Group 40"/>
          <p:cNvGrpSpPr>
            <a:grpSpLocks/>
          </p:cNvGrpSpPr>
          <p:nvPr/>
        </p:nvGrpSpPr>
        <p:grpSpPr bwMode="auto">
          <a:xfrm>
            <a:off x="4464050" y="2339975"/>
            <a:ext cx="346075" cy="346075"/>
            <a:chOff x="2413" y="2635"/>
            <a:chExt cx="253" cy="254"/>
          </a:xfrm>
        </p:grpSpPr>
        <p:sp>
          <p:nvSpPr>
            <p:cNvPr id="101401" name="AutoShape 37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402" name="Line 38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39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1394" name="Group 41"/>
          <p:cNvGrpSpPr>
            <a:grpSpLocks/>
          </p:cNvGrpSpPr>
          <p:nvPr/>
        </p:nvGrpSpPr>
        <p:grpSpPr bwMode="auto">
          <a:xfrm flipH="1">
            <a:off x="661988" y="2681288"/>
            <a:ext cx="346075" cy="346075"/>
            <a:chOff x="2413" y="2635"/>
            <a:chExt cx="253" cy="254"/>
          </a:xfrm>
        </p:grpSpPr>
        <p:sp>
          <p:nvSpPr>
            <p:cNvPr id="101398" name="AutoShape 42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399" name="Line 43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0" name="Line 44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395" name="Line 45"/>
          <p:cNvSpPr>
            <a:spLocks noChangeShapeType="1"/>
          </p:cNvSpPr>
          <p:nvPr/>
        </p:nvSpPr>
        <p:spPr bwMode="auto">
          <a:xfrm flipH="1" flipV="1">
            <a:off x="4875213" y="2570163"/>
            <a:ext cx="1547812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6" name="Line 46"/>
          <p:cNvSpPr>
            <a:spLocks noChangeShapeType="1"/>
          </p:cNvSpPr>
          <p:nvPr/>
        </p:nvSpPr>
        <p:spPr bwMode="auto">
          <a:xfrm flipH="1" flipV="1">
            <a:off x="1065213" y="2968625"/>
            <a:ext cx="5357812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89122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"We can only see\na short distance"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ahead,\nbut we can see plenty there\nthat"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needs to be done."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(dna.replace('gt', ''))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>
                <a:latin typeface="Courier New" panose="02070309020205020404" pitchFamily="49" charset="0"/>
              </a:rPr>
              <a:t>element.upper()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.center(10, '.'))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06513" y="3146425"/>
            <a:ext cx="334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convert to upper case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3111500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(element.upper().</a:t>
            </a:r>
            <a:r>
              <a:rPr lang="en-US" altLang="en-US" sz="2400">
                <a:latin typeface="Courier New" panose="02070309020205020404" pitchFamily="49" charset="0"/>
              </a:rPr>
              <a:t>center(10, '.')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187700" y="3146425"/>
            <a:ext cx="2928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center in a field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10 characters wide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V="1">
            <a:off x="4672013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8000"/>
                </a:solidFill>
                <a:latin typeface="Courier New" panose="02070309020205020404" pitchFamily="49" charset="0"/>
              </a:rPr>
              <a:t>..CESIUM..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1476375" y="6142038"/>
            <a:ext cx="6733959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>
                <a:latin typeface="Calibri" panose="020F0502020204030204" pitchFamily="34" charset="0"/>
              </a:rPr>
              <a:t>See: </a:t>
            </a:r>
            <a:r>
              <a:rPr lang="en-GB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https://docs.python.org/3.7/howto/regex.html </a:t>
            </a:r>
            <a:endParaRPr lang="en-GB" altLang="en-US" sz="2400" dirty="0">
              <a:latin typeface="Calibri" panose="020F0502020204030204" pitchFamily="34" charset="0"/>
            </a:endParaRPr>
          </a:p>
        </p:txBody>
      </p:sp>
      <p:sp>
        <p:nvSpPr>
          <p:cNvPr id="128003" name="Title 3"/>
          <p:cNvSpPr>
            <a:spLocks noGrp="1"/>
          </p:cNvSpPr>
          <p:nvPr>
            <p:ph type="title" idx="4294967295"/>
          </p:nvPr>
        </p:nvSpPr>
        <p:spPr>
          <a:xfrm>
            <a:off x="604838" y="438150"/>
            <a:ext cx="9072562" cy="941388"/>
          </a:xfrm>
        </p:spPr>
        <p:txBody>
          <a:bodyPr/>
          <a:lstStyle/>
          <a:p>
            <a:pPr eaLnBrk="1" hangingPunct="1"/>
            <a:r>
              <a:rPr lang="en-GB" altLang="en-US" sz="4000"/>
              <a:t>The power of </a:t>
            </a:r>
            <a:r>
              <a:rPr lang="en-GB" altLang="en-US" sz="4000" b="1"/>
              <a:t>regular expressions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61988" y="1474788"/>
            <a:ext cx="8813800" cy="438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800" dirty="0">
                <a:latin typeface="+mn-lt"/>
              </a:rPr>
              <a:t>When programming in any language you will want to know about </a:t>
            </a:r>
            <a:r>
              <a:rPr lang="en-GB" sz="2800" i="1" dirty="0">
                <a:latin typeface="+mn-lt"/>
              </a:rPr>
              <a:t>regular expressions </a:t>
            </a:r>
            <a:r>
              <a:rPr lang="en-GB" sz="2800" dirty="0">
                <a:latin typeface="+mn-lt"/>
              </a:rPr>
              <a:t>– for advanced string/text processing. In Python use the "re" library. Example uses are: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/&lt;([A-Z][A-Z0-9]*)\b[^&gt;]*&gt;(.*?)&lt;/\1&gt;/   </a:t>
            </a:r>
            <a:r>
              <a:rPr lang="en-GB" sz="2000" dirty="0">
                <a:latin typeface="Calibri" panose="020F0502020204030204" pitchFamily="34" charset="0"/>
              </a:rPr>
              <a:t>Matches the opening and closing pair of any HTML tag; captures tag name and content.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/b[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aeiou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]+t/  </a:t>
            </a:r>
            <a:r>
              <a:rPr lang="en-GB" sz="2000" dirty="0">
                <a:latin typeface="Calibri" panose="020F0502020204030204" pitchFamily="34" charset="0"/>
              </a:rPr>
              <a:t>Matches "bat" and "bit" etc, but also "boot" and "boat".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71575" indent="-1171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/(\[0-9]{1,3})\.(\[0-9]{1,3})\.(\[0-9]{1,3})\.(\[0-9]{1,3})/     </a:t>
            </a:r>
            <a:r>
              <a:rPr lang="en-GB" sz="2000" dirty="0">
                <a:latin typeface="Calibri" panose="020F0502020204030204" pitchFamily="34" charset="0"/>
              </a:rPr>
              <a:t>Matches any IP </a:t>
            </a:r>
            <a:r>
              <a:rPr lang="en-GB" sz="2000" dirty="0">
                <a:latin typeface="+mn-lt"/>
              </a:rPr>
              <a:t>address ((e.g. 66.70.7.154 ) and </a:t>
            </a:r>
            <a:r>
              <a:rPr lang="en-GB" sz="2000" dirty="0">
                <a:latin typeface="Calibri" panose="020F0502020204030204" pitchFamily="34" charset="0"/>
              </a:rPr>
              <a:t>captures the each number for re-use.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22438"/>
            <a:ext cx="915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name: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14656</TotalTime>
  <Words>2428</Words>
  <Application>Microsoft Macintosh PowerPoint</Application>
  <PresentationFormat>Custom</PresentationFormat>
  <Paragraphs>411</Paragraphs>
  <Slides>65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 Unicode MS</vt:lpstr>
      <vt:lpstr>Arial</vt:lpstr>
      <vt:lpstr>Calibri</vt:lpstr>
      <vt:lpstr>Courier New</vt:lpstr>
      <vt:lpstr>DFKai-SB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277</cp:revision>
  <cp:lastPrinted>1601-01-01T00:00:00Z</cp:lastPrinted>
  <dcterms:created xsi:type="dcterms:W3CDTF">2010-10-10T22:29:27Z</dcterms:created>
  <dcterms:modified xsi:type="dcterms:W3CDTF">2021-11-24T15:33:20Z</dcterms:modified>
</cp:coreProperties>
</file>