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1"/>
  </p:notesMasterIdLst>
  <p:sldIdLst>
    <p:sldId id="256" r:id="rId2"/>
    <p:sldId id="257" r:id="rId3"/>
    <p:sldId id="280" r:id="rId4"/>
    <p:sldId id="278" r:id="rId5"/>
    <p:sldId id="258" r:id="rId6"/>
    <p:sldId id="259" r:id="rId7"/>
    <p:sldId id="262" r:id="rId8"/>
    <p:sldId id="263" r:id="rId9"/>
    <p:sldId id="265" r:id="rId10"/>
    <p:sldId id="267" r:id="rId11"/>
    <p:sldId id="268" r:id="rId12"/>
    <p:sldId id="269" r:id="rId13"/>
    <p:sldId id="271" r:id="rId14"/>
    <p:sldId id="272" r:id="rId15"/>
    <p:sldId id="282" r:id="rId16"/>
    <p:sldId id="273" r:id="rId17"/>
    <p:sldId id="28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5847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4AF5-CCDC-41AA-B7B5-B42A83D2AAC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EAC70-DCE9-447B-A922-B97707806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EAC70-DCE9-447B-A922-B97707806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7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AC70-DCE9-447B-A922-B977078066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0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2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124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1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44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6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4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9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0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9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0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B618-B12D-4FD5-9EE1-9564BA4E9BA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0064BF5-B29A-455C-9860-0B1A0FD6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6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C49E-D4F4-D262-A813-0FEFBB7AB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166" y="733553"/>
            <a:ext cx="9710130" cy="2079986"/>
          </a:xfrm>
        </p:spPr>
        <p:txBody>
          <a:bodyPr>
            <a:normAutofit/>
          </a:bodyPr>
          <a:lstStyle/>
          <a:p>
            <a:pPr algn="l"/>
            <a:r>
              <a:rPr lang="en-US" sz="3600" b="1" cap="small" dirty="0"/>
              <a:t>Recursive Density-Based Refinement of K-Means for Automatic Cluster Splitting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757D9-A198-F1DA-44B8-52A8C47BC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350" y="3452885"/>
            <a:ext cx="3556252" cy="251091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 To: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Mohammad Rezwanul Huq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United International University</a:t>
            </a: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C7757D9-A198-F1DA-44B8-52A8C47BC093}"/>
              </a:ext>
            </a:extLst>
          </p:cNvPr>
          <p:cNvSpPr txBox="1">
            <a:spLocks/>
          </p:cNvSpPr>
          <p:nvPr/>
        </p:nvSpPr>
        <p:spPr>
          <a:xfrm>
            <a:off x="6436183" y="3357031"/>
            <a:ext cx="3206310" cy="2959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 By: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Abida Sultana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ID: 0122430004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Md. Mahir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Uddin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ID: 0122430022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Khadija Begum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ID:0122430010</a:t>
            </a:r>
          </a:p>
        </p:txBody>
      </p:sp>
    </p:spTree>
    <p:extLst>
      <p:ext uri="{BB962C8B-B14F-4D97-AF65-F5344CB8AC3E}">
        <p14:creationId xmlns:p14="http://schemas.microsoft.com/office/powerpoint/2010/main" val="276990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58C4-72B0-D064-9DE5-E53AAC87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7" y="574894"/>
            <a:ext cx="8596668" cy="722460"/>
          </a:xfrm>
        </p:spPr>
        <p:txBody>
          <a:bodyPr>
            <a:normAutofit fontScale="90000"/>
          </a:bodyPr>
          <a:lstStyle/>
          <a:p>
            <a:r>
              <a:rPr lang="en-US" sz="4000" b="1" cap="small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3949-4D4B-AF6B-5F90-15D83399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431800" y="1637696"/>
                <a:ext cx="6320691" cy="3696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D. Density Matrix Generation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Divide the bounding box into a grid of small squares, each with a side length of 5% of the smallest bounding box dimension.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algn="ctr"/>
                <a:r>
                  <a:rPr lang="en-US" dirty="0">
                    <a:latin typeface="+mj-lt"/>
                    <a:cs typeface="Calibri" panose="020F0502020204030204" pitchFamily="34" charset="0"/>
                  </a:rPr>
                  <a:t>Grid Size=0.05 × min(</a:t>
                </a:r>
                <a:r>
                  <a:rPr lang="en-US" dirty="0" err="1">
                    <a:latin typeface="+mj-lt"/>
                    <a:cs typeface="Calibri" panose="020F0502020204030204" pitchFamily="34" charset="0"/>
                  </a:rPr>
                  <a:t>x_max</a:t>
                </a:r>
                <a:r>
                  <a:rPr lang="en-US" dirty="0">
                    <a:latin typeface="+mj-lt"/>
                    <a:cs typeface="Calibri" panose="020F0502020204030204" pitchFamily="34" charset="0"/>
                  </a:rPr>
                  <a:t>​−</a:t>
                </a:r>
                <a:r>
                  <a:rPr lang="en-US" dirty="0" err="1">
                    <a:latin typeface="+mj-lt"/>
                    <a:cs typeface="Calibri" panose="020F0502020204030204" pitchFamily="34" charset="0"/>
                  </a:rPr>
                  <a:t>x_min</a:t>
                </a:r>
                <a:r>
                  <a:rPr lang="en-US" dirty="0">
                    <a:latin typeface="+mj-lt"/>
                    <a:cs typeface="Calibri" panose="020F0502020204030204" pitchFamily="34" charset="0"/>
                  </a:rPr>
                  <a:t>​,</a:t>
                </a:r>
                <a:r>
                  <a:rPr lang="en-US" dirty="0" err="1">
                    <a:latin typeface="+mj-lt"/>
                    <a:cs typeface="Calibri" panose="020F0502020204030204" pitchFamily="34" charset="0"/>
                  </a:rPr>
                  <a:t>y_max</a:t>
                </a:r>
                <a:r>
                  <a:rPr lang="en-US" dirty="0">
                    <a:latin typeface="+mj-lt"/>
                    <a:cs typeface="Calibri" panose="020F0502020204030204" pitchFamily="34" charset="0"/>
                  </a:rPr>
                  <a:t>​−</a:t>
                </a:r>
                <a:r>
                  <a:rPr lang="en-US" dirty="0" err="1">
                    <a:latin typeface="+mj-lt"/>
                    <a:cs typeface="Calibri" panose="020F0502020204030204" pitchFamily="34" charset="0"/>
                  </a:rPr>
                  <a:t>y_min</a:t>
                </a:r>
                <a:r>
                  <a:rPr lang="en-US" dirty="0">
                    <a:latin typeface="+mj-lt"/>
                    <a:cs typeface="Calibri" panose="020F0502020204030204" pitchFamily="34" charset="0"/>
                  </a:rPr>
                  <a:t>​)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set a threshold value at 75% of the average cluster density.</a:t>
                </a:r>
              </a:p>
              <a:p>
                <a:pPr algn="ctr"/>
                <a:r>
                  <a:rPr lang="en-US" dirty="0"/>
                  <a:t>Threshold= 0.75 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𝐵𝑜𝑢𝑛𝑑𝑖𝑛𝑔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𝐵𝑜𝑥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</m:den>
                    </m:f>
                  </m:oMath>
                </a14:m>
                <a:r>
                  <a:rPr lang="en-US" dirty="0"/>
                  <a:t>x Square Area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cs typeface="Calibri" panose="020F0502020204030204" pitchFamily="34" charset="0"/>
                  </a:rPr>
                  <a:t>Calculate density for each squares and classify square as 1 if density &gt;= threshold else 0.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+mj-lt"/>
                    <a:cs typeface="Calibri" panose="020F0502020204030204" pitchFamily="34" charset="0"/>
                  </a:rPr>
                  <a:t>Generate a density matrix will the binary classification based on density.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00" y="1637696"/>
                <a:ext cx="6320691" cy="3696140"/>
              </a:xfrm>
              <a:prstGeom prst="rect">
                <a:avLst/>
              </a:prstGeom>
              <a:blipFill>
                <a:blip r:embed="rId2"/>
                <a:stretch>
                  <a:fillRect l="-2025" t="-1155" r="-1254" b="-21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17A84A2-FBAA-4E36-910A-B798EA617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748" y="1219039"/>
            <a:ext cx="4233734" cy="44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8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58C4-72B0-D064-9DE5-E53AAC87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8" y="571223"/>
            <a:ext cx="8596668" cy="1320800"/>
          </a:xfrm>
        </p:spPr>
        <p:txBody>
          <a:bodyPr/>
          <a:lstStyle/>
          <a:p>
            <a:r>
              <a:rPr lang="en-US" b="1" cap="small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3949-4D4B-AF6B-5F90-15D83399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08" y="2359294"/>
            <a:ext cx="4904994" cy="4440850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Edge artifacts are minimized by trimming the outermost 15% of rows and columns.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The core region of the cluster is analyzed for low-density chains (continuous low-density paths).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8-directional Breadth First Search detects connected low-density paths.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A cluster is flagged for splitting if a low-density chain meets either condition: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Top-to-bottom chain spans from the top to bottom edge.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Left-to-right chain spans from the left to right edge.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Presence of such chains suggests multiple </a:t>
            </a:r>
            <a:r>
              <a:rPr lang="en-US" altLang="en-US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subclusters</a:t>
            </a:r>
            <a:r>
              <a:rPr lang="en-US" alt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, requiring further subdivision.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108" y="1453943"/>
            <a:ext cx="467488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E. Low-Density Chain Detection from the Density Matrix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D9C72-2E0A-439A-ABB3-7942A57D3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078" y="2116258"/>
            <a:ext cx="3033023" cy="3261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80C9B-7637-4F13-AC31-4A6CA2F2C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03" y="2278280"/>
            <a:ext cx="2171888" cy="230143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1F2F49-EA0D-49C4-8264-F359A677A7AC}"/>
              </a:ext>
            </a:extLst>
          </p:cNvPr>
          <p:cNvSpPr txBox="1">
            <a:spLocks/>
          </p:cNvSpPr>
          <p:nvPr/>
        </p:nvSpPr>
        <p:spPr>
          <a:xfrm>
            <a:off x="5929408" y="1490906"/>
            <a:ext cx="2182362" cy="408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Density Matrix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C45E47-E338-4477-B143-8A5F42803C21}"/>
              </a:ext>
            </a:extLst>
          </p:cNvPr>
          <p:cNvSpPr txBox="1">
            <a:spLocks/>
          </p:cNvSpPr>
          <p:nvPr/>
        </p:nvSpPr>
        <p:spPr>
          <a:xfrm>
            <a:off x="8562364" y="1483610"/>
            <a:ext cx="2737367" cy="408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Trimmed Density Matrix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EF3912-6BEE-4BCA-A1A0-B479578B6C8E}"/>
              </a:ext>
            </a:extLst>
          </p:cNvPr>
          <p:cNvCxnSpPr>
            <a:cxnSpLocks/>
          </p:cNvCxnSpPr>
          <p:nvPr/>
        </p:nvCxnSpPr>
        <p:spPr>
          <a:xfrm flipV="1">
            <a:off x="8953364" y="2766034"/>
            <a:ext cx="1925651" cy="104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0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58C4-72B0-D064-9DE5-E53AAC87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40622"/>
            <a:ext cx="8596668" cy="1320800"/>
          </a:xfrm>
        </p:spPr>
        <p:txBody>
          <a:bodyPr/>
          <a:lstStyle/>
          <a:p>
            <a:r>
              <a:rPr lang="en-US" b="1" cap="small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3949-4D4B-AF6B-5F90-15D83399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270000"/>
            <a:ext cx="5854700" cy="43570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  <a:latin typeface="+mj-lt"/>
              </a:rPr>
              <a:t>F. Recursive Cluster Splitting </a:t>
            </a:r>
            <a:endParaRPr lang="en-US" sz="2800" b="1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Subdivision Using k-means: </a:t>
            </a: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If a low density chain is found  the cluster is split into two </a:t>
            </a:r>
            <a:r>
              <a:rPr lang="en-US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subclusters</a:t>
            </a: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using k-means with k=2. And new label is given to the new cluster.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Recursive Process: </a:t>
            </a: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Outlier removal, density matrix generation, and chain detection are repeated for each sub-cluster.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Further Subdivision: </a:t>
            </a: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If low-density chains are found in a </a:t>
            </a:r>
            <a:r>
              <a:rPr lang="en-US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subcluster</a:t>
            </a: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, it is split again.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Iteration: </a:t>
            </a: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This process continues until no more low-density chains are detected, ensuring correct cluster separation.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ECB36-DB33-4508-834F-EC8CC78B9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23" y="1270000"/>
            <a:ext cx="5576277" cy="45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3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ED2D-77C0-A7D0-8AEB-49269C1C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80" y="687754"/>
            <a:ext cx="8596668" cy="836246"/>
          </a:xfrm>
        </p:spPr>
        <p:txBody>
          <a:bodyPr/>
          <a:lstStyle/>
          <a:p>
            <a:r>
              <a:rPr lang="en-US" b="1" cap="small" dirty="0"/>
              <a:t>Silhouette Score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181DE-6B14-55D2-4496-7369860FE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3" y="1767732"/>
            <a:ext cx="4574062" cy="390215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7186BBC-FA3A-4DFB-8F4F-C736927D8D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180" y="1930400"/>
            <a:ext cx="579693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Silhouette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cores improved after applying the split-cluster method.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Higher scores indicate better intra-cluster cohesion and inter-cluster separation.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Results confirm the efficacy of the approach in refining clustering outcomes.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37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58A2-50AE-5779-E8C0-FB10D871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1" y="607371"/>
            <a:ext cx="6319374" cy="703283"/>
          </a:xfrm>
        </p:spPr>
        <p:txBody>
          <a:bodyPr>
            <a:normAutofit fontScale="90000"/>
          </a:bodyPr>
          <a:lstStyle/>
          <a:p>
            <a:r>
              <a:rPr lang="en-US" b="1" cap="small" dirty="0"/>
              <a:t>Computational Time Comparison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E47AE8-7A2B-1E30-141C-2DF16D2BE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801" y="1841140"/>
            <a:ext cx="594910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Computation time increases as value of K rises in initial clustering as its time complexity is O(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nkt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With increasing value of K, split cluster method needs to do less splitting which reduces the required time.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The method took 72 times more time than when k is set as the correct number.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 shows the necessity to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optimize the code much more.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Shows unsuitability for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large dataset.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CCBBE-15AB-C5BB-DE8B-24CE81DA1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50" y="1310654"/>
            <a:ext cx="3989697" cy="43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8BBA-A0C0-492D-A963-01698691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43922"/>
            <a:ext cx="8596668" cy="926193"/>
          </a:xfrm>
        </p:spPr>
        <p:txBody>
          <a:bodyPr/>
          <a:lstStyle/>
          <a:p>
            <a:r>
              <a:rPr lang="en-US" b="1" cap="small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62BB-F6D1-4F9F-8934-731EDA10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Effectively addresses the issue of merged clusters, improving clustering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Demonstrates consistent recovery of true cluster structures across varying k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Gives good output without any additional parameter from the user.</a:t>
            </a:r>
          </a:p>
        </p:txBody>
      </p:sp>
    </p:spTree>
    <p:extLst>
      <p:ext uri="{BB962C8B-B14F-4D97-AF65-F5344CB8AC3E}">
        <p14:creationId xmlns:p14="http://schemas.microsoft.com/office/powerpoint/2010/main" val="229856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103EB-B023-F008-DD71-15611F54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5D2B-9533-DE34-B0E9-DB6876C6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969"/>
            <a:ext cx="8596668" cy="1320800"/>
          </a:xfrm>
        </p:spPr>
        <p:txBody>
          <a:bodyPr/>
          <a:lstStyle/>
          <a:p>
            <a:r>
              <a:rPr lang="en-US" b="1" cap="small" dirty="0"/>
              <a:t>Limitations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3C5DBF-9583-FAE9-00C7-152527B4E5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43843"/>
            <a:ext cx="83683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Computational Expense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split-cluster method is significantly slower than standard k-means, especially for low k values (e.g., k=1).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time can be up to 72 times longer.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 Merging Mechanism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method only splits clusters but does not merge over-segmented clusters.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to Two-Dimensional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study experiments were conducted on 2D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Misclassification of Edge Points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 from k-means in assigning edge points persist after the split-cluster process.</a:t>
            </a:r>
          </a:p>
        </p:txBody>
      </p:sp>
    </p:spTree>
    <p:extLst>
      <p:ext uri="{BB962C8B-B14F-4D97-AF65-F5344CB8AC3E}">
        <p14:creationId xmlns:p14="http://schemas.microsoft.com/office/powerpoint/2010/main" val="281786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86EB-8A42-460F-89B1-C92F7B09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65908"/>
            <a:ext cx="8596668" cy="1320800"/>
          </a:xfrm>
        </p:spPr>
        <p:txBody>
          <a:bodyPr/>
          <a:lstStyle/>
          <a:p>
            <a:r>
              <a:rPr lang="en-US" altLang="en-US" b="1" cap="small" dirty="0"/>
              <a:t>Future Work</a:t>
            </a:r>
            <a:endParaRPr lang="en-US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56AF-6033-4897-89C7-3A1A38AAD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20457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Optimizing the algorithm for reduced computational cost.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Introducing a merging mechanism to correct over-segmentation.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Extending the approach to higher-dimensional data.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Addressing misclassification issues for better clustering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7E542-4FB0-230B-3555-F9AAD3CC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E94E-3701-D17D-53BC-97A81CD2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765908"/>
          </a:xfrm>
        </p:spPr>
        <p:txBody>
          <a:bodyPr/>
          <a:lstStyle/>
          <a:p>
            <a:r>
              <a:rPr lang="en-US" b="1" cap="smal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C4CF-8DCE-9B5B-5A93-F4C2F65A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proposed method refines k-means clustering by detecting low-density boundaries within merged clusters, consistently improving clustering accuracy and silhouette scores. Future work will address over-segmentation, refine edge point handling, and extend the approach to high-dimensional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5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9E56-16E5-820A-F5EE-D54039C3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000"/>
            <a:ext cx="8724900" cy="4355214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</a:t>
            </a:r>
            <a:br>
              <a:rPr lang="en-US" sz="9600" dirty="0"/>
            </a:br>
            <a:r>
              <a:rPr lang="en-US" sz="66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67271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0AAA-BB10-3956-E5D3-70F799F6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3E08-3B7C-88E7-D24E-2902DA0D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2875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 clustering is an unsupervised iterative clustering technique.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partitions the given data set into k predefined distinct clusters.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algorithms attempt to ‘learn’ patterns in unlabeled data sets.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 to discover similarities within the dataset by grouping  objects such that objects in the same cluster are more similar than other clusters.</a:t>
            </a:r>
          </a:p>
        </p:txBody>
      </p:sp>
    </p:spTree>
    <p:extLst>
      <p:ext uri="{BB962C8B-B14F-4D97-AF65-F5344CB8AC3E}">
        <p14:creationId xmlns:p14="http://schemas.microsoft.com/office/powerpoint/2010/main" val="6446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B7BE-094F-40E7-872C-FD629E37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859692"/>
          </a:xfrm>
        </p:spPr>
        <p:txBody>
          <a:bodyPr/>
          <a:lstStyle/>
          <a:p>
            <a:r>
              <a:rPr lang="en-US" b="1" cap="small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8F6B-5ABE-4E76-919B-D0A00A7F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algorithm needs the number of clusters (K) to be specified beforehand, which can be difficult to determine.</a:t>
            </a:r>
          </a:p>
          <a:p>
            <a:r>
              <a:rPr lang="en-US" dirty="0">
                <a:solidFill>
                  <a:schemeClr val="tx1"/>
                </a:solidFill>
              </a:rPr>
              <a:t>Poor initialization can lead to suboptimal clustering and convergence to local minima.</a:t>
            </a:r>
          </a:p>
          <a:p>
            <a:r>
              <a:rPr lang="en-US" dirty="0">
                <a:solidFill>
                  <a:schemeClr val="tx1"/>
                </a:solidFill>
              </a:rPr>
              <a:t>K-Means assumes clusters are spherical and of equal size, making it ineffective for complex, non-convex shapes.</a:t>
            </a:r>
          </a:p>
          <a:p>
            <a:r>
              <a:rPr lang="en-US" dirty="0">
                <a:solidFill>
                  <a:schemeClr val="tx1"/>
                </a:solidFill>
              </a:rPr>
              <a:t>For wrong initialization of k,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It Merges two distinct clusters into one or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Splits a single cluster into multiple clusters.</a:t>
            </a:r>
          </a:p>
        </p:txBody>
      </p:sp>
    </p:spTree>
    <p:extLst>
      <p:ext uri="{BB962C8B-B14F-4D97-AF65-F5344CB8AC3E}">
        <p14:creationId xmlns:p14="http://schemas.microsoft.com/office/powerpoint/2010/main" val="57706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0AAA-BB10-3956-E5D3-70F799F6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4646"/>
            <a:ext cx="8596668" cy="679939"/>
          </a:xfrm>
        </p:spPr>
        <p:txBody>
          <a:bodyPr>
            <a:normAutofit fontScale="90000"/>
          </a:bodyPr>
          <a:lstStyle/>
          <a:p>
            <a:r>
              <a:rPr lang="en-US" b="1" cap="small" dirty="0"/>
              <a:t>Research Goal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3E08-3B7C-88E7-D24E-2902DA0D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965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In our research, we are addressing the problem of merged cluster in K-means by splitting the wrong clusters by identifying  low density regions in the clusters.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Our goal is to-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Improve cluster identification by dynamically adjusting the number of clusters after initial K-means clustering.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Address incorrect clustering where multiple clusters are merged.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Introduce a density-based refinement method to enhance K-Means clustering accuracy.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Enhance cluster boundary detection using density thresholding and spatial analysis.</a:t>
            </a:r>
            <a:endParaRPr lang="en-US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9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6C8F-6479-26C3-AA0C-1032FCBE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679938"/>
          </a:xfrm>
        </p:spPr>
        <p:txBody>
          <a:bodyPr>
            <a:normAutofit fontScale="90000"/>
          </a:bodyPr>
          <a:lstStyle/>
          <a:p>
            <a:r>
              <a:rPr lang="en-US" b="1" cap="small" dirty="0"/>
              <a:t>Literature Review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7054-5131-BD45-4787-F7158CD2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847"/>
            <a:ext cx="8596668" cy="4471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"Several different techniques have been proposed to improve clustering methods in previous literature: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K-Means++</a:t>
            </a: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(Arthur &amp; </a:t>
            </a:r>
            <a:r>
              <a:rPr lang="en-US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Vassilvitskii</a:t>
            </a: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, 2007) improves centroid initialization but still requires a predefined k.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DBSCAN</a:t>
            </a: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(Ester et al., 1996) is effective for non-spherical clusters but depends heavily on a user-defined density threshold.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Bisecting K-Means</a:t>
            </a: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refines clusters iteratively but still favors spherical shapes.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Gaussian Mixture Models (GMMs)</a:t>
            </a: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Spectral Clustering</a:t>
            </a: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offer more flexible geometries but are computationally expensive.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Other approaches, such as </a:t>
            </a:r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X-Means</a:t>
            </a: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G-Means</a:t>
            </a:r>
            <a:r>
              <a:rPr lang="en-US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, attempt to determine k dynamically but fail to detect merged clusters. Despite these advancements, no method fully addresses K-Means' merging issue while maintaining computational efficiency. This gap is what our research aims to fill."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5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8590-5B9C-7334-5BB5-2DE970BF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Methodology</a:t>
            </a:r>
            <a:endParaRPr lang="en-US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11E2-5300-748E-8ECC-E7FB2B8BD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601"/>
            <a:ext cx="5496820" cy="3384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Dataset Preparation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19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make_blobs</a:t>
            </a: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9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Scikit</a:t>
            </a: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-learn) to generate a 2D dataset with 4,500 points spread across 8 clusters.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standard deviation of clusters was set to 0.70, ensuring moderate overlap between clusters. A fixed random seed (random_state=46) was used to maintain reproducibility.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cluster follows a Gaussian distribution, with moderate overlap to test k-means’ limitations.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76270-D338-4512-AB80-608629C7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13" y="1521418"/>
            <a:ext cx="4879589" cy="38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C70C-771F-A065-3014-3D2215FB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458755"/>
            <a:ext cx="8596668" cy="829606"/>
          </a:xfrm>
        </p:spPr>
        <p:txBody>
          <a:bodyPr>
            <a:normAutofit/>
          </a:bodyPr>
          <a:lstStyle/>
          <a:p>
            <a:r>
              <a:rPr lang="en-US" sz="4000" b="1" cap="small" dirty="0"/>
              <a:t>Methodology</a:t>
            </a:r>
            <a:endParaRPr lang="en-US" cap="sm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8E21-B42B-8F06-DB66-6AA7E278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488613"/>
            <a:ext cx="4668390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Initial Clustering:</a:t>
            </a:r>
          </a:p>
          <a:p>
            <a:pPr marL="0" lvl="0" indent="0">
              <a:buNone/>
            </a:pPr>
            <a:r>
              <a:rPr lang="en-US" sz="2100" dirty="0">
                <a:solidFill>
                  <a:schemeClr val="tx1"/>
                </a:solidFill>
              </a:rPr>
              <a:t>For this experiment, K-Means is applied first with different k values (1, 3, 5) to show incorrect clusters.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1"/>
                </a:solidFill>
              </a:rPr>
              <a:t>Now If we applied K=1 then, the Cluster will be like this picture.</a:t>
            </a:r>
          </a:p>
          <a:p>
            <a:pPr lvl="0"/>
            <a:r>
              <a:rPr lang="en-US" sz="2100" dirty="0">
                <a:solidFill>
                  <a:schemeClr val="tx1"/>
                </a:solidFill>
              </a:rPr>
              <a:t>Traditional K-Means fails to detect optimal clusters when k is misestimated.</a:t>
            </a:r>
          </a:p>
          <a:p>
            <a:pPr lvl="0"/>
            <a:r>
              <a:rPr lang="en-US" sz="2100" dirty="0">
                <a:solidFill>
                  <a:schemeClr val="tx1"/>
                </a:solidFill>
              </a:rPr>
              <a:t>Visual representation of initial clustering with incorrect k shows merged clusters.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43" y="1397777"/>
            <a:ext cx="5740171" cy="453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3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8AB6-1F64-FEEB-F40E-30F0BAAD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BAC2-59A8-D96D-3B74-9EDC7FEA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92" y="1417518"/>
            <a:ext cx="5012508" cy="5128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Incorrect Clusters for mis-specified 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628"/>
            <a:ext cx="6008817" cy="474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85" y="2111628"/>
            <a:ext cx="5855637" cy="47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2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58C4-72B0-D064-9DE5-E53AAC87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32" y="606821"/>
            <a:ext cx="8596668" cy="648677"/>
          </a:xfrm>
        </p:spPr>
        <p:txBody>
          <a:bodyPr>
            <a:normAutofit fontScale="90000"/>
          </a:bodyPr>
          <a:lstStyle/>
          <a:p>
            <a:r>
              <a:rPr lang="en-US" sz="4000" b="1" cap="small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3949-4D4B-AF6B-5F90-15D83399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8532" y="1557195"/>
            <a:ext cx="452120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C. Outlier Removal and Bounding Box Construction:</a:t>
            </a:r>
          </a:p>
          <a:p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Remove outliers &amp; edge points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by removing points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beyond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1.5σ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from the cluster centroid.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Construct bounding box using min/max coordinates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remaining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For 2D data points, rectangle coordinates are-(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x_min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​,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y_min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​),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x_min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y_max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x_max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y_min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x_max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y_max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​)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AFED85-6136-4407-A9EB-E074F5B62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38262"/>
            <a:ext cx="3430607" cy="3581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ECCB9A-E484-4E45-906A-48E46B5BE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211" y="1638261"/>
            <a:ext cx="3430607" cy="35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1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657</TotalTime>
  <Words>1266</Words>
  <Application>Microsoft Office PowerPoint</Application>
  <PresentationFormat>Widescreen</PresentationFormat>
  <Paragraphs>121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Recursive Density-Based Refinement of K-Means for Automatic Cluster Splitting </vt:lpstr>
      <vt:lpstr>Introduction </vt:lpstr>
      <vt:lpstr>Limitations</vt:lpstr>
      <vt:lpstr>Research Goal </vt:lpstr>
      <vt:lpstr>Literature Review </vt:lpstr>
      <vt:lpstr>Methodology</vt:lpstr>
      <vt:lpstr>Methodology</vt:lpstr>
      <vt:lpstr>Methodology </vt:lpstr>
      <vt:lpstr>Methodology </vt:lpstr>
      <vt:lpstr>Methodology </vt:lpstr>
      <vt:lpstr>Methodology </vt:lpstr>
      <vt:lpstr>Methodology </vt:lpstr>
      <vt:lpstr>Silhouette Score Comparison</vt:lpstr>
      <vt:lpstr>Computational Time Comparison</vt:lpstr>
      <vt:lpstr>Strengths</vt:lpstr>
      <vt:lpstr>Limitations</vt:lpstr>
      <vt:lpstr>Future Work</vt:lpstr>
      <vt:lpstr>Conclusion</vt:lpstr>
      <vt:lpstr>Thank You 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Density-Based Refinement of K-Means for Automatic Cluster Splitting</dc:title>
  <dc:creator>Adiba Admin</dc:creator>
  <cp:lastModifiedBy>Mahir Uddin</cp:lastModifiedBy>
  <cp:revision>66</cp:revision>
  <dcterms:created xsi:type="dcterms:W3CDTF">2025-02-13T15:32:13Z</dcterms:created>
  <dcterms:modified xsi:type="dcterms:W3CDTF">2025-02-18T04:32:24Z</dcterms:modified>
</cp:coreProperties>
</file>