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7.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7" r:id="rId4"/>
    <p:sldId id="280" r:id="rId5"/>
    <p:sldId id="281" r:id="rId6"/>
    <p:sldId id="282" r:id="rId7"/>
    <p:sldId id="283" r:id="rId8"/>
    <p:sldId id="284" r:id="rId9"/>
    <p:sldId id="285" r:id="rId10"/>
    <p:sldId id="286" r:id="rId1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Segoe UI" panose="020B0502040204020203"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orient="horz" pos="21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A982"/>
    <a:srgbClr val="E2AF32"/>
    <a:srgbClr val="157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8" d="100"/>
          <a:sy n="78" d="100"/>
        </p:scale>
        <p:origin x="456" y="36"/>
      </p:cViewPr>
      <p:guideLst>
        <p:guide orient="horz" pos="2118"/>
        <p:guide pos="3840"/>
      </p:guideLst>
    </p:cSldViewPr>
  </p:slideViewPr>
  <p:notesTextViewPr>
    <p:cViewPr>
      <p:scale>
        <a:sx n="1" d="1"/>
        <a:sy n="1" d="1"/>
      </p:scale>
      <p:origin x="0" y="0"/>
    </p:cViewPr>
  </p:notesTextViewPr>
  <p:sorterViewPr showFormatting="0">
    <p:cViewPr>
      <p:scale>
        <a:sx n="57" d="100"/>
        <a:sy n="57" d="100"/>
      </p:scale>
      <p:origin x="0" y="-4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
        <p:nvSpPr>
          <p:cNvPr id="1126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B3838"/>
        </a:solidFill>
        <a:effectLst/>
      </p:bgPr>
    </p:bg>
    <p:spTree>
      <p:nvGrpSpPr>
        <p:cNvPr id="1" name=""/>
        <p:cNvGrpSpPr/>
        <p:nvPr/>
      </p:nvGrpSpPr>
      <p:grpSpPr>
        <a:xfrm>
          <a:off x="0" y="0"/>
          <a:ext cx="0" cy="0"/>
          <a:chOff x="0" y="0"/>
          <a:chExt cx="0" cy="0"/>
        </a:xfrm>
      </p:grpSpPr>
      <p:sp>
        <p:nvSpPr>
          <p:cNvPr id="7" name="椭圆 6"/>
          <p:cNvSpPr/>
          <p:nvPr/>
        </p:nvSpPr>
        <p:spPr>
          <a:xfrm>
            <a:off x="439738" y="1676400"/>
            <a:ext cx="3632200" cy="3632200"/>
          </a:xfrm>
          <a:prstGeom prst="ellipse">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V="1">
            <a:off x="9982200" y="5737225"/>
            <a:ext cx="876300" cy="876300"/>
          </a:xfrm>
          <a:prstGeom prst="ellipse">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p:cNvPicPr>
            <a:picLocks noChangeAspect="1"/>
          </p:cNvPicPr>
          <p:nvPr/>
        </p:nvPicPr>
        <p:blipFill rotWithShape="1">
          <a:blip r:embed="rId2"/>
          <a:srcRect t="8654" b="8654"/>
          <a:stretch>
            <a:fillRect/>
          </a:stretch>
        </p:blipFill>
        <p:spPr>
          <a:xfrm rot="3083445">
            <a:off x="9920081" y="5639016"/>
            <a:ext cx="853916" cy="853913"/>
          </a:xfrm>
          <a:prstGeom prst="ellipse">
            <a:avLst/>
          </a:prstGeom>
        </p:spPr>
      </p:pic>
      <p:sp>
        <p:nvSpPr>
          <p:cNvPr id="10" name="任意多边形 9"/>
          <p:cNvSpPr/>
          <p:nvPr/>
        </p:nvSpPr>
        <p:spPr>
          <a:xfrm>
            <a:off x="0" y="0"/>
            <a:ext cx="1011238" cy="1824038"/>
          </a:xfrm>
          <a:custGeom>
            <a:avLst/>
            <a:gdLst>
              <a:gd name="connsiteX0" fmla="*/ 0 w 1010563"/>
              <a:gd name="connsiteY0" fmla="*/ 0 h 1823323"/>
              <a:gd name="connsiteX1" fmla="*/ 1010563 w 1010563"/>
              <a:gd name="connsiteY1" fmla="*/ 0 h 1823323"/>
              <a:gd name="connsiteX2" fmla="*/ 1000129 w 1010563"/>
              <a:gd name="connsiteY2" fmla="*/ 206628 h 1823323"/>
              <a:gd name="connsiteX3" fmla="*/ 146295 w 1010563"/>
              <a:gd name="connsiteY3" fmla="*/ 1722568 h 1823323"/>
              <a:gd name="connsiteX4" fmla="*/ 0 w 1010563"/>
              <a:gd name="connsiteY4" fmla="*/ 1823323 h 1823323"/>
              <a:gd name="connsiteX5" fmla="*/ 0 w 1010563"/>
              <a:gd name="connsiteY5" fmla="*/ 0 h 182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0563" h="1823323">
                <a:moveTo>
                  <a:pt x="0" y="0"/>
                </a:moveTo>
                <a:lnTo>
                  <a:pt x="1010563" y="0"/>
                </a:lnTo>
                <a:lnTo>
                  <a:pt x="1000129" y="206628"/>
                </a:lnTo>
                <a:cubicBezTo>
                  <a:pt x="937342" y="824890"/>
                  <a:pt x="616167" y="1366766"/>
                  <a:pt x="146295" y="1722568"/>
                </a:cubicBezTo>
                <a:lnTo>
                  <a:pt x="0" y="1823323"/>
                </a:lnTo>
                <a:lnTo>
                  <a:pt x="0" y="0"/>
                </a:lnTo>
                <a:close/>
              </a:path>
            </a:pathLst>
          </a:cu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0702925" y="3225800"/>
            <a:ext cx="1489075" cy="3397250"/>
          </a:xfrm>
          <a:custGeom>
            <a:avLst/>
            <a:gdLst>
              <a:gd name="connsiteX0" fmla="*/ 1489710 w 1489710"/>
              <a:gd name="connsiteY0" fmla="*/ 0 h 3396189"/>
              <a:gd name="connsiteX1" fmla="*/ 1489710 w 1489710"/>
              <a:gd name="connsiteY1" fmla="*/ 3396189 h 3396189"/>
              <a:gd name="connsiteX2" fmla="*/ 1368969 w 1489710"/>
              <a:gd name="connsiteY2" fmla="*/ 3377761 h 3396189"/>
              <a:gd name="connsiteX3" fmla="*/ 0 w 1489710"/>
              <a:gd name="connsiteY3" fmla="*/ 1698094 h 3396189"/>
              <a:gd name="connsiteX4" fmla="*/ 1368969 w 1489710"/>
              <a:gd name="connsiteY4" fmla="*/ 18427 h 3396189"/>
              <a:gd name="connsiteX5" fmla="*/ 1489710 w 1489710"/>
              <a:gd name="connsiteY5" fmla="*/ 0 h 339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710" h="3396189">
                <a:moveTo>
                  <a:pt x="1489710" y="0"/>
                </a:moveTo>
                <a:lnTo>
                  <a:pt x="1489710" y="3396189"/>
                </a:lnTo>
                <a:lnTo>
                  <a:pt x="1368969" y="3377761"/>
                </a:lnTo>
                <a:cubicBezTo>
                  <a:pt x="587700" y="3217891"/>
                  <a:pt x="0" y="2526625"/>
                  <a:pt x="0" y="1698094"/>
                </a:cubicBezTo>
                <a:cubicBezTo>
                  <a:pt x="0" y="869564"/>
                  <a:pt x="587700" y="178297"/>
                  <a:pt x="1368969" y="18427"/>
                </a:cubicBezTo>
                <a:lnTo>
                  <a:pt x="1489710" y="0"/>
                </a:lnTo>
                <a:close/>
              </a:path>
            </a:pathLst>
          </a:cu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图片 11"/>
          <p:cNvPicPr>
            <a:picLocks noChangeAspect="1"/>
          </p:cNvPicPr>
          <p:nvPr/>
        </p:nvPicPr>
        <p:blipFill rotWithShape="1">
          <a:blip r:embed="rId3"/>
          <a:srcRect t="8654" b="8654"/>
          <a:stretch>
            <a:fillRect/>
          </a:stretch>
        </p:blipFill>
        <p:spPr>
          <a:xfrm rot="1986838">
            <a:off x="880628" y="1474070"/>
            <a:ext cx="3415079" cy="3415079"/>
          </a:xfrm>
          <a:prstGeom prst="ellipse">
            <a:avLst/>
          </a:prstGeom>
        </p:spPr>
      </p:pic>
      <p:sp>
        <p:nvSpPr>
          <p:cNvPr id="2" name="标题 1"/>
          <p:cNvSpPr>
            <a:spLocks noGrp="1"/>
          </p:cNvSpPr>
          <p:nvPr>
            <p:ph type="ctrTitle"/>
          </p:nvPr>
        </p:nvSpPr>
        <p:spPr>
          <a:xfrm>
            <a:off x="838200" y="1810385"/>
            <a:ext cx="10774680" cy="2387600"/>
          </a:xfrm>
        </p:spPr>
        <p:txBody>
          <a:bodyPr anchor="b"/>
          <a:lstStyle>
            <a:lvl1pPr algn="ctr">
              <a:defRPr sz="6000"/>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839788" y="4015740"/>
            <a:ext cx="986250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1" y="2492498"/>
            <a:ext cx="1995374" cy="1995374"/>
          </a:xfrm>
          <a:prstGeom prst="rect">
            <a:avLst/>
          </a:prstGeom>
          <a:solidFill>
            <a:srgbClr val="E2AF3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95370" y="658558"/>
            <a:ext cx="1799406" cy="1799403"/>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995373" y="3957038"/>
            <a:ext cx="2294238" cy="2294239"/>
          </a:xfrm>
          <a:prstGeom prst="rect">
            <a:avLst/>
          </a:prstGeom>
          <a:solidFill>
            <a:srgbClr val="25A982"/>
          </a:solidFill>
          <a:ln>
            <a:noFill/>
          </a:ln>
          <a:effectLst>
            <a:reflection blurRad="6350" stA="50000" endA="300" endPos="90000" dist="50800" dir="5400000" sy="-100000" algn="bl" rotWithShape="0"/>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333911">
            <a:off x="11266590" y="5209058"/>
            <a:ext cx="804867" cy="804867"/>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995373" y="1299149"/>
            <a:ext cx="9870141" cy="2387600"/>
          </a:xfrm>
        </p:spPr>
        <p:txBody>
          <a:bodyPr anchor="b"/>
          <a:lstStyle>
            <a:lvl1pPr algn="l">
              <a:defRPr sz="6000"/>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2066549" y="3581525"/>
            <a:ext cx="86357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1575A8"/>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title">
    <p:bg>
      <p:bgPr>
        <a:solidFill>
          <a:srgbClr val="E2AF32"/>
        </a:solidFill>
        <a:effectLst/>
      </p:bgPr>
    </p:bg>
    <p:spTree>
      <p:nvGrpSpPr>
        <p:cNvPr id="1" name=""/>
        <p:cNvGrpSpPr/>
        <p:nvPr/>
      </p:nvGrpSpPr>
      <p:grpSpPr>
        <a:xfrm>
          <a:off x="0" y="0"/>
          <a:ext cx="0" cy="0"/>
          <a:chOff x="0" y="0"/>
          <a:chExt cx="0" cy="0"/>
        </a:xfrm>
      </p:grpSpPr>
      <p:grpSp>
        <p:nvGrpSpPr>
          <p:cNvPr id="5122"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Section title">
    <p:bg>
      <p:bgPr>
        <a:solidFill>
          <a:srgbClr val="25A982"/>
        </a:solidFill>
        <a:effectLst/>
      </p:bgPr>
    </p:bg>
    <p:spTree>
      <p:nvGrpSpPr>
        <p:cNvPr id="1" name=""/>
        <p:cNvGrpSpPr/>
        <p:nvPr/>
      </p:nvGrpSpPr>
      <p:grpSpPr>
        <a:xfrm>
          <a:off x="0" y="0"/>
          <a:ext cx="0" cy="0"/>
          <a:chOff x="0" y="0"/>
          <a:chExt cx="0" cy="0"/>
        </a:xfrm>
      </p:grpSpPr>
      <p:grpSp>
        <p:nvGrpSpPr>
          <p:cNvPr id="6146"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Symbol zastępczy stopki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ymbol zastępczy numeru slajdu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s://github.com/Mahir33/CF-myFlix-client" TargetMode="Externa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1995488" y="1298575"/>
            <a:ext cx="9869487" cy="2387600"/>
          </a:xfrm>
          <a:ln/>
        </p:spPr>
        <p:txBody>
          <a:bodyPr wrap="square" lIns="91440" tIns="45720" rIns="91440" bIns="45720" anchor="b" anchorCtr="0"/>
          <a:p>
            <a:pPr defTabSz="914400">
              <a:buClrTx/>
              <a:buSzTx/>
              <a:buFontTx/>
              <a:buNone/>
            </a:pPr>
            <a:r>
              <a:rPr lang="pl-PL" altLang="en-US" sz="9600" kern="1200" dirty="0">
                <a:solidFill>
                  <a:schemeClr val="bg1"/>
                </a:solidFill>
                <a:effectLst>
                  <a:outerShdw blurRad="38100" dist="38100" dir="2700000" algn="tl">
                    <a:srgbClr val="000000">
                      <a:alpha val="43137"/>
                    </a:srgbClr>
                  </a:outerShdw>
                </a:effectLst>
                <a:latin typeface="+mj-lt"/>
                <a:ea typeface="Kozuka Gothic Pr6N H" pitchFamily="34" charset="-128"/>
                <a:cs typeface="+mj-cs"/>
              </a:rPr>
              <a:t>A FULL STACK CASE STUDY</a:t>
            </a:r>
            <a:endParaRPr lang="pl-PL" altLang="en-US" sz="9600" kern="1200" dirty="0">
              <a:solidFill>
                <a:schemeClr val="bg1"/>
              </a:solidFill>
              <a:effectLst>
                <a:outerShdw blurRad="38100" dist="38100" dir="2700000" algn="tl">
                  <a:srgbClr val="000000">
                    <a:alpha val="43137"/>
                  </a:srgbClr>
                </a:outerShdw>
              </a:effectLst>
              <a:latin typeface="+mj-lt"/>
              <a:ea typeface="Kozuka Gothic Pr6N H" pitchFamily="34" charset="-128"/>
              <a:cs typeface="+mj-cs"/>
            </a:endParaRPr>
          </a:p>
        </p:txBody>
      </p:sp>
      <p:sp>
        <p:nvSpPr>
          <p:cNvPr id="3" name="副标题 2"/>
          <p:cNvSpPr>
            <a:spLocks noGrp="1"/>
          </p:cNvSpPr>
          <p:nvPr>
            <p:ph type="subTitle" idx="1"/>
          </p:nvPr>
        </p:nvSpPr>
        <p:spPr>
          <a:xfrm>
            <a:off x="2066925" y="4072890"/>
            <a:ext cx="9285288" cy="1655763"/>
          </a:xfrm>
        </p:spPr>
        <p:txBody>
          <a:bodyPr vert="horz" lIns="91440" tIns="45720" rIns="91440" bIns="45720" rtlCol="0">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pl-PL" altLang="zh-CN" sz="5400" b="1" i="0" u="none" strike="noStrike" kern="1200" cap="none" spc="0" normalizeH="0" baseline="0" noProof="0" dirty="0">
                <a:ln>
                  <a:noFill/>
                </a:ln>
                <a:solidFill>
                  <a:srgbClr val="FFC000"/>
                </a:solidFill>
                <a:effectLst/>
                <a:uLnTx/>
                <a:uFillTx/>
                <a:latin typeface="+mj-lt"/>
                <a:ea typeface="+mn-ea"/>
                <a:cs typeface="+mn-cs"/>
              </a:rPr>
              <a:t>Oh My Flix App</a:t>
            </a:r>
            <a:endParaRPr kumimoji="0" lang="pl-PL" altLang="zh-CN" sz="5400" b="1" i="0" u="none" strike="noStrike" kern="1200" cap="none" spc="0" normalizeH="0" baseline="0" noProof="0" dirty="0">
              <a:ln>
                <a:noFill/>
              </a:ln>
              <a:solidFill>
                <a:srgbClr val="FFC000"/>
              </a:solidFill>
              <a:effectLst/>
              <a:uLnTx/>
              <a:uFillTx/>
              <a:latin typeface="+mj-lt"/>
              <a:ea typeface="+mn-ea"/>
              <a:cs typeface="+mn-cs"/>
            </a:endParaRPr>
          </a:p>
        </p:txBody>
      </p:sp>
      <p:sp>
        <p:nvSpPr>
          <p:cNvPr id="2" name="Pole tekstowe 1"/>
          <p:cNvSpPr txBox="1"/>
          <p:nvPr/>
        </p:nvSpPr>
        <p:spPr>
          <a:xfrm>
            <a:off x="5750560" y="5260975"/>
            <a:ext cx="4064000" cy="368300"/>
          </a:xfrm>
          <a:prstGeom prst="rect">
            <a:avLst/>
          </a:prstGeom>
          <a:noFill/>
        </p:spPr>
        <p:txBody>
          <a:bodyPr wrap="square" rtlCol="0">
            <a:spAutoFit/>
          </a:bodyPr>
          <a:p>
            <a:r>
              <a:rPr lang="pl-PL" altLang="en-US">
                <a:solidFill>
                  <a:schemeClr val="bg2"/>
                </a:solidFill>
              </a:rPr>
              <a:t>by Adam Wróbel</a:t>
            </a:r>
            <a:endParaRPr lang="pl-PL" altLang="en-US">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pl-PL" altLang="en-US" sz="4400" b="0" i="0" u="none" strike="noStrike" kern="1200" cap="all" spc="0" normalizeH="0" baseline="0" noProof="0" dirty="0">
                <a:ln>
                  <a:noFill/>
                </a:ln>
                <a:solidFill>
                  <a:schemeClr val="bg1"/>
                </a:solidFill>
                <a:effectLst/>
                <a:uLnTx/>
                <a:uFillTx/>
                <a:latin typeface="+mj-lt"/>
                <a:ea typeface="+mj-ea"/>
                <a:cs typeface="+mj-cs"/>
              </a:rPr>
              <a:t>O</a:t>
            </a:r>
            <a:r>
              <a:rPr kumimoji="0" lang="pl-PL" altLang="en-US" sz="2800" b="0" i="0" u="none" strike="noStrike" kern="1200" cap="all" spc="0" normalizeH="0" baseline="0" noProof="0" dirty="0">
                <a:ln>
                  <a:noFill/>
                </a:ln>
                <a:solidFill>
                  <a:schemeClr val="bg1"/>
                </a:solidFill>
                <a:effectLst/>
                <a:uLnTx/>
                <a:uFillTx/>
                <a:latin typeface="+mj-lt"/>
                <a:ea typeface="+mj-ea"/>
                <a:cs typeface="+mj-cs"/>
              </a:rPr>
              <a:t>verview</a:t>
            </a:r>
            <a:endParaRPr kumimoji="0" lang="pl-PL" altLang="en-US" sz="2800" b="0" i="0" u="none" strike="noStrike" kern="1200" cap="all" spc="0" normalizeH="0" baseline="0" noProof="0" dirty="0">
              <a:ln>
                <a:noFill/>
              </a:ln>
              <a:solidFill>
                <a:schemeClr val="bg1"/>
              </a:solidFill>
              <a:effectLst/>
              <a:uLnTx/>
              <a:uFillTx/>
              <a:latin typeface="+mj-lt"/>
              <a:ea typeface="+mj-ea"/>
              <a:cs typeface="+mj-cs"/>
            </a:endParaRPr>
          </a:p>
        </p:txBody>
      </p:sp>
      <p:sp>
        <p:nvSpPr>
          <p:cNvPr id="14356" name="矩形 24"/>
          <p:cNvSpPr/>
          <p:nvPr/>
        </p:nvSpPr>
        <p:spPr>
          <a:xfrm>
            <a:off x="1463675" y="2449830"/>
            <a:ext cx="4176395" cy="1737995"/>
          </a:xfrm>
          <a:prstGeom prst="rect">
            <a:avLst/>
          </a:prstGeom>
          <a:noFill/>
          <a:ln w="9525">
            <a:noFill/>
          </a:ln>
        </p:spPr>
        <p:txBody>
          <a:bodyPr wrap="square" anchor="t" anchorCtr="0">
            <a:noAutofit/>
          </a:bodyPr>
          <a:p>
            <a:r>
              <a:rPr lang="pl-PL" altLang="en-US" sz="1400" dirty="0">
                <a:solidFill>
                  <a:schemeClr val="bg1"/>
                </a:solidFill>
                <a:latin typeface="Segoe UI" panose="020B0502040204020203" pitchFamily="34" charset="0"/>
                <a:ea typeface="Microsoft YaHei Light" panose="020B0502040204020203" pitchFamily="34" charset="-122"/>
              </a:rPr>
              <a:t>OhMyFlix</a:t>
            </a:r>
            <a:r>
              <a:rPr lang="en-US" altLang="pl-PL" sz="1400" dirty="0">
                <a:solidFill>
                  <a:schemeClr val="bg1"/>
                </a:solidFill>
                <a:latin typeface="Segoe UI" panose="020B0502040204020203" pitchFamily="34" charset="0"/>
                <a:ea typeface="Microsoft YaHei Light" panose="020B0502040204020203" pitchFamily="34" charset="-122"/>
              </a:rPr>
              <a:t> is a web application designed with the MERN stack. It</a:t>
            </a:r>
            <a:r>
              <a:rPr lang="pl-PL" altLang="en-US" sz="1400" dirty="0">
                <a:solidFill>
                  <a:schemeClr val="bg1"/>
                </a:solidFill>
                <a:latin typeface="Segoe UI" panose="020B0502040204020203" pitchFamily="34" charset="0"/>
                <a:ea typeface="Microsoft YaHei Light" panose="020B0502040204020203" pitchFamily="34" charset="-122"/>
              </a:rPr>
              <a:t> </a:t>
            </a:r>
            <a:r>
              <a:rPr lang="en-US" altLang="pl-PL" sz="1400" dirty="0">
                <a:solidFill>
                  <a:schemeClr val="bg1"/>
                </a:solidFill>
                <a:latin typeface="Segoe UI" panose="020B0502040204020203" pitchFamily="34" charset="0"/>
                <a:ea typeface="Microsoft YaHei Light" panose="020B0502040204020203" pitchFamily="34" charset="-122"/>
              </a:rPr>
              <a:t>provides users with access to information about </a:t>
            </a:r>
            <a:r>
              <a:rPr lang="pl-PL" altLang="en-US" sz="1400" dirty="0">
                <a:solidFill>
                  <a:schemeClr val="bg1"/>
                </a:solidFill>
                <a:latin typeface="Segoe UI" panose="020B0502040204020203" pitchFamily="34" charset="0"/>
                <a:ea typeface="Microsoft YaHei Light" panose="020B0502040204020203" pitchFamily="34" charset="-122"/>
              </a:rPr>
              <a:t>many </a:t>
            </a:r>
            <a:r>
              <a:rPr lang="en-US" altLang="pl-PL" sz="1400" dirty="0">
                <a:solidFill>
                  <a:schemeClr val="bg1"/>
                </a:solidFill>
                <a:latin typeface="Segoe UI" panose="020B0502040204020203" pitchFamily="34" charset="0"/>
                <a:ea typeface="Microsoft YaHei Light" panose="020B0502040204020203" pitchFamily="34" charset="-122"/>
              </a:rPr>
              <a:t>movies, including information about the film's directors</a:t>
            </a:r>
            <a:r>
              <a:rPr lang="pl-PL" altLang="en-US" sz="1400" dirty="0">
                <a:solidFill>
                  <a:schemeClr val="bg1"/>
                </a:solidFill>
                <a:latin typeface="Segoe UI" panose="020B0502040204020203" pitchFamily="34" charset="0"/>
                <a:ea typeface="Microsoft YaHei Light" panose="020B0502040204020203" pitchFamily="34" charset="-122"/>
              </a:rPr>
              <a:t>, genre informations and images</a:t>
            </a:r>
            <a:r>
              <a:rPr lang="en-US" altLang="pl-PL" sz="1400" dirty="0">
                <a:solidFill>
                  <a:schemeClr val="bg1"/>
                </a:solidFill>
                <a:latin typeface="Segoe UI" panose="020B0502040204020203" pitchFamily="34" charset="0"/>
                <a:ea typeface="Microsoft YaHei Light" panose="020B0502040204020203" pitchFamily="34" charset="-122"/>
              </a:rPr>
              <a:t>. Users can create an</a:t>
            </a:r>
            <a:r>
              <a:rPr lang="pl-PL" altLang="en-US" sz="1400" dirty="0">
                <a:solidFill>
                  <a:schemeClr val="bg1"/>
                </a:solidFill>
                <a:latin typeface="Segoe UI" panose="020B0502040204020203" pitchFamily="34" charset="0"/>
                <a:ea typeface="Microsoft YaHei Light" panose="020B0502040204020203" pitchFamily="34" charset="-122"/>
              </a:rPr>
              <a:t> </a:t>
            </a:r>
            <a:r>
              <a:rPr lang="en-US" altLang="pl-PL" sz="1400" dirty="0">
                <a:solidFill>
                  <a:schemeClr val="bg1"/>
                </a:solidFill>
                <a:latin typeface="Segoe UI" panose="020B0502040204020203" pitchFamily="34" charset="0"/>
                <a:ea typeface="Microsoft YaHei Light" panose="020B0502040204020203" pitchFamily="34" charset="-122"/>
              </a:rPr>
              <a:t>account, update their personal information, and save a list of</a:t>
            </a:r>
            <a:r>
              <a:rPr lang="pl-PL" altLang="en-US" sz="1400" dirty="0">
                <a:solidFill>
                  <a:schemeClr val="bg1"/>
                </a:solidFill>
                <a:latin typeface="Segoe UI" panose="020B0502040204020203" pitchFamily="34" charset="0"/>
                <a:ea typeface="Microsoft YaHei Light" panose="020B0502040204020203" pitchFamily="34" charset="-122"/>
              </a:rPr>
              <a:t> </a:t>
            </a:r>
            <a:r>
              <a:rPr lang="en-US" altLang="pl-PL" sz="1400" dirty="0">
                <a:solidFill>
                  <a:schemeClr val="bg1"/>
                </a:solidFill>
                <a:latin typeface="Segoe UI" panose="020B0502040204020203" pitchFamily="34" charset="0"/>
                <a:ea typeface="Microsoft YaHei Light" panose="020B0502040204020203" pitchFamily="34" charset="-122"/>
              </a:rPr>
              <a:t>favorite movies.</a:t>
            </a:r>
            <a:endParaRPr lang="en-US" altLang="pl-PL" sz="1400" dirty="0">
              <a:solidFill>
                <a:schemeClr val="bg1"/>
              </a:solidFill>
              <a:latin typeface="Segoe UI" panose="020B0502040204020203" pitchFamily="34" charset="0"/>
              <a:ea typeface="Microsoft YaHei Light" panose="020B0502040204020203" pitchFamily="34" charset="-122"/>
            </a:endParaRPr>
          </a:p>
        </p:txBody>
      </p:sp>
      <p:pic>
        <p:nvPicPr>
          <p:cNvPr id="2" name="Obraz 1"/>
          <p:cNvPicPr>
            <a:picLocks noChangeAspect="1"/>
          </p:cNvPicPr>
          <p:nvPr/>
        </p:nvPicPr>
        <p:blipFill>
          <a:blip r:embed="rId1"/>
          <a:stretch>
            <a:fillRect/>
          </a:stretch>
        </p:blipFill>
        <p:spPr>
          <a:xfrm>
            <a:off x="6402705" y="1442085"/>
            <a:ext cx="5083175" cy="3604260"/>
          </a:xfrm>
          <a:prstGeom prst="rect">
            <a:avLst/>
          </a:prstGeom>
        </p:spPr>
      </p:pic>
      <p:sp>
        <p:nvSpPr>
          <p:cNvPr id="6" name="Pole tekstowe 5"/>
          <p:cNvSpPr txBox="1"/>
          <p:nvPr/>
        </p:nvSpPr>
        <p:spPr>
          <a:xfrm>
            <a:off x="1463675" y="4753610"/>
            <a:ext cx="4064000" cy="521970"/>
          </a:xfrm>
          <a:prstGeom prst="rect">
            <a:avLst/>
          </a:prstGeom>
          <a:noFill/>
        </p:spPr>
        <p:txBody>
          <a:bodyPr wrap="square" rtlCol="0">
            <a:spAutoFit/>
          </a:bodyPr>
          <a:p>
            <a:r>
              <a:rPr lang="pl-PL" altLang="en-US" sz="2800" b="1">
                <a:solidFill>
                  <a:schemeClr val="accent4">
                    <a:lumMod val="60000"/>
                    <a:lumOff val="40000"/>
                  </a:schemeClr>
                </a:solidFill>
              </a:rPr>
              <a:t>Source code: </a:t>
            </a:r>
            <a:r>
              <a:rPr lang="pl-PL" altLang="en-US" sz="2800" b="1">
                <a:solidFill>
                  <a:schemeClr val="accent4">
                    <a:lumMod val="60000"/>
                    <a:lumOff val="40000"/>
                  </a:schemeClr>
                </a:solidFill>
                <a:hlinkClick r:id="rId2" tooltip="" action="ppaction://hlinkfile"/>
              </a:rPr>
              <a:t>GitHub</a:t>
            </a:r>
            <a:endParaRPr lang="pl-PL" altLang="en-US" sz="2800" b="1">
              <a:solidFill>
                <a:schemeClr val="accent4">
                  <a:lumMod val="60000"/>
                  <a:lumOff val="40000"/>
                </a:schemeClr>
              </a:solidFill>
              <a:hlinkClick r:id="rId2" tooltip="" action="ppaction://hlinkfi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36180" y="365125"/>
            <a:ext cx="3817620" cy="1325880"/>
          </a:xfrm>
        </p:spPr>
        <p:txBody>
          <a:bodyPr vert="horz" lIns="91440" tIns="45720" rIns="91440" bIns="45720" rtlCol="0" anchor="ctr">
            <a:normAutofit/>
          </a:bodyPr>
          <a:p>
            <a:pPr marL="0" marR="0" lvl="0" indent="0" algn="l" defTabSz="914400" rtl="0" eaLnBrk="1" fontAlgn="auto" latinLnBrk="0" hangingPunct="1">
              <a:lnSpc>
                <a:spcPct val="90000"/>
              </a:lnSpc>
              <a:spcBef>
                <a:spcPct val="0"/>
              </a:spcBef>
              <a:spcAft>
                <a:spcPts val="0"/>
              </a:spcAft>
              <a:buClrTx/>
              <a:buSzTx/>
              <a:buFontTx/>
              <a:buNone/>
              <a:defRPr/>
            </a:pPr>
            <a:r>
              <a:rPr kumimoji="0" lang="pl-PL" altLang="en-US" sz="4400" b="0" i="0" u="none" strike="noStrike" kern="1200" cap="all" spc="0" normalizeH="0" baseline="0" noProof="0" dirty="0">
                <a:ln>
                  <a:noFill/>
                </a:ln>
                <a:solidFill>
                  <a:schemeClr val="bg1"/>
                </a:solidFill>
                <a:effectLst/>
                <a:uLnTx/>
                <a:uFillTx/>
                <a:latin typeface="+mj-lt"/>
                <a:ea typeface="+mj-ea"/>
                <a:cs typeface="+mj-cs"/>
              </a:rPr>
              <a:t>P</a:t>
            </a:r>
            <a:r>
              <a:rPr kumimoji="0" lang="pl-PL" altLang="en-US" sz="2800" b="0" i="0" u="none" strike="noStrike" kern="1200" cap="all" spc="0" normalizeH="0" baseline="0" noProof="0" dirty="0">
                <a:ln>
                  <a:noFill/>
                </a:ln>
                <a:solidFill>
                  <a:schemeClr val="bg1"/>
                </a:solidFill>
                <a:effectLst/>
                <a:uLnTx/>
                <a:uFillTx/>
                <a:latin typeface="+mj-lt"/>
                <a:ea typeface="+mj-ea"/>
                <a:cs typeface="+mj-cs"/>
              </a:rPr>
              <a:t>urpose</a:t>
            </a:r>
            <a:endParaRPr kumimoji="0" lang="pl-PL" altLang="en-US" sz="2800" b="0" i="0" u="none" strike="noStrike" kern="1200" cap="all" spc="0" normalizeH="0" baseline="0" noProof="0" dirty="0">
              <a:ln>
                <a:noFill/>
              </a:ln>
              <a:solidFill>
                <a:schemeClr val="bg1"/>
              </a:solidFill>
              <a:effectLst/>
              <a:uLnTx/>
              <a:uFillTx/>
              <a:latin typeface="+mj-lt"/>
              <a:ea typeface="+mj-ea"/>
              <a:cs typeface="+mj-cs"/>
            </a:endParaRPr>
          </a:p>
        </p:txBody>
      </p:sp>
      <p:sp>
        <p:nvSpPr>
          <p:cNvPr id="21" name="椭圆 20"/>
          <p:cNvSpPr/>
          <p:nvPr/>
        </p:nvSpPr>
        <p:spPr>
          <a:xfrm>
            <a:off x="1157288" y="3622675"/>
            <a:ext cx="914400" cy="914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56" name="矩形 24"/>
          <p:cNvSpPr/>
          <p:nvPr/>
        </p:nvSpPr>
        <p:spPr>
          <a:xfrm>
            <a:off x="6840220" y="2661920"/>
            <a:ext cx="4176395" cy="1802765"/>
          </a:xfrm>
          <a:prstGeom prst="rect">
            <a:avLst/>
          </a:prstGeom>
          <a:noFill/>
          <a:ln w="9525">
            <a:noFill/>
          </a:ln>
        </p:spPr>
        <p:txBody>
          <a:bodyPr wrap="square" anchor="t" anchorCtr="0">
            <a:noAutofit/>
          </a:bodyPr>
          <a:p>
            <a:r>
              <a:rPr lang="en-US" altLang="pl-PL" sz="2000" dirty="0">
                <a:solidFill>
                  <a:schemeClr val="bg1"/>
                </a:solidFill>
                <a:latin typeface="Segoe UI" panose="020B0502040204020203" pitchFamily="34" charset="0"/>
                <a:ea typeface="Microsoft YaHei Light" panose="020B0502040204020203" pitchFamily="34" charset="-122"/>
              </a:rPr>
              <a:t>This project was created as part of</a:t>
            </a:r>
            <a:endParaRPr lang="en-US" altLang="pl-PL" sz="2000" dirty="0">
              <a:solidFill>
                <a:schemeClr val="bg1"/>
              </a:solidFill>
              <a:latin typeface="Segoe UI" panose="020B0502040204020203" pitchFamily="34" charset="0"/>
              <a:ea typeface="Microsoft YaHei Light" panose="020B0502040204020203" pitchFamily="34" charset="-122"/>
            </a:endParaRPr>
          </a:p>
          <a:p>
            <a:r>
              <a:rPr lang="en-US" altLang="pl-PL" sz="2000" dirty="0">
                <a:solidFill>
                  <a:schemeClr val="bg1"/>
                </a:solidFill>
                <a:latin typeface="Segoe UI" panose="020B0502040204020203" pitchFamily="34" charset="0"/>
                <a:ea typeface="Microsoft YaHei Light" panose="020B0502040204020203" pitchFamily="34" charset="-122"/>
              </a:rPr>
              <a:t>my web development course at</a:t>
            </a:r>
            <a:endParaRPr lang="en-US" altLang="pl-PL" sz="2000" dirty="0">
              <a:solidFill>
                <a:schemeClr val="bg1"/>
              </a:solidFill>
              <a:latin typeface="Segoe UI" panose="020B0502040204020203" pitchFamily="34" charset="0"/>
              <a:ea typeface="Microsoft YaHei Light" panose="020B0502040204020203" pitchFamily="34" charset="-122"/>
            </a:endParaRPr>
          </a:p>
          <a:p>
            <a:r>
              <a:rPr lang="en-US" altLang="pl-PL" sz="2000" dirty="0">
                <a:solidFill>
                  <a:schemeClr val="bg1"/>
                </a:solidFill>
                <a:latin typeface="Segoe UI" panose="020B0502040204020203" pitchFamily="34" charset="0"/>
                <a:ea typeface="Microsoft YaHei Light" panose="020B0502040204020203" pitchFamily="34" charset="-122"/>
              </a:rPr>
              <a:t>CareerFoundry to demonstrate</a:t>
            </a:r>
            <a:endParaRPr lang="en-US" altLang="pl-PL" sz="2000" dirty="0">
              <a:solidFill>
                <a:schemeClr val="bg1"/>
              </a:solidFill>
              <a:latin typeface="Segoe UI" panose="020B0502040204020203" pitchFamily="34" charset="0"/>
              <a:ea typeface="Microsoft YaHei Light" panose="020B0502040204020203" pitchFamily="34" charset="-122"/>
            </a:endParaRPr>
          </a:p>
          <a:p>
            <a:r>
              <a:rPr lang="en-US" altLang="pl-PL" sz="2000" dirty="0">
                <a:solidFill>
                  <a:schemeClr val="bg1"/>
                </a:solidFill>
                <a:latin typeface="Segoe UI" panose="020B0502040204020203" pitchFamily="34" charset="0"/>
                <a:ea typeface="Microsoft YaHei Light" panose="020B0502040204020203" pitchFamily="34" charset="-122"/>
              </a:rPr>
              <a:t>mastery of full stack JavaScript</a:t>
            </a:r>
            <a:endParaRPr lang="en-US" altLang="pl-PL" sz="2000" dirty="0">
              <a:solidFill>
                <a:schemeClr val="bg1"/>
              </a:solidFill>
              <a:latin typeface="Segoe UI" panose="020B0502040204020203" pitchFamily="34" charset="0"/>
              <a:ea typeface="Microsoft YaHei Light" panose="020B0502040204020203" pitchFamily="34" charset="-122"/>
            </a:endParaRPr>
          </a:p>
          <a:p>
            <a:r>
              <a:rPr lang="en-US" altLang="pl-PL" sz="2000" dirty="0">
                <a:solidFill>
                  <a:schemeClr val="bg1"/>
                </a:solidFill>
                <a:latin typeface="Segoe UI" panose="020B0502040204020203" pitchFamily="34" charset="0"/>
                <a:ea typeface="Microsoft YaHei Light" panose="020B0502040204020203" pitchFamily="34" charset="-122"/>
              </a:rPr>
              <a:t>development</a:t>
            </a:r>
            <a:endParaRPr lang="en-US" altLang="pl-PL" sz="2000" dirty="0">
              <a:solidFill>
                <a:schemeClr val="bg1"/>
              </a:solidFill>
              <a:latin typeface="Segoe UI" panose="020B0502040204020203" pitchFamily="34" charset="0"/>
              <a:ea typeface="Microsoft YaHei Light" panose="020B0502040204020203" pitchFamily="34" charset="-122"/>
            </a:endParaRPr>
          </a:p>
        </p:txBody>
      </p:sp>
      <p:pic>
        <p:nvPicPr>
          <p:cNvPr id="5" name="Obraz 4"/>
          <p:cNvPicPr/>
          <p:nvPr/>
        </p:nvPicPr>
        <p:blipFill>
          <a:blip r:embed="rId1"/>
          <a:stretch>
            <a:fillRect/>
          </a:stretch>
        </p:blipFill>
        <p:spPr>
          <a:xfrm>
            <a:off x="1157605" y="2137410"/>
            <a:ext cx="4700905" cy="3238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p>
            <a:pPr marL="0" marR="0" lvl="0" indent="0" algn="l" defTabSz="914400" rtl="0" eaLnBrk="1" fontAlgn="auto" latinLnBrk="0" hangingPunct="1">
              <a:lnSpc>
                <a:spcPct val="90000"/>
              </a:lnSpc>
              <a:spcBef>
                <a:spcPct val="0"/>
              </a:spcBef>
              <a:spcAft>
                <a:spcPts val="0"/>
              </a:spcAft>
              <a:buClrTx/>
              <a:buSzTx/>
              <a:buFontTx/>
              <a:buNone/>
              <a:defRPr/>
            </a:pPr>
            <a:r>
              <a:rPr kumimoji="0" lang="pl-PL" altLang="en-US" sz="4400" b="0" i="0" u="none" strike="noStrike" kern="1200" cap="all" spc="0" normalizeH="0" baseline="0" noProof="0" dirty="0">
                <a:ln>
                  <a:noFill/>
                </a:ln>
                <a:solidFill>
                  <a:schemeClr val="bg1"/>
                </a:solidFill>
                <a:effectLst/>
                <a:uLnTx/>
                <a:uFillTx/>
                <a:latin typeface="+mj-lt"/>
                <a:ea typeface="+mj-ea"/>
                <a:cs typeface="+mj-cs"/>
              </a:rPr>
              <a:t>O</a:t>
            </a:r>
            <a:r>
              <a:rPr kumimoji="0" lang="pl-PL" altLang="en-US" sz="2800" b="0" i="0" u="none" strike="noStrike" kern="1200" cap="all" spc="0" normalizeH="0" baseline="0" noProof="0" dirty="0">
                <a:ln>
                  <a:noFill/>
                </a:ln>
                <a:solidFill>
                  <a:schemeClr val="bg1"/>
                </a:solidFill>
                <a:effectLst/>
                <a:uLnTx/>
                <a:uFillTx/>
                <a:latin typeface="+mj-lt"/>
                <a:ea typeface="+mj-ea"/>
                <a:cs typeface="+mj-cs"/>
              </a:rPr>
              <a:t>bjective</a:t>
            </a:r>
            <a:endParaRPr kumimoji="0" lang="pl-PL" altLang="en-US" sz="2800" b="0" i="0" u="none" strike="noStrike" kern="1200" cap="all" spc="0" normalizeH="0" baseline="0" noProof="0" dirty="0">
              <a:ln>
                <a:noFill/>
              </a:ln>
              <a:solidFill>
                <a:schemeClr val="bg1"/>
              </a:solidFill>
              <a:effectLst/>
              <a:uLnTx/>
              <a:uFillTx/>
              <a:latin typeface="+mj-lt"/>
              <a:ea typeface="+mj-ea"/>
              <a:cs typeface="+mj-cs"/>
            </a:endParaRPr>
          </a:p>
        </p:txBody>
      </p:sp>
      <p:sp>
        <p:nvSpPr>
          <p:cNvPr id="14356" name="矩形 24"/>
          <p:cNvSpPr/>
          <p:nvPr/>
        </p:nvSpPr>
        <p:spPr>
          <a:xfrm>
            <a:off x="1463675" y="2811145"/>
            <a:ext cx="4176395" cy="1737995"/>
          </a:xfrm>
          <a:prstGeom prst="rect">
            <a:avLst/>
          </a:prstGeom>
          <a:noFill/>
          <a:ln w="9525">
            <a:noFill/>
          </a:ln>
        </p:spPr>
        <p:txBody>
          <a:bodyPr wrap="square" anchor="t" anchorCtr="0">
            <a:noAutofit/>
          </a:bodyPr>
          <a:p>
            <a:r>
              <a:rPr lang="en-US" altLang="pl-PL" sz="1400" dirty="0">
                <a:solidFill>
                  <a:schemeClr val="bg1"/>
                </a:solidFill>
                <a:latin typeface="Segoe UI" panose="020B0502040204020203" pitchFamily="34" charset="0"/>
                <a:ea typeface="Microsoft YaHei Light" panose="020B0502040204020203" pitchFamily="34" charset="-122"/>
              </a:rPr>
              <a:t>The aim of the project was to build a</a:t>
            </a:r>
            <a:endParaRPr lang="en-US" altLang="pl-PL" sz="1400" dirty="0">
              <a:solidFill>
                <a:schemeClr val="bg1"/>
              </a:solidFill>
              <a:latin typeface="Segoe UI" panose="020B0502040204020203" pitchFamily="34" charset="0"/>
              <a:ea typeface="Microsoft YaHei Light" panose="020B0502040204020203" pitchFamily="34" charset="-122"/>
            </a:endParaRPr>
          </a:p>
          <a:p>
            <a:r>
              <a:rPr lang="en-US" altLang="pl-PL" sz="1400" dirty="0">
                <a:solidFill>
                  <a:schemeClr val="bg1"/>
                </a:solidFill>
                <a:latin typeface="Segoe UI" panose="020B0502040204020203" pitchFamily="34" charset="0"/>
                <a:ea typeface="Microsoft YaHei Light" panose="020B0502040204020203" pitchFamily="34" charset="-122"/>
              </a:rPr>
              <a:t>complete server side and client side</a:t>
            </a:r>
            <a:endParaRPr lang="en-US" altLang="pl-PL" sz="1400" dirty="0">
              <a:solidFill>
                <a:schemeClr val="bg1"/>
              </a:solidFill>
              <a:latin typeface="Segoe UI" panose="020B0502040204020203" pitchFamily="34" charset="0"/>
              <a:ea typeface="Microsoft YaHei Light" panose="020B0502040204020203" pitchFamily="34" charset="-122"/>
            </a:endParaRPr>
          </a:p>
          <a:p>
            <a:r>
              <a:rPr lang="en-US" altLang="pl-PL" sz="1400" dirty="0">
                <a:solidFill>
                  <a:schemeClr val="bg1"/>
                </a:solidFill>
                <a:latin typeface="Segoe UI" panose="020B0502040204020203" pitchFamily="34" charset="0"/>
                <a:ea typeface="Microsoft YaHei Light" panose="020B0502040204020203" pitchFamily="34" charset="-122"/>
              </a:rPr>
              <a:t>web application from scratch to</a:t>
            </a:r>
            <a:endParaRPr lang="en-US" altLang="pl-PL" sz="1400" dirty="0">
              <a:solidFill>
                <a:schemeClr val="bg1"/>
              </a:solidFill>
              <a:latin typeface="Segoe UI" panose="020B0502040204020203" pitchFamily="34" charset="0"/>
              <a:ea typeface="Microsoft YaHei Light" panose="020B0502040204020203" pitchFamily="34" charset="-122"/>
            </a:endParaRPr>
          </a:p>
          <a:p>
            <a:r>
              <a:rPr lang="en-US" altLang="pl-PL" sz="1400" dirty="0">
                <a:solidFill>
                  <a:schemeClr val="bg1"/>
                </a:solidFill>
                <a:latin typeface="Segoe UI" panose="020B0502040204020203" pitchFamily="34" charset="0"/>
                <a:ea typeface="Microsoft YaHei Light" panose="020B0502040204020203" pitchFamily="34" charset="-122"/>
              </a:rPr>
              <a:t>include in a professional portfolio.</a:t>
            </a:r>
            <a:endParaRPr lang="en-US" altLang="pl-PL" sz="1400" dirty="0">
              <a:solidFill>
                <a:schemeClr val="bg1"/>
              </a:solidFill>
              <a:latin typeface="Segoe UI" panose="020B0502040204020203" pitchFamily="34" charset="0"/>
              <a:ea typeface="Microsoft YaHei Light" panose="020B0502040204020203" pitchFamily="34" charset="-122"/>
            </a:endParaRPr>
          </a:p>
        </p:txBody>
      </p:sp>
      <p:pic>
        <p:nvPicPr>
          <p:cNvPr id="5" name="Obraz 4"/>
          <p:cNvPicPr>
            <a:picLocks noChangeAspect="1"/>
          </p:cNvPicPr>
          <p:nvPr/>
        </p:nvPicPr>
        <p:blipFill>
          <a:blip r:embed="rId1"/>
          <a:srcRect t="1476"/>
          <a:stretch>
            <a:fillRect/>
          </a:stretch>
        </p:blipFill>
        <p:spPr>
          <a:xfrm>
            <a:off x="6586220" y="522605"/>
            <a:ext cx="5019675" cy="53397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Obraz 2" descr="about-me-avata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307580" y="1592580"/>
            <a:ext cx="3693160" cy="3693160"/>
          </a:xfrm>
          <a:prstGeom prst="rect">
            <a:avLst/>
          </a:prstGeom>
        </p:spPr>
      </p:pic>
      <p:sp>
        <p:nvSpPr>
          <p:cNvPr id="4" name="Pole tekstowe 3"/>
          <p:cNvSpPr txBox="1"/>
          <p:nvPr/>
        </p:nvSpPr>
        <p:spPr>
          <a:xfrm>
            <a:off x="1668145" y="1468120"/>
            <a:ext cx="4064000" cy="368300"/>
          </a:xfrm>
          <a:prstGeom prst="rect">
            <a:avLst/>
          </a:prstGeom>
          <a:noFill/>
        </p:spPr>
        <p:txBody>
          <a:bodyPr wrap="square" rtlCol="0">
            <a:spAutoFit/>
          </a:bodyPr>
          <a:p>
            <a:r>
              <a:rPr lang="pl-PL" altLang="en-US" b="1">
                <a:solidFill>
                  <a:schemeClr val="bg1"/>
                </a:solidFill>
              </a:rPr>
              <a:t>Duration:</a:t>
            </a:r>
            <a:endParaRPr lang="pl-PL" altLang="en-US" b="1">
              <a:solidFill>
                <a:schemeClr val="bg1"/>
              </a:solidFill>
            </a:endParaRPr>
          </a:p>
        </p:txBody>
      </p:sp>
      <p:sp>
        <p:nvSpPr>
          <p:cNvPr id="5" name="Pole tekstowe 4"/>
          <p:cNvSpPr txBox="1"/>
          <p:nvPr/>
        </p:nvSpPr>
        <p:spPr>
          <a:xfrm>
            <a:off x="1684020" y="4319270"/>
            <a:ext cx="4064000" cy="368300"/>
          </a:xfrm>
          <a:prstGeom prst="rect">
            <a:avLst/>
          </a:prstGeom>
          <a:noFill/>
        </p:spPr>
        <p:txBody>
          <a:bodyPr wrap="square" rtlCol="0">
            <a:spAutoFit/>
          </a:bodyPr>
          <a:p>
            <a:r>
              <a:rPr lang="pl-PL" altLang="en-US" b="1">
                <a:solidFill>
                  <a:schemeClr val="bg1"/>
                </a:solidFill>
              </a:rPr>
              <a:t>Methodologies:</a:t>
            </a:r>
            <a:endParaRPr lang="pl-PL" altLang="en-US" b="1">
              <a:solidFill>
                <a:schemeClr val="bg1"/>
              </a:solidFill>
            </a:endParaRPr>
          </a:p>
        </p:txBody>
      </p:sp>
      <p:sp>
        <p:nvSpPr>
          <p:cNvPr id="6" name="Pole tekstowe 5"/>
          <p:cNvSpPr txBox="1"/>
          <p:nvPr/>
        </p:nvSpPr>
        <p:spPr>
          <a:xfrm>
            <a:off x="1668145" y="2962275"/>
            <a:ext cx="4064000" cy="368300"/>
          </a:xfrm>
          <a:prstGeom prst="rect">
            <a:avLst/>
          </a:prstGeom>
          <a:noFill/>
        </p:spPr>
        <p:txBody>
          <a:bodyPr wrap="square" rtlCol="0">
            <a:spAutoFit/>
          </a:bodyPr>
          <a:p>
            <a:r>
              <a:rPr lang="pl-PL" altLang="en-US" b="1">
                <a:solidFill>
                  <a:schemeClr val="bg1"/>
                </a:solidFill>
              </a:rPr>
              <a:t>Credits:</a:t>
            </a:r>
            <a:endParaRPr lang="pl-PL" altLang="en-US" b="1">
              <a:solidFill>
                <a:schemeClr val="bg1"/>
              </a:solidFill>
            </a:endParaRPr>
          </a:p>
        </p:txBody>
      </p:sp>
      <p:pic>
        <p:nvPicPr>
          <p:cNvPr id="7" name="Obraz 6"/>
          <p:cNvPicPr>
            <a:picLocks noChangeAspect="1"/>
          </p:cNvPicPr>
          <p:nvPr/>
        </p:nvPicPr>
        <p:blipFill>
          <a:blip r:embed="rId3"/>
          <a:stretch>
            <a:fillRect/>
          </a:stretch>
        </p:blipFill>
        <p:spPr>
          <a:xfrm>
            <a:off x="847725" y="1705610"/>
            <a:ext cx="733425" cy="704850"/>
          </a:xfrm>
          <a:prstGeom prst="rect">
            <a:avLst/>
          </a:prstGeom>
        </p:spPr>
      </p:pic>
      <p:sp>
        <p:nvSpPr>
          <p:cNvPr id="8" name="Pole tekstowe 7"/>
          <p:cNvSpPr txBox="1"/>
          <p:nvPr/>
        </p:nvSpPr>
        <p:spPr>
          <a:xfrm>
            <a:off x="1684020" y="1882140"/>
            <a:ext cx="4237355" cy="989965"/>
          </a:xfrm>
          <a:prstGeom prst="rect">
            <a:avLst/>
          </a:prstGeom>
          <a:noFill/>
        </p:spPr>
        <p:txBody>
          <a:bodyPr wrap="square" rtlCol="0">
            <a:noAutofit/>
          </a:bodyPr>
          <a:p>
            <a:r>
              <a:rPr lang="en-US" altLang="pl-PL" sz="1400">
                <a:solidFill>
                  <a:schemeClr val="bg1"/>
                </a:solidFill>
              </a:rPr>
              <a:t>Creating the client-side took about twice as long as</a:t>
            </a:r>
            <a:r>
              <a:rPr lang="pl-PL" altLang="en-US" sz="1400">
                <a:solidFill>
                  <a:schemeClr val="bg1"/>
                </a:solidFill>
              </a:rPr>
              <a:t> </a:t>
            </a:r>
            <a:r>
              <a:rPr lang="en-US" altLang="pl-PL" sz="1400">
                <a:solidFill>
                  <a:schemeClr val="bg1"/>
                </a:solidFill>
              </a:rPr>
              <a:t>creating the server-side. I wanted to make sure I had</a:t>
            </a:r>
            <a:r>
              <a:rPr lang="pl-PL" altLang="en-US" sz="1400">
                <a:solidFill>
                  <a:schemeClr val="bg1"/>
                </a:solidFill>
              </a:rPr>
              <a:t> </a:t>
            </a:r>
            <a:r>
              <a:rPr lang="en-US" altLang="pl-PL" sz="1400">
                <a:solidFill>
                  <a:schemeClr val="bg1"/>
                </a:solidFill>
              </a:rPr>
              <a:t>a good grasp on how React and Redux work and</a:t>
            </a:r>
            <a:r>
              <a:rPr lang="pl-PL" altLang="en-US" sz="1400">
                <a:solidFill>
                  <a:schemeClr val="bg1"/>
                </a:solidFill>
              </a:rPr>
              <a:t> </a:t>
            </a:r>
            <a:r>
              <a:rPr lang="en-US" altLang="pl-PL" sz="1400">
                <a:solidFill>
                  <a:schemeClr val="bg1"/>
                </a:solidFill>
              </a:rPr>
              <a:t>achieve the desired result</a:t>
            </a:r>
            <a:endParaRPr lang="en-US" altLang="pl-PL" sz="1400">
              <a:solidFill>
                <a:schemeClr val="bg1"/>
              </a:solidFill>
            </a:endParaRPr>
          </a:p>
        </p:txBody>
      </p:sp>
      <p:pic>
        <p:nvPicPr>
          <p:cNvPr id="9" name="Obraz 8"/>
          <p:cNvPicPr>
            <a:picLocks noChangeAspect="1"/>
          </p:cNvPicPr>
          <p:nvPr/>
        </p:nvPicPr>
        <p:blipFill>
          <a:blip r:embed="rId4"/>
          <a:stretch>
            <a:fillRect/>
          </a:stretch>
        </p:blipFill>
        <p:spPr>
          <a:xfrm>
            <a:off x="847725" y="3124200"/>
            <a:ext cx="704850" cy="714375"/>
          </a:xfrm>
          <a:prstGeom prst="rect">
            <a:avLst/>
          </a:prstGeom>
        </p:spPr>
      </p:pic>
      <p:sp>
        <p:nvSpPr>
          <p:cNvPr id="11" name="Pole tekstowe 10"/>
          <p:cNvSpPr txBox="1"/>
          <p:nvPr/>
        </p:nvSpPr>
        <p:spPr>
          <a:xfrm>
            <a:off x="1684020" y="3352165"/>
            <a:ext cx="4237355" cy="817245"/>
          </a:xfrm>
          <a:prstGeom prst="rect">
            <a:avLst/>
          </a:prstGeom>
          <a:noFill/>
        </p:spPr>
        <p:txBody>
          <a:bodyPr wrap="square" rtlCol="0">
            <a:noAutofit/>
          </a:bodyPr>
          <a:p>
            <a:r>
              <a:rPr lang="pl-PL" sz="1400">
                <a:solidFill>
                  <a:schemeClr val="bg1"/>
                </a:solidFill>
              </a:rPr>
              <a:t>Lead Developer: Adam Wróbel</a:t>
            </a:r>
            <a:br>
              <a:rPr lang="pl-PL" sz="1400">
                <a:solidFill>
                  <a:schemeClr val="bg1"/>
                </a:solidFill>
              </a:rPr>
            </a:br>
            <a:r>
              <a:rPr lang="pl-PL" sz="1400">
                <a:solidFill>
                  <a:schemeClr val="bg1"/>
                </a:solidFill>
              </a:rPr>
              <a:t>Tutor: Andrew Gad</a:t>
            </a:r>
            <a:endParaRPr lang="pl-PL" sz="1400">
              <a:solidFill>
                <a:schemeClr val="bg1"/>
              </a:solidFill>
            </a:endParaRPr>
          </a:p>
          <a:p>
            <a:r>
              <a:rPr lang="pl-PL" sz="1400">
                <a:solidFill>
                  <a:schemeClr val="bg1"/>
                </a:solidFill>
              </a:rPr>
              <a:t>Mentor: Faizal Patel</a:t>
            </a:r>
            <a:endParaRPr lang="pl-PL" sz="1400">
              <a:solidFill>
                <a:schemeClr val="bg1"/>
              </a:solidFill>
            </a:endParaRPr>
          </a:p>
        </p:txBody>
      </p:sp>
      <p:pic>
        <p:nvPicPr>
          <p:cNvPr id="12" name="Obraz 11"/>
          <p:cNvPicPr>
            <a:picLocks noChangeAspect="1"/>
          </p:cNvPicPr>
          <p:nvPr/>
        </p:nvPicPr>
        <p:blipFill>
          <a:blip r:embed="rId5"/>
          <a:stretch>
            <a:fillRect/>
          </a:stretch>
        </p:blipFill>
        <p:spPr>
          <a:xfrm>
            <a:off x="825500" y="4552315"/>
            <a:ext cx="723900" cy="733425"/>
          </a:xfrm>
          <a:prstGeom prst="rect">
            <a:avLst/>
          </a:prstGeom>
        </p:spPr>
      </p:pic>
      <p:sp>
        <p:nvSpPr>
          <p:cNvPr id="13" name="Pole tekstowe 12"/>
          <p:cNvSpPr txBox="1"/>
          <p:nvPr/>
        </p:nvSpPr>
        <p:spPr>
          <a:xfrm>
            <a:off x="1684020" y="4788535"/>
            <a:ext cx="1569720" cy="737235"/>
          </a:xfrm>
          <a:prstGeom prst="rect">
            <a:avLst/>
          </a:prstGeom>
          <a:noFill/>
        </p:spPr>
        <p:txBody>
          <a:bodyPr wrap="square" rtlCol="0">
            <a:spAutoFit/>
          </a:bodyPr>
          <a:p>
            <a:pPr marL="285750" indent="-285750">
              <a:buFont typeface="Arial" panose="020B0604020202020204" pitchFamily="34" charset="0"/>
              <a:buChar char="•"/>
            </a:pPr>
            <a:r>
              <a:rPr lang="en-US" altLang="pl-PL" sz="1400">
                <a:solidFill>
                  <a:schemeClr val="bg1"/>
                </a:solidFill>
              </a:rPr>
              <a:t>MERN stack</a:t>
            </a:r>
            <a:endParaRPr lang="en-US" altLang="pl-PL" sz="1400">
              <a:solidFill>
                <a:schemeClr val="bg1"/>
              </a:solidFill>
            </a:endParaRPr>
          </a:p>
          <a:p>
            <a:pPr marL="285750" indent="-285750">
              <a:buFont typeface="Arial" panose="020B0604020202020204" pitchFamily="34" charset="0"/>
              <a:buChar char="•"/>
            </a:pPr>
            <a:r>
              <a:rPr lang="en-US" altLang="pl-PL" sz="1400">
                <a:solidFill>
                  <a:schemeClr val="bg1"/>
                </a:solidFill>
              </a:rPr>
              <a:t>Postman</a:t>
            </a:r>
            <a:endParaRPr lang="en-US" altLang="pl-PL" sz="1400">
              <a:solidFill>
                <a:schemeClr val="bg1"/>
              </a:solidFill>
            </a:endParaRPr>
          </a:p>
          <a:p>
            <a:pPr marL="285750" indent="-285750">
              <a:buFont typeface="Arial" panose="020B0604020202020204" pitchFamily="34" charset="0"/>
              <a:buChar char="•"/>
            </a:pPr>
            <a:r>
              <a:rPr lang="en-US" altLang="pl-PL" sz="1400">
                <a:solidFill>
                  <a:schemeClr val="bg1"/>
                </a:solidFill>
              </a:rPr>
              <a:t>Heroku</a:t>
            </a:r>
            <a:endParaRPr lang="en-US" altLang="pl-PL" sz="1400">
              <a:solidFill>
                <a:schemeClr val="bg1"/>
              </a:solidFill>
            </a:endParaRPr>
          </a:p>
        </p:txBody>
      </p:sp>
      <p:sp>
        <p:nvSpPr>
          <p:cNvPr id="14" name="Pole tekstowe 13"/>
          <p:cNvSpPr txBox="1"/>
          <p:nvPr/>
        </p:nvSpPr>
        <p:spPr>
          <a:xfrm>
            <a:off x="3653155" y="4788535"/>
            <a:ext cx="2609850" cy="737235"/>
          </a:xfrm>
          <a:prstGeom prst="rect">
            <a:avLst/>
          </a:prstGeom>
          <a:noFill/>
        </p:spPr>
        <p:txBody>
          <a:bodyPr wrap="square" rtlCol="0">
            <a:spAutoFit/>
          </a:bodyPr>
          <a:p>
            <a:pPr marL="285750" indent="-285750">
              <a:buFont typeface="Arial" panose="020B0604020202020204" pitchFamily="34" charset="0"/>
              <a:buChar char="•"/>
            </a:pPr>
            <a:r>
              <a:rPr lang="en-US" altLang="pl-PL" sz="1400">
                <a:solidFill>
                  <a:schemeClr val="bg1"/>
                </a:solidFill>
                <a:sym typeface="+mn-ea"/>
              </a:rPr>
              <a:t>React Bootstrap</a:t>
            </a:r>
            <a:endParaRPr lang="en-US" altLang="pl-PL" sz="1400">
              <a:solidFill>
                <a:schemeClr val="bg1"/>
              </a:solidFill>
            </a:endParaRPr>
          </a:p>
          <a:p>
            <a:pPr marL="285750" indent="-285750">
              <a:buFont typeface="Arial" panose="020B0604020202020204" pitchFamily="34" charset="0"/>
              <a:buChar char="•"/>
            </a:pPr>
            <a:r>
              <a:rPr lang="en-US" altLang="pl-PL" sz="1400">
                <a:solidFill>
                  <a:schemeClr val="bg1"/>
                </a:solidFill>
                <a:sym typeface="+mn-ea"/>
              </a:rPr>
              <a:t>Axios</a:t>
            </a:r>
            <a:endParaRPr lang="en-US" altLang="pl-PL" sz="1400">
              <a:solidFill>
                <a:schemeClr val="bg1"/>
              </a:solidFill>
            </a:endParaRPr>
          </a:p>
          <a:p>
            <a:pPr marL="285750" indent="-285750">
              <a:buFont typeface="Arial" panose="020B0604020202020204" pitchFamily="34" charset="0"/>
              <a:buChar char="•"/>
            </a:pPr>
            <a:r>
              <a:rPr lang="en-US" altLang="pl-PL" sz="1400">
                <a:solidFill>
                  <a:schemeClr val="bg1"/>
                </a:solidFill>
                <a:sym typeface="+mn-ea"/>
              </a:rPr>
              <a:t>Redux</a:t>
            </a:r>
            <a:endParaRPr lang="en-US" altLang="pl-PL" sz="1400">
              <a:solidFill>
                <a:schemeClr val="bg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ytuł 1"/>
          <p:cNvSpPr>
            <a:spLocks noGrp="1"/>
          </p:cNvSpPr>
          <p:nvPr>
            <p:ph type="title"/>
          </p:nvPr>
        </p:nvSpPr>
        <p:spPr/>
        <p:txBody>
          <a:bodyPr/>
          <a:p>
            <a:r>
              <a:rPr lang="pl-PL" altLang="en-US"/>
              <a:t>SERVER-SIDE</a:t>
            </a:r>
            <a:endParaRPr lang="pl-PL" altLang="en-US"/>
          </a:p>
        </p:txBody>
      </p:sp>
      <p:sp>
        <p:nvSpPr>
          <p:cNvPr id="3" name="Pole tekstowe 2"/>
          <p:cNvSpPr txBox="1"/>
          <p:nvPr/>
        </p:nvSpPr>
        <p:spPr>
          <a:xfrm>
            <a:off x="838200" y="2247265"/>
            <a:ext cx="4064000" cy="2584450"/>
          </a:xfrm>
          <a:prstGeom prst="rect">
            <a:avLst/>
          </a:prstGeom>
          <a:noFill/>
        </p:spPr>
        <p:txBody>
          <a:bodyPr wrap="square" rtlCol="0">
            <a:spAutoFit/>
          </a:bodyPr>
          <a:p>
            <a:r>
              <a:rPr lang="en-US" altLang="pl-PL">
                <a:solidFill>
                  <a:schemeClr val="bg1"/>
                </a:solidFill>
              </a:rPr>
              <a:t>I created a RESTful API using Node.js and Express, that interacts with a non-relational database (MongoDB). The API can be accessed via commonly used HTTP methods like GET or POST. To retrieve and store data in the database, CRUD methods are used. The API provides movie information in JSON format.</a:t>
            </a:r>
            <a:endParaRPr lang="en-US" altLang="pl-PL">
              <a:solidFill>
                <a:schemeClr val="bg1"/>
              </a:solidFill>
            </a:endParaRPr>
          </a:p>
        </p:txBody>
      </p:sp>
      <p:sp>
        <p:nvSpPr>
          <p:cNvPr id="4" name="Prostokąt 3"/>
          <p:cNvSpPr/>
          <p:nvPr/>
        </p:nvSpPr>
        <p:spPr>
          <a:xfrm>
            <a:off x="5473700" y="883285"/>
            <a:ext cx="2910840" cy="2139950"/>
          </a:xfrm>
          <a:prstGeom prst="rect">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pl-PL" altLang="en-US" b="1">
                <a:solidFill>
                  <a:schemeClr val="bg1">
                    <a:lumMod val="50000"/>
                  </a:schemeClr>
                </a:solidFill>
              </a:rPr>
              <a:t>1. Basics</a:t>
            </a:r>
            <a:endParaRPr lang="pl-PL" altLang="en-US" b="1">
              <a:solidFill>
                <a:schemeClr val="bg1">
                  <a:lumMod val="50000"/>
                </a:schemeClr>
              </a:solidFill>
            </a:endParaRPr>
          </a:p>
          <a:p>
            <a:pPr algn="l"/>
            <a:endParaRPr lang="pl-PL" altLang="en-US">
              <a:solidFill>
                <a:schemeClr val="bg1">
                  <a:lumMod val="50000"/>
                </a:schemeClr>
              </a:solidFill>
            </a:endParaRPr>
          </a:p>
          <a:p>
            <a:pPr algn="l"/>
            <a:r>
              <a:rPr lang="en-US" altLang="pl-PL" sz="1200">
                <a:solidFill>
                  <a:schemeClr val="bg1">
                    <a:lumMod val="50000"/>
                  </a:schemeClr>
                </a:solidFill>
              </a:rPr>
              <a:t>I first needed to determine if I wanted a relational or non- relational Database. After testing with PostGreSQL and MongoDB, I chose MongoDB because it is a non-relational database and offers more flexibility. </a:t>
            </a:r>
            <a:endParaRPr lang="en-US" altLang="pl-PL" sz="1200">
              <a:solidFill>
                <a:schemeClr val="bg1">
                  <a:lumMod val="50000"/>
                </a:schemeClr>
              </a:solidFill>
            </a:endParaRPr>
          </a:p>
          <a:p>
            <a:pPr algn="l"/>
            <a:endParaRPr lang="en-US" altLang="pl-PL" sz="1200">
              <a:solidFill>
                <a:schemeClr val="bg1">
                  <a:lumMod val="50000"/>
                </a:schemeClr>
              </a:solidFill>
            </a:endParaRPr>
          </a:p>
        </p:txBody>
      </p:sp>
      <p:sp>
        <p:nvSpPr>
          <p:cNvPr id="5" name="Prostokąt 4"/>
          <p:cNvSpPr/>
          <p:nvPr/>
        </p:nvSpPr>
        <p:spPr>
          <a:xfrm>
            <a:off x="8754745" y="883285"/>
            <a:ext cx="2910840" cy="2139950"/>
          </a:xfrm>
          <a:prstGeom prst="rect">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pl-PL" altLang="en-US" b="1">
                <a:solidFill>
                  <a:schemeClr val="bg1">
                    <a:lumMod val="50000"/>
                  </a:schemeClr>
                </a:solidFill>
              </a:rPr>
              <a:t>2. Business Logoic</a:t>
            </a:r>
            <a:endParaRPr lang="pl-PL" altLang="en-US" b="1">
              <a:solidFill>
                <a:schemeClr val="bg1">
                  <a:lumMod val="50000"/>
                </a:schemeClr>
              </a:solidFill>
            </a:endParaRPr>
          </a:p>
          <a:p>
            <a:pPr algn="l"/>
            <a:endParaRPr lang="pl-PL" altLang="en-US">
              <a:solidFill>
                <a:schemeClr val="bg1">
                  <a:lumMod val="50000"/>
                </a:schemeClr>
              </a:solidFill>
            </a:endParaRPr>
          </a:p>
          <a:p>
            <a:pPr algn="l"/>
            <a:r>
              <a:rPr lang="pl-PL" altLang="en-US" sz="1200">
                <a:solidFill>
                  <a:schemeClr val="bg1">
                    <a:lumMod val="50000"/>
                  </a:schemeClr>
                </a:solidFill>
              </a:rPr>
              <a:t>Next I created models to keep my data consistently formatted and used Mongoose to interact with the database.</a:t>
            </a:r>
            <a:endParaRPr lang="pl-PL" altLang="en-US" sz="1200">
              <a:solidFill>
                <a:schemeClr val="bg1">
                  <a:lumMod val="50000"/>
                </a:schemeClr>
              </a:solidFill>
            </a:endParaRPr>
          </a:p>
          <a:p>
            <a:pPr algn="l"/>
            <a:endParaRPr lang="pl-PL" altLang="en-US" sz="1200">
              <a:solidFill>
                <a:schemeClr val="bg1">
                  <a:lumMod val="50000"/>
                </a:schemeClr>
              </a:solidFill>
            </a:endParaRPr>
          </a:p>
          <a:p>
            <a:pPr algn="l"/>
            <a:endParaRPr lang="pl-PL" altLang="en-US" sz="1200"/>
          </a:p>
          <a:p>
            <a:pPr algn="l"/>
            <a:endParaRPr lang="pl-PL" altLang="en-US" sz="1200"/>
          </a:p>
          <a:p>
            <a:pPr algn="l"/>
            <a:endParaRPr lang="pl-PL" altLang="en-US" sz="1200"/>
          </a:p>
        </p:txBody>
      </p:sp>
      <p:sp>
        <p:nvSpPr>
          <p:cNvPr id="6" name="Prostokąt 5"/>
          <p:cNvSpPr/>
          <p:nvPr/>
        </p:nvSpPr>
        <p:spPr>
          <a:xfrm>
            <a:off x="5473700" y="3362325"/>
            <a:ext cx="2910840" cy="2139950"/>
          </a:xfrm>
          <a:prstGeom prst="rect">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pl-PL" altLang="en-US" b="1">
                <a:solidFill>
                  <a:schemeClr val="bg1">
                    <a:lumMod val="50000"/>
                  </a:schemeClr>
                </a:solidFill>
              </a:rPr>
              <a:t>3. Security</a:t>
            </a:r>
            <a:endParaRPr lang="pl-PL" altLang="en-US" b="1">
              <a:solidFill>
                <a:schemeClr val="bg1">
                  <a:lumMod val="50000"/>
                </a:schemeClr>
              </a:solidFill>
            </a:endParaRPr>
          </a:p>
          <a:p>
            <a:pPr algn="l"/>
            <a:endParaRPr lang="pl-PL" altLang="en-US">
              <a:solidFill>
                <a:schemeClr val="bg1">
                  <a:lumMod val="50000"/>
                </a:schemeClr>
              </a:solidFill>
            </a:endParaRPr>
          </a:p>
          <a:p>
            <a:pPr algn="l"/>
            <a:r>
              <a:rPr lang="en-US" altLang="pl-PL" sz="1200">
                <a:solidFill>
                  <a:schemeClr val="bg1">
                    <a:lumMod val="50000"/>
                  </a:schemeClr>
                </a:solidFill>
              </a:rPr>
              <a:t>I chose basic HTTP</a:t>
            </a:r>
            <a:endParaRPr lang="en-US" altLang="pl-PL" sz="1200">
              <a:solidFill>
                <a:schemeClr val="bg1">
                  <a:lumMod val="50000"/>
                </a:schemeClr>
              </a:solidFill>
            </a:endParaRPr>
          </a:p>
          <a:p>
            <a:pPr algn="l"/>
            <a:r>
              <a:rPr lang="en-US" altLang="pl-PL" sz="1200">
                <a:solidFill>
                  <a:schemeClr val="bg1">
                    <a:lumMod val="50000"/>
                  </a:schemeClr>
                </a:solidFill>
              </a:rPr>
              <a:t>for initial login paired with a JWT token based authorization to make my site secure. Then, I implemented CORS password hashing and data validation for extra security.</a:t>
            </a:r>
            <a:endParaRPr lang="en-US" altLang="pl-PL" sz="1200">
              <a:solidFill>
                <a:schemeClr val="bg1">
                  <a:lumMod val="50000"/>
                </a:schemeClr>
              </a:solidFill>
            </a:endParaRPr>
          </a:p>
          <a:p>
            <a:pPr algn="l"/>
            <a:endParaRPr lang="en-US" altLang="pl-PL" sz="1200">
              <a:solidFill>
                <a:schemeClr val="bg1">
                  <a:lumMod val="50000"/>
                </a:schemeClr>
              </a:solidFill>
            </a:endParaRPr>
          </a:p>
        </p:txBody>
      </p:sp>
      <p:sp>
        <p:nvSpPr>
          <p:cNvPr id="7" name="Prostokąt 6"/>
          <p:cNvSpPr/>
          <p:nvPr/>
        </p:nvSpPr>
        <p:spPr>
          <a:xfrm>
            <a:off x="8754745" y="3362325"/>
            <a:ext cx="2910840" cy="2139950"/>
          </a:xfrm>
          <a:prstGeom prst="rect">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pl-PL" altLang="en-US" b="1">
                <a:solidFill>
                  <a:schemeClr val="bg1">
                    <a:lumMod val="50000"/>
                  </a:schemeClr>
                </a:solidFill>
                <a:sym typeface="+mn-ea"/>
              </a:rPr>
              <a:t>4. Deployment</a:t>
            </a:r>
            <a:endParaRPr lang="pl-PL" altLang="en-US" b="1">
              <a:solidFill>
                <a:schemeClr val="bg1">
                  <a:lumMod val="50000"/>
                </a:schemeClr>
              </a:solidFill>
              <a:sym typeface="+mn-ea"/>
            </a:endParaRPr>
          </a:p>
          <a:p>
            <a:pPr algn="l"/>
            <a:endParaRPr lang="pl-PL" altLang="en-US">
              <a:solidFill>
                <a:schemeClr val="bg1">
                  <a:lumMod val="50000"/>
                </a:schemeClr>
              </a:solidFill>
            </a:endParaRPr>
          </a:p>
          <a:p>
            <a:pPr algn="l"/>
            <a:r>
              <a:rPr lang="pl-PL" altLang="en-US" sz="1200">
                <a:solidFill>
                  <a:schemeClr val="bg1">
                    <a:lumMod val="50000"/>
                  </a:schemeClr>
                </a:solidFill>
                <a:sym typeface="+mn-ea"/>
              </a:rPr>
              <a:t>After testing all endpoints with Postman, I finally used Heroku to deploy my app and MongoDB Atlas to host my database.</a:t>
            </a:r>
            <a:endParaRPr lang="pl-PL" altLang="en-US" sz="1200">
              <a:solidFill>
                <a:schemeClr val="bg1">
                  <a:lumMod val="50000"/>
                </a:schemeClr>
              </a:solidFill>
              <a:sym typeface="+mn-ea"/>
            </a:endParaRPr>
          </a:p>
          <a:p>
            <a:pPr algn="l"/>
            <a:endParaRPr lang="pl-PL" altLang="en-US" sz="1200">
              <a:sym typeface="+mn-ea"/>
            </a:endParaRPr>
          </a:p>
          <a:p>
            <a:pPr algn="l"/>
            <a:endParaRPr lang="pl-PL" altLang="en-US" sz="1200"/>
          </a:p>
          <a:p>
            <a:pPr algn="l"/>
            <a:endParaRPr lang="pl-PL"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ytuł 1"/>
          <p:cNvSpPr>
            <a:spLocks noGrp="1"/>
          </p:cNvSpPr>
          <p:nvPr/>
        </p:nvSpPr>
        <p:spPr>
          <a:xfrm>
            <a:off x="7011035" y="665480"/>
            <a:ext cx="4160520" cy="1325880"/>
          </a:xfrm>
          <a:prstGeom prst="rect">
            <a:avLst/>
          </a:prstGeom>
          <a:noFill/>
          <a:ln w="9525">
            <a:noFill/>
          </a:ln>
        </p:spPr>
        <p:txBody>
          <a:bodyPr anchor="ctr" anchorCtr="0"/>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pl-PL" altLang="en-US"/>
              <a:t>CLIENT-SIDE</a:t>
            </a:r>
            <a:endParaRPr lang="pl-PL" altLang="en-US"/>
          </a:p>
        </p:txBody>
      </p:sp>
      <p:sp>
        <p:nvSpPr>
          <p:cNvPr id="4" name="Pole tekstowe 3"/>
          <p:cNvSpPr txBox="1"/>
          <p:nvPr/>
        </p:nvSpPr>
        <p:spPr>
          <a:xfrm>
            <a:off x="6939915" y="2136140"/>
            <a:ext cx="4064000" cy="2584450"/>
          </a:xfrm>
          <a:prstGeom prst="rect">
            <a:avLst/>
          </a:prstGeom>
          <a:noFill/>
        </p:spPr>
        <p:txBody>
          <a:bodyPr wrap="square" rtlCol="0">
            <a:spAutoFit/>
          </a:bodyPr>
          <a:p>
            <a:r>
              <a:rPr lang="en-US" altLang="pl-PL">
                <a:solidFill>
                  <a:schemeClr val="bg1"/>
                </a:solidFill>
              </a:rPr>
              <a:t>After completing the API, I built the interface users</a:t>
            </a:r>
            <a:r>
              <a:rPr lang="pl-PL" altLang="en-US">
                <a:solidFill>
                  <a:schemeClr val="bg1"/>
                </a:solidFill>
              </a:rPr>
              <a:t> </a:t>
            </a:r>
            <a:r>
              <a:rPr lang="en-US" altLang="pl-PL">
                <a:solidFill>
                  <a:schemeClr val="bg1"/>
                </a:solidFill>
              </a:rPr>
              <a:t>would need to interact with the server-side. It is a</a:t>
            </a:r>
            <a:r>
              <a:rPr lang="pl-PL" altLang="en-US">
                <a:solidFill>
                  <a:schemeClr val="bg1"/>
                </a:solidFill>
              </a:rPr>
              <a:t> </a:t>
            </a:r>
            <a:r>
              <a:rPr lang="en-US" altLang="pl-PL">
                <a:solidFill>
                  <a:schemeClr val="bg1"/>
                </a:solidFill>
              </a:rPr>
              <a:t>single-page, responsive application, developed with</a:t>
            </a:r>
            <a:r>
              <a:rPr lang="pl-PL" altLang="en-US">
                <a:solidFill>
                  <a:schemeClr val="bg1"/>
                </a:solidFill>
              </a:rPr>
              <a:t> </a:t>
            </a:r>
            <a:r>
              <a:rPr lang="en-US" altLang="pl-PL">
                <a:solidFill>
                  <a:schemeClr val="bg1"/>
                </a:solidFill>
              </a:rPr>
              <a:t>React. It provides several interface</a:t>
            </a:r>
            <a:r>
              <a:rPr lang="pl-PL" altLang="en-US">
                <a:solidFill>
                  <a:schemeClr val="bg1"/>
                </a:solidFill>
              </a:rPr>
              <a:t> </a:t>
            </a:r>
            <a:r>
              <a:rPr lang="en-US" altLang="pl-PL">
                <a:solidFill>
                  <a:schemeClr val="bg1"/>
                </a:solidFill>
              </a:rPr>
              <a:t>views including a movie view, a login view, a</a:t>
            </a:r>
            <a:r>
              <a:rPr lang="pl-PL" altLang="en-US">
                <a:solidFill>
                  <a:schemeClr val="bg1"/>
                </a:solidFill>
              </a:rPr>
              <a:t> </a:t>
            </a:r>
            <a:r>
              <a:rPr lang="en-US" altLang="pl-PL">
                <a:solidFill>
                  <a:schemeClr val="bg1"/>
                </a:solidFill>
              </a:rPr>
              <a:t>registration view and a profile view (where users can</a:t>
            </a:r>
            <a:r>
              <a:rPr lang="pl-PL" altLang="en-US">
                <a:solidFill>
                  <a:schemeClr val="bg1"/>
                </a:solidFill>
              </a:rPr>
              <a:t> </a:t>
            </a:r>
            <a:r>
              <a:rPr lang="en-US" altLang="pl-PL">
                <a:solidFill>
                  <a:schemeClr val="bg1"/>
                </a:solidFill>
              </a:rPr>
              <a:t>update their user data and list of favorites).</a:t>
            </a:r>
            <a:endParaRPr lang="en-US" altLang="pl-PL">
              <a:solidFill>
                <a:schemeClr val="bg1"/>
              </a:solidFill>
            </a:endParaRPr>
          </a:p>
        </p:txBody>
      </p:sp>
      <p:pic>
        <p:nvPicPr>
          <p:cNvPr id="9" name="Obraz 8"/>
          <p:cNvPicPr>
            <a:picLocks noChangeAspect="1"/>
          </p:cNvPicPr>
          <p:nvPr/>
        </p:nvPicPr>
        <p:blipFill>
          <a:blip r:embed="rId1"/>
          <a:srcRect b="58857"/>
          <a:stretch>
            <a:fillRect/>
          </a:stretch>
        </p:blipFill>
        <p:spPr>
          <a:xfrm>
            <a:off x="7224395" y="5140960"/>
            <a:ext cx="3336925" cy="973455"/>
          </a:xfrm>
          <a:prstGeom prst="rect">
            <a:avLst/>
          </a:prstGeom>
        </p:spPr>
      </p:pic>
      <p:pic>
        <p:nvPicPr>
          <p:cNvPr id="11" name="Obraz 10"/>
          <p:cNvPicPr>
            <a:picLocks noChangeAspect="1"/>
          </p:cNvPicPr>
          <p:nvPr/>
        </p:nvPicPr>
        <p:blipFill>
          <a:blip r:embed="rId2"/>
          <a:stretch>
            <a:fillRect/>
          </a:stretch>
        </p:blipFill>
        <p:spPr>
          <a:xfrm>
            <a:off x="0" y="0"/>
            <a:ext cx="5127625" cy="6858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ytuł 1"/>
          <p:cNvSpPr>
            <a:spLocks noGrp="1"/>
          </p:cNvSpPr>
          <p:nvPr>
            <p:ph type="title"/>
          </p:nvPr>
        </p:nvSpPr>
        <p:spPr/>
        <p:txBody>
          <a:bodyPr/>
          <a:p>
            <a:r>
              <a:rPr lang="en-US" altLang="pl-PL"/>
              <a:t>Retrospective</a:t>
            </a:r>
            <a:endParaRPr lang="en-US" altLang="pl-PL"/>
          </a:p>
        </p:txBody>
      </p:sp>
      <p:sp>
        <p:nvSpPr>
          <p:cNvPr id="3" name="Pole tekstowe 2"/>
          <p:cNvSpPr txBox="1"/>
          <p:nvPr/>
        </p:nvSpPr>
        <p:spPr>
          <a:xfrm>
            <a:off x="1061085" y="2016125"/>
            <a:ext cx="4064000" cy="1198880"/>
          </a:xfrm>
          <a:prstGeom prst="rect">
            <a:avLst/>
          </a:prstGeom>
          <a:noFill/>
        </p:spPr>
        <p:txBody>
          <a:bodyPr wrap="square" rtlCol="0">
            <a:spAutoFit/>
          </a:bodyPr>
          <a:p>
            <a:r>
              <a:rPr lang="pl-PL" altLang="en-US">
                <a:solidFill>
                  <a:schemeClr val="bg1"/>
                </a:solidFill>
              </a:rPr>
              <a:t>What went well?</a:t>
            </a:r>
            <a:endParaRPr lang="pl-PL" altLang="en-US">
              <a:solidFill>
                <a:schemeClr val="bg1"/>
              </a:solidFill>
            </a:endParaRPr>
          </a:p>
          <a:p>
            <a:endParaRPr lang="pl-PL" altLang="en-US">
              <a:solidFill>
                <a:schemeClr val="bg1"/>
              </a:solidFill>
            </a:endParaRPr>
          </a:p>
          <a:p>
            <a:r>
              <a:rPr lang="en-US" altLang="pl-PL" sz="1200">
                <a:solidFill>
                  <a:schemeClr val="bg1"/>
                </a:solidFill>
              </a:rPr>
              <a:t>I very much enjoyed building the database</a:t>
            </a:r>
            <a:r>
              <a:rPr lang="pl-PL" altLang="en-US" sz="1200">
                <a:solidFill>
                  <a:schemeClr val="bg1"/>
                </a:solidFill>
              </a:rPr>
              <a:t> </a:t>
            </a:r>
            <a:r>
              <a:rPr lang="en-US" altLang="pl-PL" sz="1200">
                <a:solidFill>
                  <a:schemeClr val="bg1"/>
                </a:solidFill>
              </a:rPr>
              <a:t>and setting up the backend. My analytical</a:t>
            </a:r>
            <a:r>
              <a:rPr lang="pl-PL" altLang="en-US" sz="1200">
                <a:solidFill>
                  <a:schemeClr val="bg1"/>
                </a:solidFill>
              </a:rPr>
              <a:t> </a:t>
            </a:r>
            <a:r>
              <a:rPr lang="en-US" altLang="pl-PL" sz="1200">
                <a:solidFill>
                  <a:schemeClr val="bg1"/>
                </a:solidFill>
              </a:rPr>
              <a:t>mind liked to see the order and structure of</a:t>
            </a:r>
            <a:r>
              <a:rPr lang="pl-PL" altLang="en-US" sz="1200">
                <a:solidFill>
                  <a:schemeClr val="bg1"/>
                </a:solidFill>
              </a:rPr>
              <a:t> </a:t>
            </a:r>
            <a:r>
              <a:rPr lang="en-US" altLang="pl-PL" sz="1200">
                <a:solidFill>
                  <a:schemeClr val="bg1"/>
                </a:solidFill>
              </a:rPr>
              <a:t>it, and I was able to fly through that build.</a:t>
            </a:r>
            <a:endParaRPr lang="en-US" altLang="pl-PL" sz="1200">
              <a:solidFill>
                <a:schemeClr val="bg1"/>
              </a:solidFill>
            </a:endParaRPr>
          </a:p>
        </p:txBody>
      </p:sp>
      <p:sp>
        <p:nvSpPr>
          <p:cNvPr id="4" name="Pole tekstowe 3"/>
          <p:cNvSpPr txBox="1"/>
          <p:nvPr/>
        </p:nvSpPr>
        <p:spPr>
          <a:xfrm>
            <a:off x="1061085" y="3848100"/>
            <a:ext cx="4064000" cy="1753235"/>
          </a:xfrm>
          <a:prstGeom prst="rect">
            <a:avLst/>
          </a:prstGeom>
          <a:noFill/>
        </p:spPr>
        <p:txBody>
          <a:bodyPr wrap="square" rtlCol="0">
            <a:spAutoFit/>
          </a:bodyPr>
          <a:p>
            <a:r>
              <a:rPr lang="pl-PL" altLang="en-US">
                <a:solidFill>
                  <a:schemeClr val="bg1"/>
                </a:solidFill>
              </a:rPr>
              <a:t>Challenges.</a:t>
            </a:r>
            <a:endParaRPr lang="pl-PL" altLang="en-US">
              <a:solidFill>
                <a:schemeClr val="bg1"/>
              </a:solidFill>
            </a:endParaRPr>
          </a:p>
          <a:p>
            <a:endParaRPr lang="pl-PL" altLang="en-US">
              <a:solidFill>
                <a:schemeClr val="bg1"/>
              </a:solidFill>
            </a:endParaRPr>
          </a:p>
          <a:p>
            <a:r>
              <a:rPr lang="en-US" altLang="pl-PL" sz="1200">
                <a:solidFill>
                  <a:schemeClr val="bg1"/>
                </a:solidFill>
              </a:rPr>
              <a:t>The biggest challenge was time. Once school got</a:t>
            </a:r>
            <a:endParaRPr lang="en-US" altLang="pl-PL" sz="1200">
              <a:solidFill>
                <a:schemeClr val="bg1"/>
              </a:solidFill>
            </a:endParaRPr>
          </a:p>
          <a:p>
            <a:r>
              <a:rPr lang="en-US" altLang="pl-PL" sz="1200">
                <a:solidFill>
                  <a:schemeClr val="bg1"/>
                </a:solidFill>
              </a:rPr>
              <a:t>out and I could devote myself to study, the</a:t>
            </a:r>
            <a:endParaRPr lang="en-US" altLang="pl-PL" sz="1200">
              <a:solidFill>
                <a:schemeClr val="bg1"/>
              </a:solidFill>
            </a:endParaRPr>
          </a:p>
          <a:p>
            <a:r>
              <a:rPr lang="en-US" altLang="pl-PL" sz="1200">
                <a:solidFill>
                  <a:schemeClr val="bg1"/>
                </a:solidFill>
              </a:rPr>
              <a:t>pieces all fell into place and things went</a:t>
            </a:r>
            <a:endParaRPr lang="en-US" altLang="pl-PL" sz="1200">
              <a:solidFill>
                <a:schemeClr val="bg1"/>
              </a:solidFill>
            </a:endParaRPr>
          </a:p>
          <a:p>
            <a:r>
              <a:rPr lang="en-US" altLang="pl-PL" sz="1200">
                <a:solidFill>
                  <a:schemeClr val="bg1"/>
                </a:solidFill>
              </a:rPr>
              <a:t>much smoother. Plus, by taking my time I</a:t>
            </a:r>
            <a:endParaRPr lang="en-US" altLang="pl-PL" sz="1200">
              <a:solidFill>
                <a:schemeClr val="bg1"/>
              </a:solidFill>
            </a:endParaRPr>
          </a:p>
          <a:p>
            <a:r>
              <a:rPr lang="en-US" altLang="pl-PL" sz="1200">
                <a:solidFill>
                  <a:schemeClr val="bg1"/>
                </a:solidFill>
              </a:rPr>
              <a:t>was able to get a fuller understanding of</a:t>
            </a:r>
            <a:endParaRPr lang="en-US" altLang="pl-PL" sz="1200">
              <a:solidFill>
                <a:schemeClr val="bg1"/>
              </a:solidFill>
            </a:endParaRPr>
          </a:p>
          <a:p>
            <a:r>
              <a:rPr lang="en-US" altLang="pl-PL" sz="1200">
                <a:solidFill>
                  <a:schemeClr val="bg1"/>
                </a:solidFill>
              </a:rPr>
              <a:t>React</a:t>
            </a:r>
            <a:r>
              <a:rPr lang="pl-PL" altLang="en-US" sz="1200">
                <a:solidFill>
                  <a:schemeClr val="bg1"/>
                </a:solidFill>
              </a:rPr>
              <a:t> and Backend development.</a:t>
            </a:r>
            <a:endParaRPr lang="pl-PL" altLang="en-US" sz="1200">
              <a:solidFill>
                <a:schemeClr val="bg1"/>
              </a:solidFill>
            </a:endParaRPr>
          </a:p>
        </p:txBody>
      </p:sp>
      <p:sp>
        <p:nvSpPr>
          <p:cNvPr id="5" name="Pole tekstowe 4"/>
          <p:cNvSpPr txBox="1"/>
          <p:nvPr/>
        </p:nvSpPr>
        <p:spPr>
          <a:xfrm>
            <a:off x="6600190" y="2016125"/>
            <a:ext cx="4064000" cy="1383665"/>
          </a:xfrm>
          <a:prstGeom prst="rect">
            <a:avLst/>
          </a:prstGeom>
          <a:noFill/>
        </p:spPr>
        <p:txBody>
          <a:bodyPr wrap="square" rtlCol="0">
            <a:spAutoFit/>
          </a:bodyPr>
          <a:p>
            <a:r>
              <a:rPr lang="pl-PL" altLang="en-US">
                <a:solidFill>
                  <a:schemeClr val="bg1"/>
                </a:solidFill>
              </a:rPr>
              <a:t>Future development</a:t>
            </a:r>
            <a:endParaRPr lang="pl-PL" altLang="en-US">
              <a:solidFill>
                <a:schemeClr val="bg1"/>
              </a:solidFill>
            </a:endParaRPr>
          </a:p>
          <a:p>
            <a:endParaRPr lang="pl-PL" altLang="en-US">
              <a:solidFill>
                <a:schemeClr val="bg1"/>
              </a:solidFill>
            </a:endParaRPr>
          </a:p>
          <a:p>
            <a:r>
              <a:rPr lang="en-US" altLang="pl-PL" sz="1200">
                <a:solidFill>
                  <a:schemeClr val="bg1"/>
                </a:solidFill>
              </a:rPr>
              <a:t>I would like to continue to build on the</a:t>
            </a:r>
            <a:endParaRPr lang="en-US" altLang="pl-PL" sz="1200">
              <a:solidFill>
                <a:schemeClr val="bg1"/>
              </a:solidFill>
            </a:endParaRPr>
          </a:p>
          <a:p>
            <a:r>
              <a:rPr lang="en-US" altLang="pl-PL" sz="1200">
                <a:solidFill>
                  <a:schemeClr val="bg1"/>
                </a:solidFill>
              </a:rPr>
              <a:t>database to include </a:t>
            </a:r>
            <a:r>
              <a:rPr lang="pl-PL" altLang="en-US" sz="1200">
                <a:solidFill>
                  <a:schemeClr val="bg1"/>
                </a:solidFill>
              </a:rPr>
              <a:t>much more movies</a:t>
            </a:r>
            <a:r>
              <a:rPr lang="en-US" altLang="pl-PL" sz="1200">
                <a:solidFill>
                  <a:schemeClr val="bg1"/>
                </a:solidFill>
              </a:rPr>
              <a:t>. I would also like to incorporate some</a:t>
            </a:r>
            <a:r>
              <a:rPr lang="pl-PL" altLang="en-US" sz="1200">
                <a:solidFill>
                  <a:schemeClr val="bg1"/>
                </a:solidFill>
              </a:rPr>
              <a:t> </a:t>
            </a:r>
            <a:r>
              <a:rPr lang="en-US" altLang="pl-PL" sz="1200">
                <a:solidFill>
                  <a:schemeClr val="bg1"/>
                </a:solidFill>
              </a:rPr>
              <a:t>sorting features to order the movies</a:t>
            </a:r>
            <a:r>
              <a:rPr lang="pl-PL" altLang="en-US" sz="1200">
                <a:solidFill>
                  <a:schemeClr val="bg1"/>
                </a:solidFill>
              </a:rPr>
              <a:t> </a:t>
            </a:r>
            <a:r>
              <a:rPr lang="en-US" altLang="pl-PL" sz="1200">
                <a:solidFill>
                  <a:schemeClr val="bg1"/>
                </a:solidFill>
              </a:rPr>
              <a:t>chronologically by setting and release dates.</a:t>
            </a:r>
            <a:endParaRPr lang="en-US" altLang="pl-PL" sz="1200">
              <a:solidFill>
                <a:schemeClr val="bg1"/>
              </a:solidFill>
            </a:endParaRPr>
          </a:p>
        </p:txBody>
      </p:sp>
      <p:sp>
        <p:nvSpPr>
          <p:cNvPr id="7" name="Pole tekstowe 6"/>
          <p:cNvSpPr txBox="1"/>
          <p:nvPr/>
        </p:nvSpPr>
        <p:spPr>
          <a:xfrm>
            <a:off x="6600190" y="3848100"/>
            <a:ext cx="4064000" cy="1753235"/>
          </a:xfrm>
          <a:prstGeom prst="rect">
            <a:avLst/>
          </a:prstGeom>
          <a:noFill/>
        </p:spPr>
        <p:txBody>
          <a:bodyPr wrap="square" rtlCol="0">
            <a:spAutoFit/>
          </a:bodyPr>
          <a:p>
            <a:r>
              <a:rPr lang="pl-PL" altLang="en-US">
                <a:solidFill>
                  <a:schemeClr val="bg1"/>
                </a:solidFill>
              </a:rPr>
              <a:t>Final thoughts</a:t>
            </a:r>
            <a:endParaRPr lang="pl-PL" altLang="en-US">
              <a:solidFill>
                <a:schemeClr val="bg1"/>
              </a:solidFill>
            </a:endParaRPr>
          </a:p>
          <a:p>
            <a:endParaRPr lang="pl-PL" altLang="en-US">
              <a:solidFill>
                <a:schemeClr val="bg1"/>
              </a:solidFill>
            </a:endParaRPr>
          </a:p>
          <a:p>
            <a:r>
              <a:rPr lang="en-US" altLang="pl-PL" sz="1200">
                <a:solidFill>
                  <a:schemeClr val="bg1"/>
                </a:solidFill>
              </a:rPr>
              <a:t>Overall, I'm quite proud of the product I</a:t>
            </a:r>
            <a:endParaRPr lang="en-US" altLang="pl-PL" sz="1200">
              <a:solidFill>
                <a:schemeClr val="bg1"/>
              </a:solidFill>
            </a:endParaRPr>
          </a:p>
          <a:p>
            <a:r>
              <a:rPr lang="en-US" altLang="pl-PL" sz="1200">
                <a:solidFill>
                  <a:schemeClr val="bg1"/>
                </a:solidFill>
              </a:rPr>
              <a:t>produced. Adding Redux was a bit of a</a:t>
            </a:r>
            <a:endParaRPr lang="en-US" altLang="pl-PL" sz="1200">
              <a:solidFill>
                <a:schemeClr val="bg1"/>
              </a:solidFill>
            </a:endParaRPr>
          </a:p>
          <a:p>
            <a:r>
              <a:rPr lang="en-US" altLang="pl-PL" sz="1200">
                <a:solidFill>
                  <a:schemeClr val="bg1"/>
                </a:solidFill>
              </a:rPr>
              <a:t>challenge at first, but once I got the hang of</a:t>
            </a:r>
            <a:endParaRPr lang="en-US" altLang="pl-PL" sz="1200">
              <a:solidFill>
                <a:schemeClr val="bg1"/>
              </a:solidFill>
            </a:endParaRPr>
          </a:p>
          <a:p>
            <a:r>
              <a:rPr lang="en-US" altLang="pl-PL" sz="1200">
                <a:solidFill>
                  <a:schemeClr val="bg1"/>
                </a:solidFill>
              </a:rPr>
              <a:t>it I really enjoyed working with it and feel like</a:t>
            </a:r>
            <a:endParaRPr lang="en-US" altLang="pl-PL" sz="1200">
              <a:solidFill>
                <a:schemeClr val="bg1"/>
              </a:solidFill>
            </a:endParaRPr>
          </a:p>
          <a:p>
            <a:r>
              <a:rPr lang="en-US" altLang="pl-PL" sz="1200">
                <a:solidFill>
                  <a:schemeClr val="bg1"/>
                </a:solidFill>
              </a:rPr>
              <a:t>I have a deep understanding of the full</a:t>
            </a:r>
            <a:endParaRPr lang="en-US" altLang="pl-PL" sz="1200">
              <a:solidFill>
                <a:schemeClr val="bg1"/>
              </a:solidFill>
            </a:endParaRPr>
          </a:p>
          <a:p>
            <a:r>
              <a:rPr lang="en-US" altLang="pl-PL" sz="1200">
                <a:solidFill>
                  <a:schemeClr val="bg1"/>
                </a:solidFill>
              </a:rPr>
              <a:t>process of building a website.</a:t>
            </a:r>
            <a:endParaRPr lang="en-US" altLang="pl-PL" sz="12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ytuł 1"/>
          <p:cNvSpPr>
            <a:spLocks noGrp="1"/>
          </p:cNvSpPr>
          <p:nvPr>
            <p:ph type="title"/>
          </p:nvPr>
        </p:nvSpPr>
        <p:spPr>
          <a:xfrm>
            <a:off x="759460" y="2557780"/>
            <a:ext cx="10515600" cy="1741805"/>
          </a:xfrm>
        </p:spPr>
        <p:txBody>
          <a:bodyPr/>
          <a:p>
            <a:pPr algn="ctr"/>
            <a:r>
              <a:rPr lang="pl-PL" altLang="en-US"/>
              <a:t>Thank You for your time!</a:t>
            </a:r>
            <a:br>
              <a:rPr lang="pl-PL" altLang="en-US"/>
            </a:br>
            <a:br>
              <a:rPr lang="pl-PL" altLang="en-US"/>
            </a:br>
            <a:r>
              <a:rPr lang="pl-PL" altLang="en-US" sz="3200"/>
              <a:t>Adam Wróbel</a:t>
            </a:r>
            <a:endParaRPr lang="pl-PL" altLang="en-US"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微软雅黑 Light"/>
        <a:cs typeface=""/>
      </a:majorFont>
      <a:minorFont>
        <a:latin typeface="Segoe U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3295</Words>
  <Application>WPS Presentation</Application>
  <PresentationFormat>宽屏</PresentationFormat>
  <Paragraphs>111</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Segoe UI</vt:lpstr>
      <vt:lpstr>Microsoft YaHei Light</vt:lpstr>
      <vt:lpstr>Calibri</vt:lpstr>
      <vt:lpstr>Kozuka Gothic Pr6N H</vt:lpstr>
      <vt:lpstr>Yu Gothic</vt:lpstr>
      <vt:lpstr>Microsoft YaHei</vt:lpstr>
      <vt:lpstr>Calibri Light</vt:lpstr>
      <vt:lpstr>MS Mincho</vt:lpstr>
      <vt:lpstr>方正综艺简体</vt:lpstr>
      <vt:lpstr>Arial Unicode MS</vt:lpstr>
      <vt:lpstr>黑体</vt:lpstr>
      <vt:lpstr>Arial Unicode MS</vt:lpstr>
      <vt:lpstr>Office Theme</vt:lpstr>
      <vt:lpstr>PowerPoint 演示文稿</vt:lpstr>
      <vt:lpstr>PowerPoint 演示文稿</vt:lpstr>
      <vt:lpstr>Overview</vt:lpstr>
      <vt:lpstr>Overview</vt:lpstr>
      <vt:lpstr>PowerPoint 演示文稿</vt:lpstr>
      <vt:lpstr>PowerPoint 演示文稿</vt:lpstr>
      <vt:lpstr>SERVER-SIDE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Adam Wrobel</cp:lastModifiedBy>
  <cp:revision>50</cp:revision>
  <dcterms:created xsi:type="dcterms:W3CDTF">2014-12-20T13:05:45Z</dcterms:created>
  <dcterms:modified xsi:type="dcterms:W3CDTF">2025-03-07T11:58:46Z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1045-12.2.0.19805</vt:lpwstr>
  </property>
  <property fmtid="{D5CDD505-2E9C-101B-9397-08002B2CF9AE}" pid="3" name="ICV">
    <vt:lpwstr>660436F9AF854CC7A0AE9E47734355BB_11</vt:lpwstr>
  </property>
</Properties>
</file>