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 name="Google Shape;34;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 name="Google Shape;89;p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p1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p1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7" name="Google Shape;107;p1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p1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 name="Google Shape;40;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 name="Google Shape;46;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 name="Google Shape;52;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 name="Google Shape;59;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 name="Google Shape;65;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179e2b982_1_1: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 name="Google Shape;83;g8179e2b982_1_1:notes"/>
          <p:cNvSpPr txBox="1"/>
          <p:nvPr>
            <p:ph idx="1" type="body"/>
          </p:nvPr>
        </p:nvSpPr>
        <p:spPr>
          <a:xfrm>
            <a:off x="755650" y="5078412"/>
            <a:ext cx="6048300" cy="4811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6" name="Shape 16"/>
        <p:cNvGrpSpPr/>
        <p:nvPr/>
      </p:nvGrpSpPr>
      <p:grpSpPr>
        <a:xfrm>
          <a:off x="0" y="0"/>
          <a:ext cx="0" cy="0"/>
          <a:chOff x="0" y="0"/>
          <a:chExt cx="0" cy="0"/>
        </a:xfrm>
      </p:grpSpPr>
      <p:sp>
        <p:nvSpPr>
          <p:cNvPr id="17" name="Google Shape;17;p2"/>
          <p:cNvSpPr txBox="1"/>
          <p:nvPr>
            <p:ph type="title"/>
          </p:nvPr>
        </p:nvSpPr>
        <p:spPr>
          <a:xfrm>
            <a:off x="360362" y="301625"/>
            <a:ext cx="8278812"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 name="Google Shape;18;p2"/>
          <p:cNvSpPr txBox="1"/>
          <p:nvPr>
            <p:ph idx="1" type="body"/>
          </p:nvPr>
        </p:nvSpPr>
        <p:spPr>
          <a:xfrm>
            <a:off x="503237" y="1768475"/>
            <a:ext cx="8134350" cy="4383087"/>
          </a:xfrm>
          <a:prstGeom prst="rect">
            <a:avLst/>
          </a:prstGeom>
          <a:noFill/>
          <a:ln>
            <a:noFill/>
          </a:ln>
        </p:spPr>
        <p:txBody>
          <a:bodyPr anchorCtr="0" anchor="t" bIns="0" lIns="0" spcFirstLastPara="1" rIns="0" wrap="square" tIns="2842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00"/>
              </a:spcBef>
              <a:spcAft>
                <a:spcPts val="0"/>
              </a:spcAft>
              <a:buSzPts val="1400"/>
              <a:buNone/>
              <a:defRPr/>
            </a:lvl2pPr>
            <a:lvl3pPr indent="-228600" lvl="2" marL="1371600" algn="l">
              <a:lnSpc>
                <a:spcPct val="93000"/>
              </a:lnSpc>
              <a:spcBef>
                <a:spcPts val="1100"/>
              </a:spcBef>
              <a:spcAft>
                <a:spcPts val="0"/>
              </a:spcAft>
              <a:buSzPts val="1400"/>
              <a:buNone/>
              <a:defRPr/>
            </a:lvl3pPr>
            <a:lvl4pPr indent="-228600" lvl="3" marL="1828800" algn="l">
              <a:lnSpc>
                <a:spcPct val="93000"/>
              </a:lnSpc>
              <a:spcBef>
                <a:spcPts val="800"/>
              </a:spcBef>
              <a:spcAft>
                <a:spcPts val="0"/>
              </a:spcAft>
              <a:buSzPts val="1400"/>
              <a:buNone/>
              <a:defRPr/>
            </a:lvl4pPr>
            <a:lvl5pPr indent="-228600" lvl="4" marL="2286000" algn="l">
              <a:lnSpc>
                <a:spcPct val="93000"/>
              </a:lnSpc>
              <a:spcBef>
                <a:spcPts val="5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19" name="Google Shape;19;p2"/>
          <p:cNvSpPr txBox="1"/>
          <p:nvPr>
            <p:ph idx="10" type="dt"/>
          </p:nvPr>
        </p:nvSpPr>
        <p:spPr>
          <a:xfrm>
            <a:off x="503237" y="6886575"/>
            <a:ext cx="2346325" cy="51911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 name="Google Shape;20;p2"/>
          <p:cNvSpPr txBox="1"/>
          <p:nvPr>
            <p:ph idx="11" type="ftr"/>
          </p:nvPr>
        </p:nvSpPr>
        <p:spPr>
          <a:xfrm>
            <a:off x="3014662" y="6886575"/>
            <a:ext cx="3194050" cy="519112"/>
          </a:xfrm>
          <a:prstGeom prst="rect">
            <a:avLst/>
          </a:prstGeom>
          <a:noFill/>
          <a:ln>
            <a:noFill/>
          </a:ln>
        </p:spPr>
        <p:txBody>
          <a:bodyPr anchorCtr="0" anchor="t"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2"/>
          <p:cNvSpPr txBox="1"/>
          <p:nvPr>
            <p:ph idx="12" type="sldNum"/>
          </p:nvPr>
        </p:nvSpPr>
        <p:spPr>
          <a:xfrm>
            <a:off x="6435725" y="6886575"/>
            <a:ext cx="2346325" cy="519112"/>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22" name="Shape 22"/>
        <p:cNvGrpSpPr/>
        <p:nvPr/>
      </p:nvGrpSpPr>
      <p:grpSpPr>
        <a:xfrm>
          <a:off x="0" y="0"/>
          <a:ext cx="0" cy="0"/>
          <a:chOff x="0" y="0"/>
          <a:chExt cx="0" cy="0"/>
        </a:xfrm>
      </p:grpSpPr>
      <p:sp>
        <p:nvSpPr>
          <p:cNvPr id="23" name="Google Shape;23;p3"/>
          <p:cNvSpPr txBox="1"/>
          <p:nvPr>
            <p:ph idx="10" type="dt"/>
          </p:nvPr>
        </p:nvSpPr>
        <p:spPr>
          <a:xfrm>
            <a:off x="503237" y="6886575"/>
            <a:ext cx="2346325" cy="51911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3"/>
          <p:cNvSpPr txBox="1"/>
          <p:nvPr>
            <p:ph idx="11" type="ftr"/>
          </p:nvPr>
        </p:nvSpPr>
        <p:spPr>
          <a:xfrm>
            <a:off x="3014662" y="6886575"/>
            <a:ext cx="3194050" cy="519112"/>
          </a:xfrm>
          <a:prstGeom prst="rect">
            <a:avLst/>
          </a:prstGeom>
          <a:noFill/>
          <a:ln>
            <a:noFill/>
          </a:ln>
        </p:spPr>
        <p:txBody>
          <a:bodyPr anchorCtr="0" anchor="t"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5" name="Google Shape;25;p3"/>
          <p:cNvSpPr txBox="1"/>
          <p:nvPr>
            <p:ph idx="12" type="sldNum"/>
          </p:nvPr>
        </p:nvSpPr>
        <p:spPr>
          <a:xfrm>
            <a:off x="6435725" y="6886575"/>
            <a:ext cx="2346325" cy="519112"/>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8" name="Google Shape;28;p4"/>
          <p:cNvSpPr txBox="1"/>
          <p:nvPr>
            <p:ph idx="1" type="subTitle"/>
          </p:nvPr>
        </p:nvSpPr>
        <p:spPr>
          <a:xfrm>
            <a:off x="1371600" y="3886200"/>
            <a:ext cx="6400800" cy="1752600"/>
          </a:xfrm>
          <a:prstGeom prst="rect">
            <a:avLst/>
          </a:prstGeom>
          <a:noFill/>
          <a:ln>
            <a:noFill/>
          </a:ln>
        </p:spPr>
        <p:txBody>
          <a:bodyPr anchorCtr="0" anchor="t" bIns="0" lIns="0" spcFirstLastPara="1" rIns="0" wrap="square" tIns="28425">
            <a:noAutofit/>
          </a:bodyPr>
          <a:lstStyle>
            <a:lvl1pPr lvl="0" algn="l">
              <a:lnSpc>
                <a:spcPct val="93000"/>
              </a:lnSpc>
              <a:spcBef>
                <a:spcPts val="0"/>
              </a:spcBef>
              <a:spcAft>
                <a:spcPts val="0"/>
              </a:spcAft>
              <a:buSzPts val="1400"/>
              <a:buNone/>
              <a:defRPr/>
            </a:lvl1pPr>
            <a:lvl2pPr lvl="1" algn="l">
              <a:lnSpc>
                <a:spcPct val="93000"/>
              </a:lnSpc>
              <a:spcBef>
                <a:spcPts val="1400"/>
              </a:spcBef>
              <a:spcAft>
                <a:spcPts val="0"/>
              </a:spcAft>
              <a:buSzPts val="1400"/>
              <a:buNone/>
              <a:defRPr/>
            </a:lvl2pPr>
            <a:lvl3pPr lvl="2" algn="l">
              <a:lnSpc>
                <a:spcPct val="93000"/>
              </a:lnSpc>
              <a:spcBef>
                <a:spcPts val="1100"/>
              </a:spcBef>
              <a:spcAft>
                <a:spcPts val="0"/>
              </a:spcAft>
              <a:buSzPts val="1400"/>
              <a:buNone/>
              <a:defRPr/>
            </a:lvl3pPr>
            <a:lvl4pPr lvl="3" algn="l">
              <a:lnSpc>
                <a:spcPct val="93000"/>
              </a:lnSpc>
              <a:spcBef>
                <a:spcPts val="800"/>
              </a:spcBef>
              <a:spcAft>
                <a:spcPts val="0"/>
              </a:spcAft>
              <a:buSzPts val="1400"/>
              <a:buNone/>
              <a:defRPr/>
            </a:lvl4pPr>
            <a:lvl5pPr lvl="4" algn="l">
              <a:lnSpc>
                <a:spcPct val="93000"/>
              </a:lnSpc>
              <a:spcBef>
                <a:spcPts val="5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200"/>
              </a:spcAft>
              <a:buSzPts val="1400"/>
              <a:buNone/>
              <a:defRPr/>
            </a:lvl9pPr>
          </a:lstStyle>
          <a:p/>
        </p:txBody>
      </p:sp>
      <p:sp>
        <p:nvSpPr>
          <p:cNvPr id="29" name="Google Shape;29;p4"/>
          <p:cNvSpPr txBox="1"/>
          <p:nvPr>
            <p:ph idx="10" type="dt"/>
          </p:nvPr>
        </p:nvSpPr>
        <p:spPr>
          <a:xfrm>
            <a:off x="503237" y="6886575"/>
            <a:ext cx="2346325" cy="51911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0" name="Google Shape;30;p4"/>
          <p:cNvSpPr txBox="1"/>
          <p:nvPr>
            <p:ph idx="11" type="ftr"/>
          </p:nvPr>
        </p:nvSpPr>
        <p:spPr>
          <a:xfrm>
            <a:off x="3014662" y="6886575"/>
            <a:ext cx="3194050" cy="519112"/>
          </a:xfrm>
          <a:prstGeom prst="rect">
            <a:avLst/>
          </a:prstGeom>
          <a:noFill/>
          <a:ln>
            <a:noFill/>
          </a:ln>
        </p:spPr>
        <p:txBody>
          <a:bodyPr anchorCtr="0" anchor="t"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1" name="Google Shape;31;p4"/>
          <p:cNvSpPr txBox="1"/>
          <p:nvPr>
            <p:ph idx="12" type="sldNum"/>
          </p:nvPr>
        </p:nvSpPr>
        <p:spPr>
          <a:xfrm>
            <a:off x="6435725" y="6886575"/>
            <a:ext cx="2346325" cy="519112"/>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360362" y="301625"/>
            <a:ext cx="8278812" cy="12604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1pPr>
            <a:lvl2pPr lvl="1"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2pPr>
            <a:lvl3pPr lvl="2"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3pPr>
            <a:lvl4pPr lvl="3"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4pPr>
            <a:lvl5pPr lvl="4"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5pPr>
            <a:lvl6pPr lvl="5"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6pPr>
            <a:lvl7pPr lvl="6"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7pPr>
            <a:lvl8pPr lvl="7"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8pPr>
            <a:lvl9pPr lvl="8" marR="0" rtl="0" algn="ctr">
              <a:lnSpc>
                <a:spcPct val="93000"/>
              </a:lnSpc>
              <a:spcBef>
                <a:spcPts val="0"/>
              </a:spcBef>
              <a:spcAft>
                <a:spcPts val="0"/>
              </a:spcAft>
              <a:buSzPts val="1400"/>
              <a:buNone/>
              <a:defRPr b="1" i="0" sz="4400" u="none" cap="none" strike="noStrike">
                <a:solidFill>
                  <a:srgbClr val="198A8A"/>
                </a:solidFill>
                <a:latin typeface="Arial"/>
                <a:ea typeface="Arial"/>
                <a:cs typeface="Arial"/>
                <a:sym typeface="Arial"/>
              </a:defRPr>
            </a:lvl9pPr>
          </a:lstStyle>
          <a:p/>
        </p:txBody>
      </p:sp>
      <p:sp>
        <p:nvSpPr>
          <p:cNvPr id="12" name="Google Shape;12;p1"/>
          <p:cNvSpPr txBox="1"/>
          <p:nvPr>
            <p:ph idx="1" type="body"/>
          </p:nvPr>
        </p:nvSpPr>
        <p:spPr>
          <a:xfrm>
            <a:off x="503237" y="1768475"/>
            <a:ext cx="8134350" cy="4383087"/>
          </a:xfrm>
          <a:prstGeom prst="rect">
            <a:avLst/>
          </a:prstGeom>
          <a:noFill/>
          <a:ln>
            <a:noFill/>
          </a:ln>
        </p:spPr>
        <p:txBody>
          <a:bodyPr anchorCtr="0" anchor="t" bIns="0" lIns="0" spcFirstLastPara="1" rIns="0" wrap="square" tIns="28425">
            <a:noAutofit/>
          </a:bodyPr>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13" name="Google Shape;13;p1"/>
          <p:cNvSpPr txBox="1"/>
          <p:nvPr>
            <p:ph idx="10" type="dt"/>
          </p:nvPr>
        </p:nvSpPr>
        <p:spPr>
          <a:xfrm>
            <a:off x="503237" y="6886575"/>
            <a:ext cx="2346325" cy="5191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1" type="ftr"/>
          </p:nvPr>
        </p:nvSpPr>
        <p:spPr>
          <a:xfrm>
            <a:off x="3014662" y="6886575"/>
            <a:ext cx="3194050" cy="519112"/>
          </a:xfrm>
          <a:prstGeom prst="rect">
            <a:avLst/>
          </a:prstGeom>
          <a:noFill/>
          <a:ln>
            <a:noFill/>
          </a:ln>
        </p:spPr>
        <p:txBody>
          <a:bodyPr anchorCtr="0" anchor="t"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2" type="sldNum"/>
          </p:nvPr>
        </p:nvSpPr>
        <p:spPr>
          <a:xfrm>
            <a:off x="6435725" y="6886575"/>
            <a:ext cx="2346325" cy="519112"/>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drive.google.com/file/d/1QYup6BhsztIEgkGucItxZeZvT5fdM1Qm/view" TargetMode="External"/><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Wifi based motion alarm</a:t>
            </a:r>
            <a:endParaRPr/>
          </a:p>
        </p:txBody>
      </p:sp>
      <p:sp>
        <p:nvSpPr>
          <p:cNvPr id="37" name="Google Shape;37;p5"/>
          <p:cNvSpPr txBox="1"/>
          <p:nvPr>
            <p:ph idx="1" type="body"/>
          </p:nvPr>
        </p:nvSpPr>
        <p:spPr>
          <a:xfrm>
            <a:off x="503237" y="1768475"/>
            <a:ext cx="8135937" cy="4989512"/>
          </a:xfrm>
          <a:prstGeom prst="rect">
            <a:avLst/>
          </a:prstGeom>
          <a:noFill/>
          <a:ln>
            <a:noFill/>
          </a:ln>
        </p:spPr>
        <p:txBody>
          <a:bodyPr anchorCtr="0" anchor="t" bIns="0" lIns="0" spcFirstLastPara="1" rIns="0" wrap="square" tIns="28425">
            <a:noAutofit/>
          </a:bodyPr>
          <a:lstStyle/>
          <a:p>
            <a:pPr indent="-323850" lvl="0" marL="431800" marR="0" rtl="0" algn="l">
              <a:lnSpc>
                <a:spcPct val="93000"/>
              </a:lnSpc>
              <a:spcBef>
                <a:spcPts val="0"/>
              </a:spcBef>
              <a:spcAft>
                <a:spcPts val="0"/>
              </a:spcAft>
              <a:buClr>
                <a:srgbClr val="800000"/>
              </a:buClr>
              <a:buSzPts val="1440"/>
              <a:buFont typeface="Noto Sans Symbols"/>
              <a:buChar char="●"/>
            </a:pPr>
            <a:r>
              <a:rPr b="0" i="0" lang="en-US" sz="3200" u="none" cap="none" strike="noStrike">
                <a:solidFill>
                  <a:srgbClr val="000000"/>
                </a:solidFill>
                <a:latin typeface="Arial"/>
                <a:ea typeface="Arial"/>
                <a:cs typeface="Arial"/>
                <a:sym typeface="Arial"/>
              </a:rPr>
              <a:t>Mahir Mohammad Faisal Rahman 1731014</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cap="none" strike="noStrike">
                <a:solidFill>
                  <a:srgbClr val="000000"/>
                </a:solidFill>
                <a:latin typeface="Arial"/>
                <a:ea typeface="Arial"/>
                <a:cs typeface="Arial"/>
                <a:sym typeface="Arial"/>
              </a:rPr>
              <a:t>Rafiqul Hassan Bhuiyan 1520140</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cap="none" strike="noStrike">
                <a:solidFill>
                  <a:srgbClr val="000000"/>
                </a:solidFill>
                <a:latin typeface="Arial"/>
                <a:ea typeface="Arial"/>
                <a:cs typeface="Arial"/>
                <a:sym typeface="Arial"/>
              </a:rPr>
              <a:t>Jisan Haider Joy 1731447</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cap="none" strike="noStrike">
                <a:solidFill>
                  <a:srgbClr val="000000"/>
                </a:solidFill>
                <a:latin typeface="Arial"/>
                <a:ea typeface="Arial"/>
                <a:cs typeface="Arial"/>
                <a:sym typeface="Arial"/>
              </a:rPr>
              <a:t>Nazia Afrin Nikita 1620800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Video</a:t>
            </a:r>
            <a:endParaRPr/>
          </a:p>
        </p:txBody>
      </p:sp>
      <p:pic>
        <p:nvPicPr>
          <p:cNvPr id="92" name="Google Shape;92;p14" title="IMG_0036.MOV">
            <a:hlinkClick r:id="rId4"/>
          </p:cNvPr>
          <p:cNvPicPr preferRelativeResize="0"/>
          <p:nvPr/>
        </p:nvPicPr>
        <p:blipFill>
          <a:blip r:embed="rId5">
            <a:alphaModFix/>
          </a:blip>
          <a:stretch>
            <a:fillRect/>
          </a:stretch>
        </p:blipFill>
        <p:spPr>
          <a:xfrm>
            <a:off x="435725" y="1762000"/>
            <a:ext cx="8129674" cy="457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Major Challenges</a:t>
            </a:r>
            <a:endParaRPr/>
          </a:p>
        </p:txBody>
      </p:sp>
      <p:sp>
        <p:nvSpPr>
          <p:cNvPr id="98" name="Google Shape;98;p15"/>
          <p:cNvSpPr txBox="1"/>
          <p:nvPr>
            <p:ph idx="1" type="body"/>
          </p:nvPr>
        </p:nvSpPr>
        <p:spPr>
          <a:xfrm>
            <a:off x="503237" y="1768475"/>
            <a:ext cx="8135937" cy="4989512"/>
          </a:xfrm>
          <a:prstGeom prst="rect">
            <a:avLst/>
          </a:prstGeom>
          <a:noFill/>
          <a:ln>
            <a:noFill/>
          </a:ln>
        </p:spPr>
        <p:txBody>
          <a:bodyPr anchorCtr="0" anchor="t" bIns="0" lIns="0" spcFirstLastPara="1" rIns="0" wrap="square" tIns="28425">
            <a:noAutofit/>
          </a:bodyPr>
          <a:lstStyle/>
          <a:p>
            <a:pPr indent="-323850" lvl="0" marL="431800" marR="0" rtl="0" algn="l">
              <a:lnSpc>
                <a:spcPct val="93000"/>
              </a:lnSpc>
              <a:spcBef>
                <a:spcPts val="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Finding the ESP8285 ESP-M2 Development Board </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Setting the fragile ESP8285  on breadboard</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Testing HC-SR501 PIR Sensor Module</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Getting the PIR sensor module to detect motion and output correctly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Learning</a:t>
            </a:r>
            <a:endParaRPr/>
          </a:p>
        </p:txBody>
      </p:sp>
      <p:sp>
        <p:nvSpPr>
          <p:cNvPr id="104" name="Google Shape;104;p16"/>
          <p:cNvSpPr txBox="1"/>
          <p:nvPr>
            <p:ph idx="1" type="body"/>
          </p:nvPr>
        </p:nvSpPr>
        <p:spPr>
          <a:xfrm>
            <a:off x="550862" y="1646237"/>
            <a:ext cx="8135937" cy="4989512"/>
          </a:xfrm>
          <a:prstGeom prst="rect">
            <a:avLst/>
          </a:prstGeom>
          <a:noFill/>
          <a:ln>
            <a:noFill/>
          </a:ln>
        </p:spPr>
        <p:txBody>
          <a:bodyPr anchorCtr="0" anchor="t" bIns="0" lIns="0" spcFirstLastPara="1" rIns="0" wrap="square" tIns="23100">
            <a:noAutofit/>
          </a:bodyPr>
          <a:lstStyle/>
          <a:p>
            <a:pPr indent="-323850" lvl="0" marL="431800" marR="0" rtl="0" algn="l">
              <a:lnSpc>
                <a:spcPct val="93000"/>
              </a:lnSpc>
              <a:spcBef>
                <a:spcPts val="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IFTTT Applet Creation</a:t>
            </a:r>
            <a:endParaRPr/>
          </a:p>
          <a:p>
            <a:pPr indent="-323850" lvl="0" marL="431800" marR="0" rtl="0" algn="l">
              <a:lnSpc>
                <a:spcPct val="93000"/>
              </a:lnSpc>
              <a:spcBef>
                <a:spcPts val="140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Obtaining the HTTP GET request URL</a:t>
            </a:r>
            <a:endParaRPr/>
          </a:p>
          <a:p>
            <a:pPr indent="-323850" lvl="0" marL="431800" marR="0" rtl="0" algn="l">
              <a:lnSpc>
                <a:spcPct val="93000"/>
              </a:lnSpc>
              <a:spcBef>
                <a:spcPts val="140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Configuring WIFI and setting static address </a:t>
            </a:r>
            <a:endParaRPr/>
          </a:p>
          <a:p>
            <a:pPr indent="-323850" lvl="0" marL="431800" marR="0" rtl="0" algn="l">
              <a:lnSpc>
                <a:spcPct val="93000"/>
              </a:lnSpc>
              <a:spcBef>
                <a:spcPts val="140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ESP8285 ESP-M2 Development Board Applications</a:t>
            </a:r>
            <a:endParaRPr/>
          </a:p>
          <a:p>
            <a:pPr indent="-323850" lvl="0" marL="431800" marR="0" rtl="0" algn="l">
              <a:lnSpc>
                <a:spcPct val="93000"/>
              </a:lnSpc>
              <a:spcBef>
                <a:spcPts val="140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HC-SR501 PIR Sensor Module Configuration </a:t>
            </a:r>
            <a:endParaRPr/>
          </a:p>
          <a:p>
            <a:pPr indent="-323850" lvl="0" marL="431800" marR="0" rtl="0" algn="l">
              <a:lnSpc>
                <a:spcPct val="93000"/>
              </a:lnSpc>
              <a:spcBef>
                <a:spcPts val="1400"/>
              </a:spcBef>
              <a:spcAft>
                <a:spcPts val="0"/>
              </a:spcAft>
              <a:buClr>
                <a:srgbClr val="800000"/>
              </a:buClr>
              <a:buSzPts val="1170"/>
              <a:buFont typeface="Noto Sans Symbols"/>
              <a:buChar char="●"/>
            </a:pPr>
            <a:r>
              <a:rPr b="0" i="0" lang="en-US" sz="2600" u="none">
                <a:solidFill>
                  <a:srgbClr val="000000"/>
                </a:solidFill>
                <a:latin typeface="Arial"/>
                <a:ea typeface="Arial"/>
                <a:cs typeface="Arial"/>
                <a:sym typeface="Arial"/>
              </a:rPr>
              <a:t>Circuit Connection</a:t>
            </a:r>
            <a:endParaRPr/>
          </a:p>
          <a:p>
            <a:pPr indent="-323850" lvl="0" marL="431800" marR="0" rtl="0" algn="l">
              <a:lnSpc>
                <a:spcPct val="93000"/>
              </a:lnSpc>
              <a:spcBef>
                <a:spcPts val="1400"/>
              </a:spcBef>
              <a:spcAft>
                <a:spcPts val="0"/>
              </a:spcAft>
              <a:buClr>
                <a:srgbClr val="800000"/>
              </a:buClr>
              <a:buSzPts val="1080"/>
              <a:buFont typeface="Noto Sans Symbols"/>
              <a:buChar char="●"/>
            </a:pPr>
            <a:r>
              <a:rPr b="0" i="0" lang="en-US" sz="2400" u="none">
                <a:solidFill>
                  <a:srgbClr val="000000"/>
                </a:solidFill>
                <a:latin typeface="Arial"/>
                <a:ea typeface="Arial"/>
                <a:cs typeface="Arial"/>
                <a:sym typeface="Arial"/>
              </a:rPr>
              <a:t>Importing Arduino Library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Applications</a:t>
            </a:r>
            <a:endParaRPr/>
          </a:p>
        </p:txBody>
      </p:sp>
      <p:sp>
        <p:nvSpPr>
          <p:cNvPr id="110" name="Google Shape;110;p17"/>
          <p:cNvSpPr txBox="1"/>
          <p:nvPr>
            <p:ph idx="1" type="body"/>
          </p:nvPr>
        </p:nvSpPr>
        <p:spPr>
          <a:xfrm>
            <a:off x="503237" y="1768475"/>
            <a:ext cx="8135937" cy="4989512"/>
          </a:xfrm>
          <a:prstGeom prst="rect">
            <a:avLst/>
          </a:prstGeom>
          <a:noFill/>
          <a:ln>
            <a:noFill/>
          </a:ln>
        </p:spPr>
        <p:txBody>
          <a:bodyPr anchorCtr="0" anchor="t" bIns="0" lIns="0" spcFirstLastPara="1" rIns="0" wrap="square" tIns="28425">
            <a:noAutofit/>
          </a:bodyPr>
          <a:lstStyle/>
          <a:p>
            <a:pPr indent="-323850" lvl="0" marL="431800" marR="0" rtl="0" algn="l">
              <a:lnSpc>
                <a:spcPct val="93000"/>
              </a:lnSpc>
              <a:spcBef>
                <a:spcPts val="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Intruder alarms</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Car Parking</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Security lighting</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Automatic doors</a:t>
            </a:r>
            <a:endParaRPr/>
          </a:p>
          <a:p>
            <a:pPr indent="-323850" lvl="0" marL="431800" marR="0" rtl="0" algn="l">
              <a:lnSpc>
                <a:spcPct val="93000"/>
              </a:lnSpc>
              <a:spcBef>
                <a:spcPts val="1400"/>
              </a:spcBef>
              <a:spcAft>
                <a:spcPts val="0"/>
              </a:spcAft>
              <a:buClr>
                <a:srgbClr val="800000"/>
              </a:buClr>
              <a:buSzPts val="1440"/>
              <a:buFont typeface="Noto Sans Symbols"/>
              <a:buChar char="●"/>
            </a:pPr>
            <a:r>
              <a:rPr b="0" i="0" lang="en-US" sz="3200" u="none">
                <a:solidFill>
                  <a:srgbClr val="000000"/>
                </a:solidFill>
                <a:latin typeface="Arial"/>
                <a:ea typeface="Arial"/>
                <a:cs typeface="Arial"/>
                <a:sym typeface="Arial"/>
              </a:rPr>
              <a:t>Hand dryers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8"/>
          <p:cNvSpPr txBox="1"/>
          <p:nvPr>
            <p:ph idx="1" type="body"/>
          </p:nvPr>
        </p:nvSpPr>
        <p:spPr>
          <a:xfrm>
            <a:off x="503237" y="1768475"/>
            <a:ext cx="8135937" cy="4989512"/>
          </a:xfrm>
          <a:prstGeom prst="rect">
            <a:avLst/>
          </a:prstGeom>
          <a:noFill/>
          <a:ln>
            <a:noFill/>
          </a:ln>
        </p:spPr>
        <p:txBody>
          <a:bodyPr anchorCtr="0" anchor="ctr" bIns="0" lIns="0" spcFirstLastPara="1" rIns="0" wrap="square" tIns="28425">
            <a:noAutofit/>
          </a:bodyPr>
          <a:lstStyle/>
          <a:p>
            <a:pPr indent="0" lvl="0" marL="0" marR="0" rtl="0" algn="ctr">
              <a:lnSpc>
                <a:spcPct val="93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6"/>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Description </a:t>
            </a:r>
            <a:endParaRPr/>
          </a:p>
        </p:txBody>
      </p:sp>
      <p:sp>
        <p:nvSpPr>
          <p:cNvPr id="43" name="Google Shape;43;p6"/>
          <p:cNvSpPr txBox="1"/>
          <p:nvPr>
            <p:ph idx="1" type="body"/>
          </p:nvPr>
        </p:nvSpPr>
        <p:spPr>
          <a:xfrm>
            <a:off x="503237" y="1768475"/>
            <a:ext cx="8135937" cy="4989512"/>
          </a:xfrm>
          <a:prstGeom prst="rect">
            <a:avLst/>
          </a:prstGeom>
          <a:noFill/>
          <a:ln>
            <a:noFill/>
          </a:ln>
        </p:spPr>
        <p:txBody>
          <a:bodyPr anchorCtr="0" anchor="t" bIns="0" lIns="0" spcFirstLastPara="1" rIns="0" wrap="square" tIns="28425">
            <a:noAutofit/>
          </a:bodyPr>
          <a:lstStyle/>
          <a:p>
            <a:pPr indent="-323850" lvl="0" marL="431800" marR="0" rtl="0" algn="l">
              <a:lnSpc>
                <a:spcPct val="93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In our project, we are going to learn how to make an Internet of things motion sensor which will give us alert on our phone when motion is detected at the place we installed the sensor. Everything works through the internet so there is no limitation of the distance between the sensor and the phone.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Components</a:t>
            </a:r>
            <a:endParaRPr/>
          </a:p>
        </p:txBody>
      </p:sp>
      <p:pic>
        <p:nvPicPr>
          <p:cNvPr id="49" name="Google Shape;49;p7"/>
          <p:cNvPicPr preferRelativeResize="0"/>
          <p:nvPr/>
        </p:nvPicPr>
        <p:blipFill rotWithShape="1">
          <a:blip r:embed="rId4">
            <a:alphaModFix/>
          </a:blip>
          <a:srcRect b="0" l="0" r="0" t="0"/>
          <a:stretch/>
        </p:blipFill>
        <p:spPr>
          <a:xfrm>
            <a:off x="225425" y="1497012"/>
            <a:ext cx="8456612" cy="557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8"/>
          <p:cNvSpPr txBox="1"/>
          <p:nvPr>
            <p:ph idx="4294967295"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marR="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ESP8285 ESP-M2 Development Board</a:t>
            </a:r>
            <a:endParaRPr/>
          </a:p>
        </p:txBody>
      </p:sp>
      <p:pic>
        <p:nvPicPr>
          <p:cNvPr id="55" name="Google Shape;55;p8"/>
          <p:cNvPicPr preferRelativeResize="0"/>
          <p:nvPr/>
        </p:nvPicPr>
        <p:blipFill rotWithShape="1">
          <a:blip r:embed="rId4">
            <a:alphaModFix/>
          </a:blip>
          <a:srcRect b="0" l="0" r="0" t="0"/>
          <a:stretch/>
        </p:blipFill>
        <p:spPr>
          <a:xfrm>
            <a:off x="503237" y="2955925"/>
            <a:ext cx="3970337" cy="2614612"/>
          </a:xfrm>
          <a:prstGeom prst="rect">
            <a:avLst/>
          </a:prstGeom>
          <a:noFill/>
          <a:ln>
            <a:noFill/>
          </a:ln>
        </p:spPr>
      </p:pic>
      <p:pic>
        <p:nvPicPr>
          <p:cNvPr id="56" name="Google Shape;56;p8"/>
          <p:cNvPicPr preferRelativeResize="0"/>
          <p:nvPr/>
        </p:nvPicPr>
        <p:blipFill rotWithShape="1">
          <a:blip r:embed="rId5">
            <a:alphaModFix/>
          </a:blip>
          <a:srcRect b="0" l="0" r="0" t="0"/>
          <a:stretch/>
        </p:blipFill>
        <p:spPr>
          <a:xfrm>
            <a:off x="4672012" y="2495550"/>
            <a:ext cx="3970337" cy="3535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HC-SR501 PIR Sensor Module</a:t>
            </a:r>
            <a:endParaRPr/>
          </a:p>
        </p:txBody>
      </p:sp>
      <p:pic>
        <p:nvPicPr>
          <p:cNvPr id="62" name="Google Shape;62;p9"/>
          <p:cNvPicPr preferRelativeResize="0"/>
          <p:nvPr/>
        </p:nvPicPr>
        <p:blipFill rotWithShape="1">
          <a:blip r:embed="rId4">
            <a:alphaModFix/>
          </a:blip>
          <a:srcRect b="0" l="0" r="0" t="0"/>
          <a:stretch/>
        </p:blipFill>
        <p:spPr>
          <a:xfrm>
            <a:off x="549275" y="1563687"/>
            <a:ext cx="8229600" cy="511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360362" y="301625"/>
            <a:ext cx="8280300" cy="1262100"/>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Circuit Design</a:t>
            </a:r>
            <a:endParaRPr/>
          </a:p>
        </p:txBody>
      </p:sp>
      <p:pic>
        <p:nvPicPr>
          <p:cNvPr id="68" name="Google Shape;68;p10"/>
          <p:cNvPicPr preferRelativeResize="0"/>
          <p:nvPr/>
        </p:nvPicPr>
        <p:blipFill>
          <a:blip r:embed="rId4">
            <a:alphaModFix/>
          </a:blip>
          <a:stretch>
            <a:fillRect/>
          </a:stretch>
        </p:blipFill>
        <p:spPr>
          <a:xfrm>
            <a:off x="2699675" y="1935851"/>
            <a:ext cx="3601650" cy="4660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1"/>
          <p:cNvSpPr txBox="1"/>
          <p:nvPr>
            <p:ph idx="4294967295"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marR="0" rtl="0" algn="ctr">
              <a:lnSpc>
                <a:spcPct val="93000"/>
              </a:lnSpc>
              <a:spcBef>
                <a:spcPts val="0"/>
              </a:spcBef>
              <a:spcAft>
                <a:spcPts val="0"/>
              </a:spcAft>
              <a:buClr>
                <a:srgbClr val="198A8A"/>
              </a:buClr>
              <a:buSzPts val="4400"/>
              <a:buFont typeface="Arial"/>
              <a:buNone/>
            </a:pPr>
            <a:r>
              <a:rPr b="1" i="0" lang="en-US" sz="4400" u="none" cap="none" strike="noStrike">
                <a:solidFill>
                  <a:srgbClr val="198A8A"/>
                </a:solidFill>
                <a:latin typeface="Arial"/>
                <a:ea typeface="Arial"/>
                <a:cs typeface="Arial"/>
                <a:sym typeface="Arial"/>
              </a:rPr>
              <a:t>Picture of our assembled Project</a:t>
            </a:r>
            <a:endParaRPr/>
          </a:p>
        </p:txBody>
      </p:sp>
      <p:pic>
        <p:nvPicPr>
          <p:cNvPr id="74" name="Google Shape;74;p11"/>
          <p:cNvPicPr preferRelativeResize="0"/>
          <p:nvPr/>
        </p:nvPicPr>
        <p:blipFill>
          <a:blip r:embed="rId4">
            <a:alphaModFix/>
          </a:blip>
          <a:stretch>
            <a:fillRect/>
          </a:stretch>
        </p:blipFill>
        <p:spPr>
          <a:xfrm rot="-5400000">
            <a:off x="2012774" y="999776"/>
            <a:ext cx="4975549" cy="6634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2"/>
          <p:cNvSpPr txBox="1"/>
          <p:nvPr>
            <p:ph type="title"/>
          </p:nvPr>
        </p:nvSpPr>
        <p:spPr>
          <a:xfrm>
            <a:off x="360362" y="301625"/>
            <a:ext cx="8280400" cy="1262062"/>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Code </a:t>
            </a:r>
            <a:endParaRPr/>
          </a:p>
        </p:txBody>
      </p:sp>
      <p:pic>
        <p:nvPicPr>
          <p:cNvPr id="80" name="Google Shape;80;p12"/>
          <p:cNvPicPr preferRelativeResize="0"/>
          <p:nvPr/>
        </p:nvPicPr>
        <p:blipFill>
          <a:blip r:embed="rId4">
            <a:alphaModFix/>
          </a:blip>
          <a:stretch>
            <a:fillRect/>
          </a:stretch>
        </p:blipFill>
        <p:spPr>
          <a:xfrm>
            <a:off x="1796977" y="207700"/>
            <a:ext cx="5041824" cy="686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60362" y="301625"/>
            <a:ext cx="8280300" cy="1262100"/>
          </a:xfrm>
          <a:prstGeom prst="rect">
            <a:avLst/>
          </a:prstGeom>
          <a:noFill/>
          <a:ln>
            <a:noFill/>
          </a:ln>
        </p:spPr>
        <p:txBody>
          <a:bodyPr anchorCtr="0" anchor="ctr" bIns="0" lIns="0" spcFirstLastPara="1" rIns="0" wrap="square" tIns="39100">
            <a:noAutofit/>
          </a:bodyPr>
          <a:lstStyle/>
          <a:p>
            <a:pPr indent="0" lvl="0" marL="0" rtl="0" algn="ctr">
              <a:lnSpc>
                <a:spcPct val="93000"/>
              </a:lnSpc>
              <a:spcBef>
                <a:spcPts val="0"/>
              </a:spcBef>
              <a:spcAft>
                <a:spcPts val="0"/>
              </a:spcAft>
              <a:buClr>
                <a:srgbClr val="198A8A"/>
              </a:buClr>
              <a:buSzPts val="4400"/>
              <a:buFont typeface="Arial"/>
              <a:buNone/>
            </a:pPr>
            <a:r>
              <a:rPr b="1" i="0" lang="en-US" sz="4400" u="none">
                <a:solidFill>
                  <a:srgbClr val="198A8A"/>
                </a:solidFill>
                <a:latin typeface="Arial"/>
                <a:ea typeface="Arial"/>
                <a:cs typeface="Arial"/>
                <a:sym typeface="Arial"/>
              </a:rPr>
              <a:t>Code </a:t>
            </a:r>
            <a:endParaRPr/>
          </a:p>
        </p:txBody>
      </p:sp>
      <p:pic>
        <p:nvPicPr>
          <p:cNvPr id="86" name="Google Shape;86;p13"/>
          <p:cNvPicPr preferRelativeResize="0"/>
          <p:nvPr/>
        </p:nvPicPr>
        <p:blipFill>
          <a:blip r:embed="rId4">
            <a:alphaModFix/>
          </a:blip>
          <a:stretch>
            <a:fillRect/>
          </a:stretch>
        </p:blipFill>
        <p:spPr>
          <a:xfrm>
            <a:off x="581750" y="2205850"/>
            <a:ext cx="7837501" cy="3948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