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2" r:id="rId5"/>
    <p:sldId id="265" r:id="rId6"/>
    <p:sldId id="266" r:id="rId7"/>
    <p:sldId id="268" r:id="rId8"/>
    <p:sldId id="261" r:id="rId9"/>
    <p:sldId id="269" r:id="rId10"/>
    <p:sldId id="258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A7EB-4FA4-8191-1766-DB1E364E9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4E2F4-10CF-6C87-DF97-3D7E8B0BB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9AA5B-8ECE-0313-6E76-499D301D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5EEB-F6BD-4509-8D08-DCCCBE4573FC}" type="datetimeFigureOut">
              <a:rPr lang="en-AE" smtClean="0"/>
              <a:t>01/02/2024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CBA8A-789A-A0F2-F008-AC6DB630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A2CAC-10D7-85CB-E00A-DC466A60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2E04-638B-470E-A97B-2C9579AB368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753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6FFCE-4B0C-75AF-C974-DC760E65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13DE4-D115-56A9-B4FD-B3511F4B6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8BC43-902C-50D8-70D8-68FABD65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5EEB-F6BD-4509-8D08-DCCCBE4573FC}" type="datetimeFigureOut">
              <a:rPr lang="en-AE" smtClean="0"/>
              <a:t>01/02/2024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F51A1-FF55-A36B-C539-7A3F6EC2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421DB-1448-E7F3-CEBB-91A36CA7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2E04-638B-470E-A97B-2C9579AB368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8055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087AA5-0766-873E-6121-AE9DE24BE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B1DFE-5B31-D3B0-644B-18D29EE4E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E40A6-BEBB-7625-1A58-AA1CACC3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5EEB-F6BD-4509-8D08-DCCCBE4573FC}" type="datetimeFigureOut">
              <a:rPr lang="en-AE" smtClean="0"/>
              <a:t>01/02/2024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29C3C-8D1D-9F35-CA03-D92B87DE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0960A-E59F-85A5-80BD-85AA13D5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2E04-638B-470E-A97B-2C9579AB368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6668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5657-B0BA-7D98-CEEF-046418A79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6A64B-F916-713C-A7D0-F6B9956A7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B6305-BD0C-97F0-01E0-C885A959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5EEB-F6BD-4509-8D08-DCCCBE4573FC}" type="datetimeFigureOut">
              <a:rPr lang="en-AE" smtClean="0"/>
              <a:t>01/02/2024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E2A33-53F0-D72F-EE7C-40A66F3F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8564E-BF4A-F4F5-D09F-B273568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2E04-638B-470E-A97B-2C9579AB368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9132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7351-C19A-E99A-2886-6BEB72413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088F5-B207-5228-9DD0-76CD11F63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D535C-F9AB-4F3F-C8A4-C94052B0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5EEB-F6BD-4509-8D08-DCCCBE4573FC}" type="datetimeFigureOut">
              <a:rPr lang="en-AE" smtClean="0"/>
              <a:t>01/02/2024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E01C6-B4B7-B03F-4F4A-183EB42A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A1B79-305B-CC5E-EF65-68841CD5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2E04-638B-470E-A97B-2C9579AB368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2607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41BD-F297-76C9-3E4F-C85DBBF5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7EF7B-6F4E-EF5B-D18A-0F9681B3B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9836B-A30C-E278-6846-5C6A87382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B50F4-DE9B-E466-6D74-60F57BE0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5EEB-F6BD-4509-8D08-DCCCBE4573FC}" type="datetimeFigureOut">
              <a:rPr lang="en-AE" smtClean="0"/>
              <a:t>01/02/2024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E9EE4-DEF9-C4FE-E1AD-3C36CE6B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B784B-27C4-667F-1E15-D27BB503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2E04-638B-470E-A97B-2C9579AB368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7654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447E-3BF6-730C-E56F-4392F6D54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3FFDC-F287-44CE-0768-D89C7FA3E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6AB24-359C-356B-F364-8E7CFAE4A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9DEC85-F626-4503-F30E-AAFEC3349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26C36-E115-CB46-4911-AB555E812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BC6E6F-FFE7-15E3-559D-A4515ABF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5EEB-F6BD-4509-8D08-DCCCBE4573FC}" type="datetimeFigureOut">
              <a:rPr lang="en-AE" smtClean="0"/>
              <a:t>01/02/2024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909E75-4FC4-DA9D-81CD-E0A1D70A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7C21B-50E8-B92C-5BE4-8E039437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2E04-638B-470E-A97B-2C9579AB368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8566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699CC-9BD6-6944-0BC8-4C4B28CA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3C4939-65BC-6984-D98B-93408614E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5EEB-F6BD-4509-8D08-DCCCBE4573FC}" type="datetimeFigureOut">
              <a:rPr lang="en-AE" smtClean="0"/>
              <a:t>01/02/2024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7587D-0EEE-260F-9149-04EE215E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F598-C212-8666-71B0-C8FBB274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2E04-638B-470E-A97B-2C9579AB368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5748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2FE5A-5169-B983-C572-5EE1A502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5EEB-F6BD-4509-8D08-DCCCBE4573FC}" type="datetimeFigureOut">
              <a:rPr lang="en-AE" smtClean="0"/>
              <a:t>01/02/2024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432B58-2AF1-E79A-27FB-7FB80A76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B1504-D84E-AC58-7A6C-BB732B34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2E04-638B-470E-A97B-2C9579AB368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9306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D7B6-E193-BB3B-F084-1FDBD828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76C84-B0DB-52B3-A862-9B9B5AFB8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4DE15-7AF6-7B1B-FAD7-C11147C63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40FD2-F8AF-8222-DBB1-05F77EB9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5EEB-F6BD-4509-8D08-DCCCBE4573FC}" type="datetimeFigureOut">
              <a:rPr lang="en-AE" smtClean="0"/>
              <a:t>01/02/2024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A7E83-A33A-D4BD-31E3-96AA05C0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E156A-A466-82A2-03AE-BA821575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2E04-638B-470E-A97B-2C9579AB368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2361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46CE-7643-F152-BD71-DD39B6334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04344-0DE0-23C4-FFA9-816582D9D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6D536-433B-FB32-D543-549183394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8EDF-7CA0-2DFC-8B77-FB9FE1FCF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5EEB-F6BD-4509-8D08-DCCCBE4573FC}" type="datetimeFigureOut">
              <a:rPr lang="en-AE" smtClean="0"/>
              <a:t>01/02/2024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8884F-2386-F7BC-4328-4C913A34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FF70F-0836-5DD2-778B-260D8FDBF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2E04-638B-470E-A97B-2C9579AB368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2455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42F91-1AA1-4FD8-A158-99D9AC496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B5F84-8244-B4BE-D11E-35D42E7AB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F36A2-2B8A-362A-EB14-4E5D8F8B9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55EEB-F6BD-4509-8D08-DCCCBE4573FC}" type="datetimeFigureOut">
              <a:rPr lang="en-AE" smtClean="0"/>
              <a:t>01/02/2024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11438-0451-8C3C-8A23-E2B45333A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D5BD8-FD6B-1CA7-F2E4-0CCFEF403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C2E04-638B-470E-A97B-2C9579AB368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9229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3.1.1/api/_as_gen/matplotlib.patches.Ellipse.html" TargetMode="External"/><Relationship Id="rId7" Type="http://schemas.openxmlformats.org/officeDocument/2006/relationships/hyperlink" Target="https://learningzone.dmu.ac.uk/content/enforced/79115-SM_61757964_2023_602/07_Robot_Localization_Part_2.pdf?ou=79115" TargetMode="External"/><Relationship Id="rId2" Type="http://schemas.openxmlformats.org/officeDocument/2006/relationships/hyperlink" Target="https://atsushisakai.github.io/PythonRobotic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plotlib.org/stable/gallery/statistics/confidence_ellipse.html" TargetMode="External"/><Relationship Id="rId5" Type="http://schemas.openxmlformats.org/officeDocument/2006/relationships/hyperlink" Target="https://stackoverflow.com/questions/67718828/how-can-i-plot-an-ellipse-from-eigenvalues-and-eigenvectors-in-python-matplotl" TargetMode="External"/><Relationship Id="rId4" Type="http://schemas.openxmlformats.org/officeDocument/2006/relationships/hyperlink" Target="https://learningzone.dmu.ac.uk/content/enforced/79115-SM_61757964_2023_602/08_Robot_Localization_Part_3.pdf?ou=7911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F8D9-267F-E391-DD10-07248A8ADF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EKF Localization </a:t>
            </a:r>
            <a:endParaRPr lang="en-AE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47532-C103-9825-F4B5-BF86F18F5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b="1" dirty="0"/>
              <a:t>Mahir Kardame P2725883</a:t>
            </a:r>
            <a:endParaRPr lang="en-AE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C876B2-6BAF-4459-D801-5953584BC0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9" t="4045"/>
          <a:stretch/>
        </p:blipFill>
        <p:spPr>
          <a:xfrm>
            <a:off x="36164" y="4254286"/>
            <a:ext cx="3548380" cy="25577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A4553A-6DCD-A819-B43E-926373A5A2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6"/>
          <a:stretch/>
        </p:blipFill>
        <p:spPr>
          <a:xfrm>
            <a:off x="8677453" y="4135540"/>
            <a:ext cx="3345041" cy="2666117"/>
          </a:xfrm>
          <a:prstGeom prst="rect">
            <a:avLst/>
          </a:prstGeom>
        </p:spPr>
      </p:pic>
      <p:pic>
        <p:nvPicPr>
          <p:cNvPr id="8" name="Picture 7" descr="De Montfort University">
            <a:extLst>
              <a:ext uri="{FF2B5EF4-FFF2-40B4-BE49-F238E27FC236}">
                <a16:creationId xmlns:a16="http://schemas.microsoft.com/office/drawing/2014/main" id="{178217CD-C735-AE59-74FE-42303E23F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4" y="45926"/>
            <a:ext cx="2443462" cy="1030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5A20CE-2F73-E9D8-EE2A-D3C4D24FC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5312" y="180170"/>
            <a:ext cx="3860488" cy="122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E4EC-82B1-9285-67A4-01ECAFADC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598" y="-150168"/>
            <a:ext cx="4208107" cy="944239"/>
          </a:xfrm>
        </p:spPr>
        <p:txBody>
          <a:bodyPr/>
          <a:lstStyle/>
          <a:p>
            <a:pPr algn="ctr"/>
            <a:r>
              <a:rPr lang="en-US" b="1" dirty="0"/>
              <a:t>Final Conclusions </a:t>
            </a:r>
            <a:endParaRPr lang="en-AE" b="1" dirty="0"/>
          </a:p>
        </p:txBody>
      </p:sp>
      <p:pic>
        <p:nvPicPr>
          <p:cNvPr id="17" name="Picture 16" descr="A diagram of a robot trajectory visualization&#10;&#10;Description automatically generated">
            <a:extLst>
              <a:ext uri="{FF2B5EF4-FFF2-40B4-BE49-F238E27FC236}">
                <a16:creationId xmlns:a16="http://schemas.microsoft.com/office/drawing/2014/main" id="{7FF03A01-E677-3771-47C6-E040CE572A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 r="-1" b="8779"/>
          <a:stretch/>
        </p:blipFill>
        <p:spPr bwMode="auto">
          <a:xfrm>
            <a:off x="202207" y="648033"/>
            <a:ext cx="4174138" cy="32989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 descr="A diagram of a robot trajectory visualization graph&#10;&#10;Description automatically generated">
            <a:extLst>
              <a:ext uri="{FF2B5EF4-FFF2-40B4-BE49-F238E27FC236}">
                <a16:creationId xmlns:a16="http://schemas.microsoft.com/office/drawing/2014/main" id="{F3CF887B-2246-8E64-36D6-D7ADDD920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454" y="607692"/>
            <a:ext cx="4565591" cy="34468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D32576-0EBC-7C9B-E74B-8C2EB45F0355}"/>
              </a:ext>
            </a:extLst>
          </p:cNvPr>
          <p:cNvSpPr txBox="1"/>
          <p:nvPr/>
        </p:nvSpPr>
        <p:spPr>
          <a:xfrm>
            <a:off x="81197" y="4353757"/>
            <a:ext cx="4948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mpact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fine-tuning parameters 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have on the EKF algorithm &amp; its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influences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 estimated,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observation trajectories 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&amp;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covariance matrix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dirty="0"/>
              <a:t> </a:t>
            </a:r>
            <a:endParaRPr lang="en-A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4F091-15B8-0EAD-9F58-0998A9A19F5D}"/>
              </a:ext>
            </a:extLst>
          </p:cNvPr>
          <p:cNvSpPr txBox="1"/>
          <p:nvPr/>
        </p:nvSpPr>
        <p:spPr>
          <a:xfrm>
            <a:off x="202207" y="5725879"/>
            <a:ext cx="4434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Discovering the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optimised parameters 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has yielded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exceptional outcomes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dirty="0"/>
              <a:t> </a:t>
            </a:r>
            <a:endParaRPr lang="en-A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90755-A924-1F62-CD1E-15CECE8805FD}"/>
              </a:ext>
            </a:extLst>
          </p:cNvPr>
          <p:cNvSpPr txBox="1"/>
          <p:nvPr/>
        </p:nvSpPr>
        <p:spPr>
          <a:xfrm>
            <a:off x="5955837" y="4348170"/>
            <a:ext cx="6182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AE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A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xcellent understanding </a:t>
            </a:r>
            <a:r>
              <a:rPr lang="en-A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the EKF </a:t>
            </a:r>
            <a:r>
              <a:rPr lang="en-A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compact formula </a:t>
            </a:r>
            <a:r>
              <a:rPr lang="en-A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used, including the </a:t>
            </a:r>
            <a:r>
              <a:rPr lang="en-A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predicted</a:t>
            </a:r>
            <a:r>
              <a:rPr lang="en-A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 </a:t>
            </a:r>
            <a:r>
              <a:rPr lang="en-A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</a:t>
            </a:r>
            <a:r>
              <a:rPr lang="en-A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A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steps</a:t>
            </a:r>
            <a:r>
              <a:rPr lang="en-AE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AE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E9C96-7F53-81C9-48E9-E8C8BA9D981E}"/>
              </a:ext>
            </a:extLst>
          </p:cNvPr>
          <p:cNvSpPr txBox="1"/>
          <p:nvPr/>
        </p:nvSpPr>
        <p:spPr>
          <a:xfrm>
            <a:off x="5955837" y="5926352"/>
            <a:ext cx="6300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A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ecognized the </a:t>
            </a:r>
            <a:r>
              <a:rPr lang="en-AE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importance</a:t>
            </a:r>
            <a:r>
              <a:rPr lang="en-A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en-AE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visualization graphs </a:t>
            </a:r>
            <a:r>
              <a:rPr lang="en-A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how they help </a:t>
            </a:r>
            <a:r>
              <a:rPr lang="en-AE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illustrate</a:t>
            </a:r>
            <a:r>
              <a:rPr lang="en-A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</a:t>
            </a:r>
            <a:r>
              <a:rPr lang="en-AE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trajectories</a:t>
            </a:r>
            <a:r>
              <a:rPr lang="en-A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the robot </a:t>
            </a:r>
            <a:r>
              <a:rPr lang="en-AE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localization</a:t>
            </a:r>
            <a:r>
              <a:rPr lang="en-A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problem. </a:t>
            </a:r>
          </a:p>
          <a:p>
            <a:r>
              <a:rPr lang="en-US" dirty="0"/>
              <a:t> </a:t>
            </a:r>
            <a:endParaRPr lang="en-A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4DA01A-0087-7087-200F-F4C5AF2A30C9}"/>
              </a:ext>
            </a:extLst>
          </p:cNvPr>
          <p:cNvSpPr txBox="1"/>
          <p:nvPr/>
        </p:nvSpPr>
        <p:spPr>
          <a:xfrm>
            <a:off x="5955839" y="5239887"/>
            <a:ext cx="594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Importance during </a:t>
            </a:r>
            <a:r>
              <a:rPr lang="en-US" b="1" dirty="0"/>
              <a:t>robot's</a:t>
            </a:r>
            <a:r>
              <a:rPr lang="en-US" dirty="0"/>
              <a:t> </a:t>
            </a:r>
            <a:r>
              <a:rPr lang="en-US" b="1" dirty="0"/>
              <a:t>state</a:t>
            </a:r>
            <a:r>
              <a:rPr lang="en-US" dirty="0"/>
              <a:t> </a:t>
            </a:r>
            <a:r>
              <a:rPr lang="en-US" b="1" dirty="0"/>
              <a:t>prediction</a:t>
            </a:r>
            <a:r>
              <a:rPr lang="en-US" dirty="0"/>
              <a:t> &amp; </a:t>
            </a:r>
            <a:r>
              <a:rPr lang="en-US" b="1" dirty="0"/>
              <a:t>correction.</a:t>
            </a:r>
            <a:endParaRPr lang="en-AE" b="1" dirty="0"/>
          </a:p>
        </p:txBody>
      </p:sp>
    </p:spTree>
    <p:extLst>
      <p:ext uri="{BB962C8B-B14F-4D97-AF65-F5344CB8AC3E}">
        <p14:creationId xmlns:p14="http://schemas.microsoft.com/office/powerpoint/2010/main" val="48422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7D11-5407-EF3B-C46A-46128E6E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References </a:t>
            </a:r>
            <a:endParaRPr lang="en-AE" sz="5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CFFA1E-6E1D-25EC-D555-7FBE3F5FD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/>
              <a:t> </a:t>
            </a:r>
            <a:r>
              <a:rPr lang="en-AE" sz="1800" b="1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https://atsushisakai.github.io/PythonRobotics/</a:t>
            </a:r>
            <a:endParaRPr lang="en-A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E" sz="1100" dirty="0"/>
              <a:t> </a:t>
            </a:r>
            <a:r>
              <a:rPr lang="en-AE" sz="1800" b="1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https://matplotlib.org/3.1.1/api/_as_gen/matplotlib.patches.Ellipse.html</a:t>
            </a:r>
            <a:endParaRPr lang="en-A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E" sz="1800" b="1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https://learningzone.dmu.ac.uk/content/enforced/79115-SM_61757964_2023_602/08_Robot_Localization_Part_3.pdf?ou=79115</a:t>
            </a:r>
            <a:endParaRPr lang="en-A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E" sz="1100" dirty="0"/>
              <a:t> </a:t>
            </a:r>
            <a:r>
              <a:rPr lang="en-AE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https://stackoverflow.com/questions/67718828/how-can-i-plot-an-ellipse-from-eigenvalues-and-eigenvectors-in-python-matplotl</a:t>
            </a:r>
            <a:endParaRPr lang="en-AE" sz="1100" dirty="0"/>
          </a:p>
          <a:p>
            <a:pPr marL="0" indent="0">
              <a:buNone/>
            </a:pPr>
            <a:r>
              <a:rPr lang="en-AE" sz="1100" dirty="0"/>
              <a:t> </a:t>
            </a:r>
            <a:r>
              <a:rPr lang="en-AE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https://matplotlib.org/stable/gallery/statistics/confidence_ellipse.html</a:t>
            </a:r>
            <a:endParaRPr lang="en-A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E" sz="1100" dirty="0"/>
              <a:t> </a:t>
            </a:r>
            <a:r>
              <a:rPr lang="en-AE" sz="1800" b="1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https://learningzone.dmu.ac.uk/content/enforced/79115-SM_61757964_2023_602/07_Robot_Localization_Part_2.pdf?ou=79115</a:t>
            </a:r>
            <a:endParaRPr lang="en-A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AE" sz="1100" dirty="0"/>
          </a:p>
          <a:p>
            <a:endParaRPr lang="en-AE" sz="1100" dirty="0"/>
          </a:p>
        </p:txBody>
      </p:sp>
    </p:spTree>
    <p:extLst>
      <p:ext uri="{BB962C8B-B14F-4D97-AF65-F5344CB8AC3E}">
        <p14:creationId xmlns:p14="http://schemas.microsoft.com/office/powerpoint/2010/main" val="23742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366A-EEFB-633A-D7CF-B96CB08B9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053" y="365124"/>
            <a:ext cx="8576388" cy="1325563"/>
          </a:xfrm>
        </p:spPr>
        <p:txBody>
          <a:bodyPr/>
          <a:lstStyle/>
          <a:p>
            <a:pPr algn="ctr"/>
            <a:r>
              <a:rPr lang="en-US" b="1" dirty="0"/>
              <a:t>Overview Of The EKF Localization Project</a:t>
            </a:r>
            <a:endParaRPr lang="en-AE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7F921D-DD52-1CEB-FAD2-97A0AD560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388" y="126940"/>
            <a:ext cx="2529118" cy="1801930"/>
          </a:xfrm>
          <a:prstGeom prst="rect">
            <a:avLst/>
          </a:prstGeom>
        </p:spPr>
      </p:pic>
      <p:pic>
        <p:nvPicPr>
          <p:cNvPr id="4" name="Picture 3" descr="A diagram of a robot trajectory visualization graph&#10;&#10;Description automatically generated">
            <a:extLst>
              <a:ext uri="{FF2B5EF4-FFF2-40B4-BE49-F238E27FC236}">
                <a16:creationId xmlns:a16="http://schemas.microsoft.com/office/drawing/2014/main" id="{147DBA7A-81FF-8923-9113-69FE12166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317" y="4762268"/>
            <a:ext cx="2644976" cy="19602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28A889-739A-F8D0-2E4E-FED6CBD63E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72"/>
          <a:stretch/>
        </p:blipFill>
        <p:spPr>
          <a:xfrm>
            <a:off x="6153683" y="3961680"/>
            <a:ext cx="631784" cy="622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E12F3B-D335-FBC5-03A9-CBCB305F9E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92" b="5765"/>
          <a:stretch/>
        </p:blipFill>
        <p:spPr>
          <a:xfrm>
            <a:off x="5443938" y="3551327"/>
            <a:ext cx="519487" cy="6229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592AFB-6C96-4B8E-7CFC-78A1700352B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311" r="6439" b="8542"/>
          <a:stretch/>
        </p:blipFill>
        <p:spPr>
          <a:xfrm>
            <a:off x="3748422" y="3392209"/>
            <a:ext cx="957104" cy="5210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BD3B89-DC09-AFE8-C568-D2A072AC029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703"/>
          <a:stretch/>
        </p:blipFill>
        <p:spPr>
          <a:xfrm>
            <a:off x="3461724" y="2603082"/>
            <a:ext cx="383784" cy="4181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E3FA17-E0E4-AA37-3063-2F5D76AC0514}"/>
              </a:ext>
            </a:extLst>
          </p:cNvPr>
          <p:cNvSpPr txBox="1"/>
          <p:nvPr/>
        </p:nvSpPr>
        <p:spPr>
          <a:xfrm>
            <a:off x="695838" y="1701700"/>
            <a:ext cx="3312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Situation: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08C4A5-0DF3-C042-FAF9-26E771800F1D}"/>
              </a:ext>
            </a:extLst>
          </p:cNvPr>
          <p:cNvSpPr txBox="1"/>
          <p:nvPr/>
        </p:nvSpPr>
        <p:spPr>
          <a:xfrm>
            <a:off x="663773" y="2031113"/>
            <a:ext cx="28948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- Robot localization problem. </a:t>
            </a:r>
          </a:p>
          <a:p>
            <a:endParaRPr lang="en-US" sz="1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FB1DA8-1DC5-51C7-1169-CFE44A4829D2}"/>
              </a:ext>
            </a:extLst>
          </p:cNvPr>
          <p:cNvSpPr txBox="1"/>
          <p:nvPr/>
        </p:nvSpPr>
        <p:spPr>
          <a:xfrm>
            <a:off x="663773" y="2332194"/>
            <a:ext cx="526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/>
              <a:t>- </a:t>
            </a:r>
            <a:r>
              <a:rPr lang="en-US" sz="1800" b="1" dirty="0"/>
              <a:t>Non-Linear</a:t>
            </a:r>
            <a:r>
              <a:rPr lang="en-US" sz="1800" dirty="0"/>
              <a:t> System = Extended Kalman Filter (</a:t>
            </a:r>
            <a:r>
              <a:rPr lang="en-US" sz="1800" b="1" dirty="0"/>
              <a:t>EKF</a:t>
            </a:r>
            <a:r>
              <a:rPr lang="en-US" sz="1800" dirty="0"/>
              <a:t>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0EC88B-E123-63C9-F9C0-B117E42CDBCC}"/>
              </a:ext>
            </a:extLst>
          </p:cNvPr>
          <p:cNvSpPr txBox="1"/>
          <p:nvPr/>
        </p:nvSpPr>
        <p:spPr>
          <a:xfrm>
            <a:off x="663773" y="2640313"/>
            <a:ext cx="341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- Google Colab using </a:t>
            </a:r>
            <a:r>
              <a:rPr lang="en-US" sz="1800" b="1" dirty="0"/>
              <a:t>Python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E9F6B1-7A2F-7965-3BAF-045BD5756B48}"/>
              </a:ext>
            </a:extLst>
          </p:cNvPr>
          <p:cNvSpPr txBox="1"/>
          <p:nvPr/>
        </p:nvSpPr>
        <p:spPr>
          <a:xfrm>
            <a:off x="695838" y="3295669"/>
            <a:ext cx="15102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Solution</a:t>
            </a:r>
            <a:r>
              <a:rPr lang="en-US" sz="1800" b="1" dirty="0"/>
              <a:t>:</a:t>
            </a:r>
          </a:p>
          <a:p>
            <a:endParaRPr lang="en-A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EDECB4-468F-138C-DAA2-27B165B4F113}"/>
              </a:ext>
            </a:extLst>
          </p:cNvPr>
          <p:cNvSpPr txBox="1"/>
          <p:nvPr/>
        </p:nvSpPr>
        <p:spPr>
          <a:xfrm>
            <a:off x="663773" y="3592348"/>
            <a:ext cx="3853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/>
              <a:t>- </a:t>
            </a:r>
            <a:r>
              <a:rPr lang="en-US" sz="1800" b="1" dirty="0"/>
              <a:t>Speed sensor</a:t>
            </a:r>
            <a:r>
              <a:rPr lang="en-US" sz="1800" dirty="0"/>
              <a:t>: Robots </a:t>
            </a:r>
            <a:r>
              <a:rPr lang="en-US" sz="1800" b="1" dirty="0"/>
              <a:t>Velocity</a:t>
            </a:r>
            <a:r>
              <a:rPr lang="en-US" sz="180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707CE5-D424-270A-6F2F-481B17944617}"/>
              </a:ext>
            </a:extLst>
          </p:cNvPr>
          <p:cNvSpPr txBox="1"/>
          <p:nvPr/>
        </p:nvSpPr>
        <p:spPr>
          <a:xfrm>
            <a:off x="663773" y="3913275"/>
            <a:ext cx="5419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- </a:t>
            </a:r>
            <a:r>
              <a:rPr lang="en-US" sz="1800" b="1" dirty="0"/>
              <a:t>Gyroscope Sensor</a:t>
            </a:r>
            <a:r>
              <a:rPr lang="en-US" sz="1800" dirty="0"/>
              <a:t>: Angular Velocity (</a:t>
            </a:r>
            <a:r>
              <a:rPr lang="en-US" sz="1800" b="1" dirty="0"/>
              <a:t>Orientation</a:t>
            </a:r>
            <a:r>
              <a:rPr lang="en-US" sz="1800" dirty="0"/>
              <a:t>).</a:t>
            </a:r>
          </a:p>
          <a:p>
            <a:endParaRPr lang="en-A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F7324B-8246-4AD6-AA5B-6A9DE5DFDA4D}"/>
              </a:ext>
            </a:extLst>
          </p:cNvPr>
          <p:cNvSpPr txBox="1"/>
          <p:nvPr/>
        </p:nvSpPr>
        <p:spPr>
          <a:xfrm>
            <a:off x="695838" y="4213039"/>
            <a:ext cx="6160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- </a:t>
            </a:r>
            <a:r>
              <a:rPr lang="en-US" sz="1800" b="1" dirty="0"/>
              <a:t>GNSS</a:t>
            </a:r>
            <a:r>
              <a:rPr lang="en-US" sz="1800" dirty="0"/>
              <a:t>: Location in terms of </a:t>
            </a:r>
            <a:r>
              <a:rPr lang="en-US" sz="1800" b="1" dirty="0"/>
              <a:t>x-y</a:t>
            </a:r>
            <a:r>
              <a:rPr lang="en-US" sz="1800" dirty="0"/>
              <a:t> </a:t>
            </a:r>
            <a:r>
              <a:rPr lang="en-US" sz="1800" b="1" dirty="0"/>
              <a:t>coordinates</a:t>
            </a:r>
            <a:r>
              <a:rPr lang="en-US" sz="1800" dirty="0"/>
              <a:t> (smart GPS).</a:t>
            </a:r>
          </a:p>
          <a:p>
            <a:endParaRPr lang="en-A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33BFBC-2286-E6DF-A31B-664EEB5BAED9}"/>
              </a:ext>
            </a:extLst>
          </p:cNvPr>
          <p:cNvSpPr txBox="1"/>
          <p:nvPr/>
        </p:nvSpPr>
        <p:spPr>
          <a:xfrm>
            <a:off x="663773" y="5080672"/>
            <a:ext cx="37882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Findings</a:t>
            </a:r>
            <a:r>
              <a:rPr lang="en-US" sz="1800" b="1" dirty="0"/>
              <a:t>:</a:t>
            </a:r>
          </a:p>
          <a:p>
            <a:endParaRPr lang="en-A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3F87F6-F805-0091-D97C-0AA280D35CEE}"/>
              </a:ext>
            </a:extLst>
          </p:cNvPr>
          <p:cNvSpPr txBox="1"/>
          <p:nvPr/>
        </p:nvSpPr>
        <p:spPr>
          <a:xfrm>
            <a:off x="663773" y="5419226"/>
            <a:ext cx="5262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800" dirty="0"/>
              <a:t>- </a:t>
            </a:r>
            <a:r>
              <a:rPr lang="en-AE" sz="1800" b="1" dirty="0"/>
              <a:t>Parameter</a:t>
            </a:r>
            <a:r>
              <a:rPr lang="en-AE" sz="1800" dirty="0"/>
              <a:t> </a:t>
            </a:r>
            <a:r>
              <a:rPr lang="en-AE" sz="1800" b="1" dirty="0"/>
              <a:t>adjustment</a:t>
            </a:r>
            <a:r>
              <a:rPr lang="en-AE" sz="1800" dirty="0"/>
              <a:t> affects on localization.</a:t>
            </a:r>
          </a:p>
          <a:p>
            <a:endParaRPr lang="en-A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6D0A45-7ACB-36D1-EB21-76DD00E6DF42}"/>
              </a:ext>
            </a:extLst>
          </p:cNvPr>
          <p:cNvSpPr txBox="1"/>
          <p:nvPr/>
        </p:nvSpPr>
        <p:spPr>
          <a:xfrm>
            <a:off x="663773" y="5760752"/>
            <a:ext cx="559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800" b="1" dirty="0"/>
              <a:t>- Visualization</a:t>
            </a:r>
            <a:r>
              <a:rPr lang="en-AE" sz="1800" dirty="0"/>
              <a:t> </a:t>
            </a:r>
            <a:r>
              <a:rPr lang="en-AE" sz="1800" b="1" dirty="0"/>
              <a:t>Graphs</a:t>
            </a:r>
            <a:r>
              <a:rPr lang="en-AE" sz="1800" dirty="0"/>
              <a:t> </a:t>
            </a:r>
            <a:r>
              <a:rPr lang="en-AE" sz="1800" b="1" dirty="0"/>
              <a:t>illustration</a:t>
            </a:r>
            <a:r>
              <a:rPr lang="en-AE" sz="1800" dirty="0"/>
              <a:t> on robot’s trajectory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2951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D57225-FAD6-7A9A-327B-26790A451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313" y="2116552"/>
            <a:ext cx="1548765" cy="266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80AF84-A992-B177-39B0-4565DA1F3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808" y="2560093"/>
            <a:ext cx="1322478" cy="4030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D6A806-0D86-6416-97F5-FF6D97BBA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802" y="2712496"/>
            <a:ext cx="1676194" cy="392622"/>
          </a:xfrm>
          <a:prstGeom prst="rect">
            <a:avLst/>
          </a:prstGeom>
        </p:spPr>
      </p:pic>
      <p:pic>
        <p:nvPicPr>
          <p:cNvPr id="7" name="Picture 6" descr="A math equation with white text&#10;&#10;Description automatically generated">
            <a:extLst>
              <a:ext uri="{FF2B5EF4-FFF2-40B4-BE49-F238E27FC236}">
                <a16:creationId xmlns:a16="http://schemas.microsoft.com/office/drawing/2014/main" id="{EBE781CC-6F2E-8C33-72C4-D465B28791B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22"/>
          <a:stretch/>
        </p:blipFill>
        <p:spPr bwMode="auto">
          <a:xfrm>
            <a:off x="632515" y="3540628"/>
            <a:ext cx="2118360" cy="7264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10CBF9E3-AADA-F8E3-9D77-E46B1AEABD2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0"/>
          <a:stretch/>
        </p:blipFill>
        <p:spPr bwMode="auto">
          <a:xfrm>
            <a:off x="522203" y="6119417"/>
            <a:ext cx="1782480" cy="7119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991A99D8-FF42-D5A4-47D8-C7BF8858B4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476" y="3238545"/>
            <a:ext cx="1493520" cy="579120"/>
          </a:xfrm>
          <a:prstGeom prst="rect">
            <a:avLst/>
          </a:prstGeom>
        </p:spPr>
      </p:pic>
      <p:pic>
        <p:nvPicPr>
          <p:cNvPr id="10" name="Picture 9" descr="A math equation with numbers and symbols&#10;&#10;Description automatically generated">
            <a:extLst>
              <a:ext uri="{FF2B5EF4-FFF2-40B4-BE49-F238E27FC236}">
                <a16:creationId xmlns:a16="http://schemas.microsoft.com/office/drawing/2014/main" id="{DD7AE519-62EF-8665-8FE1-804CC81416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735" y="4442458"/>
            <a:ext cx="1505572" cy="644002"/>
          </a:xfrm>
          <a:prstGeom prst="rect">
            <a:avLst/>
          </a:prstGeom>
        </p:spPr>
      </p:pic>
      <p:pic>
        <p:nvPicPr>
          <p:cNvPr id="11" name="Picture 10" descr="A number on a grey background&#10;&#10;Description automatically generated">
            <a:extLst>
              <a:ext uri="{FF2B5EF4-FFF2-40B4-BE49-F238E27FC236}">
                <a16:creationId xmlns:a16="http://schemas.microsoft.com/office/drawing/2014/main" id="{42492BDE-3C72-779E-4968-8DDC7067EFA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0" t="-1" r="6418" b="-10289"/>
          <a:stretch/>
        </p:blipFill>
        <p:spPr bwMode="auto">
          <a:xfrm>
            <a:off x="11129876" y="5291734"/>
            <a:ext cx="928083" cy="5210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D951BA-82C9-4FB1-B78C-58251F6654A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589" t="15657" r="5266"/>
          <a:stretch/>
        </p:blipFill>
        <p:spPr>
          <a:xfrm>
            <a:off x="736962" y="4694532"/>
            <a:ext cx="1352962" cy="7176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2C924B-C272-AB5C-B4E9-9B0695D9405D}"/>
              </a:ext>
            </a:extLst>
          </p:cNvPr>
          <p:cNvSpPr txBox="1"/>
          <p:nvPr/>
        </p:nvSpPr>
        <p:spPr>
          <a:xfrm>
            <a:off x="522203" y="246179"/>
            <a:ext cx="35269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Process Model</a:t>
            </a:r>
          </a:p>
          <a:p>
            <a:endParaRPr lang="en-A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CD082F-0E78-4D0C-D5CE-E45767C624EE}"/>
              </a:ext>
            </a:extLst>
          </p:cNvPr>
          <p:cNvSpPr txBox="1"/>
          <p:nvPr/>
        </p:nvSpPr>
        <p:spPr>
          <a:xfrm>
            <a:off x="221594" y="754735"/>
            <a:ext cx="583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escribes how the robots state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evolves over time 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based on its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motion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(velocity &amp; angular velocity).</a:t>
            </a:r>
          </a:p>
          <a:p>
            <a:endParaRPr lang="en-A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37C95A-FCE1-AC9E-686B-8E3CBE2B6886}"/>
              </a:ext>
            </a:extLst>
          </p:cNvPr>
          <p:cNvSpPr txBox="1"/>
          <p:nvPr/>
        </p:nvSpPr>
        <p:spPr>
          <a:xfrm>
            <a:off x="402890" y="1536188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Consists of :</a:t>
            </a:r>
            <a:endParaRPr lang="en-A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D0C9D2-024E-82AF-4F28-18DACC6461CB}"/>
              </a:ext>
            </a:extLst>
          </p:cNvPr>
          <p:cNvSpPr txBox="1"/>
          <p:nvPr/>
        </p:nvSpPr>
        <p:spPr>
          <a:xfrm>
            <a:off x="354262" y="2070515"/>
            <a:ext cx="3526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1-</a:t>
            </a:r>
            <a:r>
              <a:rPr lang="en-AE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 Vector(xt</a:t>
            </a:r>
            <a:r>
              <a:rPr lang="en-AE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AE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endParaRPr lang="en-AE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A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DE9E06-0E50-4EAB-54C1-CB99CF1EE0FE}"/>
              </a:ext>
            </a:extLst>
          </p:cNvPr>
          <p:cNvSpPr txBox="1"/>
          <p:nvPr/>
        </p:nvSpPr>
        <p:spPr>
          <a:xfrm>
            <a:off x="354262" y="2564313"/>
            <a:ext cx="3526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2- Control Input Vector (ut)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endParaRPr lang="en-AE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A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6BB267-976C-4084-4767-4E51647FCDC7}"/>
              </a:ext>
            </a:extLst>
          </p:cNvPr>
          <p:cNvSpPr txBox="1"/>
          <p:nvPr/>
        </p:nvSpPr>
        <p:spPr>
          <a:xfrm>
            <a:off x="354262" y="3150730"/>
            <a:ext cx="3526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3 -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Motion Function (f) :</a:t>
            </a:r>
          </a:p>
          <a:p>
            <a:endParaRPr lang="en-A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2233D7-4AB3-FAB4-9609-7F02BCDE8BFD}"/>
              </a:ext>
            </a:extLst>
          </p:cNvPr>
          <p:cNvSpPr txBox="1"/>
          <p:nvPr/>
        </p:nvSpPr>
        <p:spPr>
          <a:xfrm>
            <a:off x="354262" y="4322980"/>
            <a:ext cx="6430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4- Process Noise (wx) &amp; Covariance Matrix (Q) :</a:t>
            </a:r>
          </a:p>
          <a:p>
            <a:endParaRPr lang="en-A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B8FA1D-389A-E2DC-1493-B272905EF3A4}"/>
              </a:ext>
            </a:extLst>
          </p:cNvPr>
          <p:cNvSpPr txBox="1"/>
          <p:nvPr/>
        </p:nvSpPr>
        <p:spPr>
          <a:xfrm>
            <a:off x="354261" y="5688491"/>
            <a:ext cx="6430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5-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Jacobian of Motion Function (Jf) :</a:t>
            </a:r>
            <a:endParaRPr lang="en-A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AE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A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A0C536-2F6D-5781-4C9E-DE49BBD44864}"/>
              </a:ext>
            </a:extLst>
          </p:cNvPr>
          <p:cNvSpPr txBox="1"/>
          <p:nvPr/>
        </p:nvSpPr>
        <p:spPr>
          <a:xfrm>
            <a:off x="7717028" y="227473"/>
            <a:ext cx="35269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Observation Model</a:t>
            </a:r>
          </a:p>
          <a:p>
            <a:endParaRPr lang="en-A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7D406-5CB6-6571-D7CA-49B657174CA9}"/>
              </a:ext>
            </a:extLst>
          </p:cNvPr>
          <p:cNvSpPr txBox="1"/>
          <p:nvPr/>
        </p:nvSpPr>
        <p:spPr>
          <a:xfrm>
            <a:off x="7331735" y="747995"/>
            <a:ext cx="4578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escribes how the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robot’s state corelates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sensor measurements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accounting for the noise (uncertainties) during the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measurement process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en-A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EB5DD6-5A1E-541F-9407-E8BBD0DF1D9E}"/>
              </a:ext>
            </a:extLst>
          </p:cNvPr>
          <p:cNvSpPr txBox="1"/>
          <p:nvPr/>
        </p:nvSpPr>
        <p:spPr>
          <a:xfrm>
            <a:off x="7331735" y="1951281"/>
            <a:ext cx="3526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Crucial for </a:t>
            </a:r>
            <a:r>
              <a:rPr lang="en-AE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Step.</a:t>
            </a:r>
          </a:p>
          <a:p>
            <a:endParaRPr lang="en-A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A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437C24-159A-4F72-EA81-2D7175B7C3CE}"/>
              </a:ext>
            </a:extLst>
          </p:cNvPr>
          <p:cNvSpPr txBox="1"/>
          <p:nvPr/>
        </p:nvSpPr>
        <p:spPr>
          <a:xfrm>
            <a:off x="7331735" y="2307283"/>
            <a:ext cx="2499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Consists of :</a:t>
            </a:r>
            <a:endParaRPr lang="en-AE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A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A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5C401D-B6AC-69D2-36CC-F13DE13D3547}"/>
              </a:ext>
            </a:extLst>
          </p:cNvPr>
          <p:cNvSpPr txBox="1"/>
          <p:nvPr/>
        </p:nvSpPr>
        <p:spPr>
          <a:xfrm>
            <a:off x="6901422" y="2757758"/>
            <a:ext cx="3526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1-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Observation Vector(zt)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endParaRPr lang="en-AE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A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A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125C51-DBEC-8403-009C-7AB8EAD5DE4D}"/>
              </a:ext>
            </a:extLst>
          </p:cNvPr>
          <p:cNvSpPr txBox="1"/>
          <p:nvPr/>
        </p:nvSpPr>
        <p:spPr>
          <a:xfrm>
            <a:off x="6901422" y="3312123"/>
            <a:ext cx="3526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2-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Observation Function (h)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endParaRPr lang="en-AE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A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A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EB4680-C3EE-DEEE-BC54-A781920522FC}"/>
              </a:ext>
            </a:extLst>
          </p:cNvPr>
          <p:cNvSpPr txBox="1"/>
          <p:nvPr/>
        </p:nvSpPr>
        <p:spPr>
          <a:xfrm>
            <a:off x="6898990" y="4051152"/>
            <a:ext cx="5101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3-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Observation Noise (wz) &amp; Covariance Matrix (R) :</a:t>
            </a:r>
          </a:p>
          <a:p>
            <a:endParaRPr lang="en-A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A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06D5E2-BEE5-FA11-9D60-0B3E8EA0AFBC}"/>
              </a:ext>
            </a:extLst>
          </p:cNvPr>
          <p:cNvSpPr txBox="1"/>
          <p:nvPr/>
        </p:nvSpPr>
        <p:spPr>
          <a:xfrm>
            <a:off x="6898990" y="5351119"/>
            <a:ext cx="5300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4-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Jacobian of Observation Function (Jh)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AE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A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71807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51417-6B46-9C58-2441-F07D39F2B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8643" y="295120"/>
            <a:ext cx="5085151" cy="705987"/>
          </a:xfrm>
        </p:spPr>
        <p:txBody>
          <a:bodyPr/>
          <a:lstStyle/>
          <a:p>
            <a:pPr algn="ctr"/>
            <a:r>
              <a:rPr lang="en-US" b="1" dirty="0"/>
              <a:t>EKF Compact Formula</a:t>
            </a:r>
            <a:endParaRPr lang="en-AE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1AFB9E-6CDD-8FF5-E7BA-9E89DFEC1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048" y="1699347"/>
            <a:ext cx="1180534" cy="8158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E2DA24-9B24-8BA1-7D13-805FAC4BDA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52"/>
          <a:stretch/>
        </p:blipFill>
        <p:spPr>
          <a:xfrm>
            <a:off x="8603984" y="1457954"/>
            <a:ext cx="1983797" cy="9943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BA277D-9713-708F-9CF4-F41B819DC4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910"/>
          <a:stretch/>
        </p:blipFill>
        <p:spPr>
          <a:xfrm>
            <a:off x="485648" y="3882021"/>
            <a:ext cx="1266002" cy="3984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D13DBC-BD8C-0EAA-6C93-B878EA48AE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619"/>
          <a:stretch/>
        </p:blipFill>
        <p:spPr>
          <a:xfrm>
            <a:off x="457272" y="5155521"/>
            <a:ext cx="1863139" cy="3682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A5168D-1EB5-BADB-5374-916D40EECB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5333" y="3798868"/>
            <a:ext cx="1493650" cy="21337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432B980-F378-6DB3-834D-A384AE128C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4749" y="4700381"/>
            <a:ext cx="1226926" cy="26672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3F61B40-8B7A-2AB9-5F42-1795451904E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3913"/>
          <a:stretch/>
        </p:blipFill>
        <p:spPr>
          <a:xfrm>
            <a:off x="6592057" y="5607424"/>
            <a:ext cx="1226926" cy="2514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11691B-4324-94C5-E016-8E50B0521CF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218" t="283" r="3040" b="3874"/>
          <a:stretch/>
        </p:blipFill>
        <p:spPr>
          <a:xfrm>
            <a:off x="-10255" y="-22891"/>
            <a:ext cx="1856948" cy="1978010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50B536A2-1331-6E99-B01E-BEC640BD8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06" y="2054218"/>
            <a:ext cx="2295728" cy="413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Prediction Step</a:t>
            </a:r>
            <a:endParaRPr lang="en-A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639A96-F8AD-8938-DDDC-BF531A7DB383}"/>
              </a:ext>
            </a:extLst>
          </p:cNvPr>
          <p:cNvSpPr txBox="1"/>
          <p:nvPr/>
        </p:nvSpPr>
        <p:spPr>
          <a:xfrm>
            <a:off x="6834927" y="1842636"/>
            <a:ext cx="1769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Update Step</a:t>
            </a:r>
            <a:endParaRPr lang="en-AE" sz="2400" b="1" dirty="0"/>
          </a:p>
          <a:p>
            <a:endParaRPr lang="en-US" sz="1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6E7C49-AB47-D004-B8B8-33F82EEE1007}"/>
              </a:ext>
            </a:extLst>
          </p:cNvPr>
          <p:cNvSpPr txBox="1"/>
          <p:nvPr/>
        </p:nvSpPr>
        <p:spPr>
          <a:xfrm>
            <a:off x="235686" y="2614262"/>
            <a:ext cx="5085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Algorithm </a:t>
            </a:r>
            <a:r>
              <a:rPr lang="en-US" sz="1800" b="1" dirty="0"/>
              <a:t>forecasts</a:t>
            </a:r>
            <a:r>
              <a:rPr lang="en-US" sz="1800" dirty="0"/>
              <a:t> the </a:t>
            </a:r>
            <a:r>
              <a:rPr lang="en-US" sz="1800" b="1" dirty="0"/>
              <a:t>robot's future state </a:t>
            </a:r>
            <a:r>
              <a:rPr lang="en-US" sz="1800" dirty="0"/>
              <a:t>based on its </a:t>
            </a:r>
            <a:r>
              <a:rPr lang="en-US" sz="1800" b="1" dirty="0"/>
              <a:t>current</a:t>
            </a:r>
            <a:r>
              <a:rPr lang="en-US" sz="1800" dirty="0"/>
              <a:t> state and the control input (</a:t>
            </a:r>
            <a:r>
              <a:rPr lang="en-US" sz="1800" b="1" dirty="0"/>
              <a:t>u</a:t>
            </a:r>
            <a:r>
              <a:rPr lang="en-US" sz="1800" dirty="0"/>
              <a:t>). Will provide an estimate of the robot's future state.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C90DE2-F956-B240-1A33-B29D070DDD52}"/>
              </a:ext>
            </a:extLst>
          </p:cNvPr>
          <p:cNvSpPr txBox="1"/>
          <p:nvPr/>
        </p:nvSpPr>
        <p:spPr>
          <a:xfrm>
            <a:off x="76668" y="4207497"/>
            <a:ext cx="4652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1- State Prediction </a:t>
            </a:r>
            <a:r>
              <a:rPr lang="en-US" sz="1800" dirty="0"/>
              <a:t>: 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Forecasts the future state of system based on current state.</a:t>
            </a:r>
            <a:endParaRPr lang="en-US" sz="1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01533B-58A8-BE20-F7EF-E570DC95E0B4}"/>
              </a:ext>
            </a:extLst>
          </p:cNvPr>
          <p:cNvSpPr txBox="1"/>
          <p:nvPr/>
        </p:nvSpPr>
        <p:spPr>
          <a:xfrm>
            <a:off x="76668" y="5458106"/>
            <a:ext cx="4652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b="1" dirty="0"/>
              <a:t>2- Covariance Prediction </a:t>
            </a:r>
            <a:r>
              <a:rPr lang="en-US" sz="1800" dirty="0"/>
              <a:t>: 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Forecasts the uncertainty in the predicted state.</a:t>
            </a:r>
            <a:endParaRPr lang="en-AE" sz="1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9C7B1C-7091-2409-089A-84C322C3F401}"/>
              </a:ext>
            </a:extLst>
          </p:cNvPr>
          <p:cNvSpPr txBox="1"/>
          <p:nvPr/>
        </p:nvSpPr>
        <p:spPr>
          <a:xfrm>
            <a:off x="6096000" y="2346442"/>
            <a:ext cx="6095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Corrects</a:t>
            </a:r>
            <a:r>
              <a:rPr lang="en-A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</a:t>
            </a:r>
            <a:r>
              <a:rPr lang="en-A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predicted states </a:t>
            </a:r>
            <a:r>
              <a:rPr lang="en-A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 </a:t>
            </a:r>
            <a:r>
              <a:rPr lang="en-A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actual sensor measurements</a:t>
            </a:r>
            <a:r>
              <a:rPr lang="en-A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A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adjusts</a:t>
            </a:r>
            <a:r>
              <a:rPr lang="en-A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</a:t>
            </a:r>
            <a:r>
              <a:rPr lang="en-A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estimates</a:t>
            </a:r>
            <a:r>
              <a:rPr lang="en-A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based on how well it aligns with real world observations. This will help ensure a more </a:t>
            </a:r>
            <a:r>
              <a:rPr lang="en-A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accurate representation </a:t>
            </a:r>
            <a:r>
              <a:rPr lang="en-A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the </a:t>
            </a:r>
            <a:r>
              <a:rPr lang="en-A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robot’s true state.</a:t>
            </a:r>
            <a:endParaRPr 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B6DD6A-BAC1-D9B5-AE71-E8538137D82E}"/>
              </a:ext>
            </a:extLst>
          </p:cNvPr>
          <p:cNvSpPr txBox="1"/>
          <p:nvPr/>
        </p:nvSpPr>
        <p:spPr>
          <a:xfrm>
            <a:off x="6096000" y="3951988"/>
            <a:ext cx="5754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AE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1- Kalman Gain : </a:t>
            </a:r>
            <a:r>
              <a:rPr lang="en-A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Determines the model’s prediction &amp; actual sensor measurements.</a:t>
            </a:r>
            <a:endParaRPr lang="en-AE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F3CB29-ACF2-9412-1E0E-4A29FBBC4867}"/>
              </a:ext>
            </a:extLst>
          </p:cNvPr>
          <p:cNvSpPr txBox="1"/>
          <p:nvPr/>
        </p:nvSpPr>
        <p:spPr>
          <a:xfrm>
            <a:off x="6096000" y="4917749"/>
            <a:ext cx="5638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AE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2- State Update : </a:t>
            </a:r>
            <a:r>
              <a:rPr lang="en-A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Corrects the predicted robot state based on actual sensor measurements.</a:t>
            </a:r>
            <a:endParaRPr lang="en-AE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DCF027-9261-D18D-862F-3EEF00B39BE7}"/>
              </a:ext>
            </a:extLst>
          </p:cNvPr>
          <p:cNvSpPr txBox="1"/>
          <p:nvPr/>
        </p:nvSpPr>
        <p:spPr>
          <a:xfrm>
            <a:off x="6096000" y="582325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E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3- Covariance Update : </a:t>
            </a:r>
            <a:r>
              <a:rPr lang="en-A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Adjusts the</a:t>
            </a:r>
            <a:r>
              <a:rPr lang="en-A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A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uncertainty estimation of robot’s state via including</a:t>
            </a:r>
            <a:r>
              <a:rPr lang="en-AE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A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prediction state &amp; sensor measurements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5166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build="p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B2A6-1BA2-400D-6321-20E5D9E56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2018" y="260797"/>
            <a:ext cx="7926613" cy="770539"/>
          </a:xfrm>
        </p:spPr>
        <p:txBody>
          <a:bodyPr/>
          <a:lstStyle/>
          <a:p>
            <a:r>
              <a:rPr lang="en-US" b="1" dirty="0"/>
              <a:t>Parameter Fine-Tuning &amp; Results 1 </a:t>
            </a:r>
            <a:endParaRPr lang="en-AE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CA645-C3FF-4081-AEE1-1FF88B475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120" y="1410128"/>
            <a:ext cx="5157787" cy="823912"/>
          </a:xfrm>
        </p:spPr>
        <p:txBody>
          <a:bodyPr>
            <a:normAutofit lnSpcReduction="10000"/>
          </a:bodyPr>
          <a:lstStyle/>
          <a:p>
            <a:r>
              <a:rPr lang="en-AE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Process Noise Covariance (Q): 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Influences</a:t>
            </a:r>
            <a:r>
              <a:rPr lang="en-AE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level of 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uncertainty</a:t>
            </a:r>
            <a:r>
              <a:rPr lang="en-AE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the robot’s 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motion</a:t>
            </a:r>
            <a:r>
              <a:rPr lang="en-AE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</a:t>
            </a:r>
            <a:r>
              <a:rPr lang="en-AE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en-AE" b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CC0A60-BECC-B19E-DDCC-2B3441F9B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96624" y="1469443"/>
            <a:ext cx="5659016" cy="823912"/>
          </a:xfrm>
        </p:spPr>
        <p:txBody>
          <a:bodyPr>
            <a:normAutofit lnSpcReduction="10000"/>
          </a:bodyPr>
          <a:lstStyle/>
          <a:p>
            <a:r>
              <a:rPr lang="en-AE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Observation Noise Covariance (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R): </a:t>
            </a:r>
            <a:r>
              <a:rPr lang="en-AE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Determines the 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uncertainty</a:t>
            </a:r>
            <a:r>
              <a:rPr lang="en-AE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associated with 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sensor</a:t>
            </a:r>
            <a:r>
              <a:rPr lang="en-AE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measurements</a:t>
            </a:r>
            <a:r>
              <a:rPr lang="en-AE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(speed, gyroscope &amp; GNSS sensors).</a:t>
            </a:r>
            <a:endParaRPr lang="en-AE" b="0" dirty="0"/>
          </a:p>
        </p:txBody>
      </p:sp>
      <p:pic>
        <p:nvPicPr>
          <p:cNvPr id="7" name="Content Placeholder 6" descr="A diagram of a circular graph&#10;&#10;Description automatically generated with medium confidence">
            <a:extLst>
              <a:ext uri="{FF2B5EF4-FFF2-40B4-BE49-F238E27FC236}">
                <a16:creationId xmlns:a16="http://schemas.microsoft.com/office/drawing/2014/main" id="{B81FE37F-BF8A-36BE-39F6-D47DCA689C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9" b="6942"/>
          <a:stretch/>
        </p:blipFill>
        <p:spPr bwMode="auto">
          <a:xfrm>
            <a:off x="98947" y="2448650"/>
            <a:ext cx="2663306" cy="22266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A diagram of a graph&#10;&#10;Description automatically generated">
            <a:extLst>
              <a:ext uri="{FF2B5EF4-FFF2-40B4-BE49-F238E27FC236}">
                <a16:creationId xmlns:a16="http://schemas.microsoft.com/office/drawing/2014/main" id="{A75A9E73-BA70-3490-7E39-02BA71C758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/>
          <a:stretch/>
        </p:blipFill>
        <p:spPr bwMode="auto">
          <a:xfrm>
            <a:off x="2955488" y="2510636"/>
            <a:ext cx="2774297" cy="21027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Content Placeholder 11" descr="A diagram of a circular graph&#10;&#10;Description automatically generated with medium confidence">
            <a:extLst>
              <a:ext uri="{FF2B5EF4-FFF2-40B4-BE49-F238E27FC236}">
                <a16:creationId xmlns:a16="http://schemas.microsoft.com/office/drawing/2014/main" id="{0B33E3BD-4844-3B4B-6616-725671C80B4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9" b="6942"/>
          <a:stretch/>
        </p:blipFill>
        <p:spPr bwMode="auto">
          <a:xfrm>
            <a:off x="6338647" y="2510636"/>
            <a:ext cx="2711099" cy="22666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 descr="A diagram of a graph&#10;&#10;Description automatically generated">
            <a:extLst>
              <a:ext uri="{FF2B5EF4-FFF2-40B4-BE49-F238E27FC236}">
                <a16:creationId xmlns:a16="http://schemas.microsoft.com/office/drawing/2014/main" id="{ACDBC92F-900E-C3B2-0205-FE63B4A81E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0"/>
          <a:stretch/>
        </p:blipFill>
        <p:spPr bwMode="auto">
          <a:xfrm>
            <a:off x="9306179" y="2510636"/>
            <a:ext cx="2885821" cy="23319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CB9242-DF43-0F8B-122D-9F472664B9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846" y="1646681"/>
            <a:ext cx="309952" cy="3228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C91223-A42F-F0CB-746A-63542FD38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8154" y="1539188"/>
            <a:ext cx="259266" cy="268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7C0730-417C-A4A9-37AC-624BD79302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781" y="5189657"/>
            <a:ext cx="3412598" cy="3448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C0D9EF-5FD3-18CE-8ED8-36D75FC8B5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822" y="6397148"/>
            <a:ext cx="5249033" cy="3448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CDAAFF-7F83-81E0-36B3-8F1333D7A8D3}"/>
              </a:ext>
            </a:extLst>
          </p:cNvPr>
          <p:cNvSpPr txBox="1"/>
          <p:nvPr/>
        </p:nvSpPr>
        <p:spPr>
          <a:xfrm>
            <a:off x="240961" y="4888153"/>
            <a:ext cx="3801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dirty="0"/>
              <a:t>Reducing</a:t>
            </a:r>
            <a:r>
              <a:rPr lang="en-US" dirty="0"/>
              <a:t> </a:t>
            </a:r>
            <a:r>
              <a:rPr lang="en-US" b="1" dirty="0"/>
              <a:t>Q</a:t>
            </a:r>
            <a:r>
              <a:rPr lang="en-US" dirty="0"/>
              <a:t> </a:t>
            </a:r>
            <a:r>
              <a:rPr lang="en-US" b="1" dirty="0"/>
              <a:t>Values</a:t>
            </a:r>
            <a:r>
              <a:rPr lang="en-US" dirty="0"/>
              <a:t> from </a:t>
            </a:r>
            <a:r>
              <a:rPr lang="en-US" b="1" dirty="0"/>
              <a:t>0.15 </a:t>
            </a:r>
            <a:r>
              <a:rPr lang="en-US" b="1" dirty="0">
                <a:sym typeface="Wingdings" panose="05000000000000000000" pitchFamily="2" charset="2"/>
              </a:rPr>
              <a:t> 0.01</a:t>
            </a:r>
          </a:p>
          <a:p>
            <a:r>
              <a:rPr lang="en-US" dirty="0"/>
              <a:t> </a:t>
            </a:r>
            <a:endParaRPr lang="en-A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4EEAB2-AA80-7646-F225-0F3D047A0846}"/>
              </a:ext>
            </a:extLst>
          </p:cNvPr>
          <p:cNvSpPr txBox="1"/>
          <p:nvPr/>
        </p:nvSpPr>
        <p:spPr>
          <a:xfrm>
            <a:off x="218918" y="5415041"/>
            <a:ext cx="524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dirty="0">
                <a:sym typeface="Wingdings" panose="05000000000000000000" pitchFamily="2" charset="2"/>
              </a:rPr>
              <a:t>- </a:t>
            </a:r>
            <a:r>
              <a:rPr lang="en-AE" b="1" dirty="0">
                <a:sym typeface="Wingdings" panose="05000000000000000000" pitchFamily="2" charset="2"/>
              </a:rPr>
              <a:t>Estimated</a:t>
            </a:r>
            <a:r>
              <a:rPr lang="en-AE" dirty="0">
                <a:sym typeface="Wingdings" panose="05000000000000000000" pitchFamily="2" charset="2"/>
              </a:rPr>
              <a:t> </a:t>
            </a:r>
            <a:r>
              <a:rPr lang="en-AE" b="1" dirty="0">
                <a:sym typeface="Wingdings" panose="05000000000000000000" pitchFamily="2" charset="2"/>
              </a:rPr>
              <a:t>Trajectory</a:t>
            </a:r>
            <a:r>
              <a:rPr lang="en-AE" dirty="0">
                <a:sym typeface="Wingdings" panose="05000000000000000000" pitchFamily="2" charset="2"/>
              </a:rPr>
              <a:t> </a:t>
            </a:r>
            <a:r>
              <a:rPr lang="en-AE" b="1" dirty="0">
                <a:sym typeface="Wingdings" panose="05000000000000000000" pitchFamily="2" charset="2"/>
              </a:rPr>
              <a:t>accuracy</a:t>
            </a:r>
            <a:r>
              <a:rPr lang="en-AE" dirty="0">
                <a:sym typeface="Wingdings" panose="05000000000000000000" pitchFamily="2" charset="2"/>
              </a:rPr>
              <a:t> </a:t>
            </a:r>
            <a:r>
              <a:rPr lang="en-AE" b="1" dirty="0">
                <a:sym typeface="Wingdings" panose="05000000000000000000" pitchFamily="2" charset="2"/>
              </a:rPr>
              <a:t>decreases</a:t>
            </a:r>
          </a:p>
          <a:p>
            <a:r>
              <a:rPr lang="en-US" dirty="0"/>
              <a:t> </a:t>
            </a:r>
            <a:endParaRPr lang="en-A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F78B54-123A-6483-56F2-F53E3E11A7A4}"/>
              </a:ext>
            </a:extLst>
          </p:cNvPr>
          <p:cNvSpPr txBox="1"/>
          <p:nvPr/>
        </p:nvSpPr>
        <p:spPr>
          <a:xfrm>
            <a:off x="218918" y="5969961"/>
            <a:ext cx="518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dirty="0">
                <a:sym typeface="Wingdings" panose="05000000000000000000" pitchFamily="2" charset="2"/>
              </a:rPr>
              <a:t>- I chose </a:t>
            </a:r>
            <a:r>
              <a:rPr lang="en-AE" b="1" dirty="0">
                <a:sym typeface="Wingdings" panose="05000000000000000000" pitchFamily="2" charset="2"/>
              </a:rPr>
              <a:t>Q Value = 0.20 </a:t>
            </a:r>
            <a:r>
              <a:rPr lang="en-AE" dirty="0">
                <a:sym typeface="Wingdings" panose="05000000000000000000" pitchFamily="2" charset="2"/>
              </a:rPr>
              <a:t>for improved </a:t>
            </a:r>
            <a:r>
              <a:rPr lang="en-AE" b="1" dirty="0">
                <a:sym typeface="Wingdings" panose="05000000000000000000" pitchFamily="2" charset="2"/>
              </a:rPr>
              <a:t>accuracy</a:t>
            </a:r>
            <a:r>
              <a:rPr lang="en-AE" dirty="0">
                <a:sym typeface="Wingdings" panose="05000000000000000000" pitchFamily="2" charset="2"/>
              </a:rPr>
              <a:t> 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8E71CE-4099-C4AA-7B0A-03DB5AB98215}"/>
              </a:ext>
            </a:extLst>
          </p:cNvPr>
          <p:cNvSpPr txBox="1"/>
          <p:nvPr/>
        </p:nvSpPr>
        <p:spPr>
          <a:xfrm>
            <a:off x="6378154" y="4806086"/>
            <a:ext cx="502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dirty="0"/>
              <a:t>Increasing </a:t>
            </a:r>
            <a:r>
              <a:rPr lang="en-US" dirty="0"/>
              <a:t>both</a:t>
            </a:r>
            <a:r>
              <a:rPr lang="en-US" b="1" dirty="0"/>
              <a:t> R Values </a:t>
            </a:r>
            <a:r>
              <a:rPr lang="en-US" dirty="0"/>
              <a:t>from </a:t>
            </a:r>
            <a:r>
              <a:rPr lang="en-US" b="1" dirty="0"/>
              <a:t>1.5 –&gt; 2.5</a:t>
            </a:r>
          </a:p>
          <a:p>
            <a:r>
              <a:rPr lang="en-US" dirty="0"/>
              <a:t> </a:t>
            </a:r>
            <a:endParaRPr lang="en-A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5DBB76-0D93-23FE-D0F2-1E22C1F8FD92}"/>
              </a:ext>
            </a:extLst>
          </p:cNvPr>
          <p:cNvSpPr txBox="1"/>
          <p:nvPr/>
        </p:nvSpPr>
        <p:spPr>
          <a:xfrm>
            <a:off x="6391072" y="5722905"/>
            <a:ext cx="6007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dirty="0"/>
              <a:t>Observation Trajectory accuracy</a:t>
            </a:r>
            <a:r>
              <a:rPr lang="en-US" dirty="0"/>
              <a:t> significantly </a:t>
            </a:r>
            <a:r>
              <a:rPr lang="en-US" b="1" dirty="0"/>
              <a:t>increases</a:t>
            </a:r>
          </a:p>
          <a:p>
            <a:r>
              <a:rPr lang="en-US" dirty="0"/>
              <a:t> </a:t>
            </a:r>
            <a:endParaRPr lang="en-A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22AF29-980B-C4B8-53EE-72EFCED6EF8B}"/>
              </a:ext>
            </a:extLst>
          </p:cNvPr>
          <p:cNvSpPr txBox="1"/>
          <p:nvPr/>
        </p:nvSpPr>
        <p:spPr>
          <a:xfrm>
            <a:off x="6430545" y="6184570"/>
            <a:ext cx="545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dirty="0"/>
              <a:t>Robustness</a:t>
            </a:r>
            <a:r>
              <a:rPr lang="en-US" dirty="0"/>
              <a:t> to </a:t>
            </a:r>
            <a:r>
              <a:rPr lang="en-US" b="1" dirty="0"/>
              <a:t>noise</a:t>
            </a:r>
            <a:r>
              <a:rPr lang="en-US" dirty="0"/>
              <a:t> in sensors </a:t>
            </a:r>
            <a:r>
              <a:rPr lang="en-US" b="1" dirty="0"/>
              <a:t>improve</a:t>
            </a:r>
            <a:endParaRPr lang="en-AE" b="1" dirty="0"/>
          </a:p>
        </p:txBody>
      </p:sp>
    </p:spTree>
    <p:extLst>
      <p:ext uri="{BB962C8B-B14F-4D97-AF65-F5344CB8AC3E}">
        <p14:creationId xmlns:p14="http://schemas.microsoft.com/office/powerpoint/2010/main" val="56298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  <p:bldP spid="4" grpId="0"/>
      <p:bldP spid="14" grpId="0"/>
      <p:bldP spid="17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9EA3-0274-5C54-5717-3F2700A52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78" y="161308"/>
            <a:ext cx="10515600" cy="1325563"/>
          </a:xfrm>
        </p:spPr>
        <p:txBody>
          <a:bodyPr/>
          <a:lstStyle/>
          <a:p>
            <a:r>
              <a:rPr lang="en-US" b="1" dirty="0"/>
              <a:t>Parameter Fine-Tuning &amp; Results 2</a:t>
            </a:r>
            <a:endParaRPr lang="en-A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2ACD8-7AD0-088D-E1B7-D20A5A5B5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2" y="1597188"/>
            <a:ext cx="5157787" cy="823912"/>
          </a:xfrm>
        </p:spPr>
        <p:txBody>
          <a:bodyPr>
            <a:normAutofit lnSpcReduction="10000"/>
          </a:bodyPr>
          <a:lstStyle/>
          <a:p>
            <a:r>
              <a:rPr lang="en-AE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Control Input Noise Ratio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AE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Affects how 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predicted</a:t>
            </a:r>
            <a:r>
              <a:rPr lang="en-AE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AE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will 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align</a:t>
            </a:r>
            <a:r>
              <a:rPr lang="en-AE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with 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actual</a:t>
            </a:r>
            <a:r>
              <a:rPr lang="en-AE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robot</a:t>
            </a:r>
            <a:r>
              <a:rPr lang="en-AE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motion</a:t>
            </a:r>
            <a:r>
              <a:rPr lang="en-AE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based on incoming 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sensor</a:t>
            </a:r>
            <a:r>
              <a:rPr lang="en-AE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measurement</a:t>
            </a:r>
            <a:r>
              <a:rPr lang="en-AE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data. </a:t>
            </a:r>
            <a:endParaRPr lang="en-AE" b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E37E0-32E5-BE5C-2B5E-A9AD58503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6680" y="1342683"/>
            <a:ext cx="5677678" cy="1021508"/>
          </a:xfrm>
        </p:spPr>
        <p:txBody>
          <a:bodyPr>
            <a:normAutofit lnSpcReduction="10000"/>
          </a:bodyPr>
          <a:lstStyle/>
          <a:p>
            <a:r>
              <a:rPr lang="en-AE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Observation Noise Ratio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AE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Noise ratio, which is added to 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sensor</a:t>
            </a:r>
            <a:r>
              <a:rPr lang="en-AE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measurements</a:t>
            </a:r>
            <a:r>
              <a:rPr lang="en-AE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 which reflect the 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uncertainties</a:t>
            </a:r>
            <a:r>
              <a:rPr lang="en-AE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 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noise</a:t>
            </a:r>
            <a:r>
              <a:rPr lang="en-AE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present in the 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GNSS</a:t>
            </a:r>
            <a:r>
              <a:rPr lang="en-AE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sensor</a:t>
            </a:r>
            <a:endParaRPr lang="en-AE" dirty="0"/>
          </a:p>
        </p:txBody>
      </p:sp>
      <p:pic>
        <p:nvPicPr>
          <p:cNvPr id="7" name="Content Placeholder 6" descr="A diagram of a circular graph&#10;&#10;Description automatically generated with medium confidence">
            <a:extLst>
              <a:ext uri="{FF2B5EF4-FFF2-40B4-BE49-F238E27FC236}">
                <a16:creationId xmlns:a16="http://schemas.microsoft.com/office/drawing/2014/main" id="{1CB2BB4A-63D8-0425-DBA9-22AF340870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9" b="6942"/>
          <a:stretch/>
        </p:blipFill>
        <p:spPr bwMode="auto">
          <a:xfrm>
            <a:off x="139140" y="2505075"/>
            <a:ext cx="2673111" cy="22348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A diagram of a circular graph&#10;&#10;Description automatically generated with medium confidence">
            <a:extLst>
              <a:ext uri="{FF2B5EF4-FFF2-40B4-BE49-F238E27FC236}">
                <a16:creationId xmlns:a16="http://schemas.microsoft.com/office/drawing/2014/main" id="{D18BEC00-4B59-5650-D280-5C7812F02B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" b="12761"/>
          <a:stretch/>
        </p:blipFill>
        <p:spPr bwMode="auto">
          <a:xfrm>
            <a:off x="2986876" y="2505075"/>
            <a:ext cx="2912201" cy="21298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Content Placeholder 9" descr="A diagram of a circular object&#10;&#10;Description automatically generated">
            <a:extLst>
              <a:ext uri="{FF2B5EF4-FFF2-40B4-BE49-F238E27FC236}">
                <a16:creationId xmlns:a16="http://schemas.microsoft.com/office/drawing/2014/main" id="{670D89C4-0DB7-FA0B-289E-33AEA084A85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8" t="2433"/>
          <a:stretch/>
        </p:blipFill>
        <p:spPr bwMode="auto">
          <a:xfrm>
            <a:off x="7375651" y="2453757"/>
            <a:ext cx="3979737" cy="25521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29DEF9-65D3-CE2E-7634-3C5CC739EF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055" t="7133" r="5185"/>
          <a:stretch/>
        </p:blipFill>
        <p:spPr>
          <a:xfrm>
            <a:off x="16095" y="1597188"/>
            <a:ext cx="391886" cy="3907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7DBF83-3CB3-3621-CF28-07E7B81992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6865" y="1594128"/>
            <a:ext cx="349815" cy="3409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951048-6BC8-2F75-669E-9D6D574993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1" y="5727288"/>
            <a:ext cx="4320540" cy="2743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12871C-8C51-A4C8-94E3-5A8732EE50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78" y="5407048"/>
            <a:ext cx="3981837" cy="3409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18A5EA-1903-C212-26C6-E5D6F00EBA36}"/>
              </a:ext>
            </a:extLst>
          </p:cNvPr>
          <p:cNvSpPr txBox="1"/>
          <p:nvPr/>
        </p:nvSpPr>
        <p:spPr>
          <a:xfrm>
            <a:off x="212038" y="4958611"/>
            <a:ext cx="3801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Kept </a:t>
            </a:r>
            <a:r>
              <a:rPr lang="en-US" b="1" dirty="0"/>
              <a:t>velocity</a:t>
            </a:r>
            <a:r>
              <a:rPr lang="en-US" dirty="0"/>
              <a:t> </a:t>
            </a:r>
            <a:r>
              <a:rPr lang="en-US" b="1" dirty="0"/>
              <a:t>value</a:t>
            </a:r>
            <a:r>
              <a:rPr lang="en-US" dirty="0"/>
              <a:t> the </a:t>
            </a:r>
            <a:r>
              <a:rPr lang="en-US" b="1" dirty="0"/>
              <a:t>same</a:t>
            </a:r>
          </a:p>
          <a:p>
            <a:r>
              <a:rPr lang="en-US" dirty="0"/>
              <a:t> </a:t>
            </a:r>
            <a:endParaRPr lang="en-A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33DF10-7310-0E84-3C6C-E0C0177E47D6}"/>
              </a:ext>
            </a:extLst>
          </p:cNvPr>
          <p:cNvSpPr txBox="1"/>
          <p:nvPr/>
        </p:nvSpPr>
        <p:spPr>
          <a:xfrm>
            <a:off x="212038" y="5329968"/>
            <a:ext cx="469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b="1" dirty="0"/>
              <a:t>Reduced angular velocity </a:t>
            </a:r>
            <a:r>
              <a:rPr lang="en-US" dirty="0"/>
              <a:t>from </a:t>
            </a:r>
            <a:r>
              <a:rPr lang="en-US" b="1" dirty="0"/>
              <a:t>45 </a:t>
            </a:r>
            <a:r>
              <a:rPr lang="en-US" b="1" dirty="0">
                <a:sym typeface="Wingdings" panose="05000000000000000000" pitchFamily="2" charset="2"/>
              </a:rPr>
              <a:t> 5 </a:t>
            </a:r>
            <a:r>
              <a:rPr lang="en-US" dirty="0">
                <a:sym typeface="Wingdings" panose="05000000000000000000" pitchFamily="2" charset="2"/>
              </a:rPr>
              <a:t>radians</a:t>
            </a:r>
          </a:p>
          <a:p>
            <a:r>
              <a:rPr lang="en-US" dirty="0"/>
              <a:t> </a:t>
            </a:r>
            <a:endParaRPr lang="en-A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2200E-B162-BC07-9BBA-E183A8CAA079}"/>
              </a:ext>
            </a:extLst>
          </p:cNvPr>
          <p:cNvSpPr txBox="1"/>
          <p:nvPr/>
        </p:nvSpPr>
        <p:spPr>
          <a:xfrm>
            <a:off x="212038" y="6142694"/>
            <a:ext cx="518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- </a:t>
            </a:r>
            <a:r>
              <a:rPr lang="en-US" b="1" dirty="0">
                <a:sym typeface="Wingdings" panose="05000000000000000000" pitchFamily="2" charset="2"/>
              </a:rPr>
              <a:t>Estimated trajectory precision </a:t>
            </a:r>
            <a:r>
              <a:rPr lang="en-US" dirty="0">
                <a:sym typeface="Wingdings" panose="05000000000000000000" pitchFamily="2" charset="2"/>
              </a:rPr>
              <a:t>&amp; </a:t>
            </a:r>
            <a:r>
              <a:rPr lang="en-US" b="1" dirty="0">
                <a:sym typeface="Wingdings" panose="05000000000000000000" pitchFamily="2" charset="2"/>
              </a:rPr>
              <a:t>accuracy improved</a:t>
            </a:r>
            <a:endParaRPr lang="en-AE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F56448-3A9A-932C-C47C-7137C50F1E6C}"/>
              </a:ext>
            </a:extLst>
          </p:cNvPr>
          <p:cNvSpPr txBox="1"/>
          <p:nvPr/>
        </p:nvSpPr>
        <p:spPr>
          <a:xfrm>
            <a:off x="6869674" y="5025089"/>
            <a:ext cx="502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 Reduced</a:t>
            </a:r>
            <a:r>
              <a:rPr lang="en-US" dirty="0"/>
              <a:t> noise </a:t>
            </a:r>
            <a:r>
              <a:rPr lang="en-US" b="1" dirty="0"/>
              <a:t>ratio</a:t>
            </a:r>
            <a:r>
              <a:rPr lang="en-US" dirty="0"/>
              <a:t> </a:t>
            </a:r>
            <a:r>
              <a:rPr lang="en-US" b="1" dirty="0"/>
              <a:t>values</a:t>
            </a:r>
            <a:r>
              <a:rPr lang="en-US" dirty="0"/>
              <a:t> from </a:t>
            </a:r>
            <a:r>
              <a:rPr lang="en-US" b="1" dirty="0"/>
              <a:t>1.0 </a:t>
            </a:r>
            <a:r>
              <a:rPr lang="en-US" b="1" dirty="0">
                <a:sym typeface="Wingdings" panose="05000000000000000000" pitchFamily="2" charset="2"/>
              </a:rPr>
              <a:t> 0.5</a:t>
            </a:r>
          </a:p>
          <a:p>
            <a:r>
              <a:rPr lang="en-US" dirty="0"/>
              <a:t> </a:t>
            </a:r>
            <a:endParaRPr lang="en-A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2C2B65-EF1D-5C06-506C-6BC004F52516}"/>
              </a:ext>
            </a:extLst>
          </p:cNvPr>
          <p:cNvSpPr txBox="1"/>
          <p:nvPr/>
        </p:nvSpPr>
        <p:spPr>
          <a:xfrm>
            <a:off x="6869674" y="5767250"/>
            <a:ext cx="6007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- Obtained </a:t>
            </a:r>
            <a:r>
              <a:rPr lang="en-US" b="1" dirty="0">
                <a:sym typeface="Wingdings" panose="05000000000000000000" pitchFamily="2" charset="2"/>
              </a:rPr>
              <a:t>Excellent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Observation</a:t>
            </a:r>
            <a:r>
              <a:rPr lang="en-US" dirty="0">
                <a:sym typeface="Wingdings" panose="05000000000000000000" pitchFamily="2" charset="2"/>
              </a:rPr>
              <a:t> Trajectory Points</a:t>
            </a:r>
          </a:p>
          <a:p>
            <a:r>
              <a:rPr lang="en-US" dirty="0"/>
              <a:t> </a:t>
            </a:r>
            <a:endParaRPr lang="en-A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6D03AC-5C46-647B-3EA5-AC0C4DC85BF6}"/>
              </a:ext>
            </a:extLst>
          </p:cNvPr>
          <p:cNvSpPr txBox="1"/>
          <p:nvPr/>
        </p:nvSpPr>
        <p:spPr>
          <a:xfrm>
            <a:off x="6869674" y="6327360"/>
            <a:ext cx="5455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- </a:t>
            </a:r>
            <a:r>
              <a:rPr lang="en-US" b="1" dirty="0">
                <a:sym typeface="Wingdings" panose="05000000000000000000" pitchFamily="2" charset="2"/>
              </a:rPr>
              <a:t>Minimal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spread</a:t>
            </a:r>
            <a:r>
              <a:rPr lang="en-US" dirty="0">
                <a:sym typeface="Wingdings" panose="05000000000000000000" pitchFamily="2" charset="2"/>
              </a:rPr>
              <a:t> of green dots 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63107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B3DB-F574-FC0D-1377-8CD5FC8EA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474" y="0"/>
            <a:ext cx="5803607" cy="699796"/>
          </a:xfrm>
        </p:spPr>
        <p:txBody>
          <a:bodyPr>
            <a:normAutofit/>
          </a:bodyPr>
          <a:lstStyle/>
          <a:p>
            <a:r>
              <a:rPr lang="en-US" b="1" dirty="0"/>
              <a:t>Parameter Fine-Tuning &amp; Results 3</a:t>
            </a:r>
            <a:endParaRPr lang="en-AE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E61A25-3C0A-B730-C356-66C3BC5BAA02}"/>
              </a:ext>
            </a:extLst>
          </p:cNvPr>
          <p:cNvSpPr txBox="1"/>
          <p:nvPr/>
        </p:nvSpPr>
        <p:spPr>
          <a:xfrm>
            <a:off x="1091681" y="810338"/>
            <a:ext cx="10506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Time Interval (dt): </a:t>
            </a:r>
            <a:r>
              <a:rPr lang="en-US" sz="2400" b="1" dirty="0"/>
              <a:t>Frequency</a:t>
            </a:r>
            <a:r>
              <a:rPr lang="en-US" sz="2400" dirty="0"/>
              <a:t> of </a:t>
            </a:r>
            <a:r>
              <a:rPr lang="en-US" sz="2400" b="1" dirty="0"/>
              <a:t>updates</a:t>
            </a:r>
            <a:r>
              <a:rPr lang="en-US" sz="2400" dirty="0"/>
              <a:t> based on </a:t>
            </a:r>
            <a:r>
              <a:rPr lang="en-US" sz="2400" b="1" dirty="0"/>
              <a:t>new</a:t>
            </a:r>
            <a:r>
              <a:rPr lang="en-US" sz="2400" dirty="0"/>
              <a:t> </a:t>
            </a:r>
            <a:r>
              <a:rPr lang="en-US" sz="2400" b="1" dirty="0"/>
              <a:t>sensor</a:t>
            </a:r>
            <a:r>
              <a:rPr lang="en-US" sz="2400" dirty="0"/>
              <a:t> </a:t>
            </a:r>
            <a:r>
              <a:rPr lang="en-US" sz="2400" b="1" dirty="0"/>
              <a:t>measurements</a:t>
            </a:r>
            <a:endParaRPr lang="en-AE" sz="2800" b="1" dirty="0"/>
          </a:p>
        </p:txBody>
      </p:sp>
      <p:pic>
        <p:nvPicPr>
          <p:cNvPr id="6" name="Picture 5" descr="A diagram of a circular graph&#10;&#10;Description automatically generated with medium confidence">
            <a:extLst>
              <a:ext uri="{FF2B5EF4-FFF2-40B4-BE49-F238E27FC236}">
                <a16:creationId xmlns:a16="http://schemas.microsoft.com/office/drawing/2014/main" id="{95978CCE-E523-B922-55F2-790287845F6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9" b="6942"/>
          <a:stretch/>
        </p:blipFill>
        <p:spPr bwMode="auto">
          <a:xfrm>
            <a:off x="369023" y="1533646"/>
            <a:ext cx="4282221" cy="31892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A diagram of a circular object&#10;&#10;Description automatically generated with medium confidence">
            <a:extLst>
              <a:ext uri="{FF2B5EF4-FFF2-40B4-BE49-F238E27FC236}">
                <a16:creationId xmlns:a16="http://schemas.microsoft.com/office/drawing/2014/main" id="{419A4F91-1FD7-B142-B4DC-AC896CBFDC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/>
          <a:stretch/>
        </p:blipFill>
        <p:spPr bwMode="auto">
          <a:xfrm>
            <a:off x="7137919" y="1605131"/>
            <a:ext cx="4282285" cy="31178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0CB2E0-BEBD-1AE8-4E24-9930D459E5C0}"/>
              </a:ext>
            </a:extLst>
          </p:cNvPr>
          <p:cNvSpPr txBox="1"/>
          <p:nvPr/>
        </p:nvSpPr>
        <p:spPr>
          <a:xfrm>
            <a:off x="839755" y="4842588"/>
            <a:ext cx="1125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Changed </a:t>
            </a:r>
            <a:r>
              <a:rPr lang="en-US" b="1" dirty="0"/>
              <a:t>dt</a:t>
            </a:r>
            <a:r>
              <a:rPr lang="en-US" dirty="0"/>
              <a:t> </a:t>
            </a:r>
            <a:r>
              <a:rPr lang="en-US" b="1" dirty="0"/>
              <a:t>values</a:t>
            </a:r>
            <a:r>
              <a:rPr lang="en-US" dirty="0"/>
              <a:t> from </a:t>
            </a:r>
            <a:r>
              <a:rPr lang="en-US" b="1" dirty="0"/>
              <a:t>0.20 </a:t>
            </a:r>
            <a:r>
              <a:rPr lang="en-US" b="1" dirty="0">
                <a:sym typeface="Wingdings" panose="05000000000000000000" pitchFamily="2" charset="2"/>
              </a:rPr>
              <a:t> 0.05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70BC6-1153-FEE5-A22D-72FADA8FBC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99"/>
          <a:stretch/>
        </p:blipFill>
        <p:spPr>
          <a:xfrm>
            <a:off x="638179" y="892222"/>
            <a:ext cx="403152" cy="4017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5EF7C2-C723-1C81-8CC3-40F0646750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264" y="6128514"/>
            <a:ext cx="1437372" cy="3429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70AFBF-B8BC-F5C7-E64B-577C51B8B0B2}"/>
              </a:ext>
            </a:extLst>
          </p:cNvPr>
          <p:cNvSpPr txBox="1"/>
          <p:nvPr/>
        </p:nvSpPr>
        <p:spPr>
          <a:xfrm>
            <a:off x="839755" y="5146897"/>
            <a:ext cx="570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Significantly </a:t>
            </a:r>
            <a:r>
              <a:rPr lang="en-US" b="1" dirty="0">
                <a:sym typeface="Wingdings" panose="05000000000000000000" pitchFamily="2" charset="2"/>
              </a:rPr>
              <a:t>improved Estimated Trajectory accuracy.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D106B3-EF61-FC88-02D3-A5FC4EDFAC1C}"/>
              </a:ext>
            </a:extLst>
          </p:cNvPr>
          <p:cNvSpPr txBox="1"/>
          <p:nvPr/>
        </p:nvSpPr>
        <p:spPr>
          <a:xfrm>
            <a:off x="839755" y="5462468"/>
            <a:ext cx="997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However, </a:t>
            </a:r>
            <a:r>
              <a:rPr lang="en-US" b="1" dirty="0">
                <a:sym typeface="Wingdings" panose="05000000000000000000" pitchFamily="2" charset="2"/>
              </a:rPr>
              <a:t>increased computational load </a:t>
            </a:r>
            <a:r>
              <a:rPr lang="en-US" dirty="0">
                <a:sym typeface="Wingdings" panose="05000000000000000000" pitchFamily="2" charset="2"/>
              </a:rPr>
              <a:t>on EKF Algorithm (65 / 0.05 = 1,300)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2307E-5CEE-B92F-DD1F-C804C6C4D3DF}"/>
              </a:ext>
            </a:extLst>
          </p:cNvPr>
          <p:cNvSpPr txBox="1"/>
          <p:nvPr/>
        </p:nvSpPr>
        <p:spPr>
          <a:xfrm>
            <a:off x="839755" y="5759182"/>
            <a:ext cx="9283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 Therefore, I chose </a:t>
            </a:r>
            <a:r>
              <a:rPr lang="en-US" b="1" dirty="0">
                <a:sym typeface="Wingdings" panose="05000000000000000000" pitchFamily="2" charset="2"/>
              </a:rPr>
              <a:t>0.15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dt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value</a:t>
            </a:r>
            <a:r>
              <a:rPr lang="en-US" dirty="0">
                <a:sym typeface="Wingdings" panose="05000000000000000000" pitchFamily="2" charset="2"/>
              </a:rPr>
              <a:t> to obtain </a:t>
            </a:r>
            <a:r>
              <a:rPr lang="en-US" b="1" dirty="0">
                <a:sym typeface="Wingdings" panose="05000000000000000000" pitchFamily="2" charset="2"/>
              </a:rPr>
              <a:t>improved accuracy </a:t>
            </a:r>
            <a:r>
              <a:rPr lang="en-US" dirty="0">
                <a:sym typeface="Wingdings" panose="05000000000000000000" pitchFamily="2" charset="2"/>
              </a:rPr>
              <a:t>and </a:t>
            </a:r>
            <a:r>
              <a:rPr lang="en-US" b="1" dirty="0">
                <a:sym typeface="Wingdings" panose="05000000000000000000" pitchFamily="2" charset="2"/>
              </a:rPr>
              <a:t>decreased computational </a:t>
            </a:r>
            <a:r>
              <a:rPr lang="en-US" dirty="0">
                <a:sym typeface="Wingdings" panose="05000000000000000000" pitchFamily="2" charset="2"/>
              </a:rPr>
              <a:t>burden on algorithm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71710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F739-AC3A-C0D8-80C1-F4DA447B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64" y="123095"/>
            <a:ext cx="10515600" cy="55794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Addressing Uncertainties in Covariance Matrix</a:t>
            </a:r>
            <a:endParaRPr lang="en-AE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C95F-75D0-7628-14B5-AB6EA1638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00" y="953102"/>
            <a:ext cx="11971842" cy="4805363"/>
          </a:xfrm>
        </p:spPr>
        <p:txBody>
          <a:bodyPr>
            <a:normAutofit/>
          </a:bodyPr>
          <a:lstStyle/>
          <a:p>
            <a:r>
              <a:rPr lang="en-US" sz="1800" b="1" dirty="0"/>
              <a:t>Uncertainties</a:t>
            </a:r>
            <a:r>
              <a:rPr lang="en-US" sz="1800" dirty="0"/>
              <a:t> arise in the robot’s </a:t>
            </a:r>
            <a:r>
              <a:rPr lang="en-US" sz="1800" b="1" dirty="0"/>
              <a:t>estimated</a:t>
            </a:r>
            <a:r>
              <a:rPr lang="en-US" sz="1800" dirty="0"/>
              <a:t> </a:t>
            </a:r>
            <a:r>
              <a:rPr lang="en-US" sz="1800" b="1" dirty="0"/>
              <a:t>state</a:t>
            </a:r>
            <a:r>
              <a:rPr lang="en-US" sz="1800" dirty="0"/>
              <a:t>. </a:t>
            </a:r>
          </a:p>
          <a:p>
            <a:r>
              <a:rPr lang="en-US" sz="1800" dirty="0"/>
              <a:t>Sensor noise/</a:t>
            </a:r>
            <a:r>
              <a:rPr lang="en-US" sz="1800" b="1" dirty="0"/>
              <a:t>limitations</a:t>
            </a:r>
            <a:r>
              <a:rPr lang="en-US" sz="1800" dirty="0"/>
              <a:t>, </a:t>
            </a:r>
            <a:r>
              <a:rPr lang="en-US" sz="1800" b="1" dirty="0"/>
              <a:t>environmental</a:t>
            </a:r>
            <a:r>
              <a:rPr lang="en-US" sz="1800" dirty="0"/>
              <a:t> conditions &amp; imprecision in </a:t>
            </a:r>
            <a:r>
              <a:rPr lang="en-US" sz="1800" b="1" dirty="0"/>
              <a:t>motion model </a:t>
            </a:r>
            <a:r>
              <a:rPr lang="en-US" sz="1800" dirty="0"/>
              <a:t>(control input).</a:t>
            </a:r>
          </a:p>
          <a:p>
            <a:r>
              <a:rPr lang="en-US" sz="1800" b="1" dirty="0"/>
              <a:t>Gaussian zero mean white noise </a:t>
            </a:r>
            <a:r>
              <a:rPr lang="en-US" sz="1800" dirty="0"/>
              <a:t>is implemented in </a:t>
            </a:r>
            <a:r>
              <a:rPr lang="en-US" sz="1800" b="1" dirty="0"/>
              <a:t>motion model </a:t>
            </a:r>
            <a:r>
              <a:rPr lang="en-US" sz="1800" dirty="0"/>
              <a:t>to account for </a:t>
            </a:r>
            <a:r>
              <a:rPr lang="en-US" sz="1800" b="1" dirty="0"/>
              <a:t>uncertainties</a:t>
            </a:r>
            <a:r>
              <a:rPr lang="en-US" sz="1800" dirty="0"/>
              <a:t> in the robot’s motion.</a:t>
            </a:r>
          </a:p>
          <a:p>
            <a:r>
              <a:rPr lang="en-US" sz="1800" dirty="0"/>
              <a:t>Mitigate Uncertainty effects by EKF </a:t>
            </a:r>
            <a:r>
              <a:rPr lang="en-US" sz="1800" b="1" dirty="0"/>
              <a:t>adjust &amp; update covariance matrix </a:t>
            </a:r>
            <a:r>
              <a:rPr lang="en-US" sz="1800" dirty="0"/>
              <a:t>based on real-time </a:t>
            </a:r>
            <a:r>
              <a:rPr lang="en-US" sz="1800" b="1" dirty="0"/>
              <a:t>incoming sensor measurements.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Covariance Ellipse 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the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representation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uncertainty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en-AE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robot’s </a:t>
            </a:r>
            <a:r>
              <a:rPr lang="en-AE" sz="1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estimated state.</a:t>
            </a:r>
          </a:p>
          <a:p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Larger Ellipse 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Higher Uncertainty               Smaller Ellipse 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Increased </a:t>
            </a:r>
            <a:r>
              <a:rPr lang="en-AE" sz="1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onfidence 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the estimated state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9B7E52-857D-58D3-0EC0-0C1FB326F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449" y="4706"/>
            <a:ext cx="2204551" cy="1225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833D7B-776D-0211-ECD6-FA01EC9DA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57" y="123095"/>
            <a:ext cx="680059" cy="713533"/>
          </a:xfrm>
          <a:prstGeom prst="rect">
            <a:avLst/>
          </a:prstGeom>
        </p:spPr>
      </p:pic>
      <p:pic>
        <p:nvPicPr>
          <p:cNvPr id="4" name="Picture 3" descr="A diagram of a robot trajectory visualization graph&#10;&#10;Description automatically generated">
            <a:extLst>
              <a:ext uri="{FF2B5EF4-FFF2-40B4-BE49-F238E27FC236}">
                <a16:creationId xmlns:a16="http://schemas.microsoft.com/office/drawing/2014/main" id="{00A5983D-5A45-AEC4-D15B-89E0163A5F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" y="3665082"/>
            <a:ext cx="3693074" cy="30417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CC7F03-1D07-4994-D965-FA820A06233E}"/>
              </a:ext>
            </a:extLst>
          </p:cNvPr>
          <p:cNvSpPr txBox="1"/>
          <p:nvPr/>
        </p:nvSpPr>
        <p:spPr>
          <a:xfrm>
            <a:off x="3086879" y="3942267"/>
            <a:ext cx="8164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</a:t>
            </a:r>
            <a:r>
              <a:rPr lang="en-AE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Observations from V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AE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sualization Graph</a:t>
            </a:r>
            <a:endParaRPr lang="en-AE" sz="20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AB2CAFE-190F-CFBA-618A-069379051766}"/>
              </a:ext>
            </a:extLst>
          </p:cNvPr>
          <p:cNvSpPr txBox="1">
            <a:spLocks/>
          </p:cNvSpPr>
          <p:nvPr/>
        </p:nvSpPr>
        <p:spPr>
          <a:xfrm>
            <a:off x="3960690" y="4557662"/>
            <a:ext cx="7713601" cy="9490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E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Minimal</a:t>
            </a:r>
            <a:r>
              <a:rPr lang="en-AE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AE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spread</a:t>
            </a:r>
            <a:r>
              <a:rPr lang="en-AE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the </a:t>
            </a:r>
            <a:r>
              <a:rPr lang="en-AE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covariance</a:t>
            </a:r>
            <a:r>
              <a:rPr lang="en-AE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AE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ellipse</a:t>
            </a:r>
            <a:r>
              <a:rPr lang="en-AE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demonstrating my model’s extremely </a:t>
            </a:r>
            <a:r>
              <a:rPr lang="en-AE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</a:t>
            </a:r>
            <a:r>
              <a:rPr lang="en-AE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AE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accuracy</a:t>
            </a:r>
            <a:r>
              <a:rPr lang="en-AE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 </a:t>
            </a:r>
            <a:r>
              <a:rPr lang="en-AE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precision</a:t>
            </a:r>
            <a:r>
              <a:rPr lang="en-AE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when exposed to noise.</a:t>
            </a:r>
          </a:p>
          <a:p>
            <a:endParaRPr lang="en-AE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ED2C8BA-051E-3FFB-8635-B64E7FFB90B8}"/>
              </a:ext>
            </a:extLst>
          </p:cNvPr>
          <p:cNvSpPr txBox="1">
            <a:spLocks/>
          </p:cNvSpPr>
          <p:nvPr/>
        </p:nvSpPr>
        <p:spPr>
          <a:xfrm>
            <a:off x="3960690" y="5032205"/>
            <a:ext cx="6910395" cy="9490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AE" dirty="0"/>
          </a:p>
          <a:p>
            <a:pPr marL="285750" indent="-285750"/>
            <a:r>
              <a:rPr lang="en-AE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Covariance Ellipse is </a:t>
            </a:r>
            <a:r>
              <a:rPr lang="en-AE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closely</a:t>
            </a:r>
            <a:r>
              <a:rPr lang="en-AE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AE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aligned</a:t>
            </a:r>
            <a:r>
              <a:rPr lang="en-AE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with the </a:t>
            </a:r>
            <a:r>
              <a:rPr lang="en-AE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 trajectory</a:t>
            </a:r>
            <a:r>
              <a:rPr lang="en-AE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indicating the EKF algorithm’s </a:t>
            </a:r>
            <a:r>
              <a:rPr lang="en-AE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robustness</a:t>
            </a:r>
            <a:r>
              <a:rPr lang="en-AE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lang="en-AE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outliers</a:t>
            </a:r>
            <a:r>
              <a:rPr lang="en-AE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 </a:t>
            </a:r>
            <a:r>
              <a:rPr lang="en-AE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uncertainties.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90529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AFB09-E632-C31A-12F7-F86B92A59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349" y="376945"/>
            <a:ext cx="8341568" cy="73572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EKF Localization Performance &amp; Analysis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26684-2946-668B-E637-E05F21825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63" y="1212981"/>
            <a:ext cx="6551645" cy="5579706"/>
          </a:xfrm>
        </p:spPr>
        <p:txBody>
          <a:bodyPr/>
          <a:lstStyle/>
          <a:p>
            <a:r>
              <a:rPr lang="en-AE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Extremely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 level 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accuracy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for the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estimated trajectory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as shown by its immensely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close alignment 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 the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 trajectory.</a:t>
            </a:r>
          </a:p>
          <a:p>
            <a:endParaRPr lang="en-AE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Minimal Spread 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(Observation Points) =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Exceptional Precision </a:t>
            </a:r>
          </a:p>
          <a:p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Highligh</a:t>
            </a:r>
            <a:r>
              <a:rPr lang="en-AE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 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EKF’s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robustness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uncertainty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both within the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systems model 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&amp;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sensor measurements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en-A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Demonstrates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impressive robustness 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noise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and truly remarkable levels of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 accuracy 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&amp;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precision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for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estimation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observation trajectories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en-AE" sz="1800" dirty="0"/>
          </a:p>
          <a:p>
            <a:endParaRPr lang="en-AE" sz="1800" dirty="0"/>
          </a:p>
          <a:p>
            <a:r>
              <a:rPr lang="en-AE" sz="1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inimal spread 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the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covariance ellipse</a:t>
            </a:r>
            <a:r>
              <a:rPr lang="en-AE" sz="1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High Accuracy</a:t>
            </a:r>
            <a:endParaRPr lang="en-A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AE" sz="18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Close Alignment 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 the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 trajectory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indicating the EKF algorithm’s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robustness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outliers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 </a:t>
            </a:r>
            <a:r>
              <a:rPr lang="en-A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uncertainties</a:t>
            </a:r>
            <a:r>
              <a:rPr lang="en-A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AE" dirty="0"/>
          </a:p>
        </p:txBody>
      </p:sp>
      <p:pic>
        <p:nvPicPr>
          <p:cNvPr id="4" name="Picture 3" descr="A diagram of a circular object&#10;&#10;Description automatically generated with medium confidence">
            <a:extLst>
              <a:ext uri="{FF2B5EF4-FFF2-40B4-BE49-F238E27FC236}">
                <a16:creationId xmlns:a16="http://schemas.microsoft.com/office/drawing/2014/main" id="{7E03C6A8-FA4E-06D9-CF9E-E69932D06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033" y="1530221"/>
            <a:ext cx="5408704" cy="437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5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1061</Words>
  <Application>Microsoft Office PowerPoint</Application>
  <PresentationFormat>Widescreen</PresentationFormat>
  <Paragraphs>111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EKF Localization </vt:lpstr>
      <vt:lpstr>Overview Of The EKF Localization Project</vt:lpstr>
      <vt:lpstr>PowerPoint Presentation</vt:lpstr>
      <vt:lpstr>EKF Compact Formula</vt:lpstr>
      <vt:lpstr>Parameter Fine-Tuning &amp; Results 1 </vt:lpstr>
      <vt:lpstr>Parameter Fine-Tuning &amp; Results 2</vt:lpstr>
      <vt:lpstr>Parameter Fine-Tuning &amp; Results 3</vt:lpstr>
      <vt:lpstr>Addressing Uncertainties in Covariance Matrix</vt:lpstr>
      <vt:lpstr>EKF Localization Performance &amp; Analysis</vt:lpstr>
      <vt:lpstr>Final Conclusions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EKF Localization </dc:title>
  <dc:creator>Mahir Bilal Kardame</dc:creator>
  <cp:lastModifiedBy>Mahir Bilal Kardame</cp:lastModifiedBy>
  <cp:revision>83</cp:revision>
  <dcterms:created xsi:type="dcterms:W3CDTF">2024-01-17T12:56:11Z</dcterms:created>
  <dcterms:modified xsi:type="dcterms:W3CDTF">2024-02-01T13:04:01Z</dcterms:modified>
</cp:coreProperties>
</file>