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1892FF-64AA-415B-A260-B68DF88D573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DFE735-D97A-4848-B224-9EE140E2F2E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E91C46-F060-43D5-9797-70E64F29FA1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F5DF5E-0A99-40D0-9862-264E5438159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CABAD9-573C-40FE-BC38-F8DC9D95866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56CA5C-09C3-480F-AF35-8692D950F89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471347-798C-44EF-AB50-49D796C05B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9D14A6-B123-4B9C-9344-DE5E5FB562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D61784-54E7-4764-B535-2736B5C3104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A5FCE3-8FDB-472A-9324-E622431BB3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F238955-4E0B-4BFC-A576-0B3CE85AD4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EA5877-B618-4241-B84C-108390A29CD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4EC397A-EB2D-434E-BD20-91C2CD35735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6E42D5-5BD7-42E3-876F-6F946B5FCF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C0CE3B-EF8F-47E5-BC95-242D564920B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EA272D-ABB3-47A0-B74F-55EC3285C19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1CA915-D099-4770-BC8A-86D1AE0C8D0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915F579-FA42-4059-9777-E406DBED16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60FB6D-1834-439C-B176-AC8601A385D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868755-D1B7-4A51-96B4-EE65C47B668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50A4C4-75BC-46BE-A59E-11B799C1525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EAF444-B477-4B36-9C83-ED0FE9F8AF3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4DA1CD-8C9B-4595-BC57-F8D7175904B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3D0AC0-A584-42C1-84A6-D51E312B8D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058553-FA7F-4A5E-A5D5-5AA19369AE3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E051CB-54F8-4D3B-8250-DAC00E56880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wt.io/#debugger-io?token=eyJhbGciOiJIUzI1NiIsInR5cCI6IkpXVCJ9.eyJ0b2tlbl90eXBlIjoiYWNjZXNzIiwiZXhwIjoxNzAwODAxMjQzLCJpYXQiOjE3MDA3MTQ4NDMsImp0aSI6ImJlYjIwYzMwMWM5NDQwNWViN2Q4ZjMxMDY5MjQ5MTBlIiwidXNlcl9pZCI6MTEsInJvbGUiOiJBZG1pbiIsInNjb3BlcyI6W3siY29kZW5hbWUiOiJhZGRfY29udGVudHR5cGUiLCJuYW1lIjoiQ2FuIGFkZCBjb250ZW50IHR5cGUifSx7ImNvZGVuYW1lIjoiY2hhbmdlX2NvbnRlbnR0eXBlIiwibmFtZSI6IkNhbiBjaGFuZ2UgY29udGVudCB0eXBlIn0seyJjb2RlbmFtZSI6ImRlbGV0ZV9jb250ZW50dHlwZSIsIm5hbWUiOiJDYW4gZGVsZXRlIGNvbnRlbnQgdHlwZSJ9LHsiY29kZW5hbWUiOiJ2aWV3X2NvbnRlbnR0eXBlIiwibmFtZSI6IkNhbiB2aWV3IGNvbnRlbnQgdHlwZSJ9LHsiY29kZW5hbWUiOiJhZGRfYWRtaW4iLCJuYW1lIjoiQ2FuIGFkZCBhZG1pbiJ9LHsiY29kZW5hbWUiOiJjaGFuZ2VfYWRtaW4iLCJuYW1lIjoiQ2FuIGNoYW5nZSBhZG1pbiJ9LHsiY29kZW5hbWUiOiJkZWxldGVfYWRtaW4iLCJuYW1lIjoiQ2FuIGRlbGV0ZSBhZG1pbiJ9LHsiY29kZW5hbWUiOiJ2aWV3X2FkbWluIiwibmFtZSI6IkNhbiB2aWV3IGFkbWluIn0seyJjb2RlbmFtZSI6ImFkZF9zYWx0ZWRwYXNzd29yZG1vZGVsIiwibmFtZSI6IkNhbiBhZGQgc2FsdGVkIHBhc3N3b3JkIG1vZGVsIn0seyJjb2RlbmFtZSI6InZpZXdfc2FsdGVkcGFzc3dvcmRtb2RlbCIsIm5hbWUiOiJDYW4gdmlldyBzYWx0ZWQgcGFzc3dvcmQgbW9kZWwifSx7ImNvZGVuYW1lIjoiYWRkX3N1cGVyYWRtaW4iLCJuYW1lIjoiQ2FuIGFkZCBzdXBlciBhZG1pbiJ9LHsiY29kZW5hbWUiOiJjaGFuZ2Vfc3VwZXJhZG1pbiIsIm5hbWUiOiJDYW4gY2hhbmdlIHN1cGVyIGFkbWluIn0seyJjb2RlbmFtZSI6ImRlbGV0ZV9zdXBlcmFkbWluIiwibmFtZSI6IkNhbiBkZWxldGUgc3VwZXIgYWRtaW4ifSx7ImNvZGVuYW1lIjoidmlld19zdXBlcmFkbWluIiwibmFtZSI6IkNhbiB2aWV3IHN1cGVyIGFkbWluIn0seyJjb2RlbmFtZSI6ImFkZF90ZWFjaGVyIiwibmFtZSI6IkNhbiBhZGQgdGVhY2hlciJ9LHsiY29kZW5hbWUiOiJjaGFuZ2VfdGVhY2hlciIsIm5hbWUiOiJDYW4gY2hhbmdlIHRlYWNoZXIifSx7ImNvZGVuYW1lIjoiZGVsZXRlX3RlYWNoZXIiLCJuYW1lIjoiQ2FuIGRlbGV0ZSB0ZWFjaGVyIn0seyJjb2RlbmFtZSI6InZpZXdfdGVhY2hlciIsIm5hbWUiOiJDYW4gdmlldyB0ZWFjaGVyIn1dfQ.8IbMxjyjX9KPk-Etkui8y4oY8Y2mJehggSlGrsDxkT8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ite.org/index.html" TargetMode="External"/><Relationship Id="rId3" Type="http://schemas.openxmlformats.org/officeDocument/2006/relationships/hyperlink" Target="https://www.djangoproject.com/" TargetMode="External"/><Relationship Id="rId7" Type="http://schemas.openxmlformats.org/officeDocument/2006/relationships/hyperlink" Target="https://www.twilio.com/en-us" TargetMode="External"/><Relationship Id="rId2" Type="http://schemas.openxmlformats.org/officeDocument/2006/relationships/hyperlink" Target="https://www.django-rest-framework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ailgun.com/" TargetMode="External"/><Relationship Id="rId5" Type="http://schemas.openxmlformats.org/officeDocument/2006/relationships/hyperlink" Target="https://docs.docker.com/compose/" TargetMode="External"/><Relationship Id="rId4" Type="http://schemas.openxmlformats.org/officeDocument/2006/relationships/hyperlink" Target="https://www.docker.com/" TargetMode="External"/><Relationship Id="rId9" Type="http://schemas.openxmlformats.org/officeDocument/2006/relationships/hyperlink" Target="https://www.postgresql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irMahbub/UserManagementTuroria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User Management System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465"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Presented by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Mahir Mahbub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Lecturer, Dept. of IRE,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Bangabandhu Sheikh Mujibur Rahman Digital University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31080" y="502920"/>
            <a:ext cx="3419640" cy="146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66160" y="1225080"/>
            <a:ext cx="1554120" cy="18000"/>
          </a:xfrm>
          <a:custGeom>
            <a:avLst/>
            <a:gdLst>
              <a:gd name="textAreaLeft" fmla="*/ 0 w 1554120"/>
              <a:gd name="textAreaRight" fmla="*/ 1554480 w 155412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554480" h="18288" fill="none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654440" y="502920"/>
            <a:ext cx="6894360" cy="146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Super Admin instance in DB after creation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2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7" name="Picture 5"/>
          <p:cNvPicPr/>
          <p:nvPr/>
        </p:nvPicPr>
        <p:blipFill>
          <a:blip r:embed="rId2"/>
          <a:stretch/>
        </p:blipFill>
        <p:spPr>
          <a:xfrm>
            <a:off x="1486080" y="2291040"/>
            <a:ext cx="9207360" cy="395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384560"/>
            <a:ext cx="10515240" cy="4791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Generated Token View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For the decoded version of this token, </a:t>
            </a:r>
            <a:r>
              <a:rPr lang="en-US" sz="2400" b="0" u="sng" strike="noStrike" spc="-1">
                <a:solidFill>
                  <a:schemeClr val="dk1"/>
                </a:solidFill>
                <a:uFillTx/>
                <a:latin typeface="Calibri"/>
                <a:hlinkClick r:id=""/>
              </a:rPr>
              <a:t>Visit here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0" name="Picture 6" descr="A screen 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2371680" y="1771560"/>
            <a:ext cx="7562160" cy="360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36520" y="502200"/>
            <a:ext cx="4959360" cy="164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136520" y="2418480"/>
            <a:ext cx="4959360" cy="3522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Request Super Admin creating an admin</a:t>
            </a: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4" name="Picture 6"/>
          <p:cNvPicPr/>
          <p:nvPr/>
        </p:nvPicPr>
        <p:blipFill>
          <a:blip r:embed="rId2"/>
          <a:srcRect r="964"/>
          <a:stretch/>
        </p:blipFill>
        <p:spPr>
          <a:xfrm>
            <a:off x="5922360" y="701280"/>
            <a:ext cx="5790600" cy="561348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60" y="6401160"/>
            <a:ext cx="12191760" cy="456480"/>
          </a:xfrm>
          <a:prstGeom prst="rect">
            <a:avLst/>
          </a:prstGeom>
          <a:gradFill rotWithShape="0">
            <a:gsLst>
              <a:gs pos="0">
                <a:srgbClr val="4472C4"/>
              </a:gs>
              <a:gs pos="78000">
                <a:srgbClr val="000000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6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037760" y="6400800"/>
            <a:ext cx="815292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63000"/>
                </a:srgbClr>
              </a:gs>
              <a:gs pos="100000">
                <a:srgbClr val="2F5597"/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136520" y="502200"/>
            <a:ext cx="4959360" cy="164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136520" y="2418480"/>
            <a:ext cx="4959360" cy="3522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Response of Super Admin creating an admin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User receive an OTP</a:t>
            </a: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0" name="Picture 4"/>
          <p:cNvPicPr/>
          <p:nvPr/>
        </p:nvPicPr>
        <p:blipFill>
          <a:blip r:embed="rId2"/>
          <a:stretch/>
        </p:blipFill>
        <p:spPr>
          <a:xfrm>
            <a:off x="5964840" y="1460160"/>
            <a:ext cx="5748480" cy="3894480"/>
          </a:xfrm>
          <a:prstGeom prst="rect">
            <a:avLst/>
          </a:prstGeom>
          <a:ln w="0">
            <a:noFill/>
          </a:ln>
        </p:spPr>
      </p:pic>
      <p:sp>
        <p:nvSpPr>
          <p:cNvPr id="13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60" y="6401160"/>
            <a:ext cx="12191760" cy="456480"/>
          </a:xfrm>
          <a:prstGeom prst="rect">
            <a:avLst/>
          </a:prstGeom>
          <a:gradFill rotWithShape="0">
            <a:gsLst>
              <a:gs pos="0">
                <a:srgbClr val="4472C4"/>
              </a:gs>
              <a:gs pos="78000">
                <a:srgbClr val="000000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2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037760" y="6400800"/>
            <a:ext cx="815292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63000"/>
                </a:srgbClr>
              </a:gs>
              <a:gs pos="100000">
                <a:srgbClr val="2F5597"/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3" name="Picture 6"/>
          <p:cNvPicPr/>
          <p:nvPr/>
        </p:nvPicPr>
        <p:blipFill>
          <a:blip r:embed="rId3"/>
          <a:stretch/>
        </p:blipFill>
        <p:spPr>
          <a:xfrm>
            <a:off x="7372080" y="5596920"/>
            <a:ext cx="2933640" cy="56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136520" y="502200"/>
            <a:ext cx="4959360" cy="164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136520" y="2418480"/>
            <a:ext cx="4959360" cy="3522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Request for reset the default password.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7" name="Picture 8"/>
          <p:cNvPicPr/>
          <p:nvPr/>
        </p:nvPicPr>
        <p:blipFill>
          <a:blip r:embed="rId2"/>
          <a:stretch/>
        </p:blipFill>
        <p:spPr>
          <a:xfrm>
            <a:off x="6512400" y="745200"/>
            <a:ext cx="5200560" cy="4953600"/>
          </a:xfrm>
          <a:prstGeom prst="rect">
            <a:avLst/>
          </a:prstGeom>
          <a:ln w="0">
            <a:noFill/>
          </a:ln>
        </p:spPr>
      </p:pic>
      <p:sp>
        <p:nvSpPr>
          <p:cNvPr id="138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60" y="6401160"/>
            <a:ext cx="12191760" cy="456480"/>
          </a:xfrm>
          <a:prstGeom prst="rect">
            <a:avLst/>
          </a:prstGeom>
          <a:gradFill rotWithShape="0">
            <a:gsLst>
              <a:gs pos="0">
                <a:srgbClr val="4472C4"/>
              </a:gs>
              <a:gs pos="78000">
                <a:srgbClr val="000000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9" name="Rectang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037760" y="6400800"/>
            <a:ext cx="815292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63000"/>
                </a:srgbClr>
              </a:gs>
              <a:gs pos="100000">
                <a:srgbClr val="2F5597"/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38320" y="489600"/>
            <a:ext cx="495720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914400" y="2418480"/>
            <a:ext cx="4710240" cy="3409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algn="r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Response for reset the default password.</a:t>
            </a:r>
          </a:p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3" name="Picture 6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6675120" y="1748880"/>
            <a:ext cx="4957200" cy="2974320"/>
          </a:xfrm>
          <a:prstGeom prst="rect">
            <a:avLst/>
          </a:prstGeom>
          <a:ln w="0">
            <a:noFill/>
          </a:ln>
        </p:spPr>
      </p:pic>
      <p:sp>
        <p:nvSpPr>
          <p:cNvPr id="144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60" y="6401160"/>
            <a:ext cx="12191760" cy="456480"/>
          </a:xfrm>
          <a:prstGeom prst="rect">
            <a:avLst/>
          </a:prstGeom>
          <a:gradFill rotWithShape="0">
            <a:gsLst>
              <a:gs pos="0">
                <a:srgbClr val="4472C4"/>
              </a:gs>
              <a:gs pos="85000">
                <a:srgbClr val="000000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5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037760" y="6400800"/>
            <a:ext cx="815292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26000"/>
                </a:srgbClr>
              </a:gs>
              <a:gs pos="100000">
                <a:srgbClr val="2F5597"/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36520" y="502200"/>
            <a:ext cx="4959360" cy="164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136520" y="2418480"/>
            <a:ext cx="4959360" cy="3522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Request for Admin login with the changed password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9" name="Picture 4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6512400" y="777600"/>
            <a:ext cx="5200560" cy="4888440"/>
          </a:xfrm>
          <a:prstGeom prst="rect">
            <a:avLst/>
          </a:prstGeom>
          <a:ln w="0">
            <a:noFill/>
          </a:ln>
        </p:spPr>
      </p:pic>
      <p:sp>
        <p:nvSpPr>
          <p:cNvPr id="15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60" y="6401160"/>
            <a:ext cx="12191760" cy="456480"/>
          </a:xfrm>
          <a:prstGeom prst="rect">
            <a:avLst/>
          </a:prstGeom>
          <a:gradFill rotWithShape="0">
            <a:gsLst>
              <a:gs pos="0">
                <a:srgbClr val="4472C4"/>
              </a:gs>
              <a:gs pos="78000">
                <a:srgbClr val="000000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037760" y="6400800"/>
            <a:ext cx="815292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63000"/>
                </a:srgbClr>
              </a:gs>
              <a:gs pos="100000">
                <a:srgbClr val="2F5597"/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31080" y="502920"/>
            <a:ext cx="3419640" cy="146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66160" y="1225080"/>
            <a:ext cx="1554120" cy="18000"/>
          </a:xfrm>
          <a:custGeom>
            <a:avLst/>
            <a:gdLst>
              <a:gd name="textAreaLeft" fmla="*/ 0 w 1554120"/>
              <a:gd name="textAreaRight" fmla="*/ 1554480 w 155412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554480" h="18288" fill="none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654440" y="502920"/>
            <a:ext cx="6894360" cy="146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Request  for Admin login with the changed password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For the decoded view of the token, </a:t>
            </a:r>
            <a:r>
              <a:rPr lang="en-US" sz="2200" b="0" u="sng" strike="noStrike" spc="-1">
                <a:solidFill>
                  <a:schemeClr val="dk1"/>
                </a:solidFill>
                <a:uFillTx/>
                <a:latin typeface="Calibri"/>
                <a:hlinkClick r:id="rId2"/>
              </a:rPr>
              <a:t>Visit here</a:t>
            </a:r>
            <a:endParaRPr lang="en-US" sz="22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56" name="Picture 4" descr="A screen 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1900080" y="2291040"/>
            <a:ext cx="8379360" cy="395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 useBgFill="1">
        <p:nvSpPr>
          <p:cNvPr id="158" name="Freeform: Sha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958640" cy="6857640"/>
          </a:xfrm>
          <a:custGeom>
            <a:avLst/>
            <a:gdLst>
              <a:gd name="textAreaLeft" fmla="*/ 0 w 4958640"/>
              <a:gd name="textAreaRight" fmla="*/ 4959000 w 495864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320" dist="3816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 useBgFill="1">
        <p:nvSpPr>
          <p:cNvPr id="159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948560" cy="6857640"/>
          </a:xfrm>
          <a:custGeom>
            <a:avLst/>
            <a:gdLst>
              <a:gd name="textAreaLeft" fmla="*/ 0 w 4948560"/>
              <a:gd name="textAreaRight" fmla="*/ 4948920 w 49485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chemeClr val="dk1"/>
                </a:solidFill>
                <a:latin typeface="Calibri Light"/>
              </a:rPr>
              <a:t>Workflow (Register an Admin by himself)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78080" y="4872960"/>
            <a:ext cx="3933000" cy="1207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Request for admin registration</a:t>
            </a:r>
          </a:p>
        </p:txBody>
      </p:sp>
      <p:sp>
        <p:nvSpPr>
          <p:cNvPr id="162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0960" y="4546800"/>
            <a:ext cx="402300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4" name="Picture 4"/>
          <p:cNvPicPr/>
          <p:nvPr/>
        </p:nvPicPr>
        <p:blipFill>
          <a:blip r:embed="rId2"/>
          <a:stretch/>
        </p:blipFill>
        <p:spPr>
          <a:xfrm>
            <a:off x="5645880" y="625680"/>
            <a:ext cx="5945400" cy="5455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 useBgFill="1">
        <p:nvSpPr>
          <p:cNvPr id="166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455360" cy="6857640"/>
          </a:xfrm>
          <a:custGeom>
            <a:avLst/>
            <a:gdLst>
              <a:gd name="textAreaLeft" fmla="*/ 0 w 4455360"/>
              <a:gd name="textAreaRight" fmla="*/ 4455720 w 44553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20" dist="3816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 useBgFill="1">
        <p:nvSpPr>
          <p:cNvPr id="167" name="Freeform: Shap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446000" cy="6857640"/>
          </a:xfrm>
          <a:custGeom>
            <a:avLst/>
            <a:gdLst>
              <a:gd name="textAreaLeft" fmla="*/ 0 w 4446000"/>
              <a:gd name="textAreaRight" fmla="*/ 4446360 w 4446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71160" y="1161360"/>
            <a:ext cx="3437640" cy="1238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26680"/>
            <a:ext cx="127800" cy="6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6000" y="2443320"/>
            <a:ext cx="338292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71160" y="2718000"/>
            <a:ext cx="3438720" cy="3206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Response for admin registration</a:t>
            </a:r>
          </a:p>
        </p:txBody>
      </p:sp>
      <p:pic>
        <p:nvPicPr>
          <p:cNvPr id="172" name="Picture 6"/>
          <p:cNvPicPr/>
          <p:nvPr/>
        </p:nvPicPr>
        <p:blipFill>
          <a:blip r:embed="rId2"/>
          <a:stretch/>
        </p:blipFill>
        <p:spPr>
          <a:xfrm>
            <a:off x="4901040" y="1195200"/>
            <a:ext cx="6921720" cy="456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 algn="r"/>
            <a:r>
              <a:rPr lang="en-US" sz="40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b="0" strike="noStrike" spc="-1" dirty="0"/>
              <a:t>Creating Super Admin from System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b="0" strike="noStrike" spc="-1" dirty="0"/>
              <a:t>Create Admin by Super Admin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b="0" strike="noStrike" spc="-1" dirty="0"/>
              <a:t>Register Admin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b="0" strike="noStrike" spc="-1" dirty="0"/>
              <a:t>Admin Account approval by Super Admin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b="0" strike="noStrike" spc="-1" dirty="0"/>
              <a:t>All User Account Verify by Email and OTP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b="0" strike="noStrike" spc="-1" dirty="0"/>
              <a:t>All User Reset Password by Email and OTP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b="0" strike="noStrike" spc="-1" dirty="0"/>
              <a:t>All User Sign in (Bearer </a:t>
            </a:r>
            <a:r>
              <a:rPr lang="en-US" b="0" strike="noStrike" spc="-1" dirty="0" err="1"/>
              <a:t>Jwt</a:t>
            </a:r>
            <a:r>
              <a:rPr lang="en-US" b="0" strike="noStrike" spc="-1" dirty="0"/>
              <a:t> Token).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b="0" i="1" strike="noStrike" spc="-1" dirty="0"/>
              <a:t>OTP is expired in 5 minutes. 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b="0" i="1" strike="noStrike" spc="-1" dirty="0"/>
              <a:t>Password Res</a:t>
            </a:r>
            <a:r>
              <a:rPr lang="en-US" i="1" spc="-1" dirty="0"/>
              <a:t>et/Verification Link is expired in 30 minutes.</a:t>
            </a:r>
            <a:endParaRPr lang="en-US" b="0" i="1" strike="noStrike" spc="-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31080" y="502920"/>
            <a:ext cx="3419640" cy="146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5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66160" y="1225080"/>
            <a:ext cx="1554120" cy="18000"/>
          </a:xfrm>
          <a:custGeom>
            <a:avLst/>
            <a:gdLst>
              <a:gd name="textAreaLeft" fmla="*/ 0 w 1554120"/>
              <a:gd name="textAreaRight" fmla="*/ 1554480 w 155412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554480" h="18288" fill="none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654440" y="502920"/>
            <a:ext cx="6894360" cy="146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User instance in DB after register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2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1690560" y="2291040"/>
            <a:ext cx="8798040" cy="395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 useBgFill="1">
        <p:nvSpPr>
          <p:cNvPr id="179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455360" cy="6857640"/>
          </a:xfrm>
          <a:custGeom>
            <a:avLst/>
            <a:gdLst>
              <a:gd name="textAreaLeft" fmla="*/ 0 w 4455360"/>
              <a:gd name="textAreaRight" fmla="*/ 4455720 w 44553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20" dist="3816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 useBgFill="1">
        <p:nvSpPr>
          <p:cNvPr id="180" name="Freeform: Shap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446000" cy="6857640"/>
          </a:xfrm>
          <a:custGeom>
            <a:avLst/>
            <a:gdLst>
              <a:gd name="textAreaLeft" fmla="*/ 0 w 4446000"/>
              <a:gd name="textAreaRight" fmla="*/ 4446360 w 4446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71160" y="1161360"/>
            <a:ext cx="3437640" cy="1238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 dirty="0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26680"/>
            <a:ext cx="127800" cy="6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3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6000" y="2443320"/>
            <a:ext cx="338292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71160" y="2718000"/>
            <a:ext cx="3438720" cy="3206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strike="noStrike" spc="-1">
                <a:solidFill>
                  <a:schemeClr val="dk1"/>
                </a:solidFill>
                <a:latin typeface="Calibri"/>
              </a:rPr>
              <a:t>Request for activating the registered user.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17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5" name="Picture 6"/>
          <p:cNvPicPr/>
          <p:nvPr/>
        </p:nvPicPr>
        <p:blipFill>
          <a:blip r:embed="rId2"/>
          <a:stretch/>
        </p:blipFill>
        <p:spPr>
          <a:xfrm>
            <a:off x="5525640" y="841320"/>
            <a:ext cx="5672880" cy="527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6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 useBgFill="1">
        <p:nvSpPr>
          <p:cNvPr id="187" name="Freeform: Sha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455360" cy="6857640"/>
          </a:xfrm>
          <a:custGeom>
            <a:avLst/>
            <a:gdLst>
              <a:gd name="textAreaLeft" fmla="*/ 0 w 4455360"/>
              <a:gd name="textAreaRight" fmla="*/ 4455720 w 44553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20" dist="3816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 useBgFill="1">
        <p:nvSpPr>
          <p:cNvPr id="188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446000" cy="6857640"/>
          </a:xfrm>
          <a:custGeom>
            <a:avLst/>
            <a:gdLst>
              <a:gd name="textAreaLeft" fmla="*/ 0 w 4446000"/>
              <a:gd name="textAreaRight" fmla="*/ 4446360 w 4446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71160" y="1161360"/>
            <a:ext cx="3437640" cy="1238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strike="noStrike" spc="-1" dirty="0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320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26680"/>
            <a:ext cx="127800" cy="6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6000" y="2443320"/>
            <a:ext cx="338292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71160" y="2718000"/>
            <a:ext cx="4084200" cy="3206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strike="noStrike" spc="-1">
                <a:solidFill>
                  <a:schemeClr val="dk1"/>
                </a:solidFill>
                <a:latin typeface="Calibri"/>
              </a:rPr>
              <a:t>Response for activating the registered user.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17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17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3" name="Picture 4"/>
          <p:cNvPicPr/>
          <p:nvPr/>
        </p:nvPicPr>
        <p:blipFill>
          <a:blip r:embed="rId2"/>
          <a:stretch/>
        </p:blipFill>
        <p:spPr>
          <a:xfrm>
            <a:off x="4901040" y="1056600"/>
            <a:ext cx="6921720" cy="484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31080" y="502920"/>
            <a:ext cx="3419640" cy="146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chemeClr val="dk1"/>
                </a:solidFill>
                <a:latin typeface="Calibri Light"/>
              </a:rPr>
              <a:t>Workflow (Contd.)</a:t>
            </a:r>
            <a:endParaRPr lang="en-US" sz="4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66160" y="1225080"/>
            <a:ext cx="1554120" cy="18000"/>
          </a:xfrm>
          <a:custGeom>
            <a:avLst/>
            <a:gdLst>
              <a:gd name="textAreaLeft" fmla="*/ 0 w 1554120"/>
              <a:gd name="textAreaRight" fmla="*/ 1554480 w 155412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554480" h="18288" fill="none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654440" y="502920"/>
            <a:ext cx="6894360" cy="146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User instance in DB after verify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2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8" name="Picture 4"/>
          <p:cNvPicPr/>
          <p:nvPr/>
        </p:nvPicPr>
        <p:blipFill>
          <a:blip r:embed="rId2"/>
          <a:stretch/>
        </p:blipFill>
        <p:spPr>
          <a:xfrm>
            <a:off x="1738800" y="2291040"/>
            <a:ext cx="8701560" cy="395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42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Workflow(Register User by himself with email verification)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5640572" y="590330"/>
            <a:ext cx="5608830" cy="55667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/>
            <a:r>
              <a:rPr lang="en-US" sz="37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(Contd.)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/>
          <p:cNvPicPr/>
          <p:nvPr/>
        </p:nvPicPr>
        <p:blipFill>
          <a:blip r:embed="rId2"/>
          <a:stretch/>
        </p:blipFill>
        <p:spPr>
          <a:xfrm>
            <a:off x="545238" y="1239049"/>
            <a:ext cx="7608304" cy="4450857"/>
          </a:xfrm>
          <a:prstGeom prst="rect">
            <a:avLst/>
          </a:prstGeom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/>
            <a:r>
              <a:rPr lang="en-US" sz="37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(Contd.)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545238" y="2332743"/>
            <a:ext cx="7608304" cy="2263469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CABF4529-0B82-460D-AB8E-28AA07058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378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6000" b="0" strike="noStrike" spc="-1" dirty="0"/>
              <a:t>Workflow (Contd.)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0" name="Picture 209" descr="A screenshot of a computer&#10;&#10;Description automatically generated"/>
          <p:cNvPicPr/>
          <p:nvPr/>
        </p:nvPicPr>
        <p:blipFill rotWithShape="1">
          <a:blip r:embed="rId2"/>
          <a:srcRect t="14889" r="-1" b="-1"/>
          <a:stretch/>
        </p:blipFill>
        <p:spPr>
          <a:xfrm>
            <a:off x="942597" y="538941"/>
            <a:ext cx="5608830" cy="5632704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60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(Contd.)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" name="Picture 212"/>
          <p:cNvPicPr/>
          <p:nvPr/>
        </p:nvPicPr>
        <p:blipFill>
          <a:blip r:embed="rId2"/>
          <a:stretch/>
        </p:blipFill>
        <p:spPr>
          <a:xfrm>
            <a:off x="5386598" y="1873349"/>
            <a:ext cx="5862804" cy="320416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1" name="Rectangle 22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/>
            <a:r>
              <a:rPr lang="en-US" sz="4000" spc="-1" dirty="0"/>
              <a:t>Admin User Instance after Activation</a:t>
            </a:r>
            <a:endParaRPr lang="en-US" sz="40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1467172" y="2139484"/>
            <a:ext cx="9257656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Technology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48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chemeClr val="dk1"/>
                </a:solidFill>
                <a:latin typeface="Calibri"/>
              </a:rPr>
              <a:t>Backend Web Framework: </a:t>
            </a:r>
            <a:r>
              <a:rPr lang="en-US" sz="2800" b="0" u="sng" strike="noStrike" spc="-1">
                <a:solidFill>
                  <a:schemeClr val="dk1"/>
                </a:solidFill>
                <a:uFillTx/>
                <a:latin typeface="Calibri"/>
                <a:hlinkClick r:id="rId2"/>
              </a:rPr>
              <a:t>Django REST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 and </a:t>
            </a:r>
            <a:r>
              <a:rPr lang="en-US" sz="2800" b="0" u="sng" strike="noStrike" spc="-1">
                <a:solidFill>
                  <a:schemeClr val="dk1"/>
                </a:solidFill>
                <a:uFillTx/>
                <a:latin typeface="Calibri"/>
                <a:hlinkClick r:id="rId3"/>
              </a:rPr>
              <a:t>Django Web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 Framework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chemeClr val="dk1"/>
                </a:solidFill>
                <a:latin typeface="Calibri"/>
              </a:rPr>
              <a:t>Auth: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Json Web Token(JWT) Bearer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Follow </a:t>
            </a:r>
            <a:r>
              <a:rPr lang="en-US" sz="2400" b="0" strike="noStrike" spc="-1">
                <a:solidFill>
                  <a:schemeClr val="dk1"/>
                </a:solidFill>
                <a:latin typeface="Google Sans"/>
              </a:rPr>
              <a:t> </a:t>
            </a:r>
            <a:r>
              <a:rPr lang="en-US" sz="2400" b="0" i="1" strike="noStrike" spc="-1">
                <a:solidFill>
                  <a:schemeClr val="dk1"/>
                </a:solidFill>
                <a:latin typeface="Google Sans"/>
              </a:rPr>
              <a:t>open standard (RFC 7519).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Google Sans"/>
              </a:rPr>
              <a:t>Use for </a:t>
            </a:r>
            <a:r>
              <a:rPr lang="en-US" sz="2400" b="0" i="1" strike="noStrike" spc="-1">
                <a:solidFill>
                  <a:schemeClr val="dk1"/>
                </a:solidFill>
                <a:latin typeface="Google Sans"/>
              </a:rPr>
              <a:t>authorization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Google Sans"/>
              </a:rPr>
              <a:t>Includes </a:t>
            </a:r>
            <a:r>
              <a:rPr lang="en-US" sz="2400" b="0" u="sng" strike="noStrike" spc="-1">
                <a:solidFill>
                  <a:schemeClr val="dk1"/>
                </a:solidFill>
                <a:uFillTx/>
                <a:latin typeface="Google Sans"/>
              </a:rPr>
              <a:t>role</a:t>
            </a:r>
            <a:r>
              <a:rPr lang="en-US" sz="2400" b="0" strike="noStrike" spc="-1">
                <a:solidFill>
                  <a:schemeClr val="dk1"/>
                </a:solidFill>
                <a:latin typeface="Google Sans"/>
              </a:rPr>
              <a:t> and </a:t>
            </a:r>
            <a:r>
              <a:rPr lang="en-US" sz="2400" b="0" u="sng" strike="noStrike" spc="-1">
                <a:solidFill>
                  <a:schemeClr val="dk1"/>
                </a:solidFill>
                <a:uFillTx/>
                <a:latin typeface="Google Sans"/>
              </a:rPr>
              <a:t>permissions</a:t>
            </a:r>
            <a:r>
              <a:rPr lang="en-US" sz="2400" b="0" strike="noStrike" spc="-1">
                <a:solidFill>
                  <a:schemeClr val="dk1"/>
                </a:solidFill>
                <a:latin typeface="Google Sans"/>
              </a:rPr>
              <a:t> in </a:t>
            </a:r>
            <a:r>
              <a:rPr lang="en-US" sz="2400" b="0" i="1" strike="noStrike" spc="-1">
                <a:solidFill>
                  <a:schemeClr val="dk1"/>
                </a:solidFill>
                <a:latin typeface="Google Sans"/>
              </a:rPr>
              <a:t>claims</a:t>
            </a:r>
            <a:r>
              <a:rPr lang="en-US" sz="2400" b="0" strike="noStrike" spc="-1">
                <a:solidFill>
                  <a:schemeClr val="dk1"/>
                </a:solidFill>
                <a:latin typeface="Google Sans"/>
              </a:rPr>
              <a:t>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Google Sans"/>
              </a:rPr>
              <a:t>Containerization: </a:t>
            </a:r>
            <a:r>
              <a:rPr lang="en-US" sz="2800" b="0" u="sng" strike="noStrike" spc="-1">
                <a:solidFill>
                  <a:schemeClr val="dk1"/>
                </a:solidFill>
                <a:uFillTx/>
                <a:latin typeface="Google Sans"/>
                <a:hlinkClick r:id="rId4"/>
              </a:rPr>
              <a:t>Docker</a:t>
            </a:r>
            <a:r>
              <a:rPr lang="en-US" sz="2800" b="0" strike="noStrike" spc="-1">
                <a:solidFill>
                  <a:schemeClr val="dk1"/>
                </a:solidFill>
                <a:latin typeface="Google Sans"/>
              </a:rPr>
              <a:t>(esp. </a:t>
            </a:r>
            <a:r>
              <a:rPr lang="en-US" sz="2800" b="0" u="sng" strike="noStrike" spc="-1">
                <a:solidFill>
                  <a:schemeClr val="dk1"/>
                </a:solidFill>
                <a:uFillTx/>
                <a:latin typeface="Google Sans"/>
                <a:hlinkClick r:id="rId5"/>
              </a:rPr>
              <a:t>Docker-compose</a:t>
            </a:r>
            <a:r>
              <a:rPr lang="en-US" sz="2800" b="0" strike="noStrike" spc="-1">
                <a:solidFill>
                  <a:schemeClr val="dk1"/>
                </a:solidFill>
                <a:latin typeface="Google Sans"/>
              </a:rPr>
              <a:t>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Google Sans"/>
              </a:rPr>
              <a:t>SMTP Service: </a:t>
            </a:r>
            <a:r>
              <a:rPr lang="en-US" sz="2800" b="0" u="sng" strike="noStrike" spc="-1">
                <a:solidFill>
                  <a:schemeClr val="dk1"/>
                </a:solidFill>
                <a:uFillTx/>
                <a:latin typeface="Google Sans"/>
                <a:hlinkClick r:id="rId6"/>
              </a:rPr>
              <a:t>Mailgun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Google Sans"/>
              </a:rPr>
              <a:t>OTP Service: </a:t>
            </a:r>
            <a:r>
              <a:rPr lang="en-US" sz="2800" b="0" u="sng" strike="noStrike" spc="-1">
                <a:solidFill>
                  <a:schemeClr val="dk1"/>
                </a:solidFill>
                <a:uFillTx/>
                <a:latin typeface="Google Sans"/>
                <a:hlinkClick r:id="rId7"/>
              </a:rPr>
              <a:t>Twillo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Google Sans"/>
              </a:rPr>
              <a:t>Database: </a:t>
            </a:r>
            <a:r>
              <a:rPr lang="en-US" sz="2800" b="0" u="sng" strike="noStrike" spc="-1">
                <a:solidFill>
                  <a:schemeClr val="dk1"/>
                </a:solidFill>
                <a:uFillTx/>
                <a:latin typeface="Google Sans"/>
                <a:hlinkClick r:id="rId8"/>
              </a:rPr>
              <a:t>SQLite</a:t>
            </a:r>
            <a:r>
              <a:rPr lang="en-US" sz="2800" b="0" strike="noStrike" spc="-1">
                <a:solidFill>
                  <a:schemeClr val="dk1"/>
                </a:solidFill>
                <a:latin typeface="Google Sans"/>
              </a:rPr>
              <a:t> for Development, </a:t>
            </a:r>
            <a:r>
              <a:rPr lang="en-US" sz="2800" b="0" u="sng" strike="noStrike" spc="-1">
                <a:solidFill>
                  <a:schemeClr val="dk1"/>
                </a:solidFill>
                <a:uFillTx/>
                <a:latin typeface="Google Sans"/>
                <a:hlinkClick r:id="rId9"/>
              </a:rPr>
              <a:t>Postgres</a:t>
            </a:r>
            <a:r>
              <a:rPr lang="en-US" sz="2800" b="0" strike="noStrike" spc="-1">
                <a:solidFill>
                  <a:schemeClr val="dk1"/>
                </a:solidFill>
                <a:latin typeface="Google Sans"/>
              </a:rPr>
              <a:t> for Deployment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Google Sans"/>
              </a:rPr>
              <a:t>API Documentation: OpenAPI Swagger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/>
            <a:r>
              <a:rPr lang="en-US" sz="48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400" b="0" strike="noStrike" spc="-1" dirty="0"/>
              <a:t>The process is same for create Admin by Super Admin by email verification and Change password by email verification.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400" b="0" strike="noStrike" spc="-1" dirty="0"/>
              <a:t>The other functionalities will be shown in live demo.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400" b="0" strike="noStrike" spc="-1" dirty="0"/>
              <a:t>Q/A Session.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00"/>
                </a:srgbClr>
              </a:gs>
              <a:gs pos="100000">
                <a:srgbClr val="2F5597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0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0">
                <a:srgbClr val="4472C4">
                  <a:alpha val="41000"/>
                </a:srgbClr>
              </a:gs>
              <a:gs pos="74000">
                <a:srgbClr val="8FAADC">
                  <a:alpha val="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0">
                <a:srgbClr val="000000">
                  <a:alpha val="63000"/>
                </a:srgbClr>
              </a:gs>
              <a:gs pos="78000">
                <a:srgbClr val="4472C4">
                  <a:alpha val="15000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99840" y="248040"/>
            <a:ext cx="7063200" cy="115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Database Description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3" name="Content Placeholder 4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858240" y="1966320"/>
            <a:ext cx="10475280" cy="445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lt1"/>
                </a:solidFill>
                <a:latin typeface="Calibri Light"/>
              </a:rPr>
              <a:t>RESTAPI Design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6" name="Content Placeholder 4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895680" y="1675080"/>
            <a:ext cx="10400040" cy="439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Database Description(Contd.)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Separate Password Table.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Salt is stored in Child User tables to encrypt special key for finding the password.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Used </a:t>
            </a:r>
            <a:r>
              <a:rPr lang="en-US" sz="2800" b="0" i="1" strike="noStrike" spc="-1">
                <a:solidFill>
                  <a:schemeClr val="dk1"/>
                </a:solidFill>
                <a:latin typeface="Calibri"/>
              </a:rPr>
              <a:t>bcrypt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 algorithm for hashing the password and special key.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C0D0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0D0E"/>
                </a:solidFill>
                <a:latin typeface="-apple-system"/>
              </a:rPr>
              <a:t>The salt is incorporated into the hash for bcrypt.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C0D0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0D0E"/>
                </a:solidFill>
                <a:latin typeface="-apple-system"/>
              </a:rPr>
              <a:t>Permissions maintained through a master table.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-639360" y="639720"/>
            <a:ext cx="6857640" cy="557892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-393120" y="395640"/>
            <a:ext cx="6345720" cy="5575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2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528560" y="2819160"/>
            <a:ext cx="2501640" cy="5575680"/>
          </a:xfrm>
          <a:prstGeom prst="rect">
            <a:avLst/>
          </a:prstGeom>
          <a:gradFill rotWithShape="0">
            <a:gsLst>
              <a:gs pos="2000">
                <a:srgbClr val="4472C4">
                  <a:alpha val="29000"/>
                </a:srgb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3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-425880" y="853200"/>
            <a:ext cx="6857640" cy="515196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11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Oval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6097800">
            <a:off x="819360" y="1128240"/>
            <a:ext cx="4317840" cy="4317840"/>
          </a:xfrm>
          <a:prstGeom prst="ellipse">
            <a:avLst/>
          </a:prstGeom>
          <a:gradFill rotWithShape="0">
            <a:gsLst>
              <a:gs pos="39000">
                <a:srgbClr val="4472C4">
                  <a:alpha val="0"/>
                </a:srgbClr>
              </a:gs>
              <a:gs pos="100000">
                <a:srgbClr val="8FAADC">
                  <a:alpha val="15000"/>
                </a:srgbClr>
              </a:gs>
            </a:gsLst>
            <a:lin ang="189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59880" y="891720"/>
            <a:ext cx="4411800" cy="3030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r" defTabSz="91440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Service Aritechture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6" name="Content Placeholder 4"/>
          <p:cNvPicPr/>
          <p:nvPr/>
        </p:nvPicPr>
        <p:blipFill>
          <a:blip r:embed="rId2"/>
          <a:srcRect l="18999" t="11726" r="17214" b="11355"/>
          <a:stretch/>
        </p:blipFill>
        <p:spPr>
          <a:xfrm>
            <a:off x="7047360" y="147240"/>
            <a:ext cx="3629520" cy="6657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Implementation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See </a:t>
            </a:r>
            <a:r>
              <a:rPr lang="en-US" sz="2800" b="0" u="sng" strike="noStrike" spc="-1">
                <a:solidFill>
                  <a:schemeClr val="dk1"/>
                </a:solidFill>
                <a:uFillTx/>
                <a:latin typeface="Calibri"/>
                <a:hlinkClick r:id="rId2"/>
              </a:rPr>
              <a:t>source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In the next slides, we will see the flow of register, verification and reset password, login for user.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75320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Workflow (Register an Admin by Super Admin)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420920"/>
            <a:ext cx="10515240" cy="475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Create Super User</a:t>
            </a: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Generate Access Token</a:t>
            </a: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2"/>
          <a:stretch/>
        </p:blipFill>
        <p:spPr>
          <a:xfrm>
            <a:off x="1351440" y="1878840"/>
            <a:ext cx="9488880" cy="80136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6"/>
          <p:cNvPicPr/>
          <p:nvPr/>
        </p:nvPicPr>
        <p:blipFill>
          <a:blip r:embed="rId3"/>
          <a:stretch/>
        </p:blipFill>
        <p:spPr>
          <a:xfrm>
            <a:off x="3814200" y="3415320"/>
            <a:ext cx="4563000" cy="307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487</Words>
  <Application>Microsoft Office PowerPoint</Application>
  <PresentationFormat>Widescreen</PresentationFormat>
  <Paragraphs>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Google Sans</vt:lpstr>
      <vt:lpstr>Symbol</vt:lpstr>
      <vt:lpstr>Times New Roman</vt:lpstr>
      <vt:lpstr>Wingdings</vt:lpstr>
      <vt:lpstr>Office Theme</vt:lpstr>
      <vt:lpstr>Office Theme</vt:lpstr>
      <vt:lpstr>User Management System</vt:lpstr>
      <vt:lpstr>Features</vt:lpstr>
      <vt:lpstr>Technology</vt:lpstr>
      <vt:lpstr>Database Description</vt:lpstr>
      <vt:lpstr>RESTAPI Design</vt:lpstr>
      <vt:lpstr>Database Description(Contd.)</vt:lpstr>
      <vt:lpstr>Service Aritechture</vt:lpstr>
      <vt:lpstr>Implementation</vt:lpstr>
      <vt:lpstr>Workflow (Register an Admin by Super Admin)</vt:lpstr>
      <vt:lpstr>Workflow (Contd.)</vt:lpstr>
      <vt:lpstr>Workflow (Contd.)</vt:lpstr>
      <vt:lpstr>Workflow (Contd.)</vt:lpstr>
      <vt:lpstr>Workflow (Contd.)</vt:lpstr>
      <vt:lpstr>Workflow (Contd.)</vt:lpstr>
      <vt:lpstr>Workflow (Contd.)</vt:lpstr>
      <vt:lpstr>Workflow (Contd.)</vt:lpstr>
      <vt:lpstr>Workflow (Contd.)</vt:lpstr>
      <vt:lpstr>Workflow (Register an Admin by himself)</vt:lpstr>
      <vt:lpstr>Workflow (Contd.)</vt:lpstr>
      <vt:lpstr>Workflow (Contd.)</vt:lpstr>
      <vt:lpstr>Workflow (Contd.)</vt:lpstr>
      <vt:lpstr>Workflow (Contd.)</vt:lpstr>
      <vt:lpstr>Workflow (Contd.)</vt:lpstr>
      <vt:lpstr>Workflow(Register User by himself with email verification)</vt:lpstr>
      <vt:lpstr>Workflow (Contd.)</vt:lpstr>
      <vt:lpstr>Workflow (Contd.)</vt:lpstr>
      <vt:lpstr>Workflow (Contd.)</vt:lpstr>
      <vt:lpstr>Workflow (Contd.)</vt:lpstr>
      <vt:lpstr>Admin User Instance after Activation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Management System</dc:title>
  <dc:subject/>
  <dc:creator>Mahir Mahbub</dc:creator>
  <dc:description/>
  <cp:lastModifiedBy>Mahir Mahbub</cp:lastModifiedBy>
  <cp:revision>13</cp:revision>
  <dcterms:created xsi:type="dcterms:W3CDTF">2023-11-22T01:07:18Z</dcterms:created>
  <dcterms:modified xsi:type="dcterms:W3CDTF">2023-11-23T04:16:48Z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24</vt:i4>
  </property>
</Properties>
</file>