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 id="2147483700" r:id="rId3"/>
    <p:sldMasterId id="2147483724" r:id="rId4"/>
    <p:sldMasterId id="2147483760" r:id="rId5"/>
  </p:sldMasterIdLst>
  <p:notesMasterIdLst>
    <p:notesMasterId r:id="rId41"/>
  </p:notesMasterIdLst>
  <p:sldIdLst>
    <p:sldId id="321" r:id="rId6"/>
    <p:sldId id="272" r:id="rId7"/>
    <p:sldId id="322" r:id="rId8"/>
    <p:sldId id="323" r:id="rId9"/>
    <p:sldId id="260" r:id="rId10"/>
    <p:sldId id="261" r:id="rId11"/>
    <p:sldId id="324" r:id="rId12"/>
    <p:sldId id="325" r:id="rId13"/>
    <p:sldId id="326" r:id="rId14"/>
    <p:sldId id="327"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328" r:id="rId38"/>
    <p:sldId id="329" r:id="rId39"/>
    <p:sldId id="29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29" autoAdjust="0"/>
    <p:restoredTop sz="94660"/>
  </p:normalViewPr>
  <p:slideViewPr>
    <p:cSldViewPr>
      <p:cViewPr>
        <p:scale>
          <a:sx n="63" d="100"/>
          <a:sy n="63" d="100"/>
        </p:scale>
        <p:origin x="1564" y="1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70FD90-E5C5-46C5-9FC9-555D565796CC}" type="datetimeFigureOut">
              <a:rPr lang="en-US" smtClean="0"/>
              <a:t>4/4/2024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417726-E9B2-417D-8E94-E7BC896182E5}" type="slidenum">
              <a:rPr lang="en-US" smtClean="0"/>
              <a:t>‹#›</a:t>
            </a:fld>
            <a:endParaRPr lang="en-US"/>
          </a:p>
        </p:txBody>
      </p:sp>
    </p:spTree>
    <p:extLst>
      <p:ext uri="{BB962C8B-B14F-4D97-AF65-F5344CB8AC3E}">
        <p14:creationId xmlns:p14="http://schemas.microsoft.com/office/powerpoint/2010/main" val="3877075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lvl1pPr>
              <a:defRPr>
                <a:latin typeface="Calibri" pitchFamily="34" charset="0"/>
              </a:defRPr>
            </a:lvl1pPr>
          </a:lstStyle>
          <a:p>
            <a:r>
              <a:rPr lang="de-DE"/>
              <a:t>Titelmasterformat durch Klicken bearbeiten</a:t>
            </a:r>
          </a:p>
        </p:txBody>
      </p:sp>
      <p:sp>
        <p:nvSpPr>
          <p:cNvPr id="3" name="Untertitel 2"/>
          <p:cNvSpPr>
            <a:spLocks noGrp="1"/>
          </p:cNvSpPr>
          <p:nvPr>
            <p:ph type="subTitle" idx="1"/>
          </p:nvPr>
        </p:nvSpPr>
        <p:spPr>
          <a:xfrm>
            <a:off x="1371600" y="3886200"/>
            <a:ext cx="6400800" cy="1752600"/>
          </a:xfrm>
        </p:spPr>
        <p:txBody>
          <a:bodyPr/>
          <a:lstStyle>
            <a:lvl1pPr marL="0" indent="0" algn="ctr">
              <a:buNone/>
              <a:defRPr>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p>
        </p:txBody>
      </p:sp>
    </p:spTree>
    <p:extLst>
      <p:ext uri="{BB962C8B-B14F-4D97-AF65-F5344CB8AC3E}">
        <p14:creationId xmlns:p14="http://schemas.microsoft.com/office/powerpoint/2010/main" val="1669638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7"/>
          <p:cNvSpPr>
            <a:spLocks noGrp="1" noChangeArrowheads="1"/>
          </p:cNvSpPr>
          <p:nvPr>
            <p:ph type="ftr" sz="quarter" idx="10"/>
          </p:nvPr>
        </p:nvSpPr>
        <p:spPr/>
        <p:txBody>
          <a:bodyPr/>
          <a:lstStyle>
            <a:lvl1pPr>
              <a:defRPr dirty="0"/>
            </a:lvl1pPr>
          </a:lstStyle>
          <a:p>
            <a:pPr>
              <a:defRPr/>
            </a:pPr>
            <a:r>
              <a:rPr lang="de-DE">
                <a:solidFill>
                  <a:srgbClr val="000000"/>
                </a:solidFill>
              </a:rPr>
              <a:t>Markus Zanker, University Klagenfurt, markus.zanker@uni-klu.ac.at</a:t>
            </a:r>
          </a:p>
        </p:txBody>
      </p:sp>
    </p:spTree>
    <p:extLst>
      <p:ext uri="{BB962C8B-B14F-4D97-AF65-F5344CB8AC3E}">
        <p14:creationId xmlns:p14="http://schemas.microsoft.com/office/powerpoint/2010/main" val="2080618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28600"/>
            <a:ext cx="2057400" cy="5897563"/>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457200" y="228600"/>
            <a:ext cx="6019800" cy="5897563"/>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7"/>
          <p:cNvSpPr>
            <a:spLocks noGrp="1" noChangeArrowheads="1"/>
          </p:cNvSpPr>
          <p:nvPr>
            <p:ph type="ftr" sz="quarter" idx="10"/>
          </p:nvPr>
        </p:nvSpPr>
        <p:spPr/>
        <p:txBody>
          <a:bodyPr/>
          <a:lstStyle>
            <a:lvl1pPr>
              <a:defRPr dirty="0"/>
            </a:lvl1pPr>
          </a:lstStyle>
          <a:p>
            <a:pPr>
              <a:defRPr/>
            </a:pPr>
            <a:r>
              <a:rPr lang="de-DE">
                <a:solidFill>
                  <a:srgbClr val="000000"/>
                </a:solidFill>
              </a:rPr>
              <a:t>Markus Zanker, University Klagenfurt, markus.zanker@uni-klu.ac.at</a:t>
            </a:r>
          </a:p>
        </p:txBody>
      </p:sp>
    </p:spTree>
    <p:extLst>
      <p:ext uri="{BB962C8B-B14F-4D97-AF65-F5344CB8AC3E}">
        <p14:creationId xmlns:p14="http://schemas.microsoft.com/office/powerpoint/2010/main" val="1562022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1143000"/>
          </a:xfrm>
        </p:spPr>
        <p:txBody>
          <a:bodyPr/>
          <a:lstStyle/>
          <a:p>
            <a:r>
              <a:rPr lang="de-DE"/>
              <a:t>Titelmasterformat durch Klicken bearbeiten</a:t>
            </a:r>
          </a:p>
        </p:txBody>
      </p:sp>
      <p:sp>
        <p:nvSpPr>
          <p:cNvPr id="3" name="Textplatzhalter 2"/>
          <p:cNvSpPr>
            <a:spLocks noGrp="1"/>
          </p:cNvSpPr>
          <p:nvPr>
            <p:ph type="body" sz="half" idx="1"/>
          </p:nvPr>
        </p:nvSpPr>
        <p:spPr>
          <a:xfrm>
            <a:off x="457200" y="1600200"/>
            <a:ext cx="4038600" cy="4525963"/>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600200"/>
            <a:ext cx="4038600" cy="4525963"/>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7"/>
          <p:cNvSpPr>
            <a:spLocks noGrp="1" noChangeArrowheads="1"/>
          </p:cNvSpPr>
          <p:nvPr>
            <p:ph type="ftr" sz="quarter" idx="10"/>
          </p:nvPr>
        </p:nvSpPr>
        <p:spPr/>
        <p:txBody>
          <a:bodyPr/>
          <a:lstStyle>
            <a:lvl1pPr>
              <a:defRPr dirty="0"/>
            </a:lvl1pPr>
          </a:lstStyle>
          <a:p>
            <a:pPr>
              <a:defRPr/>
            </a:pPr>
            <a:r>
              <a:rPr lang="de-DE">
                <a:solidFill>
                  <a:srgbClr val="000000"/>
                </a:solidFill>
              </a:rPr>
              <a:t>Markus Zanker, University Klagenfurt, markus.zanker@uni-klu.ac.at</a:t>
            </a:r>
          </a:p>
        </p:txBody>
      </p:sp>
    </p:spTree>
    <p:extLst>
      <p:ext uri="{BB962C8B-B14F-4D97-AF65-F5344CB8AC3E}">
        <p14:creationId xmlns:p14="http://schemas.microsoft.com/office/powerpoint/2010/main" val="1126823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el, Text und 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1143000"/>
          </a:xfrm>
        </p:spPr>
        <p:txBody>
          <a:bodyPr/>
          <a:lstStyle/>
          <a:p>
            <a:r>
              <a:rPr lang="de-DE"/>
              <a:t>Titelmasterformat durch Klicken bearbeiten</a:t>
            </a:r>
          </a:p>
        </p:txBody>
      </p:sp>
      <p:sp>
        <p:nvSpPr>
          <p:cNvPr id="3" name="Textplatzhalter 2"/>
          <p:cNvSpPr>
            <a:spLocks noGrp="1"/>
          </p:cNvSpPr>
          <p:nvPr>
            <p:ph type="body" sz="half" idx="1"/>
          </p:nvPr>
        </p:nvSpPr>
        <p:spPr>
          <a:xfrm>
            <a:off x="457200" y="1600200"/>
            <a:ext cx="4038600" cy="4525963"/>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quarter" idx="2"/>
          </p:nvPr>
        </p:nvSpPr>
        <p:spPr>
          <a:xfrm>
            <a:off x="4648200" y="1600200"/>
            <a:ext cx="4038600" cy="2185988"/>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Inhaltsplatzhalter 4"/>
          <p:cNvSpPr>
            <a:spLocks noGrp="1"/>
          </p:cNvSpPr>
          <p:nvPr>
            <p:ph sz="quarter" idx="3"/>
          </p:nvPr>
        </p:nvSpPr>
        <p:spPr>
          <a:xfrm>
            <a:off x="4648200" y="3938588"/>
            <a:ext cx="4038600" cy="2187575"/>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Rectangle 7"/>
          <p:cNvSpPr>
            <a:spLocks noGrp="1" noChangeArrowheads="1"/>
          </p:cNvSpPr>
          <p:nvPr>
            <p:ph type="ftr" sz="quarter" idx="10"/>
          </p:nvPr>
        </p:nvSpPr>
        <p:spPr/>
        <p:txBody>
          <a:bodyPr/>
          <a:lstStyle>
            <a:lvl1pPr>
              <a:defRPr dirty="0"/>
            </a:lvl1pPr>
          </a:lstStyle>
          <a:p>
            <a:pPr>
              <a:defRPr/>
            </a:pPr>
            <a:r>
              <a:rPr lang="de-DE">
                <a:solidFill>
                  <a:srgbClr val="000000"/>
                </a:solidFill>
              </a:rPr>
              <a:t>Markus Zanker, University Klagenfurt, markus.zanker@uni-klu.ac.at</a:t>
            </a:r>
          </a:p>
        </p:txBody>
      </p:sp>
    </p:spTree>
    <p:extLst>
      <p:ext uri="{BB962C8B-B14F-4D97-AF65-F5344CB8AC3E}">
        <p14:creationId xmlns:p14="http://schemas.microsoft.com/office/powerpoint/2010/main" val="2189833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lvl1pPr>
              <a:defRPr>
                <a:latin typeface="Calibri" pitchFamily="34" charset="0"/>
              </a:defRPr>
            </a:lvl1pPr>
          </a:lstStyle>
          <a:p>
            <a:r>
              <a:rPr lang="de-DE"/>
              <a:t>Titelmasterformat durch Klicken bearbeiten</a:t>
            </a:r>
          </a:p>
        </p:txBody>
      </p:sp>
      <p:sp>
        <p:nvSpPr>
          <p:cNvPr id="3" name="Untertitel 2"/>
          <p:cNvSpPr>
            <a:spLocks noGrp="1"/>
          </p:cNvSpPr>
          <p:nvPr>
            <p:ph type="subTitle" idx="1"/>
          </p:nvPr>
        </p:nvSpPr>
        <p:spPr>
          <a:xfrm>
            <a:off x="1371600" y="3886200"/>
            <a:ext cx="6400800" cy="1752600"/>
          </a:xfrm>
        </p:spPr>
        <p:txBody>
          <a:bodyPr/>
          <a:lstStyle>
            <a:lvl1pPr marL="0" indent="0" algn="ctr">
              <a:buNone/>
              <a:defRPr>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p>
        </p:txBody>
      </p:sp>
    </p:spTree>
    <p:extLst>
      <p:ext uri="{BB962C8B-B14F-4D97-AF65-F5344CB8AC3E}">
        <p14:creationId xmlns:p14="http://schemas.microsoft.com/office/powerpoint/2010/main" val="1170660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Calibri" pitchFamily="34" charset="0"/>
              </a:defRPr>
            </a:lvl1pPr>
          </a:lstStyle>
          <a:p>
            <a:r>
              <a:rPr lang="de-DE"/>
              <a:t>Titelmasterformat durch Klicken bearbeiten</a:t>
            </a:r>
          </a:p>
        </p:txBody>
      </p:sp>
      <p:sp>
        <p:nvSpPr>
          <p:cNvPr id="3" name="Inhaltsplatzhalter 2"/>
          <p:cNvSpPr>
            <a:spLocks noGrp="1"/>
          </p:cNvSpPr>
          <p:nvPr>
            <p:ph idx="1"/>
          </p:nvPr>
        </p:nvSpPr>
        <p:spPr/>
        <p:txBody>
          <a:bodyPr/>
          <a:lstStyle>
            <a:lvl1pPr>
              <a:spcBef>
                <a:spcPts val="1200"/>
              </a:spcBef>
              <a:buFont typeface="Wingdings" pitchFamily="2" charset="2"/>
              <a:buChar char="§"/>
              <a:defRPr b="1">
                <a:latin typeface="Calibri" pitchFamily="34" charset="0"/>
              </a:defRPr>
            </a:lvl1pPr>
            <a:lvl2pPr>
              <a:defRPr>
                <a:latin typeface="Calibri" pitchFamily="34" charset="0"/>
              </a:defRPr>
            </a:lvl2pPr>
            <a:lvl3pPr>
              <a:buFont typeface="Wingdings" pitchFamily="2" charset="2"/>
              <a:buChar char="§"/>
              <a:defRPr>
                <a:latin typeface="Calibri" pitchFamily="34" charset="0"/>
              </a:defRPr>
            </a:lvl3pPr>
            <a:lvl4pPr>
              <a:defRPr>
                <a:latin typeface="Calibri" pitchFamily="34" charset="0"/>
              </a:defRPr>
            </a:lvl4pPr>
            <a:lvl5pPr>
              <a:defRPr>
                <a:latin typeface="Calibri" pitchFamily="34" charset="0"/>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993834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Rectangle 7"/>
          <p:cNvSpPr>
            <a:spLocks noGrp="1" noChangeArrowheads="1"/>
          </p:cNvSpPr>
          <p:nvPr>
            <p:ph type="ftr" sz="quarter" idx="10"/>
          </p:nvPr>
        </p:nvSpPr>
        <p:spPr/>
        <p:txBody>
          <a:bodyPr/>
          <a:lstStyle>
            <a:lvl1pPr>
              <a:defRPr dirty="0"/>
            </a:lvl1pPr>
          </a:lstStyle>
          <a:p>
            <a:pPr>
              <a:defRPr/>
            </a:pPr>
            <a:r>
              <a:rPr lang="de-DE">
                <a:solidFill>
                  <a:srgbClr val="000000"/>
                </a:solidFill>
              </a:rPr>
              <a:t>Markus Zanker, University Klagenfurt, markus.zanker@uni-klu.ac.at</a:t>
            </a:r>
          </a:p>
        </p:txBody>
      </p:sp>
    </p:spTree>
    <p:extLst>
      <p:ext uri="{BB962C8B-B14F-4D97-AF65-F5344CB8AC3E}">
        <p14:creationId xmlns:p14="http://schemas.microsoft.com/office/powerpoint/2010/main" val="2921111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7"/>
          <p:cNvSpPr>
            <a:spLocks noGrp="1" noChangeArrowheads="1"/>
          </p:cNvSpPr>
          <p:nvPr>
            <p:ph type="ftr" sz="quarter" idx="10"/>
          </p:nvPr>
        </p:nvSpPr>
        <p:spPr/>
        <p:txBody>
          <a:bodyPr/>
          <a:lstStyle>
            <a:lvl1pPr>
              <a:defRPr dirty="0"/>
            </a:lvl1pPr>
          </a:lstStyle>
          <a:p>
            <a:pPr>
              <a:defRPr/>
            </a:pPr>
            <a:r>
              <a:rPr lang="de-DE">
                <a:solidFill>
                  <a:srgbClr val="000000"/>
                </a:solidFill>
              </a:rPr>
              <a:t>Markus Zanker, University Klagenfurt, markus.zanker@uni-klu.ac.at</a:t>
            </a:r>
          </a:p>
        </p:txBody>
      </p:sp>
    </p:spTree>
    <p:extLst>
      <p:ext uri="{BB962C8B-B14F-4D97-AF65-F5344CB8AC3E}">
        <p14:creationId xmlns:p14="http://schemas.microsoft.com/office/powerpoint/2010/main" val="33778791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Rectangle 7"/>
          <p:cNvSpPr>
            <a:spLocks noGrp="1" noChangeArrowheads="1"/>
          </p:cNvSpPr>
          <p:nvPr>
            <p:ph type="ftr" sz="quarter" idx="10"/>
          </p:nvPr>
        </p:nvSpPr>
        <p:spPr/>
        <p:txBody>
          <a:bodyPr/>
          <a:lstStyle>
            <a:lvl1pPr>
              <a:defRPr dirty="0"/>
            </a:lvl1pPr>
          </a:lstStyle>
          <a:p>
            <a:pPr>
              <a:defRPr/>
            </a:pPr>
            <a:r>
              <a:rPr lang="de-DE">
                <a:solidFill>
                  <a:srgbClr val="000000"/>
                </a:solidFill>
              </a:rPr>
              <a:t>Markus Zanker, University Klagenfurt, markus.zanker@uni-klu.ac.at</a:t>
            </a:r>
          </a:p>
        </p:txBody>
      </p:sp>
    </p:spTree>
    <p:extLst>
      <p:ext uri="{BB962C8B-B14F-4D97-AF65-F5344CB8AC3E}">
        <p14:creationId xmlns:p14="http://schemas.microsoft.com/office/powerpoint/2010/main" val="34682544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7"/>
          <p:cNvSpPr>
            <a:spLocks noGrp="1" noChangeArrowheads="1"/>
          </p:cNvSpPr>
          <p:nvPr>
            <p:ph type="ftr" sz="quarter" idx="10"/>
          </p:nvPr>
        </p:nvSpPr>
        <p:spPr/>
        <p:txBody>
          <a:bodyPr/>
          <a:lstStyle>
            <a:lvl1pPr>
              <a:defRPr dirty="0"/>
            </a:lvl1pPr>
          </a:lstStyle>
          <a:p>
            <a:pPr>
              <a:defRPr/>
            </a:pPr>
            <a:r>
              <a:rPr lang="de-DE">
                <a:solidFill>
                  <a:srgbClr val="000000"/>
                </a:solidFill>
              </a:rPr>
              <a:t>Markus Zanker, University Klagenfurt, markus.zanker@uni-klu.ac.at</a:t>
            </a:r>
          </a:p>
        </p:txBody>
      </p:sp>
    </p:spTree>
    <p:extLst>
      <p:ext uri="{BB962C8B-B14F-4D97-AF65-F5344CB8AC3E}">
        <p14:creationId xmlns:p14="http://schemas.microsoft.com/office/powerpoint/2010/main" val="4108654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Calibri" pitchFamily="34" charset="0"/>
              </a:defRPr>
            </a:lvl1pPr>
          </a:lstStyle>
          <a:p>
            <a:r>
              <a:rPr lang="de-DE"/>
              <a:t>Titelmasterformat durch Klicken bearbeiten</a:t>
            </a:r>
          </a:p>
        </p:txBody>
      </p:sp>
      <p:sp>
        <p:nvSpPr>
          <p:cNvPr id="3" name="Inhaltsplatzhalter 2"/>
          <p:cNvSpPr>
            <a:spLocks noGrp="1"/>
          </p:cNvSpPr>
          <p:nvPr>
            <p:ph idx="1"/>
          </p:nvPr>
        </p:nvSpPr>
        <p:spPr/>
        <p:txBody>
          <a:bodyPr/>
          <a:lstStyle>
            <a:lvl1pPr>
              <a:spcBef>
                <a:spcPts val="1200"/>
              </a:spcBef>
              <a:buFont typeface="Wingdings" pitchFamily="2" charset="2"/>
              <a:buChar char="§"/>
              <a:defRPr b="1">
                <a:latin typeface="Calibri" pitchFamily="34" charset="0"/>
              </a:defRPr>
            </a:lvl1pPr>
            <a:lvl2pPr>
              <a:defRPr>
                <a:latin typeface="Calibri" pitchFamily="34" charset="0"/>
              </a:defRPr>
            </a:lvl2pPr>
            <a:lvl3pPr>
              <a:buFont typeface="Wingdings" pitchFamily="2" charset="2"/>
              <a:buChar char="§"/>
              <a:defRPr>
                <a:latin typeface="Calibri" pitchFamily="34" charset="0"/>
              </a:defRPr>
            </a:lvl3pPr>
            <a:lvl4pPr>
              <a:defRPr>
                <a:latin typeface="Calibri" pitchFamily="34" charset="0"/>
              </a:defRPr>
            </a:lvl4pPr>
            <a:lvl5pPr>
              <a:defRPr>
                <a:latin typeface="Calibri" pitchFamily="34" charset="0"/>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9175696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p:txBody>
          <a:bodyPr/>
          <a:lstStyle>
            <a:lvl1pPr>
              <a:defRPr dirty="0"/>
            </a:lvl1pPr>
          </a:lstStyle>
          <a:p>
            <a:pPr>
              <a:defRPr/>
            </a:pPr>
            <a:r>
              <a:rPr lang="de-DE">
                <a:solidFill>
                  <a:srgbClr val="000000"/>
                </a:solidFill>
              </a:rPr>
              <a:t>Markus Zanker, University Klagenfurt, markus.zanker@uni-klu.ac.at</a:t>
            </a:r>
          </a:p>
        </p:txBody>
      </p:sp>
    </p:spTree>
    <p:extLst>
      <p:ext uri="{BB962C8B-B14F-4D97-AF65-F5344CB8AC3E}">
        <p14:creationId xmlns:p14="http://schemas.microsoft.com/office/powerpoint/2010/main" val="39238776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7"/>
          <p:cNvSpPr>
            <a:spLocks noGrp="1" noChangeArrowheads="1"/>
          </p:cNvSpPr>
          <p:nvPr>
            <p:ph type="ftr" sz="quarter" idx="10"/>
          </p:nvPr>
        </p:nvSpPr>
        <p:spPr/>
        <p:txBody>
          <a:bodyPr/>
          <a:lstStyle>
            <a:lvl1pPr>
              <a:defRPr dirty="0"/>
            </a:lvl1pPr>
          </a:lstStyle>
          <a:p>
            <a:pPr>
              <a:defRPr/>
            </a:pPr>
            <a:r>
              <a:rPr lang="de-DE">
                <a:solidFill>
                  <a:srgbClr val="000000"/>
                </a:solidFill>
              </a:rPr>
              <a:t>Markus Zanker, University Klagenfurt, markus.zanker@uni-klu.ac.at</a:t>
            </a:r>
          </a:p>
        </p:txBody>
      </p:sp>
    </p:spTree>
    <p:extLst>
      <p:ext uri="{BB962C8B-B14F-4D97-AF65-F5344CB8AC3E}">
        <p14:creationId xmlns:p14="http://schemas.microsoft.com/office/powerpoint/2010/main" val="729416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dirty="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7"/>
          <p:cNvSpPr>
            <a:spLocks noGrp="1" noChangeArrowheads="1"/>
          </p:cNvSpPr>
          <p:nvPr>
            <p:ph type="ftr" sz="quarter" idx="10"/>
          </p:nvPr>
        </p:nvSpPr>
        <p:spPr/>
        <p:txBody>
          <a:bodyPr/>
          <a:lstStyle>
            <a:lvl1pPr>
              <a:defRPr dirty="0"/>
            </a:lvl1pPr>
          </a:lstStyle>
          <a:p>
            <a:pPr>
              <a:defRPr/>
            </a:pPr>
            <a:r>
              <a:rPr lang="de-DE">
                <a:solidFill>
                  <a:srgbClr val="000000"/>
                </a:solidFill>
              </a:rPr>
              <a:t>Markus Zanker, University Klagenfurt, markus.zanker@uni-klu.ac.at</a:t>
            </a:r>
          </a:p>
        </p:txBody>
      </p:sp>
    </p:spTree>
    <p:extLst>
      <p:ext uri="{BB962C8B-B14F-4D97-AF65-F5344CB8AC3E}">
        <p14:creationId xmlns:p14="http://schemas.microsoft.com/office/powerpoint/2010/main" val="28482199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7"/>
          <p:cNvSpPr>
            <a:spLocks noGrp="1" noChangeArrowheads="1"/>
          </p:cNvSpPr>
          <p:nvPr>
            <p:ph type="ftr" sz="quarter" idx="10"/>
          </p:nvPr>
        </p:nvSpPr>
        <p:spPr/>
        <p:txBody>
          <a:bodyPr/>
          <a:lstStyle>
            <a:lvl1pPr>
              <a:defRPr dirty="0"/>
            </a:lvl1pPr>
          </a:lstStyle>
          <a:p>
            <a:pPr>
              <a:defRPr/>
            </a:pPr>
            <a:r>
              <a:rPr lang="de-DE">
                <a:solidFill>
                  <a:srgbClr val="000000"/>
                </a:solidFill>
              </a:rPr>
              <a:t>Markus Zanker, University Klagenfurt, markus.zanker@uni-klu.ac.at</a:t>
            </a:r>
          </a:p>
        </p:txBody>
      </p:sp>
    </p:spTree>
    <p:extLst>
      <p:ext uri="{BB962C8B-B14F-4D97-AF65-F5344CB8AC3E}">
        <p14:creationId xmlns:p14="http://schemas.microsoft.com/office/powerpoint/2010/main" val="12564112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28600"/>
            <a:ext cx="2057400" cy="5897563"/>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457200" y="228600"/>
            <a:ext cx="6019800" cy="5897563"/>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7"/>
          <p:cNvSpPr>
            <a:spLocks noGrp="1" noChangeArrowheads="1"/>
          </p:cNvSpPr>
          <p:nvPr>
            <p:ph type="ftr" sz="quarter" idx="10"/>
          </p:nvPr>
        </p:nvSpPr>
        <p:spPr/>
        <p:txBody>
          <a:bodyPr/>
          <a:lstStyle>
            <a:lvl1pPr>
              <a:defRPr dirty="0"/>
            </a:lvl1pPr>
          </a:lstStyle>
          <a:p>
            <a:pPr>
              <a:defRPr/>
            </a:pPr>
            <a:r>
              <a:rPr lang="de-DE">
                <a:solidFill>
                  <a:srgbClr val="000000"/>
                </a:solidFill>
              </a:rPr>
              <a:t>Markus Zanker, University Klagenfurt, markus.zanker@uni-klu.ac.at</a:t>
            </a:r>
          </a:p>
        </p:txBody>
      </p:sp>
    </p:spTree>
    <p:extLst>
      <p:ext uri="{BB962C8B-B14F-4D97-AF65-F5344CB8AC3E}">
        <p14:creationId xmlns:p14="http://schemas.microsoft.com/office/powerpoint/2010/main" val="34717421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1143000"/>
          </a:xfrm>
        </p:spPr>
        <p:txBody>
          <a:bodyPr/>
          <a:lstStyle/>
          <a:p>
            <a:r>
              <a:rPr lang="de-DE"/>
              <a:t>Titelmasterformat durch Klicken bearbeiten</a:t>
            </a:r>
          </a:p>
        </p:txBody>
      </p:sp>
      <p:sp>
        <p:nvSpPr>
          <p:cNvPr id="3" name="Textplatzhalter 2"/>
          <p:cNvSpPr>
            <a:spLocks noGrp="1"/>
          </p:cNvSpPr>
          <p:nvPr>
            <p:ph type="body" sz="half" idx="1"/>
          </p:nvPr>
        </p:nvSpPr>
        <p:spPr>
          <a:xfrm>
            <a:off x="457200" y="1600200"/>
            <a:ext cx="4038600" cy="4525963"/>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600200"/>
            <a:ext cx="4038600" cy="4525963"/>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7"/>
          <p:cNvSpPr>
            <a:spLocks noGrp="1" noChangeArrowheads="1"/>
          </p:cNvSpPr>
          <p:nvPr>
            <p:ph type="ftr" sz="quarter" idx="10"/>
          </p:nvPr>
        </p:nvSpPr>
        <p:spPr/>
        <p:txBody>
          <a:bodyPr/>
          <a:lstStyle>
            <a:lvl1pPr>
              <a:defRPr dirty="0"/>
            </a:lvl1pPr>
          </a:lstStyle>
          <a:p>
            <a:pPr>
              <a:defRPr/>
            </a:pPr>
            <a:r>
              <a:rPr lang="de-DE">
                <a:solidFill>
                  <a:srgbClr val="000000"/>
                </a:solidFill>
              </a:rPr>
              <a:t>Markus Zanker, University Klagenfurt, markus.zanker@uni-klu.ac.at</a:t>
            </a:r>
          </a:p>
        </p:txBody>
      </p:sp>
    </p:spTree>
    <p:extLst>
      <p:ext uri="{BB962C8B-B14F-4D97-AF65-F5344CB8AC3E}">
        <p14:creationId xmlns:p14="http://schemas.microsoft.com/office/powerpoint/2010/main" val="25745741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TwoObj" preserve="1">
  <p:cSld name="Titel, Text und 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1143000"/>
          </a:xfrm>
        </p:spPr>
        <p:txBody>
          <a:bodyPr/>
          <a:lstStyle/>
          <a:p>
            <a:r>
              <a:rPr lang="de-DE"/>
              <a:t>Titelmasterformat durch Klicken bearbeiten</a:t>
            </a:r>
          </a:p>
        </p:txBody>
      </p:sp>
      <p:sp>
        <p:nvSpPr>
          <p:cNvPr id="3" name="Textplatzhalter 2"/>
          <p:cNvSpPr>
            <a:spLocks noGrp="1"/>
          </p:cNvSpPr>
          <p:nvPr>
            <p:ph type="body" sz="half" idx="1"/>
          </p:nvPr>
        </p:nvSpPr>
        <p:spPr>
          <a:xfrm>
            <a:off x="457200" y="1600200"/>
            <a:ext cx="4038600" cy="4525963"/>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quarter" idx="2"/>
          </p:nvPr>
        </p:nvSpPr>
        <p:spPr>
          <a:xfrm>
            <a:off x="4648200" y="1600200"/>
            <a:ext cx="4038600" cy="2185988"/>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Inhaltsplatzhalter 4"/>
          <p:cNvSpPr>
            <a:spLocks noGrp="1"/>
          </p:cNvSpPr>
          <p:nvPr>
            <p:ph sz="quarter" idx="3"/>
          </p:nvPr>
        </p:nvSpPr>
        <p:spPr>
          <a:xfrm>
            <a:off x="4648200" y="3938588"/>
            <a:ext cx="4038600" cy="2187575"/>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Rectangle 7"/>
          <p:cNvSpPr>
            <a:spLocks noGrp="1" noChangeArrowheads="1"/>
          </p:cNvSpPr>
          <p:nvPr>
            <p:ph type="ftr" sz="quarter" idx="10"/>
          </p:nvPr>
        </p:nvSpPr>
        <p:spPr/>
        <p:txBody>
          <a:bodyPr/>
          <a:lstStyle>
            <a:lvl1pPr>
              <a:defRPr dirty="0"/>
            </a:lvl1pPr>
          </a:lstStyle>
          <a:p>
            <a:pPr>
              <a:defRPr/>
            </a:pPr>
            <a:r>
              <a:rPr lang="de-DE">
                <a:solidFill>
                  <a:srgbClr val="000000"/>
                </a:solidFill>
              </a:rPr>
              <a:t>Markus Zanker, University Klagenfurt, markus.zanker@uni-klu.ac.at</a:t>
            </a:r>
          </a:p>
        </p:txBody>
      </p:sp>
    </p:spTree>
    <p:extLst>
      <p:ext uri="{BB962C8B-B14F-4D97-AF65-F5344CB8AC3E}">
        <p14:creationId xmlns:p14="http://schemas.microsoft.com/office/powerpoint/2010/main" val="10719916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4/4/2024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273012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4/4/2024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174474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4/4/2024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9198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Rectangle 7"/>
          <p:cNvSpPr>
            <a:spLocks noGrp="1" noChangeArrowheads="1"/>
          </p:cNvSpPr>
          <p:nvPr>
            <p:ph type="ftr" sz="quarter" idx="10"/>
          </p:nvPr>
        </p:nvSpPr>
        <p:spPr/>
        <p:txBody>
          <a:bodyPr/>
          <a:lstStyle>
            <a:lvl1pPr>
              <a:defRPr dirty="0"/>
            </a:lvl1pPr>
          </a:lstStyle>
          <a:p>
            <a:pPr>
              <a:defRPr/>
            </a:pPr>
            <a:r>
              <a:rPr lang="de-DE">
                <a:solidFill>
                  <a:srgbClr val="000000"/>
                </a:solidFill>
              </a:rPr>
              <a:t>Markus Zanker, University Klagenfurt, markus.zanker@uni-klu.ac.at</a:t>
            </a:r>
          </a:p>
        </p:txBody>
      </p:sp>
    </p:spTree>
    <p:extLst>
      <p:ext uri="{BB962C8B-B14F-4D97-AF65-F5344CB8AC3E}">
        <p14:creationId xmlns:p14="http://schemas.microsoft.com/office/powerpoint/2010/main" val="20842015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4/4/2024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570712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4/4/2024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73150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4/4/2024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509655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4/4/2024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361161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4/4/2024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022147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4/4/2024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115507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4/4/2024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845873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4/4/2024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463946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4/4/2024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7704378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4/4/2024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76404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7"/>
          <p:cNvSpPr>
            <a:spLocks noGrp="1" noChangeArrowheads="1"/>
          </p:cNvSpPr>
          <p:nvPr>
            <p:ph type="ftr" sz="quarter" idx="10"/>
          </p:nvPr>
        </p:nvSpPr>
        <p:spPr/>
        <p:txBody>
          <a:bodyPr/>
          <a:lstStyle>
            <a:lvl1pPr>
              <a:defRPr dirty="0"/>
            </a:lvl1pPr>
          </a:lstStyle>
          <a:p>
            <a:pPr>
              <a:defRPr/>
            </a:pPr>
            <a:r>
              <a:rPr lang="de-DE">
                <a:solidFill>
                  <a:srgbClr val="000000"/>
                </a:solidFill>
              </a:rPr>
              <a:t>Markus Zanker, University Klagenfurt, markus.zanker@uni-klu.ac.at</a:t>
            </a:r>
          </a:p>
        </p:txBody>
      </p:sp>
    </p:spTree>
    <p:extLst>
      <p:ext uri="{BB962C8B-B14F-4D97-AF65-F5344CB8AC3E}">
        <p14:creationId xmlns:p14="http://schemas.microsoft.com/office/powerpoint/2010/main" val="880235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4/4/2024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399501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4/4/2024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799280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4/4/2024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806700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4/4/2024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456639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4/4/2024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2483922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4/4/2024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4714954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4/4/2024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897861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4/4/2024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2001261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4/4/2024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1810951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4/4/2024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9438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Rectangle 7"/>
          <p:cNvSpPr>
            <a:spLocks noGrp="1" noChangeArrowheads="1"/>
          </p:cNvSpPr>
          <p:nvPr>
            <p:ph type="ftr" sz="quarter" idx="10"/>
          </p:nvPr>
        </p:nvSpPr>
        <p:spPr/>
        <p:txBody>
          <a:bodyPr/>
          <a:lstStyle>
            <a:lvl1pPr>
              <a:defRPr dirty="0"/>
            </a:lvl1pPr>
          </a:lstStyle>
          <a:p>
            <a:pPr>
              <a:defRPr/>
            </a:pPr>
            <a:r>
              <a:rPr lang="de-DE">
                <a:solidFill>
                  <a:srgbClr val="000000"/>
                </a:solidFill>
              </a:rPr>
              <a:t>Markus Zanker, University Klagenfurt, markus.zanker@uni-klu.ac.at</a:t>
            </a:r>
          </a:p>
        </p:txBody>
      </p:sp>
    </p:spTree>
    <p:extLst>
      <p:ext uri="{BB962C8B-B14F-4D97-AF65-F5344CB8AC3E}">
        <p14:creationId xmlns:p14="http://schemas.microsoft.com/office/powerpoint/2010/main" val="259447825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4/4/2024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1873504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4/4/2024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9155853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4/4/2024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3180476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4/4/2024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680487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4/4/2024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516532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4/4/2024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611810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4/4/2024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204330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4/4/2024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073891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1F38EA-B09F-4C97-9264-D1353869D1EA}" type="datetimeFigureOut">
              <a:rPr lang="en-US" smtClean="0"/>
              <a:t>4/4/2024</a:t>
            </a:fld>
            <a:endParaRPr lang="en-US" dirty="0"/>
          </a:p>
        </p:txBody>
      </p:sp>
      <p:sp>
        <p:nvSpPr>
          <p:cNvPr id="5" name="Footer Placeholder 4"/>
          <p:cNvSpPr>
            <a:spLocks noGrp="1"/>
          </p:cNvSpPr>
          <p:nvPr>
            <p:ph type="ftr" sz="quarter" idx="11"/>
          </p:nvPr>
        </p:nvSpPr>
        <p:spPr/>
        <p:txBody>
          <a:bodyPr/>
          <a:lstStyle/>
          <a:p>
            <a:pPr fontAlgn="base">
              <a:spcBef>
                <a:spcPct val="0"/>
              </a:spcBef>
              <a:spcAft>
                <a:spcPct val="0"/>
              </a:spcAft>
              <a:defRPr/>
            </a:pPr>
            <a:r>
              <a:rPr lang="en-US">
                <a:solidFill>
                  <a:srgbClr val="000000"/>
                </a:solidFill>
              </a:rPr>
              <a:t>Tutorial: Introduction to Recommender Systems, ACM SAC 2010</a:t>
            </a:r>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13259579"/>
      </p:ext>
    </p:extLst>
  </p:cSld>
  <p:clrMapOvr>
    <a:masterClrMapping/>
  </p:clrMapOvr>
  <p:hf sldNum="0" hd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1F38EA-B09F-4C97-9264-D1353869D1EA}" type="datetimeFigureOut">
              <a:rPr lang="en-US" smtClean="0"/>
              <a:t>4/4/2024</a:t>
            </a:fld>
            <a:endParaRPr lang="en-US" dirty="0"/>
          </a:p>
        </p:txBody>
      </p:sp>
      <p:sp>
        <p:nvSpPr>
          <p:cNvPr id="5" name="Footer Placeholder 4"/>
          <p:cNvSpPr>
            <a:spLocks noGrp="1"/>
          </p:cNvSpPr>
          <p:nvPr>
            <p:ph type="ftr" sz="quarter" idx="11"/>
          </p:nvPr>
        </p:nvSpPr>
        <p:spPr/>
        <p:txBody>
          <a:bodyPr/>
          <a:lstStyle/>
          <a:p>
            <a:pPr fontAlgn="base">
              <a:spcBef>
                <a:spcPct val="0"/>
              </a:spcBef>
              <a:spcAft>
                <a:spcPct val="0"/>
              </a:spcAft>
              <a:defRPr/>
            </a:pPr>
            <a:r>
              <a:rPr lang="en-US">
                <a:solidFill>
                  <a:srgbClr val="000000"/>
                </a:solidFill>
              </a:rPr>
              <a:t>Tutorial: Introduction to Recommender Systems, ACM SAC 2010</a:t>
            </a:r>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4FAB73BC-B049-4115-A692-8D63A059BFB8}" type="slidenum">
              <a:rPr lang="en-US" smtClean="0"/>
              <a:pPr/>
              <a:t>‹#›</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1476263"/>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7"/>
          <p:cNvSpPr>
            <a:spLocks noGrp="1" noChangeArrowheads="1"/>
          </p:cNvSpPr>
          <p:nvPr>
            <p:ph type="ftr" sz="quarter" idx="10"/>
          </p:nvPr>
        </p:nvSpPr>
        <p:spPr/>
        <p:txBody>
          <a:bodyPr/>
          <a:lstStyle>
            <a:lvl1pPr>
              <a:defRPr dirty="0"/>
            </a:lvl1pPr>
          </a:lstStyle>
          <a:p>
            <a:pPr>
              <a:defRPr/>
            </a:pPr>
            <a:r>
              <a:rPr lang="de-DE">
                <a:solidFill>
                  <a:srgbClr val="000000"/>
                </a:solidFill>
              </a:rPr>
              <a:t>Markus Zanker, University Klagenfurt, markus.zanker@uni-klu.ac.at</a:t>
            </a:r>
          </a:p>
        </p:txBody>
      </p:sp>
    </p:spTree>
    <p:extLst>
      <p:ext uri="{BB962C8B-B14F-4D97-AF65-F5344CB8AC3E}">
        <p14:creationId xmlns:p14="http://schemas.microsoft.com/office/powerpoint/2010/main" val="8629865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51F38EA-B09F-4C97-9264-D1353869D1EA}" type="datetimeFigureOut">
              <a:rPr lang="en-US" smtClean="0"/>
              <a:t>4/4/2024</a:t>
            </a:fld>
            <a:endParaRPr lang="en-US" dirty="0"/>
          </a:p>
        </p:txBody>
      </p:sp>
      <p:sp>
        <p:nvSpPr>
          <p:cNvPr id="6" name="Footer Placeholder 5"/>
          <p:cNvSpPr>
            <a:spLocks noGrp="1"/>
          </p:cNvSpPr>
          <p:nvPr>
            <p:ph type="ftr" sz="quarter" idx="11"/>
          </p:nvPr>
        </p:nvSpPr>
        <p:spPr/>
        <p:txBody>
          <a:bodyPr/>
          <a:lstStyle/>
          <a:p>
            <a:pPr fontAlgn="base">
              <a:spcBef>
                <a:spcPct val="0"/>
              </a:spcBef>
              <a:spcAft>
                <a:spcPct val="0"/>
              </a:spcAft>
              <a:defRPr/>
            </a:pPr>
            <a:r>
              <a:rPr lang="en-US">
                <a:solidFill>
                  <a:srgbClr val="000000"/>
                </a:solidFill>
              </a:rPr>
              <a:t>Tutorial: Introduction to Recommender Systems, ACM SAC 2010</a:t>
            </a:r>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24556178"/>
      </p:ext>
    </p:extLst>
  </p:cSld>
  <p:clrMapOvr>
    <a:masterClrMapping/>
  </p:clrMapOvr>
  <p:hf sldNum="0" hdr="0" dt="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51F38EA-B09F-4C97-9264-D1353869D1EA}" type="datetimeFigureOut">
              <a:rPr lang="en-US" smtClean="0"/>
              <a:t>4/4/2024</a:t>
            </a:fld>
            <a:endParaRPr lang="en-US" dirty="0"/>
          </a:p>
        </p:txBody>
      </p:sp>
      <p:sp>
        <p:nvSpPr>
          <p:cNvPr id="6" name="Footer Placeholder 5"/>
          <p:cNvSpPr>
            <a:spLocks noGrp="1"/>
          </p:cNvSpPr>
          <p:nvPr>
            <p:ph type="ftr" sz="quarter" idx="11"/>
          </p:nvPr>
        </p:nvSpPr>
        <p:spPr/>
        <p:txBody>
          <a:bodyPr/>
          <a:lstStyle/>
          <a:p>
            <a:pPr fontAlgn="base">
              <a:spcBef>
                <a:spcPct val="0"/>
              </a:spcBef>
              <a:spcAft>
                <a:spcPct val="0"/>
              </a:spcAft>
              <a:defRPr/>
            </a:pPr>
            <a:r>
              <a:rPr lang="en-US">
                <a:solidFill>
                  <a:srgbClr val="000000"/>
                </a:solidFill>
              </a:rPr>
              <a:t>Tutorial: Introduction to Recommender Systems, ACM SAC 2010</a:t>
            </a:r>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FAB73BC-B049-4115-A692-8D63A059BFB8}" type="slidenum">
              <a:rPr lang="en-US" smtClean="0"/>
              <a:pPr/>
              <a:t>‹#›</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33242052"/>
      </p:ext>
    </p:extLst>
  </p:cSld>
  <p:clrMapOvr>
    <a:masterClrMapping/>
  </p:clrMapOvr>
  <p:hf sldNum="0" hd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51F38EA-B09F-4C97-9264-D1353869D1EA}" type="datetimeFigureOut">
              <a:rPr lang="en-US" smtClean="0"/>
              <a:t>4/4/2024</a:t>
            </a:fld>
            <a:endParaRPr lang="en-US" dirty="0"/>
          </a:p>
        </p:txBody>
      </p:sp>
      <p:sp>
        <p:nvSpPr>
          <p:cNvPr id="6" name="Footer Placeholder 5"/>
          <p:cNvSpPr>
            <a:spLocks noGrp="1"/>
          </p:cNvSpPr>
          <p:nvPr>
            <p:ph type="ftr" sz="quarter" idx="11"/>
          </p:nvPr>
        </p:nvSpPr>
        <p:spPr/>
        <p:txBody>
          <a:bodyPr/>
          <a:lstStyle/>
          <a:p>
            <a:pPr fontAlgn="base">
              <a:spcBef>
                <a:spcPct val="0"/>
              </a:spcBef>
              <a:spcAft>
                <a:spcPct val="0"/>
              </a:spcAft>
              <a:defRPr/>
            </a:pPr>
            <a:r>
              <a:rPr lang="en-US">
                <a:solidFill>
                  <a:srgbClr val="000000"/>
                </a:solidFill>
              </a:rPr>
              <a:t>Tutorial: Introduction to Recommender Systems, ACM SAC 2010</a:t>
            </a: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82514654"/>
      </p:ext>
    </p:extLst>
  </p:cSld>
  <p:clrMapOvr>
    <a:masterClrMapping/>
  </p:clrMapOvr>
  <p:hf sldNum="0" hd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4/4/2024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0844502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4/4/2024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87555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p:txBody>
          <a:bodyPr/>
          <a:lstStyle>
            <a:lvl1pPr>
              <a:defRPr dirty="0"/>
            </a:lvl1pPr>
          </a:lstStyle>
          <a:p>
            <a:pPr>
              <a:defRPr/>
            </a:pPr>
            <a:r>
              <a:rPr lang="de-DE">
                <a:solidFill>
                  <a:srgbClr val="000000"/>
                </a:solidFill>
              </a:rPr>
              <a:t>Markus Zanker, University Klagenfurt, markus.zanker@uni-klu.ac.at</a:t>
            </a:r>
          </a:p>
        </p:txBody>
      </p:sp>
    </p:spTree>
    <p:extLst>
      <p:ext uri="{BB962C8B-B14F-4D97-AF65-F5344CB8AC3E}">
        <p14:creationId xmlns:p14="http://schemas.microsoft.com/office/powerpoint/2010/main" val="2114376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7"/>
          <p:cNvSpPr>
            <a:spLocks noGrp="1" noChangeArrowheads="1"/>
          </p:cNvSpPr>
          <p:nvPr>
            <p:ph type="ftr" sz="quarter" idx="10"/>
          </p:nvPr>
        </p:nvSpPr>
        <p:spPr/>
        <p:txBody>
          <a:bodyPr/>
          <a:lstStyle>
            <a:lvl1pPr>
              <a:defRPr dirty="0"/>
            </a:lvl1pPr>
          </a:lstStyle>
          <a:p>
            <a:pPr>
              <a:defRPr/>
            </a:pPr>
            <a:r>
              <a:rPr lang="de-DE">
                <a:solidFill>
                  <a:srgbClr val="000000"/>
                </a:solidFill>
              </a:rPr>
              <a:t>Markus Zanker, University Klagenfurt, markus.zanker@uni-klu.ac.at</a:t>
            </a:r>
          </a:p>
        </p:txBody>
      </p:sp>
    </p:spTree>
    <p:extLst>
      <p:ext uri="{BB962C8B-B14F-4D97-AF65-F5344CB8AC3E}">
        <p14:creationId xmlns:p14="http://schemas.microsoft.com/office/powerpoint/2010/main" val="4122001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dirty="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7"/>
          <p:cNvSpPr>
            <a:spLocks noGrp="1" noChangeArrowheads="1"/>
          </p:cNvSpPr>
          <p:nvPr>
            <p:ph type="ftr" sz="quarter" idx="10"/>
          </p:nvPr>
        </p:nvSpPr>
        <p:spPr/>
        <p:txBody>
          <a:bodyPr/>
          <a:lstStyle>
            <a:lvl1pPr>
              <a:defRPr dirty="0"/>
            </a:lvl1pPr>
          </a:lstStyle>
          <a:p>
            <a:pPr>
              <a:defRPr/>
            </a:pPr>
            <a:r>
              <a:rPr lang="de-DE">
                <a:solidFill>
                  <a:srgbClr val="000000"/>
                </a:solidFill>
              </a:rPr>
              <a:t>Markus Zanker, University Klagenfurt, markus.zanker@uni-klu.ac.at</a:t>
            </a:r>
          </a:p>
        </p:txBody>
      </p:sp>
    </p:spTree>
    <p:extLst>
      <p:ext uri="{BB962C8B-B14F-4D97-AF65-F5344CB8AC3E}">
        <p14:creationId xmlns:p14="http://schemas.microsoft.com/office/powerpoint/2010/main" val="1839384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theme" Target="../theme/theme5.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6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t>Titelmasterformat durch Klicken bearbeiten</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This section </a:t>
            </a:r>
          </a:p>
        </p:txBody>
      </p:sp>
      <p:sp>
        <p:nvSpPr>
          <p:cNvPr id="1028" name="Line 4"/>
          <p:cNvSpPr>
            <a:spLocks noChangeShapeType="1"/>
          </p:cNvSpPr>
          <p:nvPr/>
        </p:nvSpPr>
        <p:spPr bwMode="auto">
          <a:xfrm>
            <a:off x="533400" y="1219200"/>
            <a:ext cx="8001000" cy="0"/>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b="1">
              <a:solidFill>
                <a:srgbClr val="000000"/>
              </a:solidFill>
              <a:cs typeface="Arial" charset="0"/>
            </a:endParaRPr>
          </a:p>
        </p:txBody>
      </p:sp>
      <p:sp>
        <p:nvSpPr>
          <p:cNvPr id="1029" name="Text Box 5"/>
          <p:cNvSpPr txBox="1">
            <a:spLocks noChangeArrowheads="1"/>
          </p:cNvSpPr>
          <p:nvPr/>
        </p:nvSpPr>
        <p:spPr bwMode="auto">
          <a:xfrm>
            <a:off x="7907338" y="6248400"/>
            <a:ext cx="6969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defRPr>
            </a:lvl1pPr>
            <a:lvl2pPr marL="742950" indent="-285750" eaLnBrk="0" hangingPunct="0">
              <a:defRPr b="1">
                <a:solidFill>
                  <a:schemeClr val="tx1"/>
                </a:solidFill>
                <a:latin typeface="Verdana" pitchFamily="34" charset="0"/>
              </a:defRPr>
            </a:lvl2pPr>
            <a:lvl3pPr marL="1143000" indent="-228600" eaLnBrk="0" hangingPunct="0">
              <a:defRPr b="1">
                <a:solidFill>
                  <a:schemeClr val="tx1"/>
                </a:solidFill>
                <a:latin typeface="Verdana" pitchFamily="34" charset="0"/>
              </a:defRPr>
            </a:lvl3pPr>
            <a:lvl4pPr marL="1600200" indent="-228600" eaLnBrk="0" hangingPunct="0">
              <a:defRPr b="1">
                <a:solidFill>
                  <a:schemeClr val="tx1"/>
                </a:solidFill>
                <a:latin typeface="Verdana" pitchFamily="34" charset="0"/>
              </a:defRPr>
            </a:lvl4pPr>
            <a:lvl5pPr marL="2057400" indent="-228600" eaLnBrk="0" hangingPunct="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pPr eaLnBrk="1" fontAlgn="base" hangingPunct="1">
              <a:spcBef>
                <a:spcPct val="0"/>
              </a:spcBef>
              <a:spcAft>
                <a:spcPct val="0"/>
              </a:spcAft>
            </a:pPr>
            <a:r>
              <a:rPr lang="de-DE" sz="1000" b="0">
                <a:solidFill>
                  <a:srgbClr val="000000"/>
                </a:solidFill>
                <a:cs typeface="Arial" charset="0"/>
              </a:rPr>
              <a:t>- </a:t>
            </a:r>
            <a:fld id="{BBA8592A-A2DA-4026-9DC7-F30C71E0CF9B}" type="slidenum">
              <a:rPr lang="de-DE" sz="1000" b="0">
                <a:solidFill>
                  <a:srgbClr val="000000"/>
                </a:solidFill>
                <a:cs typeface="Arial" charset="0"/>
              </a:rPr>
              <a:pPr eaLnBrk="1" fontAlgn="base" hangingPunct="1">
                <a:spcBef>
                  <a:spcPct val="0"/>
                </a:spcBef>
                <a:spcAft>
                  <a:spcPct val="0"/>
                </a:spcAft>
              </a:pPr>
              <a:t>‹#›</a:t>
            </a:fld>
            <a:r>
              <a:rPr lang="de-DE" sz="1000" b="0">
                <a:solidFill>
                  <a:srgbClr val="000000"/>
                </a:solidFill>
                <a:cs typeface="Arial" charset="0"/>
              </a:rPr>
              <a:t> -</a:t>
            </a:r>
          </a:p>
        </p:txBody>
      </p:sp>
      <p:sp>
        <p:nvSpPr>
          <p:cNvPr id="1030" name="Line 6"/>
          <p:cNvSpPr>
            <a:spLocks noChangeShapeType="1"/>
          </p:cNvSpPr>
          <p:nvPr/>
        </p:nvSpPr>
        <p:spPr bwMode="auto">
          <a:xfrm>
            <a:off x="609600" y="6096000"/>
            <a:ext cx="8001000" cy="0"/>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b="1">
              <a:solidFill>
                <a:srgbClr val="000000"/>
              </a:solidFill>
              <a:cs typeface="Arial" charset="0"/>
            </a:endParaRPr>
          </a:p>
        </p:txBody>
      </p:sp>
      <p:sp>
        <p:nvSpPr>
          <p:cNvPr id="8" name="Footer Placeholder 7"/>
          <p:cNvSpPr>
            <a:spLocks noGrp="1" noChangeArrowheads="1"/>
          </p:cNvSpPr>
          <p:nvPr>
            <p:ph type="ftr" sz="quarter" idx="3"/>
          </p:nvPr>
        </p:nvSpPr>
        <p:spPr>
          <a:xfrm>
            <a:off x="539750" y="6245225"/>
            <a:ext cx="4464050" cy="476250"/>
          </a:xfrm>
          <a:prstGeom prst="rect">
            <a:avLst/>
          </a:prstGeom>
          <a:ln/>
        </p:spPr>
        <p:txBody>
          <a:bodyPr/>
          <a:lstStyle>
            <a:lvl1pPr>
              <a:defRPr sz="1000" b="0" dirty="0" smtClean="0">
                <a:latin typeface="Calibri" pitchFamily="34" charset="0"/>
                <a:cs typeface="+mn-cs"/>
              </a:defRPr>
            </a:lvl1pPr>
          </a:lstStyle>
          <a:p>
            <a:pPr fontAlgn="base">
              <a:spcBef>
                <a:spcPct val="0"/>
              </a:spcBef>
              <a:spcAft>
                <a:spcPct val="0"/>
              </a:spcAft>
              <a:defRPr/>
            </a:pPr>
            <a:r>
              <a:rPr lang="en-US">
                <a:solidFill>
                  <a:srgbClr val="000000"/>
                </a:solidFill>
              </a:rPr>
              <a:t>Tutorial: Introduction to Recommender Systems, ACM SAC 2010</a:t>
            </a:r>
          </a:p>
        </p:txBody>
      </p:sp>
    </p:spTree>
    <p:extLst>
      <p:ext uri="{BB962C8B-B14F-4D97-AF65-F5344CB8AC3E}">
        <p14:creationId xmlns:p14="http://schemas.microsoft.com/office/powerpoint/2010/main" val="1838161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dt="0"/>
  <p:txStyles>
    <p:titleStyle>
      <a:lvl1pPr algn="l" rtl="0" eaLnBrk="0" fontAlgn="base" hangingPunct="0">
        <a:spcBef>
          <a:spcPct val="0"/>
        </a:spcBef>
        <a:spcAft>
          <a:spcPct val="0"/>
        </a:spcAft>
        <a:defRPr sz="2400" b="1">
          <a:solidFill>
            <a:srgbClr val="003366"/>
          </a:solidFill>
          <a:latin typeface="+mj-lt"/>
          <a:ea typeface="+mj-ea"/>
          <a:cs typeface="+mj-cs"/>
        </a:defRPr>
      </a:lvl1pPr>
      <a:lvl2pPr algn="l" rtl="0" eaLnBrk="0" fontAlgn="base" hangingPunct="0">
        <a:spcBef>
          <a:spcPct val="0"/>
        </a:spcBef>
        <a:spcAft>
          <a:spcPct val="0"/>
        </a:spcAft>
        <a:defRPr sz="2400" b="1">
          <a:solidFill>
            <a:srgbClr val="003366"/>
          </a:solidFill>
          <a:latin typeface="Verdana" pitchFamily="34" charset="0"/>
        </a:defRPr>
      </a:lvl2pPr>
      <a:lvl3pPr algn="l" rtl="0" eaLnBrk="0" fontAlgn="base" hangingPunct="0">
        <a:spcBef>
          <a:spcPct val="0"/>
        </a:spcBef>
        <a:spcAft>
          <a:spcPct val="0"/>
        </a:spcAft>
        <a:defRPr sz="2400" b="1">
          <a:solidFill>
            <a:srgbClr val="003366"/>
          </a:solidFill>
          <a:latin typeface="Verdana" pitchFamily="34" charset="0"/>
        </a:defRPr>
      </a:lvl3pPr>
      <a:lvl4pPr algn="l" rtl="0" eaLnBrk="0" fontAlgn="base" hangingPunct="0">
        <a:spcBef>
          <a:spcPct val="0"/>
        </a:spcBef>
        <a:spcAft>
          <a:spcPct val="0"/>
        </a:spcAft>
        <a:defRPr sz="2400" b="1">
          <a:solidFill>
            <a:srgbClr val="003366"/>
          </a:solidFill>
          <a:latin typeface="Verdana" pitchFamily="34" charset="0"/>
        </a:defRPr>
      </a:lvl4pPr>
      <a:lvl5pPr algn="l" rtl="0" eaLnBrk="0" fontAlgn="base" hangingPunct="0">
        <a:spcBef>
          <a:spcPct val="0"/>
        </a:spcBef>
        <a:spcAft>
          <a:spcPct val="0"/>
        </a:spcAft>
        <a:defRPr sz="2400" b="1">
          <a:solidFill>
            <a:srgbClr val="003366"/>
          </a:solidFill>
          <a:latin typeface="Verdana" pitchFamily="34" charset="0"/>
        </a:defRPr>
      </a:lvl5pPr>
      <a:lvl6pPr marL="457200" algn="l" rtl="0" fontAlgn="base">
        <a:spcBef>
          <a:spcPct val="0"/>
        </a:spcBef>
        <a:spcAft>
          <a:spcPct val="0"/>
        </a:spcAft>
        <a:defRPr sz="2400" b="1">
          <a:solidFill>
            <a:srgbClr val="003366"/>
          </a:solidFill>
          <a:latin typeface="Verdana" pitchFamily="34" charset="0"/>
        </a:defRPr>
      </a:lvl6pPr>
      <a:lvl7pPr marL="914400" algn="l" rtl="0" fontAlgn="base">
        <a:spcBef>
          <a:spcPct val="0"/>
        </a:spcBef>
        <a:spcAft>
          <a:spcPct val="0"/>
        </a:spcAft>
        <a:defRPr sz="2400" b="1">
          <a:solidFill>
            <a:srgbClr val="003366"/>
          </a:solidFill>
          <a:latin typeface="Verdana" pitchFamily="34" charset="0"/>
        </a:defRPr>
      </a:lvl7pPr>
      <a:lvl8pPr marL="1371600" algn="l" rtl="0" fontAlgn="base">
        <a:spcBef>
          <a:spcPct val="0"/>
        </a:spcBef>
        <a:spcAft>
          <a:spcPct val="0"/>
        </a:spcAft>
        <a:defRPr sz="2400" b="1">
          <a:solidFill>
            <a:srgbClr val="003366"/>
          </a:solidFill>
          <a:latin typeface="Verdana" pitchFamily="34" charset="0"/>
        </a:defRPr>
      </a:lvl8pPr>
      <a:lvl9pPr marL="1828800" algn="l" rtl="0" fontAlgn="base">
        <a:spcBef>
          <a:spcPct val="0"/>
        </a:spcBef>
        <a:spcAft>
          <a:spcPct val="0"/>
        </a:spcAft>
        <a:defRPr sz="2400" b="1">
          <a:solidFill>
            <a:srgbClr val="003366"/>
          </a:solidFill>
          <a:latin typeface="Verdana" pitchFamily="34" charset="0"/>
        </a:defRPr>
      </a:lvl9pPr>
    </p:titleStyle>
    <p:bodyStyle>
      <a:lvl1pPr marL="342900" indent="-342900" algn="l" rtl="0" eaLnBrk="0" fontAlgn="base" hangingPunct="0">
        <a:spcBef>
          <a:spcPts val="1200"/>
        </a:spcBef>
        <a:spcAft>
          <a:spcPct val="0"/>
        </a:spcAft>
        <a:buChar char="•"/>
        <a:defRPr sz="2000">
          <a:solidFill>
            <a:srgbClr val="003366"/>
          </a:solidFill>
          <a:latin typeface="+mn-lt"/>
          <a:ea typeface="+mn-ea"/>
          <a:cs typeface="+mn-cs"/>
        </a:defRPr>
      </a:lvl1pPr>
      <a:lvl2pPr marL="742950" indent="-285750" algn="l" rtl="0" eaLnBrk="0" fontAlgn="base" hangingPunct="0">
        <a:spcBef>
          <a:spcPct val="20000"/>
        </a:spcBef>
        <a:spcAft>
          <a:spcPct val="0"/>
        </a:spcAft>
        <a:buChar char="–"/>
        <a:defRPr>
          <a:solidFill>
            <a:srgbClr val="003366"/>
          </a:solidFill>
          <a:latin typeface="+mn-lt"/>
        </a:defRPr>
      </a:lvl2pPr>
      <a:lvl3pPr marL="1143000" indent="-228600" algn="l" rtl="0" eaLnBrk="0" fontAlgn="base" hangingPunct="0">
        <a:spcBef>
          <a:spcPct val="20000"/>
        </a:spcBef>
        <a:spcAft>
          <a:spcPct val="0"/>
        </a:spcAft>
        <a:buChar char="•"/>
        <a:defRPr sz="1700">
          <a:solidFill>
            <a:srgbClr val="003366"/>
          </a:solidFill>
          <a:latin typeface="+mn-lt"/>
        </a:defRPr>
      </a:lvl3pPr>
      <a:lvl4pPr marL="1600200" indent="-228600" algn="l" rtl="0" eaLnBrk="0" fontAlgn="base" hangingPunct="0">
        <a:spcBef>
          <a:spcPct val="20000"/>
        </a:spcBef>
        <a:spcAft>
          <a:spcPct val="0"/>
        </a:spcAft>
        <a:buChar char="–"/>
        <a:defRPr sz="1700">
          <a:solidFill>
            <a:srgbClr val="003366"/>
          </a:solidFill>
          <a:latin typeface="+mn-lt"/>
          <a:ea typeface="Times New Roman" pitchFamily="18" charset="0"/>
          <a:cs typeface="Helvetica" pitchFamily="34" charset="0"/>
        </a:defRPr>
      </a:lvl4pPr>
      <a:lvl5pPr marL="2057400" indent="-228600" algn="l" rtl="0" eaLnBrk="0" fontAlgn="base" hangingPunct="0">
        <a:spcBef>
          <a:spcPct val="20000"/>
        </a:spcBef>
        <a:spcAft>
          <a:spcPct val="0"/>
        </a:spcAft>
        <a:buChar char="»"/>
        <a:defRPr sz="1700">
          <a:solidFill>
            <a:srgbClr val="003366"/>
          </a:solidFill>
          <a:latin typeface="+mn-lt"/>
          <a:ea typeface="Times New Roman" pitchFamily="18" charset="0"/>
          <a:cs typeface="Helvetica" pitchFamily="34" charset="0"/>
        </a:defRPr>
      </a:lvl5pPr>
      <a:lvl6pPr marL="25146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6pPr>
      <a:lvl7pPr marL="29718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7pPr>
      <a:lvl8pPr marL="34290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8pPr>
      <a:lvl9pPr marL="38862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6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t>Titelmasterformat durch Klicken bearbeiten</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This section </a:t>
            </a:r>
          </a:p>
        </p:txBody>
      </p:sp>
      <p:sp>
        <p:nvSpPr>
          <p:cNvPr id="1028" name="Line 4"/>
          <p:cNvSpPr>
            <a:spLocks noChangeShapeType="1"/>
          </p:cNvSpPr>
          <p:nvPr/>
        </p:nvSpPr>
        <p:spPr bwMode="auto">
          <a:xfrm>
            <a:off x="533400" y="1219200"/>
            <a:ext cx="8001000" cy="0"/>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b="1">
              <a:solidFill>
                <a:srgbClr val="000000"/>
              </a:solidFill>
              <a:cs typeface="Arial" charset="0"/>
            </a:endParaRPr>
          </a:p>
        </p:txBody>
      </p:sp>
      <p:sp>
        <p:nvSpPr>
          <p:cNvPr id="1029" name="Text Box 5"/>
          <p:cNvSpPr txBox="1">
            <a:spLocks noChangeArrowheads="1"/>
          </p:cNvSpPr>
          <p:nvPr/>
        </p:nvSpPr>
        <p:spPr bwMode="auto">
          <a:xfrm>
            <a:off x="7907338" y="6248400"/>
            <a:ext cx="6969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defRPr>
            </a:lvl1pPr>
            <a:lvl2pPr marL="742950" indent="-285750" eaLnBrk="0" hangingPunct="0">
              <a:defRPr b="1">
                <a:solidFill>
                  <a:schemeClr val="tx1"/>
                </a:solidFill>
                <a:latin typeface="Verdana" pitchFamily="34" charset="0"/>
              </a:defRPr>
            </a:lvl2pPr>
            <a:lvl3pPr marL="1143000" indent="-228600" eaLnBrk="0" hangingPunct="0">
              <a:defRPr b="1">
                <a:solidFill>
                  <a:schemeClr val="tx1"/>
                </a:solidFill>
                <a:latin typeface="Verdana" pitchFamily="34" charset="0"/>
              </a:defRPr>
            </a:lvl3pPr>
            <a:lvl4pPr marL="1600200" indent="-228600" eaLnBrk="0" hangingPunct="0">
              <a:defRPr b="1">
                <a:solidFill>
                  <a:schemeClr val="tx1"/>
                </a:solidFill>
                <a:latin typeface="Verdana" pitchFamily="34" charset="0"/>
              </a:defRPr>
            </a:lvl4pPr>
            <a:lvl5pPr marL="2057400" indent="-228600" eaLnBrk="0" hangingPunct="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pPr eaLnBrk="1" fontAlgn="base" hangingPunct="1">
              <a:spcBef>
                <a:spcPct val="0"/>
              </a:spcBef>
              <a:spcAft>
                <a:spcPct val="0"/>
              </a:spcAft>
            </a:pPr>
            <a:r>
              <a:rPr lang="de-DE" sz="1000" b="0">
                <a:solidFill>
                  <a:srgbClr val="000000"/>
                </a:solidFill>
                <a:cs typeface="Arial" charset="0"/>
              </a:rPr>
              <a:t>- </a:t>
            </a:r>
            <a:fld id="{BBA8592A-A2DA-4026-9DC7-F30C71E0CF9B}" type="slidenum">
              <a:rPr lang="de-DE" sz="1000" b="0">
                <a:solidFill>
                  <a:srgbClr val="000000"/>
                </a:solidFill>
                <a:cs typeface="Arial" charset="0"/>
              </a:rPr>
              <a:pPr eaLnBrk="1" fontAlgn="base" hangingPunct="1">
                <a:spcBef>
                  <a:spcPct val="0"/>
                </a:spcBef>
                <a:spcAft>
                  <a:spcPct val="0"/>
                </a:spcAft>
              </a:pPr>
              <a:t>‹#›</a:t>
            </a:fld>
            <a:r>
              <a:rPr lang="de-DE" sz="1000" b="0">
                <a:solidFill>
                  <a:srgbClr val="000000"/>
                </a:solidFill>
                <a:cs typeface="Arial" charset="0"/>
              </a:rPr>
              <a:t> -</a:t>
            </a:r>
          </a:p>
        </p:txBody>
      </p:sp>
      <p:sp>
        <p:nvSpPr>
          <p:cNvPr id="1030" name="Line 6"/>
          <p:cNvSpPr>
            <a:spLocks noChangeShapeType="1"/>
          </p:cNvSpPr>
          <p:nvPr/>
        </p:nvSpPr>
        <p:spPr bwMode="auto">
          <a:xfrm>
            <a:off x="609600" y="6096000"/>
            <a:ext cx="8001000" cy="0"/>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b="1">
              <a:solidFill>
                <a:srgbClr val="000000"/>
              </a:solidFill>
              <a:cs typeface="Arial" charset="0"/>
            </a:endParaRPr>
          </a:p>
        </p:txBody>
      </p:sp>
      <p:sp>
        <p:nvSpPr>
          <p:cNvPr id="8" name="Footer Placeholder 7"/>
          <p:cNvSpPr>
            <a:spLocks noGrp="1" noChangeArrowheads="1"/>
          </p:cNvSpPr>
          <p:nvPr>
            <p:ph type="ftr" sz="quarter" idx="3"/>
          </p:nvPr>
        </p:nvSpPr>
        <p:spPr>
          <a:xfrm>
            <a:off x="539750" y="6245225"/>
            <a:ext cx="4464050" cy="476250"/>
          </a:xfrm>
          <a:prstGeom prst="rect">
            <a:avLst/>
          </a:prstGeom>
          <a:ln/>
        </p:spPr>
        <p:txBody>
          <a:bodyPr/>
          <a:lstStyle>
            <a:lvl1pPr>
              <a:defRPr sz="1000" b="0" dirty="0" smtClean="0">
                <a:latin typeface="Calibri" pitchFamily="34" charset="0"/>
                <a:cs typeface="+mn-cs"/>
              </a:defRPr>
            </a:lvl1pPr>
          </a:lstStyle>
          <a:p>
            <a:pPr fontAlgn="base">
              <a:spcBef>
                <a:spcPct val="0"/>
              </a:spcBef>
              <a:spcAft>
                <a:spcPct val="0"/>
              </a:spcAft>
              <a:defRPr/>
            </a:pPr>
            <a:r>
              <a:rPr lang="en-US">
                <a:solidFill>
                  <a:srgbClr val="000000"/>
                </a:solidFill>
              </a:rPr>
              <a:t>Tutorial: Introduction to Recommender Systems, ACM SAC 2010</a:t>
            </a:r>
          </a:p>
        </p:txBody>
      </p:sp>
    </p:spTree>
    <p:extLst>
      <p:ext uri="{BB962C8B-B14F-4D97-AF65-F5344CB8AC3E}">
        <p14:creationId xmlns:p14="http://schemas.microsoft.com/office/powerpoint/2010/main" val="245944539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sldNum="0" hdr="0" dt="0"/>
  <p:txStyles>
    <p:titleStyle>
      <a:lvl1pPr algn="l" rtl="0" eaLnBrk="0" fontAlgn="base" hangingPunct="0">
        <a:spcBef>
          <a:spcPct val="0"/>
        </a:spcBef>
        <a:spcAft>
          <a:spcPct val="0"/>
        </a:spcAft>
        <a:defRPr sz="2400" b="1">
          <a:solidFill>
            <a:srgbClr val="003366"/>
          </a:solidFill>
          <a:latin typeface="+mj-lt"/>
          <a:ea typeface="+mj-ea"/>
          <a:cs typeface="+mj-cs"/>
        </a:defRPr>
      </a:lvl1pPr>
      <a:lvl2pPr algn="l" rtl="0" eaLnBrk="0" fontAlgn="base" hangingPunct="0">
        <a:spcBef>
          <a:spcPct val="0"/>
        </a:spcBef>
        <a:spcAft>
          <a:spcPct val="0"/>
        </a:spcAft>
        <a:defRPr sz="2400" b="1">
          <a:solidFill>
            <a:srgbClr val="003366"/>
          </a:solidFill>
          <a:latin typeface="Verdana" pitchFamily="34" charset="0"/>
        </a:defRPr>
      </a:lvl2pPr>
      <a:lvl3pPr algn="l" rtl="0" eaLnBrk="0" fontAlgn="base" hangingPunct="0">
        <a:spcBef>
          <a:spcPct val="0"/>
        </a:spcBef>
        <a:spcAft>
          <a:spcPct val="0"/>
        </a:spcAft>
        <a:defRPr sz="2400" b="1">
          <a:solidFill>
            <a:srgbClr val="003366"/>
          </a:solidFill>
          <a:latin typeface="Verdana" pitchFamily="34" charset="0"/>
        </a:defRPr>
      </a:lvl3pPr>
      <a:lvl4pPr algn="l" rtl="0" eaLnBrk="0" fontAlgn="base" hangingPunct="0">
        <a:spcBef>
          <a:spcPct val="0"/>
        </a:spcBef>
        <a:spcAft>
          <a:spcPct val="0"/>
        </a:spcAft>
        <a:defRPr sz="2400" b="1">
          <a:solidFill>
            <a:srgbClr val="003366"/>
          </a:solidFill>
          <a:latin typeface="Verdana" pitchFamily="34" charset="0"/>
        </a:defRPr>
      </a:lvl4pPr>
      <a:lvl5pPr algn="l" rtl="0" eaLnBrk="0" fontAlgn="base" hangingPunct="0">
        <a:spcBef>
          <a:spcPct val="0"/>
        </a:spcBef>
        <a:spcAft>
          <a:spcPct val="0"/>
        </a:spcAft>
        <a:defRPr sz="2400" b="1">
          <a:solidFill>
            <a:srgbClr val="003366"/>
          </a:solidFill>
          <a:latin typeface="Verdana" pitchFamily="34" charset="0"/>
        </a:defRPr>
      </a:lvl5pPr>
      <a:lvl6pPr marL="457200" algn="l" rtl="0" fontAlgn="base">
        <a:spcBef>
          <a:spcPct val="0"/>
        </a:spcBef>
        <a:spcAft>
          <a:spcPct val="0"/>
        </a:spcAft>
        <a:defRPr sz="2400" b="1">
          <a:solidFill>
            <a:srgbClr val="003366"/>
          </a:solidFill>
          <a:latin typeface="Verdana" pitchFamily="34" charset="0"/>
        </a:defRPr>
      </a:lvl6pPr>
      <a:lvl7pPr marL="914400" algn="l" rtl="0" fontAlgn="base">
        <a:spcBef>
          <a:spcPct val="0"/>
        </a:spcBef>
        <a:spcAft>
          <a:spcPct val="0"/>
        </a:spcAft>
        <a:defRPr sz="2400" b="1">
          <a:solidFill>
            <a:srgbClr val="003366"/>
          </a:solidFill>
          <a:latin typeface="Verdana" pitchFamily="34" charset="0"/>
        </a:defRPr>
      </a:lvl7pPr>
      <a:lvl8pPr marL="1371600" algn="l" rtl="0" fontAlgn="base">
        <a:spcBef>
          <a:spcPct val="0"/>
        </a:spcBef>
        <a:spcAft>
          <a:spcPct val="0"/>
        </a:spcAft>
        <a:defRPr sz="2400" b="1">
          <a:solidFill>
            <a:srgbClr val="003366"/>
          </a:solidFill>
          <a:latin typeface="Verdana" pitchFamily="34" charset="0"/>
        </a:defRPr>
      </a:lvl8pPr>
      <a:lvl9pPr marL="1828800" algn="l" rtl="0" fontAlgn="base">
        <a:spcBef>
          <a:spcPct val="0"/>
        </a:spcBef>
        <a:spcAft>
          <a:spcPct val="0"/>
        </a:spcAft>
        <a:defRPr sz="2400" b="1">
          <a:solidFill>
            <a:srgbClr val="003366"/>
          </a:solidFill>
          <a:latin typeface="Verdana" pitchFamily="34" charset="0"/>
        </a:defRPr>
      </a:lvl9pPr>
    </p:titleStyle>
    <p:bodyStyle>
      <a:lvl1pPr marL="342900" indent="-342900" algn="l" rtl="0" eaLnBrk="0" fontAlgn="base" hangingPunct="0">
        <a:spcBef>
          <a:spcPts val="1200"/>
        </a:spcBef>
        <a:spcAft>
          <a:spcPct val="0"/>
        </a:spcAft>
        <a:buChar char="•"/>
        <a:defRPr sz="2000">
          <a:solidFill>
            <a:srgbClr val="003366"/>
          </a:solidFill>
          <a:latin typeface="+mn-lt"/>
          <a:ea typeface="+mn-ea"/>
          <a:cs typeface="+mn-cs"/>
        </a:defRPr>
      </a:lvl1pPr>
      <a:lvl2pPr marL="742950" indent="-285750" algn="l" rtl="0" eaLnBrk="0" fontAlgn="base" hangingPunct="0">
        <a:spcBef>
          <a:spcPct val="20000"/>
        </a:spcBef>
        <a:spcAft>
          <a:spcPct val="0"/>
        </a:spcAft>
        <a:buChar char="–"/>
        <a:defRPr>
          <a:solidFill>
            <a:srgbClr val="003366"/>
          </a:solidFill>
          <a:latin typeface="+mn-lt"/>
        </a:defRPr>
      </a:lvl2pPr>
      <a:lvl3pPr marL="1143000" indent="-228600" algn="l" rtl="0" eaLnBrk="0" fontAlgn="base" hangingPunct="0">
        <a:spcBef>
          <a:spcPct val="20000"/>
        </a:spcBef>
        <a:spcAft>
          <a:spcPct val="0"/>
        </a:spcAft>
        <a:buChar char="•"/>
        <a:defRPr sz="1700">
          <a:solidFill>
            <a:srgbClr val="003366"/>
          </a:solidFill>
          <a:latin typeface="+mn-lt"/>
        </a:defRPr>
      </a:lvl3pPr>
      <a:lvl4pPr marL="1600200" indent="-228600" algn="l" rtl="0" eaLnBrk="0" fontAlgn="base" hangingPunct="0">
        <a:spcBef>
          <a:spcPct val="20000"/>
        </a:spcBef>
        <a:spcAft>
          <a:spcPct val="0"/>
        </a:spcAft>
        <a:buChar char="–"/>
        <a:defRPr sz="1700">
          <a:solidFill>
            <a:srgbClr val="003366"/>
          </a:solidFill>
          <a:latin typeface="+mn-lt"/>
          <a:ea typeface="Times New Roman" pitchFamily="18" charset="0"/>
          <a:cs typeface="Helvetica" pitchFamily="34" charset="0"/>
        </a:defRPr>
      </a:lvl4pPr>
      <a:lvl5pPr marL="2057400" indent="-228600" algn="l" rtl="0" eaLnBrk="0" fontAlgn="base" hangingPunct="0">
        <a:spcBef>
          <a:spcPct val="20000"/>
        </a:spcBef>
        <a:spcAft>
          <a:spcPct val="0"/>
        </a:spcAft>
        <a:buChar char="»"/>
        <a:defRPr sz="1700">
          <a:solidFill>
            <a:srgbClr val="003366"/>
          </a:solidFill>
          <a:latin typeface="+mn-lt"/>
          <a:ea typeface="Times New Roman" pitchFamily="18" charset="0"/>
          <a:cs typeface="Helvetica" pitchFamily="34" charset="0"/>
        </a:defRPr>
      </a:lvl5pPr>
      <a:lvl6pPr marL="25146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6pPr>
      <a:lvl7pPr marL="29718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7pPr>
      <a:lvl8pPr marL="34290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8pPr>
      <a:lvl9pPr marL="38862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4/4/2024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95192213"/>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4/4/2024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1948851"/>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4D9FFFB4-400D-1240-AB24-6F86C96D4DFB}" type="datetimeFigureOut">
              <a:rPr lang="en-US" dirty="0"/>
              <a:t>4/4/2024</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fontAlgn="base">
              <a:spcBef>
                <a:spcPct val="0"/>
              </a:spcBef>
              <a:spcAft>
                <a:spcPct val="0"/>
              </a:spcAft>
              <a:defRPr/>
            </a:pPr>
            <a:r>
              <a:rPr lang="en-US">
                <a:solidFill>
                  <a:srgbClr val="000000"/>
                </a:solidFill>
              </a:rPr>
              <a:t>Tutorial: Introduction to Recommender Systems, ACM SAC 2010</a:t>
            </a:r>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52879291"/>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0.png"/><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0.png"/><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0.png"/><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10.png"/><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9.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9.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9.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9.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9792" y="2286000"/>
            <a:ext cx="5145904" cy="1143000"/>
          </a:xfrm>
        </p:spPr>
        <p:txBody>
          <a:bodyPr>
            <a:normAutofit/>
          </a:bodyPr>
          <a:lstStyle/>
          <a:p>
            <a:r>
              <a:rPr lang="en-IN" sz="6353" dirty="0">
                <a:latin typeface="Cambria" panose="02040503050406030204" pitchFamily="18" charset="0"/>
              </a:rPr>
              <a:t>Decision Tree</a:t>
            </a:r>
          </a:p>
        </p:txBody>
      </p:sp>
    </p:spTree>
    <p:extLst>
      <p:ext uri="{BB962C8B-B14F-4D97-AF65-F5344CB8AC3E}">
        <p14:creationId xmlns:p14="http://schemas.microsoft.com/office/powerpoint/2010/main" val="1230778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3742"/>
            <a:ext cx="9144000" cy="1143000"/>
          </a:xfrm>
          <a:solidFill>
            <a:schemeClr val="accent6">
              <a:lumMod val="20000"/>
              <a:lumOff val="80000"/>
            </a:schemeClr>
          </a:solidFill>
        </p:spPr>
        <p:txBody>
          <a:bodyPr>
            <a:normAutofit/>
          </a:bodyPr>
          <a:lstStyle/>
          <a:p>
            <a:r>
              <a:rPr lang="en-IN" b="1" i="0" dirty="0">
                <a:solidFill>
                  <a:srgbClr val="373D3F"/>
                </a:solidFill>
                <a:effectLst/>
                <a:latin typeface="Lora" pitchFamily="2" charset="0"/>
              </a:rPr>
              <a:t>Entropy</a:t>
            </a:r>
            <a:r>
              <a:rPr lang="en-US" b="1" dirty="0">
                <a:solidFill>
                  <a:srgbClr val="373D3F"/>
                </a:solidFill>
                <a:latin typeface="Lora" pitchFamily="2" charset="0"/>
              </a:rPr>
              <a:t> </a:t>
            </a:r>
            <a:endParaRPr lang="en-IN" dirty="0">
              <a:latin typeface="Cambria" panose="02040503050406030204" pitchFamily="18" charset="0"/>
            </a:endParaRPr>
          </a:p>
        </p:txBody>
      </p:sp>
      <p:sp>
        <p:nvSpPr>
          <p:cNvPr id="5" name="Content Placeholder 4">
            <a:extLst>
              <a:ext uri="{FF2B5EF4-FFF2-40B4-BE49-F238E27FC236}">
                <a16:creationId xmlns:a16="http://schemas.microsoft.com/office/drawing/2014/main" id="{698D68C7-10EB-2AD3-CAAB-CCB81F7BBAEA}"/>
              </a:ext>
            </a:extLst>
          </p:cNvPr>
          <p:cNvSpPr>
            <a:spLocks noGrp="1"/>
          </p:cNvSpPr>
          <p:nvPr>
            <p:ph idx="1"/>
          </p:nvPr>
        </p:nvSpPr>
        <p:spPr>
          <a:xfrm>
            <a:off x="457200" y="1600200"/>
            <a:ext cx="8229600" cy="5069160"/>
          </a:xfrm>
        </p:spPr>
        <p:txBody>
          <a:bodyPr>
            <a:noAutofit/>
          </a:bodyPr>
          <a:lstStyle/>
          <a:p>
            <a:pPr algn="just"/>
            <a:r>
              <a:rPr lang="en-US" sz="2000" dirty="0">
                <a:latin typeface="Cambria" panose="02040503050406030204" pitchFamily="18" charset="0"/>
                <a:ea typeface="Cambria" panose="02040503050406030204" pitchFamily="18" charset="0"/>
                <a:cs typeface="Courier New" panose="02070309020205020404" pitchFamily="49" charset="0"/>
              </a:rPr>
              <a:t>Entropy is a measure of disorder in a dataset. A dataset with high entropy is a dataset where the data points are evenly distributed across the different categories. A dataset with low entropy is a dataset where the data points are concentrated in one or a few categories.</a:t>
            </a:r>
          </a:p>
          <a:p>
            <a:pPr marL="0" indent="0" algn="just">
              <a:buNone/>
            </a:pPr>
            <a:r>
              <a:rPr lang="en-US" sz="2000" dirty="0">
                <a:latin typeface="Cambria" panose="02040503050406030204" pitchFamily="18" charset="0"/>
                <a:ea typeface="Cambria" panose="02040503050406030204" pitchFamily="18" charset="0"/>
                <a:cs typeface="Courier New" panose="02070309020205020404" pitchFamily="49" charset="0"/>
              </a:rPr>
              <a:t>         </a:t>
            </a:r>
          </a:p>
          <a:p>
            <a:pPr marL="0" indent="0" algn="just">
              <a:buNone/>
            </a:pPr>
            <a:r>
              <a:rPr lang="en-US" sz="2000" dirty="0">
                <a:latin typeface="Cambria" panose="02040503050406030204" pitchFamily="18" charset="0"/>
                <a:ea typeface="Cambria" panose="02040503050406030204" pitchFamily="18" charset="0"/>
                <a:cs typeface="Courier New" panose="02070309020205020404" pitchFamily="49" charset="0"/>
              </a:rPr>
              <a:t>          </a:t>
            </a:r>
            <a:r>
              <a:rPr lang="en-US" sz="2000" b="1" dirty="0">
                <a:latin typeface="Cambria" panose="02040503050406030204" pitchFamily="18" charset="0"/>
                <a:ea typeface="Cambria" panose="02040503050406030204" pitchFamily="18" charset="0"/>
                <a:cs typeface="Courier New" panose="02070309020205020404" pitchFamily="49" charset="0"/>
              </a:rPr>
              <a:t>H(S)=  -(</a:t>
            </a:r>
            <a:r>
              <a:rPr lang="en-US" sz="2000" b="1" dirty="0" err="1">
                <a:latin typeface="Cambria" panose="02040503050406030204" pitchFamily="18" charset="0"/>
                <a:ea typeface="Cambria" panose="02040503050406030204" pitchFamily="18" charset="0"/>
                <a:cs typeface="Courier New" panose="02070309020205020404" pitchFamily="49" charset="0"/>
              </a:rPr>
              <a:t>P_i</a:t>
            </a:r>
            <a:r>
              <a:rPr lang="en-US" sz="2000" b="1" dirty="0">
                <a:latin typeface="Cambria" panose="02040503050406030204" pitchFamily="18" charset="0"/>
                <a:ea typeface="Cambria" panose="02040503050406030204" pitchFamily="18" charset="0"/>
                <a:cs typeface="Courier New" panose="02070309020205020404" pitchFamily="49" charset="0"/>
              </a:rPr>
              <a:t> * log_2(</a:t>
            </a:r>
            <a:r>
              <a:rPr lang="en-US" sz="2000" b="1" dirty="0" err="1">
                <a:latin typeface="Cambria" panose="02040503050406030204" pitchFamily="18" charset="0"/>
                <a:ea typeface="Cambria" panose="02040503050406030204" pitchFamily="18" charset="0"/>
                <a:cs typeface="Courier New" panose="02070309020205020404" pitchFamily="49" charset="0"/>
              </a:rPr>
              <a:t>P_i</a:t>
            </a:r>
            <a:r>
              <a:rPr lang="en-US" sz="2000" b="1" dirty="0">
                <a:latin typeface="Cambria" panose="02040503050406030204" pitchFamily="18" charset="0"/>
                <a:ea typeface="Cambria" panose="02040503050406030204" pitchFamily="18" charset="0"/>
                <a:cs typeface="Courier New" panose="02070309020205020404" pitchFamily="49" charset="0"/>
              </a:rPr>
              <a:t>))    </a:t>
            </a:r>
          </a:p>
          <a:p>
            <a:pPr marL="0" indent="0" algn="just">
              <a:buNone/>
            </a:pPr>
            <a:r>
              <a:rPr lang="en-US" sz="2000" b="1" dirty="0">
                <a:latin typeface="Cambria" panose="02040503050406030204" pitchFamily="18" charset="0"/>
                <a:ea typeface="Cambria" panose="02040503050406030204" pitchFamily="18" charset="0"/>
                <a:cs typeface="Courier New" panose="02070309020205020404" pitchFamily="49" charset="0"/>
              </a:rPr>
              <a:t> </a:t>
            </a:r>
          </a:p>
          <a:p>
            <a:pPr algn="just"/>
            <a:r>
              <a:rPr lang="en-US" sz="2000" dirty="0">
                <a:latin typeface="Cambria" panose="02040503050406030204" pitchFamily="18" charset="0"/>
                <a:ea typeface="Cambria" panose="02040503050406030204" pitchFamily="18" charset="0"/>
                <a:cs typeface="Courier New" panose="02070309020205020404" pitchFamily="49" charset="0"/>
              </a:rPr>
              <a:t>where </a:t>
            </a:r>
            <a:r>
              <a:rPr lang="en-US" sz="2000" dirty="0" err="1">
                <a:latin typeface="Cambria" panose="02040503050406030204" pitchFamily="18" charset="0"/>
                <a:ea typeface="Cambria" panose="02040503050406030204" pitchFamily="18" charset="0"/>
                <a:cs typeface="Courier New" panose="02070309020205020404" pitchFamily="49" charset="0"/>
              </a:rPr>
              <a:t>P_i</a:t>
            </a:r>
            <a:r>
              <a:rPr lang="en-US" sz="2000" dirty="0">
                <a:latin typeface="Cambria" panose="02040503050406030204" pitchFamily="18" charset="0"/>
                <a:ea typeface="Cambria" panose="02040503050406030204" pitchFamily="18" charset="0"/>
                <a:cs typeface="Courier New" panose="02070309020205020404" pitchFamily="49" charset="0"/>
              </a:rPr>
              <a:t> represents the fraction of the sample within a particular node.</a:t>
            </a:r>
          </a:p>
          <a:p>
            <a:pPr algn="just"/>
            <a:r>
              <a:rPr lang="en-US" sz="2000" dirty="0">
                <a:latin typeface="Cambria" panose="02040503050406030204" pitchFamily="18" charset="0"/>
                <a:ea typeface="Cambria" panose="02040503050406030204" pitchFamily="18" charset="0"/>
                <a:cs typeface="Courier New" panose="02070309020205020404" pitchFamily="49" charset="0"/>
              </a:rPr>
              <a:t>S – The current dataset.</a:t>
            </a:r>
          </a:p>
          <a:p>
            <a:pPr algn="just"/>
            <a:r>
              <a:rPr lang="en-US" sz="2000" dirty="0" err="1">
                <a:latin typeface="Cambria" panose="02040503050406030204" pitchFamily="18" charset="0"/>
                <a:ea typeface="Cambria" panose="02040503050406030204" pitchFamily="18" charset="0"/>
                <a:cs typeface="Courier New" panose="02070309020205020404" pitchFamily="49" charset="0"/>
              </a:rPr>
              <a:t>i</a:t>
            </a:r>
            <a:r>
              <a:rPr lang="en-US" sz="2000" dirty="0">
                <a:latin typeface="Cambria" panose="02040503050406030204" pitchFamily="18" charset="0"/>
                <a:ea typeface="Cambria" panose="02040503050406030204" pitchFamily="18" charset="0"/>
                <a:cs typeface="Courier New" panose="02070309020205020404" pitchFamily="49" charset="0"/>
              </a:rPr>
              <a:t> – Set of classes in S</a:t>
            </a:r>
          </a:p>
          <a:p>
            <a:pPr algn="just"/>
            <a:r>
              <a:rPr lang="en-US" sz="2000" dirty="0">
                <a:latin typeface="Cambria" panose="02040503050406030204" pitchFamily="18" charset="0"/>
                <a:ea typeface="Cambria" panose="02040503050406030204" pitchFamily="18" charset="0"/>
                <a:cs typeface="Courier New" panose="02070309020205020404" pitchFamily="49" charset="0"/>
              </a:rPr>
              <a:t>If entropy is low, data is well understood; if high, more information is needed. Preprocessing data before using ID3 can enhance accuracy. In sum, ID3 seeks to reduce uncertainty and make informed decisions by picking attributes that offer the most insight in a dataset.</a:t>
            </a:r>
            <a:endParaRPr lang="en-IN" sz="2000" dirty="0">
              <a:latin typeface="Cambria" panose="02040503050406030204" pitchFamily="18" charset="0"/>
              <a:ea typeface="Cambria" panose="02040503050406030204" pitchFamily="18" charset="0"/>
              <a:cs typeface="Courier New" panose="02070309020205020404" pitchFamily="49" charset="0"/>
            </a:endParaRPr>
          </a:p>
        </p:txBody>
      </p:sp>
    </p:spTree>
    <p:extLst>
      <p:ext uri="{BB962C8B-B14F-4D97-AF65-F5344CB8AC3E}">
        <p14:creationId xmlns:p14="http://schemas.microsoft.com/office/powerpoint/2010/main" val="4159948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2.bp.blogspot.com/-sD_VfJzi8YY/WtTygMEGRCI/AAAAAAAABwA/mnnX-Q14j3kRoFzbygUrhgDS_DQwSemZQCLcBGAs/s1600/Decision%2BTree%2BExercis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1256" y="1371600"/>
            <a:ext cx="6028944" cy="515112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0" y="0"/>
            <a:ext cx="9144000" cy="1143000"/>
          </a:xfrm>
          <a:solidFill>
            <a:schemeClr val="accent6">
              <a:lumMod val="20000"/>
              <a:lumOff val="80000"/>
            </a:schemeClr>
          </a:solidFill>
        </p:spPr>
        <p:txBody>
          <a:bodyPr>
            <a:normAutofit/>
          </a:bodyPr>
          <a:lstStyle/>
          <a:p>
            <a:r>
              <a:rPr lang="en-IN" dirty="0">
                <a:latin typeface="Cambria" panose="02040503050406030204" pitchFamily="18" charset="0"/>
              </a:rPr>
              <a:t>Decision Tree</a:t>
            </a:r>
          </a:p>
        </p:txBody>
      </p:sp>
      <p:sp>
        <p:nvSpPr>
          <p:cNvPr id="3" name="Content Placeholder 2"/>
          <p:cNvSpPr>
            <a:spLocks noGrp="1"/>
          </p:cNvSpPr>
          <p:nvPr>
            <p:ph idx="1"/>
          </p:nvPr>
        </p:nvSpPr>
        <p:spPr>
          <a:xfrm>
            <a:off x="152400" y="1325562"/>
            <a:ext cx="3200400" cy="5532438"/>
          </a:xfrm>
        </p:spPr>
        <p:txBody>
          <a:bodyPr>
            <a:normAutofit lnSpcReduction="10000"/>
          </a:bodyPr>
          <a:lstStyle/>
          <a:p>
            <a:pPr marL="571500" indent="-457200"/>
            <a:r>
              <a:rPr lang="en-IN" sz="2400" dirty="0">
                <a:latin typeface="Cambria" panose="02040503050406030204" pitchFamily="18" charset="0"/>
                <a:ea typeface="Cambria" panose="02040503050406030204" pitchFamily="18" charset="0"/>
                <a:cs typeface="Courier New" panose="02070309020205020404" pitchFamily="49" charset="0"/>
              </a:rPr>
              <a:t>Consider the table.</a:t>
            </a:r>
          </a:p>
          <a:p>
            <a:pPr marL="571500" indent="-457200"/>
            <a:endParaRPr lang="en-IN" sz="800" dirty="0">
              <a:latin typeface="Cambria" panose="02040503050406030204" pitchFamily="18" charset="0"/>
              <a:ea typeface="Cambria" panose="02040503050406030204" pitchFamily="18" charset="0"/>
              <a:cs typeface="Courier New" panose="02070309020205020404" pitchFamily="49" charset="0"/>
            </a:endParaRPr>
          </a:p>
          <a:p>
            <a:pPr marL="571500" indent="-457200"/>
            <a:r>
              <a:rPr lang="en-IN" sz="2400" dirty="0">
                <a:latin typeface="Cambria" panose="02040503050406030204" pitchFamily="18" charset="0"/>
                <a:ea typeface="Cambria" panose="02040503050406030204" pitchFamily="18" charset="0"/>
                <a:cs typeface="Courier New" panose="02070309020205020404" pitchFamily="49" charset="0"/>
              </a:rPr>
              <a:t>It represent </a:t>
            </a:r>
            <a:r>
              <a:rPr lang="en-IN" sz="2400" dirty="0">
                <a:solidFill>
                  <a:srgbClr val="0070C0"/>
                </a:solidFill>
                <a:latin typeface="Cambria" panose="02040503050406030204" pitchFamily="18" charset="0"/>
                <a:ea typeface="Cambria" panose="02040503050406030204" pitchFamily="18" charset="0"/>
                <a:cs typeface="Courier New" panose="02070309020205020404" pitchFamily="49" charset="0"/>
              </a:rPr>
              <a:t>factors</a:t>
            </a:r>
            <a:r>
              <a:rPr lang="en-IN" sz="2400" dirty="0">
                <a:latin typeface="Cambria" panose="02040503050406030204" pitchFamily="18" charset="0"/>
                <a:ea typeface="Cambria" panose="02040503050406030204" pitchFamily="18" charset="0"/>
                <a:cs typeface="Courier New" panose="02070309020205020404" pitchFamily="49" charset="0"/>
              </a:rPr>
              <a:t> that affect </a:t>
            </a:r>
            <a:r>
              <a:rPr lang="en-IN" sz="2400" b="1" dirty="0">
                <a:latin typeface="Cambria" panose="02040503050406030204" pitchFamily="18" charset="0"/>
                <a:ea typeface="Cambria" panose="02040503050406030204" pitchFamily="18" charset="0"/>
                <a:cs typeface="Courier New" panose="02070309020205020404" pitchFamily="49" charset="0"/>
              </a:rPr>
              <a:t>whether John would go out to play golf or not</a:t>
            </a:r>
            <a:r>
              <a:rPr lang="en-IN" sz="2400" dirty="0">
                <a:latin typeface="Cambria" panose="02040503050406030204" pitchFamily="18" charset="0"/>
                <a:ea typeface="Cambria" panose="02040503050406030204" pitchFamily="18" charset="0"/>
                <a:cs typeface="Courier New" panose="02070309020205020404" pitchFamily="49" charset="0"/>
              </a:rPr>
              <a:t>.</a:t>
            </a:r>
          </a:p>
          <a:p>
            <a:pPr marL="571500" indent="-457200"/>
            <a:endParaRPr lang="en-IN" sz="800" dirty="0">
              <a:latin typeface="Cambria" panose="02040503050406030204" pitchFamily="18" charset="0"/>
              <a:ea typeface="Cambria" panose="02040503050406030204" pitchFamily="18" charset="0"/>
              <a:cs typeface="Courier New" panose="02070309020205020404" pitchFamily="49" charset="0"/>
            </a:endParaRPr>
          </a:p>
          <a:p>
            <a:pPr marL="571500" indent="-457200"/>
            <a:r>
              <a:rPr lang="en-IN" sz="2400" dirty="0">
                <a:latin typeface="Cambria" panose="02040503050406030204" pitchFamily="18" charset="0"/>
                <a:ea typeface="Cambria" panose="02040503050406030204" pitchFamily="18" charset="0"/>
                <a:cs typeface="Courier New" panose="02070309020205020404" pitchFamily="49" charset="0"/>
              </a:rPr>
              <a:t>Using the data in the table, </a:t>
            </a:r>
            <a:r>
              <a:rPr lang="en-IN" sz="2400" b="1" dirty="0">
                <a:latin typeface="Cambria" panose="02040503050406030204" pitchFamily="18" charset="0"/>
                <a:ea typeface="Cambria" panose="02040503050406030204" pitchFamily="18" charset="0"/>
                <a:cs typeface="Courier New" panose="02070309020205020404" pitchFamily="49" charset="0"/>
              </a:rPr>
              <a:t>build a decision tree to model that can be used to predict if John would play golf or not</a:t>
            </a:r>
            <a:r>
              <a:rPr lang="en-IN" sz="2400" dirty="0">
                <a:latin typeface="Cambria" panose="02040503050406030204" pitchFamily="18" charset="0"/>
                <a:ea typeface="Cambria" panose="02040503050406030204" pitchFamily="18" charset="0"/>
                <a:cs typeface="Courier New" panose="02070309020205020404" pitchFamily="49" charset="0"/>
              </a:rPr>
              <a:t>.</a:t>
            </a:r>
          </a:p>
        </p:txBody>
      </p:sp>
    </p:spTree>
    <p:extLst>
      <p:ext uri="{BB962C8B-B14F-4D97-AF65-F5344CB8AC3E}">
        <p14:creationId xmlns:p14="http://schemas.microsoft.com/office/powerpoint/2010/main" val="2876449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6">
              <a:lumMod val="20000"/>
              <a:lumOff val="80000"/>
            </a:schemeClr>
          </a:solidFill>
        </p:spPr>
        <p:txBody>
          <a:bodyPr>
            <a:normAutofit fontScale="90000"/>
          </a:bodyPr>
          <a:lstStyle/>
          <a:p>
            <a:r>
              <a:rPr lang="en-IN" dirty="0">
                <a:latin typeface="Cambria" panose="02040503050406030204" pitchFamily="18" charset="0"/>
              </a:rPr>
              <a:t>Step by Step Procedure for Building a Decision Tree</a:t>
            </a:r>
          </a:p>
        </p:txBody>
      </p:sp>
      <p:sp>
        <p:nvSpPr>
          <p:cNvPr id="3" name="Content Placeholder 2"/>
          <p:cNvSpPr>
            <a:spLocks noGrp="1"/>
          </p:cNvSpPr>
          <p:nvPr>
            <p:ph idx="1"/>
          </p:nvPr>
        </p:nvSpPr>
        <p:spPr>
          <a:xfrm>
            <a:off x="152400" y="1325562"/>
            <a:ext cx="8763000" cy="5075238"/>
          </a:xfrm>
        </p:spPr>
        <p:txBody>
          <a:bodyPr>
            <a:normAutofit/>
          </a:bodyPr>
          <a:lstStyle/>
          <a:p>
            <a:pPr marL="114300" indent="0">
              <a:buNone/>
            </a:pPr>
            <a:r>
              <a:rPr lang="en-IN" sz="2800" b="1" dirty="0">
                <a:latin typeface="Cambria" panose="02040503050406030204" pitchFamily="18" charset="0"/>
                <a:ea typeface="Cambria" panose="02040503050406030204" pitchFamily="18" charset="0"/>
                <a:cs typeface="Courier New" panose="02070309020205020404" pitchFamily="49" charset="0"/>
              </a:rPr>
              <a:t>Step 1: </a:t>
            </a:r>
            <a:r>
              <a:rPr lang="en-IN" sz="2800" dirty="0">
                <a:latin typeface="Cambria" panose="02040503050406030204" pitchFamily="18" charset="0"/>
                <a:ea typeface="Cambria" panose="02040503050406030204" pitchFamily="18" charset="0"/>
                <a:cs typeface="Courier New" panose="02070309020205020404" pitchFamily="49" charset="0"/>
              </a:rPr>
              <a:t>Determine the Decision Column</a:t>
            </a:r>
          </a:p>
          <a:p>
            <a:pPr marL="114300" indent="0">
              <a:buNone/>
            </a:pPr>
            <a:endParaRPr lang="en-IN" sz="800" dirty="0">
              <a:latin typeface="Cambria" panose="02040503050406030204" pitchFamily="18" charset="0"/>
              <a:ea typeface="Cambria" panose="02040503050406030204" pitchFamily="18" charset="0"/>
              <a:cs typeface="Courier New" panose="02070309020205020404" pitchFamily="49" charset="0"/>
            </a:endParaRPr>
          </a:p>
          <a:p>
            <a:pPr marL="571500" indent="-457200"/>
            <a:r>
              <a:rPr lang="en-IN" sz="2400" dirty="0">
                <a:latin typeface="Cambria" panose="02040503050406030204" pitchFamily="18" charset="0"/>
                <a:ea typeface="Cambria" panose="02040503050406030204" pitchFamily="18" charset="0"/>
                <a:cs typeface="Courier New" panose="02070309020205020404" pitchFamily="49" charset="0"/>
              </a:rPr>
              <a:t>Since decision trees are used for classification, you need to determine the classes which are the basis for the decision.</a:t>
            </a:r>
          </a:p>
          <a:p>
            <a:pPr marL="571500" indent="-457200"/>
            <a:endParaRPr lang="en-IN" sz="800" dirty="0">
              <a:latin typeface="Cambria" panose="02040503050406030204" pitchFamily="18" charset="0"/>
              <a:ea typeface="Cambria" panose="02040503050406030204" pitchFamily="18" charset="0"/>
              <a:cs typeface="Courier New" panose="02070309020205020404" pitchFamily="49" charset="0"/>
            </a:endParaRPr>
          </a:p>
          <a:p>
            <a:pPr marL="571500" indent="-457200"/>
            <a:r>
              <a:rPr lang="en-IN" sz="2400" dirty="0">
                <a:latin typeface="Cambria" panose="02040503050406030204" pitchFamily="18" charset="0"/>
                <a:ea typeface="Cambria" panose="02040503050406030204" pitchFamily="18" charset="0"/>
                <a:cs typeface="Courier New" panose="02070309020205020404" pitchFamily="49" charset="0"/>
              </a:rPr>
              <a:t>In our case, it is the </a:t>
            </a:r>
            <a:r>
              <a:rPr lang="en-IN" sz="2400" b="1" dirty="0">
                <a:latin typeface="Cambria" panose="02040503050406030204" pitchFamily="18" charset="0"/>
                <a:ea typeface="Cambria" panose="02040503050406030204" pitchFamily="18" charset="0"/>
                <a:cs typeface="Courier New" panose="02070309020205020404" pitchFamily="49" charset="0"/>
              </a:rPr>
              <a:t>last column</a:t>
            </a:r>
            <a:r>
              <a:rPr lang="en-IN" sz="2400" dirty="0">
                <a:latin typeface="Cambria" panose="02040503050406030204" pitchFamily="18" charset="0"/>
                <a:ea typeface="Cambria" panose="02040503050406030204" pitchFamily="18" charset="0"/>
                <a:cs typeface="Courier New" panose="02070309020205020404" pitchFamily="49" charset="0"/>
              </a:rPr>
              <a:t>, that is </a:t>
            </a:r>
            <a:r>
              <a:rPr lang="en-IN" sz="2400" b="1" dirty="0">
                <a:latin typeface="Cambria" panose="02040503050406030204" pitchFamily="18" charset="0"/>
                <a:ea typeface="Cambria" panose="02040503050406030204" pitchFamily="18" charset="0"/>
                <a:cs typeface="Courier New" panose="02070309020205020404" pitchFamily="49" charset="0"/>
              </a:rPr>
              <a:t>Play Golf </a:t>
            </a:r>
            <a:r>
              <a:rPr lang="en-IN" sz="2400" dirty="0">
                <a:latin typeface="Cambria" panose="02040503050406030204" pitchFamily="18" charset="0"/>
                <a:ea typeface="Cambria" panose="02040503050406030204" pitchFamily="18" charset="0"/>
                <a:cs typeface="Courier New" panose="02070309020205020404" pitchFamily="49" charset="0"/>
              </a:rPr>
              <a:t>column with classes </a:t>
            </a:r>
            <a:r>
              <a:rPr lang="en-IN" sz="2400" b="1" dirty="0">
                <a:latin typeface="Cambria" panose="02040503050406030204" pitchFamily="18" charset="0"/>
                <a:ea typeface="Cambria" panose="02040503050406030204" pitchFamily="18" charset="0"/>
                <a:cs typeface="Courier New" panose="02070309020205020404" pitchFamily="49" charset="0"/>
              </a:rPr>
              <a:t>Yes</a:t>
            </a:r>
            <a:r>
              <a:rPr lang="en-IN" sz="2400" dirty="0">
                <a:latin typeface="Cambria" panose="02040503050406030204" pitchFamily="18" charset="0"/>
                <a:ea typeface="Cambria" panose="02040503050406030204" pitchFamily="18" charset="0"/>
                <a:cs typeface="Courier New" panose="02070309020205020404" pitchFamily="49" charset="0"/>
              </a:rPr>
              <a:t> and </a:t>
            </a:r>
            <a:r>
              <a:rPr lang="en-IN" sz="2400" b="1" dirty="0">
                <a:latin typeface="Cambria" panose="02040503050406030204" pitchFamily="18" charset="0"/>
                <a:ea typeface="Cambria" panose="02040503050406030204" pitchFamily="18" charset="0"/>
                <a:cs typeface="Courier New" panose="02070309020205020404" pitchFamily="49" charset="0"/>
              </a:rPr>
              <a:t>No</a:t>
            </a:r>
            <a:r>
              <a:rPr lang="en-IN" sz="2400" dirty="0">
                <a:latin typeface="Cambria" panose="02040503050406030204" pitchFamily="18" charset="0"/>
                <a:ea typeface="Cambria" panose="02040503050406030204" pitchFamily="18" charset="0"/>
                <a:cs typeface="Courier New" panose="02070309020205020404" pitchFamily="49" charset="0"/>
              </a:rPr>
              <a:t>.</a:t>
            </a:r>
          </a:p>
          <a:p>
            <a:pPr marL="571500" indent="-457200"/>
            <a:endParaRPr lang="en-IN" sz="800" dirty="0">
              <a:latin typeface="Cambria" panose="02040503050406030204" pitchFamily="18" charset="0"/>
              <a:ea typeface="Cambria" panose="02040503050406030204" pitchFamily="18" charset="0"/>
              <a:cs typeface="Courier New" panose="02070309020205020404" pitchFamily="49" charset="0"/>
            </a:endParaRPr>
          </a:p>
          <a:p>
            <a:pPr marL="571500" indent="-457200"/>
            <a:r>
              <a:rPr lang="en-IN" sz="2400" dirty="0">
                <a:latin typeface="Cambria" panose="02040503050406030204" pitchFamily="18" charset="0"/>
                <a:ea typeface="Cambria" panose="02040503050406030204" pitchFamily="18" charset="0"/>
                <a:cs typeface="Courier New" panose="02070309020205020404" pitchFamily="49" charset="0"/>
              </a:rPr>
              <a:t>To determine the </a:t>
            </a:r>
            <a:r>
              <a:rPr lang="en-IN" sz="2400" b="1" dirty="0" err="1">
                <a:latin typeface="Cambria" panose="02040503050406030204" pitchFamily="18" charset="0"/>
                <a:ea typeface="Cambria" panose="02040503050406030204" pitchFamily="18" charset="0"/>
                <a:cs typeface="Courier New" panose="02070309020205020404" pitchFamily="49" charset="0"/>
              </a:rPr>
              <a:t>rootNode</a:t>
            </a:r>
            <a:r>
              <a:rPr lang="en-IN" sz="2400" dirty="0">
                <a:latin typeface="Cambria" panose="02040503050406030204" pitchFamily="18" charset="0"/>
                <a:ea typeface="Cambria" panose="02040503050406030204" pitchFamily="18" charset="0"/>
                <a:cs typeface="Courier New" panose="02070309020205020404" pitchFamily="49" charset="0"/>
              </a:rPr>
              <a:t> we need to compute the </a:t>
            </a:r>
            <a:r>
              <a:rPr lang="en-IN" sz="2400" dirty="0">
                <a:solidFill>
                  <a:srgbClr val="0070C0"/>
                </a:solidFill>
                <a:latin typeface="Cambria" panose="02040503050406030204" pitchFamily="18" charset="0"/>
                <a:ea typeface="Cambria" panose="02040503050406030204" pitchFamily="18" charset="0"/>
                <a:cs typeface="Courier New" panose="02070309020205020404" pitchFamily="49" charset="0"/>
              </a:rPr>
              <a:t>entropy</a:t>
            </a:r>
            <a:r>
              <a:rPr lang="en-IN" sz="2400" dirty="0">
                <a:latin typeface="Cambria" panose="02040503050406030204" pitchFamily="18" charset="0"/>
                <a:ea typeface="Cambria" panose="02040503050406030204" pitchFamily="18" charset="0"/>
                <a:cs typeface="Courier New" panose="02070309020205020404" pitchFamily="49" charset="0"/>
              </a:rPr>
              <a:t>.</a:t>
            </a:r>
          </a:p>
          <a:p>
            <a:pPr marL="571500" indent="-457200"/>
            <a:endParaRPr lang="en-IN" sz="800" dirty="0">
              <a:latin typeface="Cambria" panose="02040503050406030204" pitchFamily="18" charset="0"/>
              <a:ea typeface="Cambria" panose="02040503050406030204" pitchFamily="18" charset="0"/>
              <a:cs typeface="Courier New" panose="02070309020205020404" pitchFamily="49" charset="0"/>
            </a:endParaRPr>
          </a:p>
          <a:p>
            <a:pPr marL="571500" indent="-457200"/>
            <a:r>
              <a:rPr lang="en-IN" sz="2400" dirty="0">
                <a:latin typeface="Cambria" panose="02040503050406030204" pitchFamily="18" charset="0"/>
                <a:ea typeface="Cambria" panose="02040503050406030204" pitchFamily="18" charset="0"/>
                <a:cs typeface="Courier New" panose="02070309020205020404" pitchFamily="49" charset="0"/>
              </a:rPr>
              <a:t>To do this, we create a </a:t>
            </a:r>
            <a:r>
              <a:rPr lang="en-IN" sz="2400" b="1" dirty="0">
                <a:latin typeface="Cambria" panose="02040503050406030204" pitchFamily="18" charset="0"/>
                <a:ea typeface="Cambria" panose="02040503050406030204" pitchFamily="18" charset="0"/>
                <a:cs typeface="Courier New" panose="02070309020205020404" pitchFamily="49" charset="0"/>
              </a:rPr>
              <a:t>frequency table</a:t>
            </a:r>
            <a:r>
              <a:rPr lang="en-IN" sz="2400" dirty="0">
                <a:latin typeface="Cambria" panose="02040503050406030204" pitchFamily="18" charset="0"/>
                <a:ea typeface="Cambria" panose="02040503050406030204" pitchFamily="18" charset="0"/>
                <a:cs typeface="Courier New" panose="02070309020205020404" pitchFamily="49" charset="0"/>
              </a:rPr>
              <a:t> for the classes (the </a:t>
            </a:r>
            <a:r>
              <a:rPr lang="en-IN" sz="2400" b="1" dirty="0">
                <a:latin typeface="Cambria" panose="02040503050406030204" pitchFamily="18" charset="0"/>
                <a:ea typeface="Cambria" panose="02040503050406030204" pitchFamily="18" charset="0"/>
                <a:cs typeface="Courier New" panose="02070309020205020404" pitchFamily="49" charset="0"/>
              </a:rPr>
              <a:t>Yes</a:t>
            </a:r>
            <a:r>
              <a:rPr lang="en-IN" sz="2400" dirty="0">
                <a:latin typeface="Cambria" panose="02040503050406030204" pitchFamily="18" charset="0"/>
                <a:ea typeface="Cambria" panose="02040503050406030204" pitchFamily="18" charset="0"/>
                <a:cs typeface="Courier New" panose="02070309020205020404" pitchFamily="49" charset="0"/>
              </a:rPr>
              <a:t>/</a:t>
            </a:r>
            <a:r>
              <a:rPr lang="en-IN" sz="2400" b="1" dirty="0">
                <a:latin typeface="Cambria" panose="02040503050406030204" pitchFamily="18" charset="0"/>
                <a:ea typeface="Cambria" panose="02040503050406030204" pitchFamily="18" charset="0"/>
                <a:cs typeface="Courier New" panose="02070309020205020404" pitchFamily="49" charset="0"/>
              </a:rPr>
              <a:t>No</a:t>
            </a:r>
            <a:r>
              <a:rPr lang="en-IN" sz="2400" dirty="0">
                <a:latin typeface="Cambria" panose="02040503050406030204" pitchFamily="18" charset="0"/>
                <a:ea typeface="Cambria" panose="02040503050406030204" pitchFamily="18" charset="0"/>
                <a:cs typeface="Courier New" panose="02070309020205020404" pitchFamily="49" charset="0"/>
              </a:rPr>
              <a:t> column).</a:t>
            </a:r>
          </a:p>
        </p:txBody>
      </p:sp>
      <p:pic>
        <p:nvPicPr>
          <p:cNvPr id="2050" name="Picture 2" descr="https://3.bp.blogspot.com/-sr5Xk0iBLZM/WtUToEVlKSI/AAAAAAAABwQ/914mIDeieOUpVG38pYwx3Q1uVkOBYYXRwCLcBGAs/s1600/Decistion%2BTree%2B-%2BFrequency%2BTable%2B-%2BPlay%2BGol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5010090"/>
            <a:ext cx="3204058" cy="14264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867400" y="6457890"/>
            <a:ext cx="2438400" cy="400110"/>
          </a:xfrm>
          <a:prstGeom prst="rect">
            <a:avLst/>
          </a:prstGeom>
          <a:noFill/>
        </p:spPr>
        <p:txBody>
          <a:bodyPr wrap="square" rtlCol="0">
            <a:spAutoFit/>
          </a:bodyPr>
          <a:lstStyle/>
          <a:p>
            <a:pPr algn="ctr"/>
            <a:r>
              <a:rPr lang="en-IN" sz="2000" b="1" dirty="0">
                <a:latin typeface="Cambria" panose="02040503050406030204" pitchFamily="18" charset="0"/>
                <a:ea typeface="Cambria" panose="02040503050406030204" pitchFamily="18" charset="0"/>
              </a:rPr>
              <a:t>Frequency Table</a:t>
            </a:r>
          </a:p>
        </p:txBody>
      </p:sp>
    </p:spTree>
    <p:extLst>
      <p:ext uri="{BB962C8B-B14F-4D97-AF65-F5344CB8AC3E}">
        <p14:creationId xmlns:p14="http://schemas.microsoft.com/office/powerpoint/2010/main" val="2145852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6">
              <a:lumMod val="20000"/>
              <a:lumOff val="80000"/>
            </a:schemeClr>
          </a:solidFill>
        </p:spPr>
        <p:txBody>
          <a:bodyPr>
            <a:normAutofit fontScale="90000"/>
          </a:bodyPr>
          <a:lstStyle/>
          <a:p>
            <a:r>
              <a:rPr lang="en-IN" dirty="0">
                <a:latin typeface="Cambria" panose="02040503050406030204" pitchFamily="18" charset="0"/>
              </a:rPr>
              <a:t>Step by Step Procedure for Building a Decision Tree</a:t>
            </a:r>
          </a:p>
        </p:txBody>
      </p:sp>
      <p:sp>
        <p:nvSpPr>
          <p:cNvPr id="3" name="Content Placeholder 2"/>
          <p:cNvSpPr>
            <a:spLocks noGrp="1"/>
          </p:cNvSpPr>
          <p:nvPr>
            <p:ph idx="1"/>
          </p:nvPr>
        </p:nvSpPr>
        <p:spPr>
          <a:xfrm>
            <a:off x="152400" y="1325562"/>
            <a:ext cx="8763000" cy="1646238"/>
          </a:xfrm>
        </p:spPr>
        <p:txBody>
          <a:bodyPr>
            <a:normAutofit/>
          </a:bodyPr>
          <a:lstStyle/>
          <a:p>
            <a:pPr marL="114300" indent="0">
              <a:buNone/>
            </a:pPr>
            <a:r>
              <a:rPr lang="en-IN" sz="2800" b="1" dirty="0">
                <a:latin typeface="Cambria" panose="02040503050406030204" pitchFamily="18" charset="0"/>
                <a:ea typeface="Cambria" panose="02040503050406030204" pitchFamily="18" charset="0"/>
                <a:cs typeface="Courier New" panose="02070309020205020404" pitchFamily="49" charset="0"/>
              </a:rPr>
              <a:t>Step 2: </a:t>
            </a:r>
            <a:r>
              <a:rPr lang="en-IN" sz="2800" dirty="0">
                <a:latin typeface="Cambria" panose="02040503050406030204" pitchFamily="18" charset="0"/>
                <a:ea typeface="Cambria" panose="02040503050406030204" pitchFamily="18" charset="0"/>
                <a:cs typeface="Courier New" panose="02070309020205020404" pitchFamily="49" charset="0"/>
              </a:rPr>
              <a:t>Calculating Entropy for the classes (Play Golf)</a:t>
            </a:r>
          </a:p>
          <a:p>
            <a:pPr marL="114300" indent="0">
              <a:buNone/>
            </a:pPr>
            <a:endParaRPr lang="en-IN" sz="800" dirty="0">
              <a:latin typeface="Cambria" panose="02040503050406030204" pitchFamily="18" charset="0"/>
              <a:ea typeface="Cambria" panose="02040503050406030204" pitchFamily="18" charset="0"/>
              <a:cs typeface="Courier New" panose="02070309020205020404" pitchFamily="49" charset="0"/>
            </a:endParaRPr>
          </a:p>
          <a:p>
            <a:pPr marL="571500" indent="-457200"/>
            <a:r>
              <a:rPr lang="en-IN" sz="2400" dirty="0">
                <a:latin typeface="Cambria" panose="02040503050406030204" pitchFamily="18" charset="0"/>
                <a:ea typeface="Cambria" panose="02040503050406030204" pitchFamily="18" charset="0"/>
                <a:cs typeface="Courier New" panose="02070309020205020404" pitchFamily="49" charset="0"/>
              </a:rPr>
              <a:t>First, we need to calculate the </a:t>
            </a:r>
            <a:r>
              <a:rPr lang="en-IN" sz="2400" dirty="0">
                <a:solidFill>
                  <a:srgbClr val="0070C0"/>
                </a:solidFill>
                <a:latin typeface="Cambria" panose="02040503050406030204" pitchFamily="18" charset="0"/>
                <a:ea typeface="Cambria" panose="02040503050406030204" pitchFamily="18" charset="0"/>
                <a:cs typeface="Courier New" panose="02070309020205020404" pitchFamily="49" charset="0"/>
              </a:rPr>
              <a:t>entropy</a:t>
            </a:r>
            <a:r>
              <a:rPr lang="en-IN" sz="2400" dirty="0">
                <a:latin typeface="Cambria" panose="02040503050406030204" pitchFamily="18" charset="0"/>
                <a:ea typeface="Cambria" panose="02040503050406030204" pitchFamily="18" charset="0"/>
                <a:cs typeface="Courier New" panose="02070309020205020404" pitchFamily="49" charset="0"/>
              </a:rPr>
              <a:t> for the </a:t>
            </a:r>
            <a:r>
              <a:rPr lang="en-IN" sz="2400" b="1" dirty="0">
                <a:latin typeface="Cambria" panose="02040503050406030204" pitchFamily="18" charset="0"/>
                <a:ea typeface="Cambria" panose="02040503050406030204" pitchFamily="18" charset="0"/>
                <a:cs typeface="Courier New" panose="02070309020205020404" pitchFamily="49" charset="0"/>
              </a:rPr>
              <a:t>Play Golf </a:t>
            </a:r>
            <a:r>
              <a:rPr lang="en-IN" sz="2400" dirty="0">
                <a:latin typeface="Cambria" panose="02040503050406030204" pitchFamily="18" charset="0"/>
                <a:ea typeface="Cambria" panose="02040503050406030204" pitchFamily="18" charset="0"/>
                <a:cs typeface="Courier New" panose="02070309020205020404" pitchFamily="49" charset="0"/>
              </a:rPr>
              <a:t>column.</a:t>
            </a:r>
          </a:p>
        </p:txBody>
      </p:sp>
      <p:pic>
        <p:nvPicPr>
          <p:cNvPr id="3076" name="Picture 4" descr="https://2.bp.blogspot.com/-nCz0cZ8jYMQ/WtUWR1NJXdI/AAAAAAAABww/qdjyvECbSr4IiBSpYCevuznnKcNNjHmSgCLcBGAs/s400/Decistion%2BTree%2B-%2BEntropy%2BCalcul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3154362"/>
            <a:ext cx="7620000"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968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6">
              <a:lumMod val="20000"/>
              <a:lumOff val="80000"/>
            </a:schemeClr>
          </a:solidFill>
        </p:spPr>
        <p:txBody>
          <a:bodyPr>
            <a:normAutofit fontScale="90000"/>
          </a:bodyPr>
          <a:lstStyle/>
          <a:p>
            <a:r>
              <a:rPr lang="en-IN" dirty="0">
                <a:latin typeface="Cambria" panose="02040503050406030204" pitchFamily="18" charset="0"/>
              </a:rPr>
              <a:t>Step by Step Procedure for Building a Decision Tree</a:t>
            </a:r>
          </a:p>
        </p:txBody>
      </p:sp>
      <p:sp>
        <p:nvSpPr>
          <p:cNvPr id="3" name="Content Placeholder 2"/>
          <p:cNvSpPr>
            <a:spLocks noGrp="1"/>
          </p:cNvSpPr>
          <p:nvPr>
            <p:ph idx="1"/>
          </p:nvPr>
        </p:nvSpPr>
        <p:spPr>
          <a:xfrm>
            <a:off x="152400" y="1325562"/>
            <a:ext cx="8915400" cy="5380038"/>
          </a:xfrm>
        </p:spPr>
        <p:txBody>
          <a:bodyPr>
            <a:normAutofit/>
          </a:bodyPr>
          <a:lstStyle/>
          <a:p>
            <a:pPr marL="114300" indent="0">
              <a:buNone/>
            </a:pPr>
            <a:r>
              <a:rPr lang="en-IN" sz="2800" b="1" dirty="0">
                <a:latin typeface="Cambria" panose="02040503050406030204" pitchFamily="18" charset="0"/>
                <a:ea typeface="Cambria" panose="02040503050406030204" pitchFamily="18" charset="0"/>
                <a:cs typeface="Courier New" panose="02070309020205020404" pitchFamily="49" charset="0"/>
              </a:rPr>
              <a:t>Step 3: </a:t>
            </a:r>
            <a:r>
              <a:rPr lang="en-IN" sz="2800" dirty="0">
                <a:latin typeface="Cambria" panose="02040503050406030204" pitchFamily="18" charset="0"/>
                <a:ea typeface="Cambria" panose="02040503050406030204" pitchFamily="18" charset="0"/>
                <a:cs typeface="Courier New" panose="02070309020205020404" pitchFamily="49" charset="0"/>
              </a:rPr>
              <a:t>Calculate </a:t>
            </a:r>
            <a:r>
              <a:rPr lang="en-IN" sz="2800" dirty="0">
                <a:solidFill>
                  <a:srgbClr val="0070C0"/>
                </a:solidFill>
                <a:latin typeface="Cambria" panose="02040503050406030204" pitchFamily="18" charset="0"/>
                <a:ea typeface="Cambria" panose="02040503050406030204" pitchFamily="18" charset="0"/>
                <a:cs typeface="Courier New" panose="02070309020205020404" pitchFamily="49" charset="0"/>
              </a:rPr>
              <a:t>Entropy</a:t>
            </a:r>
            <a:r>
              <a:rPr lang="en-IN" sz="2800" dirty="0">
                <a:latin typeface="Cambria" panose="02040503050406030204" pitchFamily="18" charset="0"/>
                <a:ea typeface="Cambria" panose="02040503050406030204" pitchFamily="18" charset="0"/>
                <a:cs typeface="Courier New" panose="02070309020205020404" pitchFamily="49" charset="0"/>
              </a:rPr>
              <a:t> for Other Attributes After Split</a:t>
            </a:r>
          </a:p>
          <a:p>
            <a:pPr marL="114300" indent="0">
              <a:buNone/>
            </a:pPr>
            <a:endParaRPr lang="en-IN" sz="800" dirty="0">
              <a:latin typeface="Cambria" panose="02040503050406030204" pitchFamily="18" charset="0"/>
              <a:ea typeface="Cambria" panose="02040503050406030204" pitchFamily="18" charset="0"/>
              <a:cs typeface="Courier New" panose="02070309020205020404" pitchFamily="49" charset="0"/>
            </a:endParaRPr>
          </a:p>
          <a:p>
            <a:pPr marL="571500" indent="-457200"/>
            <a:r>
              <a:rPr lang="en-IN" sz="2400" dirty="0">
                <a:latin typeface="Cambria" panose="02040503050406030204" pitchFamily="18" charset="0"/>
                <a:ea typeface="Cambria" panose="02040503050406030204" pitchFamily="18" charset="0"/>
                <a:cs typeface="Courier New" panose="02070309020205020404" pitchFamily="49" charset="0"/>
              </a:rPr>
              <a:t>For the other four attributes, we need to calculate the entropy after each of the split.</a:t>
            </a:r>
          </a:p>
          <a:p>
            <a:pPr marL="571500" indent="-457200"/>
            <a:endParaRPr lang="en-IN" sz="800" dirty="0">
              <a:latin typeface="Cambria" panose="02040503050406030204" pitchFamily="18" charset="0"/>
              <a:ea typeface="Cambria" panose="02040503050406030204" pitchFamily="18" charset="0"/>
              <a:cs typeface="Courier New" panose="02070309020205020404" pitchFamily="49" charset="0"/>
            </a:endParaRPr>
          </a:p>
          <a:p>
            <a:pPr marL="971550" lvl="1" indent="-457200"/>
            <a:r>
              <a:rPr lang="en-IN" sz="2000" dirty="0">
                <a:latin typeface="Cambria" panose="02040503050406030204" pitchFamily="18" charset="0"/>
                <a:ea typeface="Cambria" panose="02040503050406030204" pitchFamily="18" charset="0"/>
                <a:cs typeface="Courier New" panose="02070309020205020404" pitchFamily="49" charset="0"/>
              </a:rPr>
              <a:t>E(</a:t>
            </a:r>
            <a:r>
              <a:rPr lang="en-IN" sz="2000" dirty="0" err="1">
                <a:latin typeface="Cambria" panose="02040503050406030204" pitchFamily="18" charset="0"/>
                <a:ea typeface="Cambria" panose="02040503050406030204" pitchFamily="18" charset="0"/>
                <a:cs typeface="Courier New" panose="02070309020205020404" pitchFamily="49" charset="0"/>
              </a:rPr>
              <a:t>PlayGolf</a:t>
            </a:r>
            <a:r>
              <a:rPr lang="en-IN" sz="2000" dirty="0">
                <a:latin typeface="Cambria" panose="02040503050406030204" pitchFamily="18" charset="0"/>
                <a:ea typeface="Cambria" panose="02040503050406030204" pitchFamily="18" charset="0"/>
                <a:cs typeface="Courier New" panose="02070309020205020404" pitchFamily="49" charset="0"/>
              </a:rPr>
              <a:t>, </a:t>
            </a:r>
            <a:r>
              <a:rPr lang="en-IN" sz="2000" dirty="0" err="1">
                <a:latin typeface="Cambria" panose="02040503050406030204" pitchFamily="18" charset="0"/>
                <a:ea typeface="Cambria" panose="02040503050406030204" pitchFamily="18" charset="0"/>
                <a:cs typeface="Courier New" panose="02070309020205020404" pitchFamily="49" charset="0"/>
              </a:rPr>
              <a:t>Outloook</a:t>
            </a:r>
            <a:r>
              <a:rPr lang="en-IN" sz="2000" dirty="0">
                <a:latin typeface="Cambria" panose="02040503050406030204" pitchFamily="18" charset="0"/>
                <a:ea typeface="Cambria" panose="02040503050406030204" pitchFamily="18" charset="0"/>
                <a:cs typeface="Courier New" panose="02070309020205020404" pitchFamily="49" charset="0"/>
              </a:rPr>
              <a:t>)</a:t>
            </a:r>
          </a:p>
          <a:p>
            <a:pPr marL="971550" lvl="1" indent="-457200"/>
            <a:endParaRPr lang="en-IN" sz="800" dirty="0">
              <a:latin typeface="Cambria" panose="02040503050406030204" pitchFamily="18" charset="0"/>
              <a:ea typeface="Cambria" panose="02040503050406030204" pitchFamily="18" charset="0"/>
              <a:cs typeface="Courier New" panose="02070309020205020404" pitchFamily="49" charset="0"/>
            </a:endParaRPr>
          </a:p>
          <a:p>
            <a:pPr marL="971550" lvl="1" indent="-457200"/>
            <a:r>
              <a:rPr lang="en-IN" sz="2000" dirty="0">
                <a:latin typeface="Cambria" panose="02040503050406030204" pitchFamily="18" charset="0"/>
                <a:ea typeface="Cambria" panose="02040503050406030204" pitchFamily="18" charset="0"/>
                <a:cs typeface="Courier New" panose="02070309020205020404" pitchFamily="49" charset="0"/>
              </a:rPr>
              <a:t>E(</a:t>
            </a:r>
            <a:r>
              <a:rPr lang="en-IN" sz="2000" dirty="0" err="1">
                <a:latin typeface="Cambria" panose="02040503050406030204" pitchFamily="18" charset="0"/>
                <a:ea typeface="Cambria" panose="02040503050406030204" pitchFamily="18" charset="0"/>
                <a:cs typeface="Courier New" panose="02070309020205020404" pitchFamily="49" charset="0"/>
              </a:rPr>
              <a:t>PlayGolf</a:t>
            </a:r>
            <a:r>
              <a:rPr lang="en-IN" sz="2000" dirty="0">
                <a:latin typeface="Cambria" panose="02040503050406030204" pitchFamily="18" charset="0"/>
                <a:ea typeface="Cambria" panose="02040503050406030204" pitchFamily="18" charset="0"/>
                <a:cs typeface="Courier New" panose="02070309020205020404" pitchFamily="49" charset="0"/>
              </a:rPr>
              <a:t>, Temperature)</a:t>
            </a:r>
          </a:p>
          <a:p>
            <a:pPr marL="971550" lvl="1" indent="-457200"/>
            <a:endParaRPr lang="en-IN" sz="800" dirty="0">
              <a:latin typeface="Cambria" panose="02040503050406030204" pitchFamily="18" charset="0"/>
              <a:ea typeface="Cambria" panose="02040503050406030204" pitchFamily="18" charset="0"/>
              <a:cs typeface="Courier New" panose="02070309020205020404" pitchFamily="49" charset="0"/>
            </a:endParaRPr>
          </a:p>
          <a:p>
            <a:pPr marL="971550" lvl="1" indent="-457200"/>
            <a:r>
              <a:rPr lang="en-IN" sz="2000" dirty="0">
                <a:latin typeface="Cambria" panose="02040503050406030204" pitchFamily="18" charset="0"/>
                <a:ea typeface="Cambria" panose="02040503050406030204" pitchFamily="18" charset="0"/>
                <a:cs typeface="Courier New" panose="02070309020205020404" pitchFamily="49" charset="0"/>
              </a:rPr>
              <a:t>E(</a:t>
            </a:r>
            <a:r>
              <a:rPr lang="en-IN" sz="2000" dirty="0" err="1">
                <a:latin typeface="Cambria" panose="02040503050406030204" pitchFamily="18" charset="0"/>
                <a:ea typeface="Cambria" panose="02040503050406030204" pitchFamily="18" charset="0"/>
                <a:cs typeface="Courier New" panose="02070309020205020404" pitchFamily="49" charset="0"/>
              </a:rPr>
              <a:t>PlayGolf</a:t>
            </a:r>
            <a:r>
              <a:rPr lang="en-IN" sz="2000" dirty="0">
                <a:latin typeface="Cambria" panose="02040503050406030204" pitchFamily="18" charset="0"/>
                <a:ea typeface="Cambria" panose="02040503050406030204" pitchFamily="18" charset="0"/>
                <a:cs typeface="Courier New" panose="02070309020205020404" pitchFamily="49" charset="0"/>
              </a:rPr>
              <a:t>, Humidity)</a:t>
            </a:r>
          </a:p>
          <a:p>
            <a:pPr marL="971550" lvl="1" indent="-457200"/>
            <a:endParaRPr lang="en-IN" sz="800" dirty="0">
              <a:latin typeface="Cambria" panose="02040503050406030204" pitchFamily="18" charset="0"/>
              <a:ea typeface="Cambria" panose="02040503050406030204" pitchFamily="18" charset="0"/>
              <a:cs typeface="Courier New" panose="02070309020205020404" pitchFamily="49" charset="0"/>
            </a:endParaRPr>
          </a:p>
          <a:p>
            <a:pPr marL="971550" lvl="1" indent="-457200"/>
            <a:r>
              <a:rPr lang="en-IN" sz="2000" dirty="0">
                <a:latin typeface="Cambria" panose="02040503050406030204" pitchFamily="18" charset="0"/>
                <a:ea typeface="Cambria" panose="02040503050406030204" pitchFamily="18" charset="0"/>
                <a:cs typeface="Courier New" panose="02070309020205020404" pitchFamily="49" charset="0"/>
              </a:rPr>
              <a:t>E(</a:t>
            </a:r>
            <a:r>
              <a:rPr lang="en-IN" sz="2000" dirty="0" err="1">
                <a:latin typeface="Cambria" panose="02040503050406030204" pitchFamily="18" charset="0"/>
                <a:ea typeface="Cambria" panose="02040503050406030204" pitchFamily="18" charset="0"/>
                <a:cs typeface="Courier New" panose="02070309020205020404" pitchFamily="49" charset="0"/>
              </a:rPr>
              <a:t>PlayGolf,Windy</a:t>
            </a:r>
            <a:r>
              <a:rPr lang="en-IN" sz="2000" dirty="0">
                <a:latin typeface="Cambria" panose="02040503050406030204" pitchFamily="18" charset="0"/>
                <a:ea typeface="Cambria" panose="02040503050406030204" pitchFamily="18" charset="0"/>
                <a:cs typeface="Courier New" panose="02070309020205020404" pitchFamily="49" charset="0"/>
              </a:rPr>
              <a:t>)</a:t>
            </a:r>
          </a:p>
          <a:p>
            <a:pPr marL="971550" lvl="1" indent="-457200"/>
            <a:endParaRPr lang="en-IN" sz="2000" dirty="0">
              <a:latin typeface="Cambria" panose="02040503050406030204" pitchFamily="18" charset="0"/>
              <a:ea typeface="Cambria" panose="02040503050406030204" pitchFamily="18" charset="0"/>
              <a:cs typeface="Courier New" panose="02070309020205020404" pitchFamily="49" charset="0"/>
            </a:endParaRPr>
          </a:p>
          <a:p>
            <a:pPr marL="571500" indent="-457200"/>
            <a:r>
              <a:rPr lang="en-IN" sz="2400" dirty="0">
                <a:latin typeface="Cambria" panose="02040503050406030204" pitchFamily="18" charset="0"/>
                <a:ea typeface="Cambria" panose="02040503050406030204" pitchFamily="18" charset="0"/>
                <a:cs typeface="Courier New" panose="02070309020205020404" pitchFamily="49" charset="0"/>
              </a:rPr>
              <a:t>The entropy for two variables  is calculated using the formula:</a:t>
            </a:r>
          </a:p>
          <a:p>
            <a:pPr marL="114300" indent="0">
              <a:buNone/>
            </a:pPr>
            <a:endParaRPr lang="en-IN" sz="2400" dirty="0">
              <a:latin typeface="Cambria" panose="02040503050406030204" pitchFamily="18" charset="0"/>
              <a:ea typeface="Cambria" panose="02040503050406030204" pitchFamily="18" charset="0"/>
              <a:cs typeface="Courier New" panose="02070309020205020404" pitchFamily="49" charset="0"/>
            </a:endParaRPr>
          </a:p>
          <a:p>
            <a:pPr marL="114300" indent="0">
              <a:buNone/>
            </a:pPr>
            <a:endParaRPr lang="en-IN" sz="2400" dirty="0">
              <a:latin typeface="Cambria" panose="02040503050406030204" pitchFamily="18" charset="0"/>
              <a:ea typeface="Cambria" panose="02040503050406030204" pitchFamily="18" charset="0"/>
              <a:cs typeface="Courier New" panose="02070309020205020404" pitchFamily="49" charset="0"/>
            </a:endParaRPr>
          </a:p>
        </p:txBody>
      </p:sp>
      <p:pic>
        <p:nvPicPr>
          <p:cNvPr id="4098" name="Picture 2" descr="https://2.bp.blogspot.com/-T24C_trBpMk/WtUb-9eANzI/AAAAAAAABxA/6ACcH5f7b1M691AGf9OQOk1bosS2q3OLQCLcBGAs/s320/Decistion%2BTree%2B-%2BEntropy%2Bof%2BTwo%2BVariabl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5783580"/>
            <a:ext cx="3657600" cy="845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911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6">
              <a:lumMod val="20000"/>
              <a:lumOff val="80000"/>
            </a:schemeClr>
          </a:solidFill>
        </p:spPr>
        <p:txBody>
          <a:bodyPr>
            <a:normAutofit fontScale="90000"/>
          </a:bodyPr>
          <a:lstStyle/>
          <a:p>
            <a:r>
              <a:rPr lang="en-IN" dirty="0">
                <a:latin typeface="Cambria" panose="02040503050406030204" pitchFamily="18" charset="0"/>
              </a:rPr>
              <a:t>Step by Step Procedure for Building a Decision Tree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325562"/>
                <a:ext cx="8915400" cy="5532438"/>
              </a:xfrm>
            </p:spPr>
            <p:txBody>
              <a:bodyPr>
                <a:normAutofit fontScale="92500"/>
              </a:bodyPr>
              <a:lstStyle/>
              <a:p>
                <a:pPr marL="114300" indent="0">
                  <a:buNone/>
                </a:pPr>
                <a:r>
                  <a:rPr lang="en-IN" sz="2800" b="1" dirty="0">
                    <a:latin typeface="Cambria" panose="02040503050406030204" pitchFamily="18" charset="0"/>
                    <a:ea typeface="Cambria" panose="02040503050406030204" pitchFamily="18" charset="0"/>
                    <a:cs typeface="Courier New" panose="02070309020205020404" pitchFamily="49" charset="0"/>
                  </a:rPr>
                  <a:t>Step 3: </a:t>
                </a:r>
                <a:r>
                  <a:rPr lang="en-IN" sz="2800" dirty="0">
                    <a:latin typeface="Cambria" panose="02040503050406030204" pitchFamily="18" charset="0"/>
                    <a:ea typeface="Cambria" panose="02040503050406030204" pitchFamily="18" charset="0"/>
                    <a:cs typeface="Courier New" panose="02070309020205020404" pitchFamily="49" charset="0"/>
                  </a:rPr>
                  <a:t>Calculate </a:t>
                </a:r>
                <a:r>
                  <a:rPr lang="en-IN" sz="2800" dirty="0">
                    <a:solidFill>
                      <a:srgbClr val="0070C0"/>
                    </a:solidFill>
                    <a:latin typeface="Cambria" panose="02040503050406030204" pitchFamily="18" charset="0"/>
                    <a:ea typeface="Cambria" panose="02040503050406030204" pitchFamily="18" charset="0"/>
                    <a:cs typeface="Courier New" panose="02070309020205020404" pitchFamily="49" charset="0"/>
                  </a:rPr>
                  <a:t>Entropy</a:t>
                </a:r>
                <a:r>
                  <a:rPr lang="en-IN" sz="2800" dirty="0">
                    <a:latin typeface="Cambria" panose="02040503050406030204" pitchFamily="18" charset="0"/>
                    <a:ea typeface="Cambria" panose="02040503050406030204" pitchFamily="18" charset="0"/>
                    <a:cs typeface="Courier New" panose="02070309020205020404" pitchFamily="49" charset="0"/>
                  </a:rPr>
                  <a:t> for Other Attributes After Split</a:t>
                </a:r>
              </a:p>
              <a:p>
                <a:pPr marL="114300" indent="0">
                  <a:buNone/>
                </a:pPr>
                <a:endParaRPr lang="en-IN" sz="800" dirty="0">
                  <a:latin typeface="Cambria" panose="02040503050406030204" pitchFamily="18" charset="0"/>
                  <a:ea typeface="Cambria" panose="02040503050406030204" pitchFamily="18" charset="0"/>
                  <a:cs typeface="Courier New" panose="02070309020205020404" pitchFamily="49" charset="0"/>
                </a:endParaRPr>
              </a:p>
              <a:p>
                <a:pPr marL="114300" indent="0">
                  <a:buNone/>
                </a:pPr>
                <a:endParaRPr lang="en-IN" sz="2400" i="1" dirty="0">
                  <a:latin typeface="Cambria Math" panose="02040503050406030204" pitchFamily="18" charset="0"/>
                  <a:ea typeface="Cambria" panose="02040503050406030204" pitchFamily="18" charset="0"/>
                  <a:cs typeface="Courier New" panose="02070309020205020404" pitchFamily="49" charset="0"/>
                </a:endParaRPr>
              </a:p>
              <a:p>
                <a:pPr marL="114300" indent="0">
                  <a:buNone/>
                </a:pPr>
                <a:endParaRPr lang="en-IN" sz="2400" i="1" dirty="0">
                  <a:latin typeface="Cambria Math" panose="02040503050406030204" pitchFamily="18" charset="0"/>
                  <a:ea typeface="Cambria" panose="02040503050406030204" pitchFamily="18" charset="0"/>
                  <a:cs typeface="Courier New" panose="02070309020205020404" pitchFamily="49" charset="0"/>
                </a:endParaRPr>
              </a:p>
              <a:p>
                <a:pPr marL="114300" indent="0">
                  <a:buNone/>
                </a:pPr>
                <a:endParaRPr lang="en-IN" sz="2400" i="1" dirty="0">
                  <a:latin typeface="Cambria Math" panose="02040503050406030204" pitchFamily="18" charset="0"/>
                  <a:ea typeface="Cambria" panose="02040503050406030204" pitchFamily="18" charset="0"/>
                  <a:cs typeface="Courier New" panose="02070309020205020404" pitchFamily="49" charset="0"/>
                </a:endParaRPr>
              </a:p>
              <a:p>
                <a:pPr marL="114300" indent="0">
                  <a:buNone/>
                </a:pPr>
                <a:endParaRPr lang="en-IN" sz="2400" i="1" dirty="0">
                  <a:latin typeface="Cambria Math" panose="02040503050406030204" pitchFamily="18" charset="0"/>
                  <a:ea typeface="Cambria" panose="02040503050406030204" pitchFamily="18" charset="0"/>
                  <a:cs typeface="Courier New" panose="02070309020205020404" pitchFamily="49" charset="0"/>
                </a:endParaRPr>
              </a:p>
              <a:p>
                <a:pPr marL="114300" indent="0">
                  <a:buNone/>
                </a:pPr>
                <a:endParaRPr lang="en-IN" sz="2400" i="1" dirty="0">
                  <a:latin typeface="Cambria Math" panose="02040503050406030204" pitchFamily="18" charset="0"/>
                  <a:ea typeface="Cambria" panose="02040503050406030204" pitchFamily="18" charset="0"/>
                  <a:cs typeface="Courier New" panose="02070309020205020404" pitchFamily="49" charset="0"/>
                </a:endParaRPr>
              </a:p>
              <a:p>
                <a:pPr marL="114300" indent="0">
                  <a:buNone/>
                </a:pPr>
                <a:endParaRPr lang="en-IN" sz="800" i="1" dirty="0">
                  <a:latin typeface="Cambria Math" panose="02040503050406030204" pitchFamily="18" charset="0"/>
                  <a:ea typeface="Cambria" panose="02040503050406030204" pitchFamily="18" charset="0"/>
                  <a:cs typeface="Courier New" panose="02070309020205020404" pitchFamily="49" charset="0"/>
                </a:endParaRPr>
              </a:p>
              <a:p>
                <a:pPr marL="114300" indent="0">
                  <a:buNone/>
                </a:pPr>
                <a:endParaRPr lang="en-IN" sz="800" i="1" dirty="0">
                  <a:latin typeface="Cambria Math" panose="02040503050406030204" pitchFamily="18" charset="0"/>
                  <a:ea typeface="Cambria" panose="02040503050406030204" pitchFamily="18" charset="0"/>
                  <a:cs typeface="Courier New" panose="02070309020205020404" pitchFamily="49" charset="0"/>
                </a:endParaRPr>
              </a:p>
              <a:p>
                <a:pPr marL="114300" indent="0">
                  <a:buNone/>
                </a:pPr>
                <a:endParaRPr lang="en-IN" sz="800" i="1" dirty="0">
                  <a:latin typeface="Cambria Math" panose="02040503050406030204" pitchFamily="18" charset="0"/>
                  <a:ea typeface="Cambria" panose="02040503050406030204" pitchFamily="18" charset="0"/>
                  <a:cs typeface="Courier New" panose="02070309020205020404" pitchFamily="49" charset="0"/>
                </a:endParaRPr>
              </a:p>
              <a:p>
                <a:pPr marL="114300" indent="0">
                  <a:buNone/>
                </a:pPr>
                <a:endParaRPr lang="en-IN" sz="800" i="1" dirty="0">
                  <a:latin typeface="Cambria Math" panose="02040503050406030204" pitchFamily="18" charset="0"/>
                  <a:ea typeface="Cambria" panose="02040503050406030204" pitchFamily="18" charset="0"/>
                  <a:cs typeface="Courier New" panose="02070309020205020404" pitchFamily="49" charset="0"/>
                </a:endParaRPr>
              </a:p>
              <a:p>
                <a:pPr marL="114300" indent="0">
                  <a:buNone/>
                </a:pPr>
                <a14:m>
                  <m:oMath xmlns:m="http://schemas.openxmlformats.org/officeDocument/2006/math">
                    <m:r>
                      <a:rPr lang="en-IN" sz="2400" i="1">
                        <a:latin typeface="Cambria Math" panose="02040503050406030204" pitchFamily="18" charset="0"/>
                        <a:ea typeface="Cambria" panose="02040503050406030204" pitchFamily="18" charset="0"/>
                        <a:cs typeface="Courier New" panose="02070309020205020404" pitchFamily="49" charset="0"/>
                      </a:rPr>
                      <m:t>𝐸</m:t>
                    </m:r>
                    <m:r>
                      <a:rPr lang="en-IN" sz="2400" i="1">
                        <a:latin typeface="Cambria Math" panose="02040503050406030204" pitchFamily="18" charset="0"/>
                        <a:ea typeface="Cambria" panose="02040503050406030204" pitchFamily="18" charset="0"/>
                        <a:cs typeface="Courier New" panose="02070309020205020404" pitchFamily="49" charset="0"/>
                      </a:rPr>
                      <m:t>(</m:t>
                    </m:r>
                    <m:r>
                      <a:rPr lang="en-IN" sz="2400" i="1">
                        <a:latin typeface="Cambria Math" panose="02040503050406030204" pitchFamily="18" charset="0"/>
                        <a:ea typeface="Cambria" panose="02040503050406030204" pitchFamily="18" charset="0"/>
                        <a:cs typeface="Courier New" panose="02070309020205020404" pitchFamily="49" charset="0"/>
                      </a:rPr>
                      <m:t>𝑃𝑙𝑎𝑦𝐺𝑜𝑙𝑓</m:t>
                    </m:r>
                    <m:r>
                      <a:rPr lang="en-IN" sz="2400" i="1">
                        <a:latin typeface="Cambria Math" panose="02040503050406030204" pitchFamily="18" charset="0"/>
                        <a:ea typeface="Cambria" panose="02040503050406030204" pitchFamily="18" charset="0"/>
                        <a:cs typeface="Courier New" panose="02070309020205020404" pitchFamily="49" charset="0"/>
                      </a:rPr>
                      <m:t>, </m:t>
                    </m:r>
                    <m:r>
                      <a:rPr lang="en-IN" sz="2400" i="1">
                        <a:latin typeface="Cambria Math" panose="02040503050406030204" pitchFamily="18" charset="0"/>
                        <a:ea typeface="Cambria" panose="02040503050406030204" pitchFamily="18" charset="0"/>
                        <a:cs typeface="Courier New" panose="02070309020205020404" pitchFamily="49" charset="0"/>
                      </a:rPr>
                      <m:t>𝑂𝑢𝑡𝑙𝑜𝑜𝑘</m:t>
                    </m:r>
                    <m:r>
                      <a:rPr lang="en-IN" sz="2400" i="1" smtClean="0">
                        <a:latin typeface="Cambria Math" panose="02040503050406030204" pitchFamily="18" charset="0"/>
                        <a:ea typeface="Cambria" panose="02040503050406030204" pitchFamily="18" charset="0"/>
                        <a:cs typeface="Courier New" panose="02070309020205020404" pitchFamily="49" charset="0"/>
                      </a:rPr>
                      <m:t>)</m:t>
                    </m:r>
                  </m:oMath>
                </a14:m>
                <a:r>
                  <a:rPr lang="en-IN" sz="2400" dirty="0">
                    <a:latin typeface="Cambria" panose="02040503050406030204" pitchFamily="18" charset="0"/>
                    <a:ea typeface="Cambria" panose="02040503050406030204" pitchFamily="18" charset="0"/>
                    <a:cs typeface="Courier New" panose="02070309020205020404" pitchFamily="49" charset="0"/>
                  </a:rPr>
                  <a:t>							</a:t>
                </a:r>
                <a:r>
                  <a:rPr lang="en-IN" sz="2400" dirty="0">
                    <a:latin typeface="Cambria Math" panose="02040503050406030204" pitchFamily="18" charset="0"/>
                    <a:ea typeface="Cambria Math" panose="02040503050406030204" pitchFamily="18" charset="0"/>
                    <a:cs typeface="Courier New" panose="02070309020205020404" pitchFamily="49" charset="0"/>
                  </a:rPr>
                  <a:t>= 𝑃(𝑆𝑢𝑛𝑛𝑦) 𝐸(𝑆𝑢𝑛𝑛𝑦) + 𝑃(𝑂𝑣𝑒𝑟𝑐𝑎𝑠𝑡) 𝐸(𝑂𝑣𝑒𝑟𝑐𝑎𝑠𝑡)		        	   + 𝑃(R𝑎𝑖𝑛𝑦) 𝐸(R𝑎𝑖𝑛𝑦)</a:t>
                </a:r>
              </a:p>
              <a:p>
                <a:pPr marL="114300" indent="0">
                  <a:buNone/>
                </a:pPr>
                <a:endParaRPr lang="en-IN" sz="800" dirty="0">
                  <a:latin typeface="Cambria Math" panose="02040503050406030204" pitchFamily="18" charset="0"/>
                  <a:ea typeface="Cambria Math" panose="02040503050406030204" pitchFamily="18" charset="0"/>
                  <a:cs typeface="Courier New" panose="02070309020205020404" pitchFamily="49" charset="0"/>
                </a:endParaRPr>
              </a:p>
              <a:p>
                <a:pPr marL="114300" indent="0">
                  <a:buNone/>
                </a:pPr>
                <a:r>
                  <a:rPr lang="en-IN" sz="2400" dirty="0">
                    <a:latin typeface="Cambria Math" panose="02040503050406030204" pitchFamily="18" charset="0"/>
                    <a:ea typeface="Cambria Math" panose="02040503050406030204" pitchFamily="18" charset="0"/>
                    <a:cs typeface="Courier New" panose="02070309020205020404" pitchFamily="49" charset="0"/>
                  </a:rPr>
                  <a:t>	= 𝑃(𝑆𝑢𝑛𝑛𝑦) 𝐸(3, 2) + 𝑃(𝑂𝑣𝑒𝑟𝑐𝑎𝑠𝑡) 𝐸(4, 0) + 𝑃(R𝑎𝑖𝑛𝑦) 𝐸(2, 3)</a:t>
                </a:r>
              </a:p>
              <a:p>
                <a:pPr marL="114300" indent="0">
                  <a:buNone/>
                </a:pPr>
                <a:endParaRPr lang="en-IN" sz="800" dirty="0">
                  <a:latin typeface="Cambria Math" panose="02040503050406030204" pitchFamily="18" charset="0"/>
                  <a:ea typeface="Cambria Math" panose="02040503050406030204" pitchFamily="18" charset="0"/>
                  <a:cs typeface="Courier New" panose="02070309020205020404" pitchFamily="49" charset="0"/>
                </a:endParaRPr>
              </a:p>
              <a:p>
                <a:pPr marL="114300" indent="0">
                  <a:buNone/>
                </a:pPr>
                <a:r>
                  <a:rPr lang="en-IN" sz="2400" dirty="0">
                    <a:latin typeface="Cambria Math" panose="02040503050406030204" pitchFamily="18" charset="0"/>
                    <a:ea typeface="Cambria Math" panose="02040503050406030204" pitchFamily="18" charset="0"/>
                    <a:cs typeface="Courier New" panose="02070309020205020404" pitchFamily="49" charset="0"/>
                  </a:rPr>
                  <a:t>	= </a:t>
                </a:r>
                <a14:m>
                  <m:oMath xmlns:m="http://schemas.openxmlformats.org/officeDocument/2006/math">
                    <m:f>
                      <m:fPr>
                        <m:ctrlPr>
                          <a:rPr lang="en-IN" sz="2400" i="1" dirty="0" smtClean="0">
                            <a:latin typeface="Cambria Math" panose="02040503050406030204" pitchFamily="18" charset="0"/>
                            <a:ea typeface="Cambria Math" panose="02040503050406030204" pitchFamily="18" charset="0"/>
                            <a:cs typeface="Courier New" panose="02070309020205020404" pitchFamily="49" charset="0"/>
                          </a:rPr>
                        </m:ctrlPr>
                      </m:fPr>
                      <m:num>
                        <m:r>
                          <a:rPr lang="en-IN" sz="2400" b="0" i="1" dirty="0" smtClean="0">
                            <a:latin typeface="Cambria Math" panose="02040503050406030204" pitchFamily="18" charset="0"/>
                            <a:ea typeface="Cambria Math" panose="02040503050406030204" pitchFamily="18" charset="0"/>
                            <a:cs typeface="Courier New" panose="02070309020205020404" pitchFamily="49" charset="0"/>
                          </a:rPr>
                          <m:t>5</m:t>
                        </m:r>
                      </m:num>
                      <m:den>
                        <m:r>
                          <a:rPr lang="en-IN" sz="2400" b="0" i="1" dirty="0" smtClean="0">
                            <a:latin typeface="Cambria Math" panose="02040503050406030204" pitchFamily="18" charset="0"/>
                            <a:ea typeface="Cambria Math" panose="02040503050406030204" pitchFamily="18" charset="0"/>
                            <a:cs typeface="Courier New" panose="02070309020205020404" pitchFamily="49" charset="0"/>
                          </a:rPr>
                          <m:t>14</m:t>
                        </m:r>
                      </m:den>
                    </m:f>
                    <m:r>
                      <a:rPr lang="en-IN" sz="2400" i="1" dirty="0" smtClean="0">
                        <a:latin typeface="Cambria Math" panose="02040503050406030204" pitchFamily="18" charset="0"/>
                        <a:ea typeface="Cambria Math" panose="02040503050406030204" pitchFamily="18" charset="0"/>
                        <a:cs typeface="Courier New" panose="02070309020205020404" pitchFamily="49" charset="0"/>
                      </a:rPr>
                      <m:t> </m:t>
                    </m:r>
                  </m:oMath>
                </a14:m>
                <a:r>
                  <a:rPr lang="en-IN" sz="2400" dirty="0">
                    <a:latin typeface="Cambria Math" panose="02040503050406030204" pitchFamily="18" charset="0"/>
                    <a:ea typeface="Cambria Math" panose="02040503050406030204" pitchFamily="18" charset="0"/>
                    <a:cs typeface="Courier New" panose="02070309020205020404" pitchFamily="49" charset="0"/>
                  </a:rPr>
                  <a:t>𝐸(3, 2) + </a:t>
                </a:r>
                <a14:m>
                  <m:oMath xmlns:m="http://schemas.openxmlformats.org/officeDocument/2006/math">
                    <m:f>
                      <m:fPr>
                        <m:ctrlPr>
                          <a:rPr lang="en-IN" sz="2400" i="1" dirty="0">
                            <a:latin typeface="Cambria Math" panose="02040503050406030204" pitchFamily="18" charset="0"/>
                            <a:ea typeface="Cambria Math" panose="02040503050406030204" pitchFamily="18" charset="0"/>
                            <a:cs typeface="Courier New" panose="02070309020205020404" pitchFamily="49" charset="0"/>
                          </a:rPr>
                        </m:ctrlPr>
                      </m:fPr>
                      <m:num>
                        <m:r>
                          <a:rPr lang="en-IN" sz="2400" b="0" i="1" dirty="0" smtClean="0">
                            <a:latin typeface="Cambria Math" panose="02040503050406030204" pitchFamily="18" charset="0"/>
                            <a:ea typeface="Cambria Math" panose="02040503050406030204" pitchFamily="18" charset="0"/>
                            <a:cs typeface="Courier New" panose="02070309020205020404" pitchFamily="49" charset="0"/>
                          </a:rPr>
                          <m:t>4</m:t>
                        </m:r>
                      </m:num>
                      <m:den>
                        <m:r>
                          <a:rPr lang="en-IN" sz="2400" i="1" dirty="0">
                            <a:latin typeface="Cambria Math" panose="02040503050406030204" pitchFamily="18" charset="0"/>
                            <a:ea typeface="Cambria Math" panose="02040503050406030204" pitchFamily="18" charset="0"/>
                            <a:cs typeface="Courier New" panose="02070309020205020404" pitchFamily="49" charset="0"/>
                          </a:rPr>
                          <m:t>14</m:t>
                        </m:r>
                      </m:den>
                    </m:f>
                  </m:oMath>
                </a14:m>
                <a:r>
                  <a:rPr lang="en-IN" sz="2400" dirty="0">
                    <a:latin typeface="Cambria Math" panose="02040503050406030204" pitchFamily="18" charset="0"/>
                    <a:ea typeface="Cambria Math" panose="02040503050406030204" pitchFamily="18" charset="0"/>
                    <a:cs typeface="Courier New" panose="02070309020205020404" pitchFamily="49" charset="0"/>
                  </a:rPr>
                  <a:t> 𝐸(4, 0) + </a:t>
                </a:r>
                <a14:m>
                  <m:oMath xmlns:m="http://schemas.openxmlformats.org/officeDocument/2006/math">
                    <m:f>
                      <m:fPr>
                        <m:ctrlPr>
                          <a:rPr lang="en-IN" sz="2400" i="1" dirty="0">
                            <a:latin typeface="Cambria Math" panose="02040503050406030204" pitchFamily="18" charset="0"/>
                            <a:ea typeface="Cambria Math" panose="02040503050406030204" pitchFamily="18" charset="0"/>
                            <a:cs typeface="Courier New" panose="02070309020205020404" pitchFamily="49" charset="0"/>
                          </a:rPr>
                        </m:ctrlPr>
                      </m:fPr>
                      <m:num>
                        <m:r>
                          <a:rPr lang="en-IN" sz="2400" b="0" i="1" dirty="0" smtClean="0">
                            <a:latin typeface="Cambria Math" panose="02040503050406030204" pitchFamily="18" charset="0"/>
                            <a:ea typeface="Cambria Math" panose="02040503050406030204" pitchFamily="18" charset="0"/>
                            <a:cs typeface="Courier New" panose="02070309020205020404" pitchFamily="49" charset="0"/>
                          </a:rPr>
                          <m:t>5</m:t>
                        </m:r>
                      </m:num>
                      <m:den>
                        <m:r>
                          <a:rPr lang="en-IN" sz="2400" i="1" dirty="0">
                            <a:latin typeface="Cambria Math" panose="02040503050406030204" pitchFamily="18" charset="0"/>
                            <a:ea typeface="Cambria Math" panose="02040503050406030204" pitchFamily="18" charset="0"/>
                            <a:cs typeface="Courier New" panose="02070309020205020404" pitchFamily="49" charset="0"/>
                          </a:rPr>
                          <m:t>14</m:t>
                        </m:r>
                      </m:den>
                    </m:f>
                  </m:oMath>
                </a14:m>
                <a:r>
                  <a:rPr lang="en-IN" sz="2400" dirty="0">
                    <a:latin typeface="Cambria Math" panose="02040503050406030204" pitchFamily="18" charset="0"/>
                    <a:ea typeface="Cambria Math" panose="02040503050406030204" pitchFamily="18" charset="0"/>
                    <a:cs typeface="Courier New" panose="02070309020205020404" pitchFamily="49" charset="0"/>
                  </a:rPr>
                  <a:t> 𝐸(2, 3)</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325562"/>
                <a:ext cx="8915400" cy="5532438"/>
              </a:xfrm>
              <a:blipFill rotWithShape="0">
                <a:blip r:embed="rId2"/>
                <a:stretch>
                  <a:fillRect t="-991"/>
                </a:stretch>
              </a:blipFill>
            </p:spPr>
            <p:txBody>
              <a:bodyPr/>
              <a:lstStyle/>
              <a:p>
                <a:r>
                  <a:rPr lang="en-IN">
                    <a:noFill/>
                  </a:rPr>
                  <a:t> </a:t>
                </a:r>
              </a:p>
            </p:txBody>
          </p:sp>
        </mc:Fallback>
      </mc:AlternateContent>
      <p:pic>
        <p:nvPicPr>
          <p:cNvPr id="7" name="Picture 6"/>
          <p:cNvPicPr>
            <a:picLocks noChangeAspect="1"/>
          </p:cNvPicPr>
          <p:nvPr/>
        </p:nvPicPr>
        <p:blipFill>
          <a:blip r:embed="rId3"/>
          <a:stretch>
            <a:fillRect/>
          </a:stretch>
        </p:blipFill>
        <p:spPr>
          <a:xfrm>
            <a:off x="2195736" y="1874838"/>
            <a:ext cx="4572000" cy="1685925"/>
          </a:xfrm>
          <a:prstGeom prst="rect">
            <a:avLst/>
          </a:prstGeom>
        </p:spPr>
      </p:pic>
      <p:sp>
        <p:nvSpPr>
          <p:cNvPr id="8" name="TextBox 7"/>
          <p:cNvSpPr txBox="1"/>
          <p:nvPr/>
        </p:nvSpPr>
        <p:spPr>
          <a:xfrm>
            <a:off x="3000375" y="3743325"/>
            <a:ext cx="3219450" cy="369332"/>
          </a:xfrm>
          <a:prstGeom prst="rect">
            <a:avLst/>
          </a:prstGeom>
          <a:noFill/>
        </p:spPr>
        <p:txBody>
          <a:bodyPr wrap="square" rtlCol="0">
            <a:spAutoFit/>
          </a:bodyPr>
          <a:lstStyle/>
          <a:p>
            <a:r>
              <a:rPr lang="en-IN" b="1" dirty="0">
                <a:latin typeface="Cambria" panose="02040503050406030204" pitchFamily="18" charset="0"/>
                <a:ea typeface="Cambria" panose="02040503050406030204" pitchFamily="18" charset="0"/>
              </a:rPr>
              <a:t>Frequency Table for Outlook</a:t>
            </a:r>
          </a:p>
        </p:txBody>
      </p:sp>
    </p:spTree>
    <p:extLst>
      <p:ext uri="{BB962C8B-B14F-4D97-AF65-F5344CB8AC3E}">
        <p14:creationId xmlns:p14="http://schemas.microsoft.com/office/powerpoint/2010/main" val="3076221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6">
              <a:lumMod val="20000"/>
              <a:lumOff val="80000"/>
            </a:schemeClr>
          </a:solidFill>
        </p:spPr>
        <p:txBody>
          <a:bodyPr>
            <a:normAutofit fontScale="90000"/>
          </a:bodyPr>
          <a:lstStyle/>
          <a:p>
            <a:r>
              <a:rPr lang="en-IN" dirty="0">
                <a:latin typeface="Cambria" panose="02040503050406030204" pitchFamily="18" charset="0"/>
              </a:rPr>
              <a:t>Step by Step Procedure for Building a Decision Tree</a:t>
            </a:r>
          </a:p>
        </p:txBody>
      </p:sp>
      <p:sp>
        <p:nvSpPr>
          <p:cNvPr id="3" name="Content Placeholder 2"/>
          <p:cNvSpPr>
            <a:spLocks noGrp="1"/>
          </p:cNvSpPr>
          <p:nvPr>
            <p:ph idx="1"/>
          </p:nvPr>
        </p:nvSpPr>
        <p:spPr>
          <a:xfrm>
            <a:off x="152400" y="1325562"/>
            <a:ext cx="8915400" cy="5380038"/>
          </a:xfrm>
        </p:spPr>
        <p:txBody>
          <a:bodyPr>
            <a:normAutofit/>
          </a:bodyPr>
          <a:lstStyle/>
          <a:p>
            <a:pPr marL="114300" indent="0">
              <a:buNone/>
            </a:pPr>
            <a:r>
              <a:rPr lang="en-IN" sz="2800" b="1" dirty="0">
                <a:latin typeface="Cambria" panose="02040503050406030204" pitchFamily="18" charset="0"/>
                <a:ea typeface="Cambria" panose="02040503050406030204" pitchFamily="18" charset="0"/>
                <a:cs typeface="Courier New" panose="02070309020205020404" pitchFamily="49" charset="0"/>
              </a:rPr>
              <a:t>Step 3: </a:t>
            </a:r>
            <a:r>
              <a:rPr lang="en-IN" sz="2800" dirty="0">
                <a:latin typeface="Cambria" panose="02040503050406030204" pitchFamily="18" charset="0"/>
                <a:ea typeface="Cambria" panose="02040503050406030204" pitchFamily="18" charset="0"/>
                <a:cs typeface="Courier New" panose="02070309020205020404" pitchFamily="49" charset="0"/>
              </a:rPr>
              <a:t>Calculate </a:t>
            </a:r>
            <a:r>
              <a:rPr lang="en-IN" sz="2800" dirty="0">
                <a:solidFill>
                  <a:srgbClr val="0070C0"/>
                </a:solidFill>
                <a:latin typeface="Cambria" panose="02040503050406030204" pitchFamily="18" charset="0"/>
                <a:ea typeface="Cambria" panose="02040503050406030204" pitchFamily="18" charset="0"/>
                <a:cs typeface="Courier New" panose="02070309020205020404" pitchFamily="49" charset="0"/>
              </a:rPr>
              <a:t>Entropy</a:t>
            </a:r>
            <a:r>
              <a:rPr lang="en-IN" sz="2800" dirty="0">
                <a:latin typeface="Cambria" panose="02040503050406030204" pitchFamily="18" charset="0"/>
                <a:ea typeface="Cambria" panose="02040503050406030204" pitchFamily="18" charset="0"/>
                <a:cs typeface="Courier New" panose="02070309020205020404" pitchFamily="49" charset="0"/>
              </a:rPr>
              <a:t> for Other Attributes After Split</a:t>
            </a:r>
          </a:p>
          <a:p>
            <a:pPr marL="114300" indent="0">
              <a:buNone/>
            </a:pPr>
            <a:endParaRPr lang="en-IN" sz="800" dirty="0">
              <a:latin typeface="Cambria" panose="02040503050406030204" pitchFamily="18" charset="0"/>
              <a:ea typeface="Cambria" panose="02040503050406030204" pitchFamily="18" charset="0"/>
              <a:cs typeface="Courier New" panose="02070309020205020404" pitchFamily="49" charset="0"/>
            </a:endParaRPr>
          </a:p>
          <a:p>
            <a:pPr marL="114300" indent="0">
              <a:buNone/>
            </a:pPr>
            <a:r>
              <a:rPr lang="en-IN" sz="2000" dirty="0">
                <a:latin typeface="Cambria" panose="02040503050406030204" pitchFamily="18" charset="0"/>
                <a:ea typeface="Cambria" panose="02040503050406030204" pitchFamily="18" charset="0"/>
                <a:cs typeface="Courier New" panose="02070309020205020404" pitchFamily="49" charset="0"/>
              </a:rPr>
              <a:t>Now, calculate </a:t>
            </a:r>
            <a:r>
              <a:rPr lang="en-IN" sz="2000" b="1" dirty="0">
                <a:latin typeface="Cambria Math" panose="02040503050406030204" pitchFamily="18" charset="0"/>
                <a:ea typeface="Cambria Math" panose="02040503050406030204" pitchFamily="18" charset="0"/>
                <a:cs typeface="Courier New" panose="02070309020205020404" pitchFamily="49" charset="0"/>
              </a:rPr>
              <a:t>𝐸(3, 2)</a:t>
            </a:r>
            <a:r>
              <a:rPr lang="en-IN" sz="2000" dirty="0">
                <a:latin typeface="Cambria Math" panose="02040503050406030204" pitchFamily="18" charset="0"/>
                <a:ea typeface="Cambria Math" panose="02040503050406030204" pitchFamily="18" charset="0"/>
                <a:cs typeface="Courier New" panose="02070309020205020404" pitchFamily="49" charset="0"/>
              </a:rPr>
              <a:t>:</a:t>
            </a:r>
          </a:p>
          <a:p>
            <a:pPr marL="114300" indent="0">
              <a:buNone/>
            </a:pPr>
            <a:endParaRPr lang="en-IN" sz="800" dirty="0">
              <a:latin typeface="Cambria Math" panose="02040503050406030204" pitchFamily="18" charset="0"/>
              <a:ea typeface="Cambria Math" panose="02040503050406030204" pitchFamily="18" charset="0"/>
              <a:cs typeface="Courier New" panose="02070309020205020404" pitchFamily="49" charset="0"/>
            </a:endParaRPr>
          </a:p>
          <a:p>
            <a:pPr marL="114300" indent="0">
              <a:buNone/>
            </a:pPr>
            <a:endParaRPr lang="en-IN" sz="2400" dirty="0">
              <a:latin typeface="Cambria" panose="02040503050406030204" pitchFamily="18" charset="0"/>
              <a:ea typeface="Cambria" panose="02040503050406030204" pitchFamily="18" charset="0"/>
              <a:cs typeface="Courier New" panose="02070309020205020404" pitchFamily="49" charset="0"/>
            </a:endParaRPr>
          </a:p>
          <a:p>
            <a:pPr marL="114300" indent="0">
              <a:buNone/>
            </a:pPr>
            <a:endParaRPr lang="en-IN" sz="2400" dirty="0">
              <a:latin typeface="Cambria" panose="02040503050406030204" pitchFamily="18" charset="0"/>
              <a:ea typeface="Cambria" panose="02040503050406030204" pitchFamily="18" charset="0"/>
              <a:cs typeface="Courier New" panose="02070309020205020404" pitchFamily="49" charset="0"/>
            </a:endParaRPr>
          </a:p>
          <a:p>
            <a:pPr marL="114300" indent="0">
              <a:buNone/>
            </a:pPr>
            <a:endParaRPr lang="en-IN" sz="2400" dirty="0">
              <a:latin typeface="Cambria" panose="02040503050406030204" pitchFamily="18" charset="0"/>
              <a:ea typeface="Cambria" panose="02040503050406030204" pitchFamily="18" charset="0"/>
              <a:cs typeface="Courier New" panose="02070309020205020404" pitchFamily="49" charset="0"/>
            </a:endParaRPr>
          </a:p>
          <a:p>
            <a:pPr marL="114300" indent="0">
              <a:buNone/>
            </a:pPr>
            <a:endParaRPr lang="en-IN" sz="2400" dirty="0">
              <a:latin typeface="Cambria" panose="02040503050406030204" pitchFamily="18" charset="0"/>
              <a:ea typeface="Cambria" panose="02040503050406030204" pitchFamily="18" charset="0"/>
              <a:cs typeface="Courier New" panose="02070309020205020404" pitchFamily="49" charset="0"/>
            </a:endParaRPr>
          </a:p>
          <a:p>
            <a:pPr marL="114300" indent="0">
              <a:buNone/>
            </a:pPr>
            <a:endParaRPr lang="en-IN" sz="2400" dirty="0">
              <a:latin typeface="Cambria" panose="02040503050406030204" pitchFamily="18" charset="0"/>
              <a:ea typeface="Cambria" panose="02040503050406030204" pitchFamily="18" charset="0"/>
              <a:cs typeface="Courier New" panose="02070309020205020404" pitchFamily="49" charset="0"/>
            </a:endParaRPr>
          </a:p>
          <a:p>
            <a:pPr marL="114300" indent="0">
              <a:buNone/>
            </a:pPr>
            <a:endParaRPr lang="en-IN" sz="800" dirty="0">
              <a:latin typeface="Cambria" panose="02040503050406030204" pitchFamily="18" charset="0"/>
              <a:ea typeface="Cambria" panose="02040503050406030204" pitchFamily="18" charset="0"/>
              <a:cs typeface="Courier New" panose="02070309020205020404" pitchFamily="49" charset="0"/>
            </a:endParaRPr>
          </a:p>
          <a:p>
            <a:pPr marL="114300" indent="0">
              <a:buNone/>
            </a:pPr>
            <a:endParaRPr lang="en-IN" sz="800" dirty="0">
              <a:latin typeface="Cambria" panose="02040503050406030204" pitchFamily="18" charset="0"/>
              <a:ea typeface="Cambria" panose="02040503050406030204" pitchFamily="18" charset="0"/>
              <a:cs typeface="Courier New" panose="02070309020205020404" pitchFamily="49" charset="0"/>
            </a:endParaRPr>
          </a:p>
          <a:p>
            <a:pPr marL="114300" indent="0">
              <a:buNone/>
            </a:pPr>
            <a:r>
              <a:rPr lang="en-IN" sz="2000" dirty="0">
                <a:latin typeface="Cambria" panose="02040503050406030204" pitchFamily="18" charset="0"/>
                <a:ea typeface="Cambria" panose="02040503050406030204" pitchFamily="18" charset="0"/>
                <a:cs typeface="Courier New" panose="02070309020205020404" pitchFamily="49" charset="0"/>
              </a:rPr>
              <a:t>Similarly, calculate </a:t>
            </a:r>
            <a:r>
              <a:rPr lang="en-IN" sz="2000" b="1" dirty="0">
                <a:latin typeface="Cambria Math" panose="02040503050406030204" pitchFamily="18" charset="0"/>
                <a:ea typeface="Cambria Math" panose="02040503050406030204" pitchFamily="18" charset="0"/>
                <a:cs typeface="Courier New" panose="02070309020205020404" pitchFamily="49" charset="0"/>
              </a:rPr>
              <a:t>𝐸(4, 0)</a:t>
            </a:r>
            <a:r>
              <a:rPr lang="en-IN" sz="2000" dirty="0">
                <a:latin typeface="Cambria Math" panose="02040503050406030204" pitchFamily="18" charset="0"/>
                <a:ea typeface="Cambria Math" panose="02040503050406030204" pitchFamily="18" charset="0"/>
                <a:cs typeface="Courier New" panose="02070309020205020404" pitchFamily="49" charset="0"/>
              </a:rPr>
              <a:t>:</a:t>
            </a:r>
            <a:endParaRPr lang="en-IN" sz="2000" dirty="0">
              <a:latin typeface="Cambria" panose="02040503050406030204" pitchFamily="18" charset="0"/>
              <a:ea typeface="Cambria" panose="02040503050406030204" pitchFamily="18" charset="0"/>
              <a:cs typeface="Courier New" panose="02070309020205020404" pitchFamily="49" charset="0"/>
            </a:endParaRPr>
          </a:p>
        </p:txBody>
      </p:sp>
      <p:pic>
        <p:nvPicPr>
          <p:cNvPr id="5" name="Picture 4"/>
          <p:cNvPicPr>
            <a:picLocks noChangeAspect="1"/>
          </p:cNvPicPr>
          <p:nvPr/>
        </p:nvPicPr>
        <p:blipFill>
          <a:blip r:embed="rId2"/>
          <a:stretch>
            <a:fillRect/>
          </a:stretch>
        </p:blipFill>
        <p:spPr>
          <a:xfrm>
            <a:off x="2819400" y="1981200"/>
            <a:ext cx="5905500" cy="2775585"/>
          </a:xfrm>
          <a:prstGeom prst="rect">
            <a:avLst/>
          </a:prstGeom>
        </p:spPr>
      </p:pic>
      <p:pic>
        <p:nvPicPr>
          <p:cNvPr id="7" name="Picture 6"/>
          <p:cNvPicPr>
            <a:picLocks noChangeAspect="1"/>
          </p:cNvPicPr>
          <p:nvPr/>
        </p:nvPicPr>
        <p:blipFill>
          <a:blip r:embed="rId3"/>
          <a:stretch>
            <a:fillRect/>
          </a:stretch>
        </p:blipFill>
        <p:spPr>
          <a:xfrm>
            <a:off x="3276600" y="4953000"/>
            <a:ext cx="4876800" cy="1935480"/>
          </a:xfrm>
          <a:prstGeom prst="rect">
            <a:avLst/>
          </a:prstGeom>
        </p:spPr>
      </p:pic>
    </p:spTree>
    <p:extLst>
      <p:ext uri="{BB962C8B-B14F-4D97-AF65-F5344CB8AC3E}">
        <p14:creationId xmlns:p14="http://schemas.microsoft.com/office/powerpoint/2010/main" val="2114992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6">
              <a:lumMod val="20000"/>
              <a:lumOff val="80000"/>
            </a:schemeClr>
          </a:solidFill>
        </p:spPr>
        <p:txBody>
          <a:bodyPr>
            <a:normAutofit fontScale="90000"/>
          </a:bodyPr>
          <a:lstStyle/>
          <a:p>
            <a:r>
              <a:rPr lang="en-IN" dirty="0">
                <a:latin typeface="Cambria" panose="02040503050406030204" pitchFamily="18" charset="0"/>
              </a:rPr>
              <a:t>Step by Step Procedure for Building a Decision Tree</a:t>
            </a:r>
          </a:p>
        </p:txBody>
      </p:sp>
      <p:sp>
        <p:nvSpPr>
          <p:cNvPr id="3" name="Content Placeholder 2"/>
          <p:cNvSpPr>
            <a:spLocks noGrp="1"/>
          </p:cNvSpPr>
          <p:nvPr>
            <p:ph idx="1"/>
          </p:nvPr>
        </p:nvSpPr>
        <p:spPr>
          <a:xfrm>
            <a:off x="152400" y="1325562"/>
            <a:ext cx="8915400" cy="5380038"/>
          </a:xfrm>
        </p:spPr>
        <p:txBody>
          <a:bodyPr>
            <a:normAutofit/>
          </a:bodyPr>
          <a:lstStyle/>
          <a:p>
            <a:pPr marL="114300" indent="0">
              <a:buNone/>
            </a:pPr>
            <a:r>
              <a:rPr lang="en-IN" sz="2800" b="1" dirty="0">
                <a:latin typeface="Cambria" panose="02040503050406030204" pitchFamily="18" charset="0"/>
                <a:ea typeface="Cambria" panose="02040503050406030204" pitchFamily="18" charset="0"/>
                <a:cs typeface="Courier New" panose="02070309020205020404" pitchFamily="49" charset="0"/>
              </a:rPr>
              <a:t>Step 3: </a:t>
            </a:r>
            <a:r>
              <a:rPr lang="en-IN" sz="2800" dirty="0">
                <a:latin typeface="Cambria" panose="02040503050406030204" pitchFamily="18" charset="0"/>
                <a:ea typeface="Cambria" panose="02040503050406030204" pitchFamily="18" charset="0"/>
                <a:cs typeface="Courier New" panose="02070309020205020404" pitchFamily="49" charset="0"/>
              </a:rPr>
              <a:t>Calculate </a:t>
            </a:r>
            <a:r>
              <a:rPr lang="en-IN" sz="2800" dirty="0">
                <a:solidFill>
                  <a:srgbClr val="0070C0"/>
                </a:solidFill>
                <a:latin typeface="Cambria" panose="02040503050406030204" pitchFamily="18" charset="0"/>
                <a:ea typeface="Cambria" panose="02040503050406030204" pitchFamily="18" charset="0"/>
                <a:cs typeface="Courier New" panose="02070309020205020404" pitchFamily="49" charset="0"/>
              </a:rPr>
              <a:t>Entropy</a:t>
            </a:r>
            <a:r>
              <a:rPr lang="en-IN" sz="2800" dirty="0">
                <a:latin typeface="Cambria" panose="02040503050406030204" pitchFamily="18" charset="0"/>
                <a:ea typeface="Cambria" panose="02040503050406030204" pitchFamily="18" charset="0"/>
                <a:cs typeface="Courier New" panose="02070309020205020404" pitchFamily="49" charset="0"/>
              </a:rPr>
              <a:t> for Other Attributes After Split</a:t>
            </a:r>
          </a:p>
          <a:p>
            <a:pPr marL="114300" indent="0">
              <a:buNone/>
            </a:pPr>
            <a:endParaRPr lang="en-IN" sz="800" dirty="0">
              <a:latin typeface="Cambria" panose="02040503050406030204" pitchFamily="18" charset="0"/>
              <a:ea typeface="Cambria" panose="02040503050406030204" pitchFamily="18" charset="0"/>
              <a:cs typeface="Courier New" panose="02070309020205020404" pitchFamily="49" charset="0"/>
            </a:endParaRPr>
          </a:p>
          <a:p>
            <a:pPr marL="114300" indent="0">
              <a:buNone/>
            </a:pPr>
            <a:r>
              <a:rPr lang="en-IN" sz="2400" dirty="0">
                <a:latin typeface="Cambria" panose="02040503050406030204" pitchFamily="18" charset="0"/>
                <a:ea typeface="Cambria" panose="02040503050406030204" pitchFamily="18" charset="0"/>
                <a:cs typeface="Courier New" panose="02070309020205020404" pitchFamily="49" charset="0"/>
              </a:rPr>
              <a:t>Similarly, calculate </a:t>
            </a:r>
            <a:r>
              <a:rPr lang="en-IN" sz="2400" b="1" dirty="0">
                <a:latin typeface="Cambria Math" panose="02040503050406030204" pitchFamily="18" charset="0"/>
                <a:ea typeface="Cambria Math" panose="02040503050406030204" pitchFamily="18" charset="0"/>
                <a:cs typeface="Courier New" panose="02070309020205020404" pitchFamily="49" charset="0"/>
              </a:rPr>
              <a:t>𝐸(2, 3)</a:t>
            </a:r>
            <a:r>
              <a:rPr lang="en-IN" sz="2400" dirty="0">
                <a:latin typeface="Cambria Math" panose="02040503050406030204" pitchFamily="18" charset="0"/>
                <a:ea typeface="Cambria Math" panose="02040503050406030204" pitchFamily="18" charset="0"/>
                <a:cs typeface="Courier New" panose="02070309020205020404" pitchFamily="49" charset="0"/>
              </a:rPr>
              <a:t>:</a:t>
            </a:r>
          </a:p>
          <a:p>
            <a:pPr marL="114300" indent="0">
              <a:buNone/>
            </a:pPr>
            <a:endParaRPr lang="en-IN" sz="2400" dirty="0">
              <a:latin typeface="Cambria Math" panose="02040503050406030204" pitchFamily="18" charset="0"/>
              <a:ea typeface="Cambria Math" panose="02040503050406030204" pitchFamily="18" charset="0"/>
              <a:cs typeface="Courier New" panose="02070309020205020404" pitchFamily="49" charset="0"/>
            </a:endParaRPr>
          </a:p>
          <a:p>
            <a:pPr marL="114300" indent="0">
              <a:buNone/>
            </a:pPr>
            <a:endParaRPr lang="en-IN" sz="2400" dirty="0">
              <a:latin typeface="Cambria Math" panose="02040503050406030204" pitchFamily="18" charset="0"/>
              <a:ea typeface="Cambria Math" panose="02040503050406030204" pitchFamily="18" charset="0"/>
              <a:cs typeface="Courier New" panose="02070309020205020404" pitchFamily="49" charset="0"/>
            </a:endParaRPr>
          </a:p>
          <a:p>
            <a:pPr marL="114300" indent="0">
              <a:buNone/>
            </a:pPr>
            <a:endParaRPr lang="en-IN" sz="2400" dirty="0">
              <a:latin typeface="Cambria Math" panose="02040503050406030204" pitchFamily="18" charset="0"/>
              <a:ea typeface="Cambria Math" panose="02040503050406030204" pitchFamily="18" charset="0"/>
              <a:cs typeface="Courier New" panose="02070309020205020404" pitchFamily="49" charset="0"/>
            </a:endParaRPr>
          </a:p>
          <a:p>
            <a:pPr marL="114300" indent="0">
              <a:buNone/>
            </a:pPr>
            <a:endParaRPr lang="en-IN" sz="2000" dirty="0">
              <a:latin typeface="Cambria Math" panose="02040503050406030204" pitchFamily="18" charset="0"/>
              <a:ea typeface="Cambria Math" panose="02040503050406030204" pitchFamily="18" charset="0"/>
              <a:cs typeface="Courier New" panose="02070309020205020404" pitchFamily="49" charset="0"/>
            </a:endParaRPr>
          </a:p>
          <a:p>
            <a:pPr marL="114300" indent="0">
              <a:buNone/>
            </a:pPr>
            <a:endParaRPr lang="en-IN" sz="1100" dirty="0">
              <a:latin typeface="Cambria Math" panose="02040503050406030204" pitchFamily="18" charset="0"/>
              <a:ea typeface="Cambria Math" panose="02040503050406030204" pitchFamily="18" charset="0"/>
              <a:cs typeface="Courier New" panose="02070309020205020404" pitchFamily="49" charset="0"/>
            </a:endParaRPr>
          </a:p>
          <a:p>
            <a:pPr marL="114300" indent="0">
              <a:buNone/>
            </a:pPr>
            <a:r>
              <a:rPr lang="en-IN" sz="2000" dirty="0">
                <a:latin typeface="Cambria" panose="02040503050406030204" pitchFamily="18" charset="0"/>
                <a:ea typeface="Cambria" panose="02040503050406030204" pitchFamily="18" charset="0"/>
                <a:cs typeface="Courier New" panose="02070309020205020404" pitchFamily="49" charset="0"/>
              </a:rPr>
              <a:t>Now,</a:t>
            </a:r>
          </a:p>
        </p:txBody>
      </p:sp>
      <p:pic>
        <p:nvPicPr>
          <p:cNvPr id="6" name="Picture 5"/>
          <p:cNvPicPr>
            <a:picLocks noChangeAspect="1"/>
          </p:cNvPicPr>
          <p:nvPr/>
        </p:nvPicPr>
        <p:blipFill>
          <a:blip r:embed="rId2"/>
          <a:stretch>
            <a:fillRect/>
          </a:stretch>
        </p:blipFill>
        <p:spPr>
          <a:xfrm>
            <a:off x="3810000" y="1981200"/>
            <a:ext cx="5257800" cy="2086690"/>
          </a:xfrm>
          <a:prstGeom prst="rect">
            <a:avLst/>
          </a:prstGeom>
        </p:spPr>
      </p:pic>
      <p:pic>
        <p:nvPicPr>
          <p:cNvPr id="8" name="Picture 7"/>
          <p:cNvPicPr>
            <a:picLocks noChangeAspect="1"/>
          </p:cNvPicPr>
          <p:nvPr/>
        </p:nvPicPr>
        <p:blipFill>
          <a:blip r:embed="rId3"/>
          <a:stretch>
            <a:fillRect/>
          </a:stretch>
        </p:blipFill>
        <p:spPr>
          <a:xfrm>
            <a:off x="990600" y="4191000"/>
            <a:ext cx="5715000" cy="2643188"/>
          </a:xfrm>
          <a:prstGeom prst="rect">
            <a:avLst/>
          </a:prstGeom>
        </p:spPr>
      </p:pic>
    </p:spTree>
    <p:extLst>
      <p:ext uri="{BB962C8B-B14F-4D97-AF65-F5344CB8AC3E}">
        <p14:creationId xmlns:p14="http://schemas.microsoft.com/office/powerpoint/2010/main" val="427679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6">
              <a:lumMod val="20000"/>
              <a:lumOff val="80000"/>
            </a:schemeClr>
          </a:solidFill>
        </p:spPr>
        <p:txBody>
          <a:bodyPr>
            <a:normAutofit fontScale="90000"/>
          </a:bodyPr>
          <a:lstStyle/>
          <a:p>
            <a:r>
              <a:rPr lang="en-IN" dirty="0">
                <a:latin typeface="Cambria" panose="02040503050406030204" pitchFamily="18" charset="0"/>
              </a:rPr>
              <a:t>Step by Step Procedure for Building a Decision Tree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325562"/>
                <a:ext cx="8915400" cy="5532438"/>
              </a:xfrm>
            </p:spPr>
            <p:txBody>
              <a:bodyPr>
                <a:normAutofit lnSpcReduction="10000"/>
              </a:bodyPr>
              <a:lstStyle/>
              <a:p>
                <a:pPr marL="114300" indent="0">
                  <a:buNone/>
                </a:pPr>
                <a:r>
                  <a:rPr lang="en-IN" sz="2800" b="1" dirty="0">
                    <a:latin typeface="Cambria" panose="02040503050406030204" pitchFamily="18" charset="0"/>
                    <a:ea typeface="Cambria" panose="02040503050406030204" pitchFamily="18" charset="0"/>
                    <a:cs typeface="Courier New" panose="02070309020205020404" pitchFamily="49" charset="0"/>
                  </a:rPr>
                  <a:t>Step 3: </a:t>
                </a:r>
                <a:r>
                  <a:rPr lang="en-IN" sz="2800" dirty="0">
                    <a:latin typeface="Cambria" panose="02040503050406030204" pitchFamily="18" charset="0"/>
                    <a:ea typeface="Cambria" panose="02040503050406030204" pitchFamily="18" charset="0"/>
                    <a:cs typeface="Courier New" panose="02070309020205020404" pitchFamily="49" charset="0"/>
                  </a:rPr>
                  <a:t>Calculate </a:t>
                </a:r>
                <a:r>
                  <a:rPr lang="en-IN" sz="2800" dirty="0">
                    <a:solidFill>
                      <a:srgbClr val="0070C0"/>
                    </a:solidFill>
                    <a:latin typeface="Cambria" panose="02040503050406030204" pitchFamily="18" charset="0"/>
                    <a:ea typeface="Cambria" panose="02040503050406030204" pitchFamily="18" charset="0"/>
                    <a:cs typeface="Courier New" panose="02070309020205020404" pitchFamily="49" charset="0"/>
                  </a:rPr>
                  <a:t>Entropy</a:t>
                </a:r>
                <a:r>
                  <a:rPr lang="en-IN" sz="2800" dirty="0">
                    <a:latin typeface="Cambria" panose="02040503050406030204" pitchFamily="18" charset="0"/>
                    <a:ea typeface="Cambria" panose="02040503050406030204" pitchFamily="18" charset="0"/>
                    <a:cs typeface="Courier New" panose="02070309020205020404" pitchFamily="49" charset="0"/>
                  </a:rPr>
                  <a:t> for Other Attributes After Split</a:t>
                </a:r>
              </a:p>
              <a:p>
                <a:pPr marL="114300" indent="0">
                  <a:buNone/>
                </a:pPr>
                <a:endParaRPr lang="en-IN" sz="800" dirty="0">
                  <a:latin typeface="Cambria" panose="02040503050406030204" pitchFamily="18" charset="0"/>
                  <a:ea typeface="Cambria" panose="02040503050406030204" pitchFamily="18" charset="0"/>
                  <a:cs typeface="Courier New" panose="02070309020205020404" pitchFamily="49" charset="0"/>
                </a:endParaRPr>
              </a:p>
              <a:p>
                <a:pPr marL="114300" indent="0">
                  <a:buNone/>
                </a:pPr>
                <a:endParaRPr lang="en-IN" sz="2400" i="1" dirty="0">
                  <a:latin typeface="Cambria Math" panose="02040503050406030204" pitchFamily="18" charset="0"/>
                  <a:ea typeface="Cambria" panose="02040503050406030204" pitchFamily="18" charset="0"/>
                  <a:cs typeface="Courier New" panose="02070309020205020404" pitchFamily="49" charset="0"/>
                </a:endParaRPr>
              </a:p>
              <a:p>
                <a:pPr marL="114300" indent="0">
                  <a:buNone/>
                </a:pPr>
                <a:endParaRPr lang="en-IN" sz="2400" i="1" dirty="0">
                  <a:latin typeface="Cambria Math" panose="02040503050406030204" pitchFamily="18" charset="0"/>
                  <a:ea typeface="Cambria" panose="02040503050406030204" pitchFamily="18" charset="0"/>
                  <a:cs typeface="Courier New" panose="02070309020205020404" pitchFamily="49" charset="0"/>
                </a:endParaRPr>
              </a:p>
              <a:p>
                <a:pPr marL="114300" indent="0">
                  <a:buNone/>
                </a:pPr>
                <a:endParaRPr lang="en-IN" sz="2400" i="1" dirty="0">
                  <a:latin typeface="Cambria Math" panose="02040503050406030204" pitchFamily="18" charset="0"/>
                  <a:ea typeface="Cambria" panose="02040503050406030204" pitchFamily="18" charset="0"/>
                  <a:cs typeface="Courier New" panose="02070309020205020404" pitchFamily="49" charset="0"/>
                </a:endParaRPr>
              </a:p>
              <a:p>
                <a:pPr marL="114300" indent="0">
                  <a:buNone/>
                </a:pPr>
                <a:endParaRPr lang="en-IN" sz="2400" i="1" dirty="0">
                  <a:latin typeface="Cambria Math" panose="02040503050406030204" pitchFamily="18" charset="0"/>
                  <a:ea typeface="Cambria" panose="02040503050406030204" pitchFamily="18" charset="0"/>
                  <a:cs typeface="Courier New" panose="02070309020205020404" pitchFamily="49" charset="0"/>
                </a:endParaRPr>
              </a:p>
              <a:p>
                <a:pPr marL="114300" indent="0">
                  <a:buNone/>
                </a:pPr>
                <a:endParaRPr lang="en-IN" sz="2400" i="1" dirty="0">
                  <a:latin typeface="Cambria Math" panose="02040503050406030204" pitchFamily="18" charset="0"/>
                  <a:ea typeface="Cambria" panose="02040503050406030204" pitchFamily="18" charset="0"/>
                  <a:cs typeface="Courier New" panose="02070309020205020404" pitchFamily="49" charset="0"/>
                </a:endParaRPr>
              </a:p>
              <a:p>
                <a:pPr marL="114300" indent="0">
                  <a:buNone/>
                </a:pPr>
                <a:endParaRPr lang="en-IN" sz="800" i="1" dirty="0">
                  <a:latin typeface="Cambria Math" panose="02040503050406030204" pitchFamily="18" charset="0"/>
                  <a:ea typeface="Cambria" panose="02040503050406030204" pitchFamily="18" charset="0"/>
                  <a:cs typeface="Courier New" panose="02070309020205020404" pitchFamily="49" charset="0"/>
                </a:endParaRPr>
              </a:p>
              <a:p>
                <a:pPr marL="114300" indent="0">
                  <a:buNone/>
                </a:pPr>
                <a:endParaRPr lang="en-IN" sz="800" i="1" dirty="0">
                  <a:latin typeface="Cambria Math" panose="02040503050406030204" pitchFamily="18" charset="0"/>
                  <a:ea typeface="Cambria" panose="02040503050406030204" pitchFamily="18" charset="0"/>
                  <a:cs typeface="Courier New" panose="02070309020205020404" pitchFamily="49" charset="0"/>
                </a:endParaRPr>
              </a:p>
              <a:p>
                <a:pPr marL="114300" indent="0">
                  <a:buNone/>
                </a:pPr>
                <a:endParaRPr lang="en-IN" sz="800" i="1" dirty="0">
                  <a:latin typeface="Cambria Math" panose="02040503050406030204" pitchFamily="18" charset="0"/>
                  <a:ea typeface="Cambria" panose="02040503050406030204" pitchFamily="18" charset="0"/>
                  <a:cs typeface="Courier New" panose="02070309020205020404" pitchFamily="49" charset="0"/>
                </a:endParaRPr>
              </a:p>
              <a:p>
                <a:pPr marL="114300" indent="0">
                  <a:buNone/>
                </a:pPr>
                <a:endParaRPr lang="en-IN" sz="800" i="1" dirty="0">
                  <a:latin typeface="Cambria Math" panose="02040503050406030204" pitchFamily="18" charset="0"/>
                  <a:ea typeface="Cambria" panose="02040503050406030204" pitchFamily="18" charset="0"/>
                  <a:cs typeface="Courier New" panose="02070309020205020404" pitchFamily="49" charset="0"/>
                </a:endParaRPr>
              </a:p>
              <a:p>
                <a:pPr marL="114300" indent="0">
                  <a:buNone/>
                </a:pPr>
                <a14:m>
                  <m:oMath xmlns:m="http://schemas.openxmlformats.org/officeDocument/2006/math">
                    <m:r>
                      <a:rPr lang="en-IN" sz="2400" i="1">
                        <a:latin typeface="Cambria Math" panose="02040503050406030204" pitchFamily="18" charset="0"/>
                        <a:ea typeface="Cambria" panose="02040503050406030204" pitchFamily="18" charset="0"/>
                        <a:cs typeface="Courier New" panose="02070309020205020404" pitchFamily="49" charset="0"/>
                      </a:rPr>
                      <m:t>𝐸</m:t>
                    </m:r>
                    <m:r>
                      <a:rPr lang="en-IN" sz="2400" i="1">
                        <a:latin typeface="Cambria Math" panose="02040503050406030204" pitchFamily="18" charset="0"/>
                        <a:ea typeface="Cambria" panose="02040503050406030204" pitchFamily="18" charset="0"/>
                        <a:cs typeface="Courier New" panose="02070309020205020404" pitchFamily="49" charset="0"/>
                      </a:rPr>
                      <m:t>(</m:t>
                    </m:r>
                    <m:r>
                      <a:rPr lang="en-IN" sz="2400" i="1">
                        <a:latin typeface="Cambria Math" panose="02040503050406030204" pitchFamily="18" charset="0"/>
                        <a:ea typeface="Cambria" panose="02040503050406030204" pitchFamily="18" charset="0"/>
                        <a:cs typeface="Courier New" panose="02070309020205020404" pitchFamily="49" charset="0"/>
                      </a:rPr>
                      <m:t>𝑃𝑙𝑎𝑦𝐺𝑜𝑙𝑓</m:t>
                    </m:r>
                    <m:r>
                      <a:rPr lang="en-IN" sz="2400" i="1">
                        <a:latin typeface="Cambria Math" panose="02040503050406030204" pitchFamily="18" charset="0"/>
                        <a:ea typeface="Cambria" panose="02040503050406030204" pitchFamily="18" charset="0"/>
                        <a:cs typeface="Courier New" panose="02070309020205020404" pitchFamily="49" charset="0"/>
                      </a:rPr>
                      <m:t>,</m:t>
                    </m:r>
                    <m:r>
                      <a:rPr lang="en-IN" sz="2400" i="1">
                        <a:latin typeface="Cambria Math" panose="02040503050406030204" pitchFamily="18" charset="0"/>
                        <a:ea typeface="Cambria" panose="02040503050406030204" pitchFamily="18" charset="0"/>
                        <a:cs typeface="Courier New" panose="02070309020205020404" pitchFamily="49" charset="0"/>
                      </a:rPr>
                      <m:t>𝑇𝑒𝑚𝑝𝑒𝑟𝑎𝑡𝑢𝑟𝑒</m:t>
                    </m:r>
                    <m:r>
                      <a:rPr lang="en-IN" sz="2400" i="1" smtClean="0">
                        <a:latin typeface="Cambria Math" panose="02040503050406030204" pitchFamily="18" charset="0"/>
                        <a:ea typeface="Cambria" panose="02040503050406030204" pitchFamily="18" charset="0"/>
                        <a:cs typeface="Courier New" panose="02070309020205020404" pitchFamily="49" charset="0"/>
                      </a:rPr>
                      <m:t>)</m:t>
                    </m:r>
                  </m:oMath>
                </a14:m>
                <a:r>
                  <a:rPr lang="en-IN" sz="2400" dirty="0">
                    <a:latin typeface="Cambria" panose="02040503050406030204" pitchFamily="18" charset="0"/>
                    <a:ea typeface="Cambria" panose="02040503050406030204" pitchFamily="18" charset="0"/>
                    <a:cs typeface="Courier New" panose="02070309020205020404" pitchFamily="49" charset="0"/>
                  </a:rPr>
                  <a:t>	</a:t>
                </a:r>
              </a:p>
              <a:p>
                <a:pPr marL="114300" indent="0">
                  <a:buNone/>
                </a:pPr>
                <a:endParaRPr lang="en-IN" sz="900" dirty="0">
                  <a:latin typeface="Cambria" panose="02040503050406030204" pitchFamily="18" charset="0"/>
                  <a:ea typeface="Cambria" panose="02040503050406030204" pitchFamily="18" charset="0"/>
                  <a:cs typeface="Courier New" panose="02070309020205020404" pitchFamily="49" charset="0"/>
                </a:endParaRPr>
              </a:p>
              <a:p>
                <a:pPr marL="114300" indent="0">
                  <a:buNone/>
                </a:pPr>
                <a:r>
                  <a:rPr lang="en-IN" sz="2400" dirty="0">
                    <a:latin typeface="Cambria" panose="02040503050406030204" pitchFamily="18" charset="0"/>
                    <a:ea typeface="Cambria" panose="02040503050406030204" pitchFamily="18" charset="0"/>
                    <a:cs typeface="Courier New" panose="02070309020205020404" pitchFamily="49" charset="0"/>
                  </a:rPr>
                  <a:t>	</a:t>
                </a:r>
                <a:r>
                  <a:rPr lang="en-IN" sz="2400" dirty="0">
                    <a:latin typeface="Cambria Math" panose="02040503050406030204" pitchFamily="18" charset="0"/>
                    <a:ea typeface="Cambria Math" panose="02040503050406030204" pitchFamily="18" charset="0"/>
                    <a:cs typeface="Courier New" panose="02070309020205020404" pitchFamily="49" charset="0"/>
                  </a:rPr>
                  <a:t>= 𝑃(Hot) 𝐸(Hot) + 𝑃(Cold) 𝐸(Cold) + 𝑃(Mild) 𝐸(Mild)</a:t>
                </a:r>
              </a:p>
              <a:p>
                <a:pPr marL="114300" indent="0">
                  <a:buNone/>
                </a:pPr>
                <a:endParaRPr lang="en-IN" sz="800" dirty="0">
                  <a:latin typeface="Cambria Math" panose="02040503050406030204" pitchFamily="18" charset="0"/>
                  <a:ea typeface="Cambria Math" panose="02040503050406030204" pitchFamily="18" charset="0"/>
                  <a:cs typeface="Courier New" panose="02070309020205020404" pitchFamily="49" charset="0"/>
                </a:endParaRPr>
              </a:p>
              <a:p>
                <a:pPr marL="114300" indent="0">
                  <a:buNone/>
                </a:pPr>
                <a:r>
                  <a:rPr lang="en-IN" sz="2400" dirty="0">
                    <a:latin typeface="Cambria Math" panose="02040503050406030204" pitchFamily="18" charset="0"/>
                    <a:ea typeface="Cambria Math" panose="02040503050406030204" pitchFamily="18" charset="0"/>
                    <a:cs typeface="Courier New" panose="02070309020205020404" pitchFamily="49" charset="0"/>
                  </a:rPr>
                  <a:t>	= 𝑃(Hot) 𝐸(2, 2) + 𝑃(Cold) 𝐸(3, 1) + 𝑃(Mild) 𝐸(4, 2)</a:t>
                </a:r>
              </a:p>
              <a:p>
                <a:pPr marL="114300" indent="0">
                  <a:buNone/>
                </a:pPr>
                <a:endParaRPr lang="en-IN" sz="800" dirty="0">
                  <a:latin typeface="Cambria Math" panose="02040503050406030204" pitchFamily="18" charset="0"/>
                  <a:ea typeface="Cambria Math" panose="02040503050406030204" pitchFamily="18" charset="0"/>
                  <a:cs typeface="Courier New" panose="02070309020205020404" pitchFamily="49" charset="0"/>
                </a:endParaRPr>
              </a:p>
              <a:p>
                <a:pPr marL="114300" indent="0">
                  <a:buNone/>
                </a:pPr>
                <a:r>
                  <a:rPr lang="en-IN" sz="2400" dirty="0">
                    <a:latin typeface="Cambria Math" panose="02040503050406030204" pitchFamily="18" charset="0"/>
                    <a:ea typeface="Cambria Math" panose="02040503050406030204" pitchFamily="18" charset="0"/>
                    <a:cs typeface="Courier New" panose="02070309020205020404" pitchFamily="49" charset="0"/>
                  </a:rPr>
                  <a:t>	= </a:t>
                </a:r>
                <a14:m>
                  <m:oMath xmlns:m="http://schemas.openxmlformats.org/officeDocument/2006/math">
                    <m:f>
                      <m:fPr>
                        <m:ctrlPr>
                          <a:rPr lang="en-IN" sz="2400" i="1" dirty="0" smtClean="0">
                            <a:latin typeface="Cambria Math" panose="02040503050406030204" pitchFamily="18" charset="0"/>
                            <a:ea typeface="Cambria Math" panose="02040503050406030204" pitchFamily="18" charset="0"/>
                            <a:cs typeface="Courier New" panose="02070309020205020404" pitchFamily="49" charset="0"/>
                          </a:rPr>
                        </m:ctrlPr>
                      </m:fPr>
                      <m:num>
                        <m:r>
                          <a:rPr lang="en-IN" sz="2400" b="0" i="1" dirty="0" smtClean="0">
                            <a:latin typeface="Cambria Math" panose="02040503050406030204" pitchFamily="18" charset="0"/>
                            <a:ea typeface="Cambria Math" panose="02040503050406030204" pitchFamily="18" charset="0"/>
                            <a:cs typeface="Courier New" panose="02070309020205020404" pitchFamily="49" charset="0"/>
                          </a:rPr>
                          <m:t>4</m:t>
                        </m:r>
                      </m:num>
                      <m:den>
                        <m:r>
                          <a:rPr lang="en-IN" sz="2400" b="0" i="1" dirty="0" smtClean="0">
                            <a:latin typeface="Cambria Math" panose="02040503050406030204" pitchFamily="18" charset="0"/>
                            <a:ea typeface="Cambria Math" panose="02040503050406030204" pitchFamily="18" charset="0"/>
                            <a:cs typeface="Courier New" panose="02070309020205020404" pitchFamily="49" charset="0"/>
                          </a:rPr>
                          <m:t>14</m:t>
                        </m:r>
                      </m:den>
                    </m:f>
                    <m:r>
                      <a:rPr lang="en-IN" sz="2400" i="1" dirty="0" smtClean="0">
                        <a:latin typeface="Cambria Math" panose="02040503050406030204" pitchFamily="18" charset="0"/>
                        <a:ea typeface="Cambria Math" panose="02040503050406030204" pitchFamily="18" charset="0"/>
                        <a:cs typeface="Courier New" panose="02070309020205020404" pitchFamily="49" charset="0"/>
                      </a:rPr>
                      <m:t> </m:t>
                    </m:r>
                  </m:oMath>
                </a14:m>
                <a:r>
                  <a:rPr lang="en-IN" sz="2400" dirty="0">
                    <a:latin typeface="Cambria Math" panose="02040503050406030204" pitchFamily="18" charset="0"/>
                    <a:ea typeface="Cambria Math" panose="02040503050406030204" pitchFamily="18" charset="0"/>
                    <a:cs typeface="Courier New" panose="02070309020205020404" pitchFamily="49" charset="0"/>
                  </a:rPr>
                  <a:t>𝐸(2, 2) + </a:t>
                </a:r>
                <a14:m>
                  <m:oMath xmlns:m="http://schemas.openxmlformats.org/officeDocument/2006/math">
                    <m:f>
                      <m:fPr>
                        <m:ctrlPr>
                          <a:rPr lang="en-IN" sz="2400" i="1" dirty="0">
                            <a:latin typeface="Cambria Math" panose="02040503050406030204" pitchFamily="18" charset="0"/>
                            <a:ea typeface="Cambria Math" panose="02040503050406030204" pitchFamily="18" charset="0"/>
                            <a:cs typeface="Courier New" panose="02070309020205020404" pitchFamily="49" charset="0"/>
                          </a:rPr>
                        </m:ctrlPr>
                      </m:fPr>
                      <m:num>
                        <m:r>
                          <a:rPr lang="en-IN" sz="2400" b="0" i="1" dirty="0" smtClean="0">
                            <a:latin typeface="Cambria Math" panose="02040503050406030204" pitchFamily="18" charset="0"/>
                            <a:ea typeface="Cambria Math" panose="02040503050406030204" pitchFamily="18" charset="0"/>
                            <a:cs typeface="Courier New" panose="02070309020205020404" pitchFamily="49" charset="0"/>
                          </a:rPr>
                          <m:t>4</m:t>
                        </m:r>
                      </m:num>
                      <m:den>
                        <m:r>
                          <a:rPr lang="en-IN" sz="2400" i="1" dirty="0">
                            <a:latin typeface="Cambria Math" panose="02040503050406030204" pitchFamily="18" charset="0"/>
                            <a:ea typeface="Cambria Math" panose="02040503050406030204" pitchFamily="18" charset="0"/>
                            <a:cs typeface="Courier New" panose="02070309020205020404" pitchFamily="49" charset="0"/>
                          </a:rPr>
                          <m:t>14</m:t>
                        </m:r>
                      </m:den>
                    </m:f>
                  </m:oMath>
                </a14:m>
                <a:r>
                  <a:rPr lang="en-IN" sz="2400" dirty="0">
                    <a:latin typeface="Cambria Math" panose="02040503050406030204" pitchFamily="18" charset="0"/>
                    <a:ea typeface="Cambria Math" panose="02040503050406030204" pitchFamily="18" charset="0"/>
                    <a:cs typeface="Courier New" panose="02070309020205020404" pitchFamily="49" charset="0"/>
                  </a:rPr>
                  <a:t> 𝐸(3, 1) + </a:t>
                </a:r>
                <a14:m>
                  <m:oMath xmlns:m="http://schemas.openxmlformats.org/officeDocument/2006/math">
                    <m:f>
                      <m:fPr>
                        <m:ctrlPr>
                          <a:rPr lang="en-IN" sz="2400" i="1" dirty="0">
                            <a:latin typeface="Cambria Math" panose="02040503050406030204" pitchFamily="18" charset="0"/>
                            <a:ea typeface="Cambria Math" panose="02040503050406030204" pitchFamily="18" charset="0"/>
                            <a:cs typeface="Courier New" panose="02070309020205020404" pitchFamily="49" charset="0"/>
                          </a:rPr>
                        </m:ctrlPr>
                      </m:fPr>
                      <m:num>
                        <m:r>
                          <a:rPr lang="en-IN" sz="2400" b="0" i="1" dirty="0" smtClean="0">
                            <a:latin typeface="Cambria Math" panose="02040503050406030204" pitchFamily="18" charset="0"/>
                            <a:ea typeface="Cambria Math" panose="02040503050406030204" pitchFamily="18" charset="0"/>
                            <a:cs typeface="Courier New" panose="02070309020205020404" pitchFamily="49" charset="0"/>
                          </a:rPr>
                          <m:t>6</m:t>
                        </m:r>
                      </m:num>
                      <m:den>
                        <m:r>
                          <a:rPr lang="en-IN" sz="2400" i="1" dirty="0">
                            <a:latin typeface="Cambria Math" panose="02040503050406030204" pitchFamily="18" charset="0"/>
                            <a:ea typeface="Cambria Math" panose="02040503050406030204" pitchFamily="18" charset="0"/>
                            <a:cs typeface="Courier New" panose="02070309020205020404" pitchFamily="49" charset="0"/>
                          </a:rPr>
                          <m:t>14</m:t>
                        </m:r>
                      </m:den>
                    </m:f>
                  </m:oMath>
                </a14:m>
                <a:r>
                  <a:rPr lang="en-IN" sz="2400" dirty="0">
                    <a:latin typeface="Cambria Math" panose="02040503050406030204" pitchFamily="18" charset="0"/>
                    <a:ea typeface="Cambria Math" panose="02040503050406030204" pitchFamily="18" charset="0"/>
                    <a:cs typeface="Courier New" panose="02070309020205020404" pitchFamily="49" charset="0"/>
                  </a:rPr>
                  <a:t> 𝐸(4, 2)</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325562"/>
                <a:ext cx="8915400" cy="5532438"/>
              </a:xfrm>
              <a:blipFill rotWithShape="0">
                <a:blip r:embed="rId2"/>
                <a:stretch>
                  <a:fillRect l="-68" t="-1872" r="-752"/>
                </a:stretch>
              </a:blipFill>
            </p:spPr>
            <p:txBody>
              <a:bodyPr/>
              <a:lstStyle/>
              <a:p>
                <a:r>
                  <a:rPr lang="en-IN">
                    <a:noFill/>
                  </a:rPr>
                  <a:t> </a:t>
                </a:r>
              </a:p>
            </p:txBody>
          </p:sp>
        </mc:Fallback>
      </mc:AlternateContent>
      <p:sp>
        <p:nvSpPr>
          <p:cNvPr id="8" name="TextBox 7"/>
          <p:cNvSpPr txBox="1"/>
          <p:nvPr/>
        </p:nvSpPr>
        <p:spPr>
          <a:xfrm>
            <a:off x="2757487" y="3743325"/>
            <a:ext cx="3705225" cy="369332"/>
          </a:xfrm>
          <a:prstGeom prst="rect">
            <a:avLst/>
          </a:prstGeom>
          <a:noFill/>
        </p:spPr>
        <p:txBody>
          <a:bodyPr wrap="square" rtlCol="0">
            <a:spAutoFit/>
          </a:bodyPr>
          <a:lstStyle/>
          <a:p>
            <a:pPr lvl="0"/>
            <a:r>
              <a:rPr kumimoji="0" lang="en-IN" sz="18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Frequency Table for </a:t>
            </a:r>
            <a:r>
              <a:rPr lang="en-IN" b="1" dirty="0">
                <a:solidFill>
                  <a:prstClr val="black"/>
                </a:solidFill>
                <a:latin typeface="Cambria" panose="02040503050406030204" pitchFamily="18" charset="0"/>
                <a:ea typeface="Cambria" panose="02040503050406030204" pitchFamily="18" charset="0"/>
              </a:rPr>
              <a:t>Temperature</a:t>
            </a:r>
            <a:endParaRPr kumimoji="0" lang="en-IN" sz="18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endParaRPr>
          </a:p>
        </p:txBody>
      </p:sp>
      <p:pic>
        <p:nvPicPr>
          <p:cNvPr id="5" name="Picture 4"/>
          <p:cNvPicPr>
            <a:picLocks noChangeAspect="1"/>
          </p:cNvPicPr>
          <p:nvPr/>
        </p:nvPicPr>
        <p:blipFill>
          <a:blip r:embed="rId3"/>
          <a:stretch>
            <a:fillRect/>
          </a:stretch>
        </p:blipFill>
        <p:spPr>
          <a:xfrm>
            <a:off x="2324100" y="2085975"/>
            <a:ext cx="4572000" cy="1657350"/>
          </a:xfrm>
          <a:prstGeom prst="rect">
            <a:avLst/>
          </a:prstGeom>
        </p:spPr>
      </p:pic>
    </p:spTree>
    <p:extLst>
      <p:ext uri="{BB962C8B-B14F-4D97-AF65-F5344CB8AC3E}">
        <p14:creationId xmlns:p14="http://schemas.microsoft.com/office/powerpoint/2010/main" val="142844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6">
              <a:lumMod val="20000"/>
              <a:lumOff val="80000"/>
            </a:schemeClr>
          </a:solidFill>
        </p:spPr>
        <p:txBody>
          <a:bodyPr>
            <a:normAutofit fontScale="90000"/>
          </a:bodyPr>
          <a:lstStyle/>
          <a:p>
            <a:r>
              <a:rPr lang="en-IN" dirty="0">
                <a:latin typeface="Cambria" panose="02040503050406030204" pitchFamily="18" charset="0"/>
              </a:rPr>
              <a:t>Step by Step Procedure for Building a Decision Tree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325562"/>
                <a:ext cx="8915400" cy="5532438"/>
              </a:xfrm>
            </p:spPr>
            <p:txBody>
              <a:bodyPr>
                <a:normAutofit fontScale="92500"/>
              </a:bodyPr>
              <a:lstStyle/>
              <a:p>
                <a:pPr marL="114300" indent="0">
                  <a:buNone/>
                </a:pPr>
                <a:r>
                  <a:rPr lang="en-IN" sz="2800" b="1" dirty="0">
                    <a:latin typeface="Cambria" panose="02040503050406030204" pitchFamily="18" charset="0"/>
                    <a:ea typeface="Cambria" panose="02040503050406030204" pitchFamily="18" charset="0"/>
                    <a:cs typeface="Courier New" panose="02070309020205020404" pitchFamily="49" charset="0"/>
                  </a:rPr>
                  <a:t>Step 3: </a:t>
                </a:r>
                <a:r>
                  <a:rPr lang="en-IN" sz="2800" dirty="0">
                    <a:latin typeface="Cambria" panose="02040503050406030204" pitchFamily="18" charset="0"/>
                    <a:ea typeface="Cambria" panose="02040503050406030204" pitchFamily="18" charset="0"/>
                    <a:cs typeface="Courier New" panose="02070309020205020404" pitchFamily="49" charset="0"/>
                  </a:rPr>
                  <a:t>Calculate </a:t>
                </a:r>
                <a:r>
                  <a:rPr lang="en-IN" sz="2800" dirty="0">
                    <a:solidFill>
                      <a:srgbClr val="0070C0"/>
                    </a:solidFill>
                    <a:latin typeface="Cambria" panose="02040503050406030204" pitchFamily="18" charset="0"/>
                    <a:ea typeface="Cambria" panose="02040503050406030204" pitchFamily="18" charset="0"/>
                    <a:cs typeface="Courier New" panose="02070309020205020404" pitchFamily="49" charset="0"/>
                  </a:rPr>
                  <a:t>Entropy</a:t>
                </a:r>
                <a:r>
                  <a:rPr lang="en-IN" sz="2800" dirty="0">
                    <a:latin typeface="Cambria" panose="02040503050406030204" pitchFamily="18" charset="0"/>
                    <a:ea typeface="Cambria" panose="02040503050406030204" pitchFamily="18" charset="0"/>
                    <a:cs typeface="Courier New" panose="02070309020205020404" pitchFamily="49" charset="0"/>
                  </a:rPr>
                  <a:t> for Other Attributes After Split</a:t>
                </a:r>
              </a:p>
              <a:p>
                <a:pPr marL="114300" indent="0">
                  <a:buNone/>
                </a:pPr>
                <a:endParaRPr lang="en-IN" sz="800" dirty="0">
                  <a:latin typeface="Cambria" panose="02040503050406030204" pitchFamily="18" charset="0"/>
                  <a:ea typeface="Cambria" panose="02040503050406030204" pitchFamily="18" charset="0"/>
                  <a:cs typeface="Courier New" panose="02070309020205020404" pitchFamily="49" charset="0"/>
                </a:endParaRPr>
              </a:p>
              <a:p>
                <a:pPr marL="114300" indent="0">
                  <a:buNone/>
                </a:pPr>
                <a:endParaRPr lang="en-IN" sz="800" i="1" dirty="0">
                  <a:latin typeface="Cambria Math" panose="02040503050406030204" pitchFamily="18" charset="0"/>
                  <a:ea typeface="Cambria" panose="02040503050406030204" pitchFamily="18" charset="0"/>
                  <a:cs typeface="Courier New" panose="02070309020205020404" pitchFamily="49" charset="0"/>
                </a:endParaRPr>
              </a:p>
              <a:p>
                <a:pPr marL="114300" indent="0">
                  <a:buNone/>
                </a:pPr>
                <a14:m>
                  <m:oMath xmlns:m="http://schemas.openxmlformats.org/officeDocument/2006/math">
                    <m:r>
                      <a:rPr lang="en-IN" sz="2400" i="1">
                        <a:latin typeface="Cambria Math" panose="02040503050406030204" pitchFamily="18" charset="0"/>
                        <a:ea typeface="Cambria" panose="02040503050406030204" pitchFamily="18" charset="0"/>
                        <a:cs typeface="Courier New" panose="02070309020205020404" pitchFamily="49" charset="0"/>
                      </a:rPr>
                      <m:t>𝐸</m:t>
                    </m:r>
                    <m:r>
                      <a:rPr lang="en-IN" sz="2400" i="1">
                        <a:latin typeface="Cambria Math" panose="02040503050406030204" pitchFamily="18" charset="0"/>
                        <a:ea typeface="Cambria" panose="02040503050406030204" pitchFamily="18" charset="0"/>
                        <a:cs typeface="Courier New" panose="02070309020205020404" pitchFamily="49" charset="0"/>
                      </a:rPr>
                      <m:t>(</m:t>
                    </m:r>
                    <m:r>
                      <a:rPr lang="en-IN" sz="2400" i="1">
                        <a:latin typeface="Cambria Math" panose="02040503050406030204" pitchFamily="18" charset="0"/>
                        <a:ea typeface="Cambria" panose="02040503050406030204" pitchFamily="18" charset="0"/>
                        <a:cs typeface="Courier New" panose="02070309020205020404" pitchFamily="49" charset="0"/>
                      </a:rPr>
                      <m:t>𝑃𝑙𝑎𝑦𝐺𝑜𝑙𝑓</m:t>
                    </m:r>
                    <m:r>
                      <a:rPr lang="en-IN" sz="2400" i="1">
                        <a:latin typeface="Cambria Math" panose="02040503050406030204" pitchFamily="18" charset="0"/>
                        <a:ea typeface="Cambria" panose="02040503050406030204" pitchFamily="18" charset="0"/>
                        <a:cs typeface="Courier New" panose="02070309020205020404" pitchFamily="49" charset="0"/>
                      </a:rPr>
                      <m:t>,</m:t>
                    </m:r>
                    <m:r>
                      <a:rPr lang="en-IN" sz="2400" i="1">
                        <a:latin typeface="Cambria Math" panose="02040503050406030204" pitchFamily="18" charset="0"/>
                        <a:ea typeface="Cambria" panose="02040503050406030204" pitchFamily="18" charset="0"/>
                        <a:cs typeface="Courier New" panose="02070309020205020404" pitchFamily="49" charset="0"/>
                      </a:rPr>
                      <m:t>𝑇𝑒𝑚𝑝𝑒𝑟𝑎𝑡𝑢𝑟𝑒</m:t>
                    </m:r>
                    <m:r>
                      <a:rPr lang="en-IN" sz="2400" i="1" smtClean="0">
                        <a:latin typeface="Cambria Math" panose="02040503050406030204" pitchFamily="18" charset="0"/>
                        <a:ea typeface="Cambria" panose="02040503050406030204" pitchFamily="18" charset="0"/>
                        <a:cs typeface="Courier New" panose="02070309020205020404" pitchFamily="49" charset="0"/>
                      </a:rPr>
                      <m:t>)</m:t>
                    </m:r>
                  </m:oMath>
                </a14:m>
                <a:r>
                  <a:rPr lang="en-IN" sz="2400" dirty="0">
                    <a:latin typeface="Cambria" panose="02040503050406030204" pitchFamily="18" charset="0"/>
                    <a:ea typeface="Cambria" panose="02040503050406030204" pitchFamily="18" charset="0"/>
                    <a:cs typeface="Courier New" panose="02070309020205020404" pitchFamily="49" charset="0"/>
                  </a:rPr>
                  <a:t>	</a:t>
                </a:r>
              </a:p>
              <a:p>
                <a:pPr marL="114300" indent="0">
                  <a:buNone/>
                </a:pPr>
                <a:endParaRPr lang="en-IN" sz="900" dirty="0">
                  <a:latin typeface="Cambria" panose="02040503050406030204" pitchFamily="18" charset="0"/>
                  <a:ea typeface="Cambria" panose="02040503050406030204" pitchFamily="18" charset="0"/>
                  <a:cs typeface="Courier New" panose="02070309020205020404" pitchFamily="49" charset="0"/>
                </a:endParaRPr>
              </a:p>
              <a:p>
                <a:pPr marL="114300" indent="0">
                  <a:buNone/>
                </a:pPr>
                <a:r>
                  <a:rPr lang="en-IN" sz="2400" dirty="0">
                    <a:latin typeface="Cambria" panose="02040503050406030204" pitchFamily="18" charset="0"/>
                    <a:ea typeface="Cambria" panose="02040503050406030204" pitchFamily="18" charset="0"/>
                    <a:cs typeface="Courier New" panose="02070309020205020404" pitchFamily="49" charset="0"/>
                  </a:rPr>
                  <a:t>	</a:t>
                </a:r>
                <a:r>
                  <a:rPr lang="en-IN" sz="2400" dirty="0">
                    <a:latin typeface="Cambria Math" panose="02040503050406030204" pitchFamily="18" charset="0"/>
                    <a:ea typeface="Cambria Math" panose="02040503050406030204" pitchFamily="18" charset="0"/>
                    <a:cs typeface="Courier New" panose="02070309020205020404" pitchFamily="49" charset="0"/>
                  </a:rPr>
                  <a:t>= 𝑃(Hot) 𝐸(Hot) + 𝑃(Cold) 𝐸(Cold) + 𝑃(Mild) 𝐸(Mild)</a:t>
                </a:r>
              </a:p>
              <a:p>
                <a:pPr marL="114300" indent="0">
                  <a:buNone/>
                </a:pPr>
                <a:endParaRPr lang="en-IN" sz="800" dirty="0">
                  <a:latin typeface="Cambria Math" panose="02040503050406030204" pitchFamily="18" charset="0"/>
                  <a:ea typeface="Cambria Math" panose="02040503050406030204" pitchFamily="18" charset="0"/>
                  <a:cs typeface="Courier New" panose="02070309020205020404" pitchFamily="49" charset="0"/>
                </a:endParaRPr>
              </a:p>
              <a:p>
                <a:pPr marL="114300" indent="0">
                  <a:buNone/>
                </a:pPr>
                <a:r>
                  <a:rPr lang="en-IN" sz="2400" dirty="0">
                    <a:latin typeface="Cambria Math" panose="02040503050406030204" pitchFamily="18" charset="0"/>
                    <a:ea typeface="Cambria Math" panose="02040503050406030204" pitchFamily="18" charset="0"/>
                    <a:cs typeface="Courier New" panose="02070309020205020404" pitchFamily="49" charset="0"/>
                  </a:rPr>
                  <a:t>	= 𝑃(Hot) 𝐸(2, 2) + 𝑃(Cold) 𝐸(3, 1) + 𝑃(Mild) 𝐸(4, 2)</a:t>
                </a:r>
              </a:p>
              <a:p>
                <a:pPr marL="114300" indent="0">
                  <a:buNone/>
                </a:pPr>
                <a:endParaRPr lang="en-IN" sz="800" dirty="0">
                  <a:latin typeface="Cambria Math" panose="02040503050406030204" pitchFamily="18" charset="0"/>
                  <a:ea typeface="Cambria Math" panose="02040503050406030204" pitchFamily="18" charset="0"/>
                  <a:cs typeface="Courier New" panose="02070309020205020404" pitchFamily="49" charset="0"/>
                </a:endParaRPr>
              </a:p>
              <a:p>
                <a:pPr marL="114300" indent="0">
                  <a:buNone/>
                </a:pPr>
                <a:r>
                  <a:rPr lang="en-IN" sz="2400" dirty="0">
                    <a:latin typeface="Cambria Math" panose="02040503050406030204" pitchFamily="18" charset="0"/>
                    <a:ea typeface="Cambria Math" panose="02040503050406030204" pitchFamily="18" charset="0"/>
                    <a:cs typeface="Courier New" panose="02070309020205020404" pitchFamily="49" charset="0"/>
                  </a:rPr>
                  <a:t>	= </a:t>
                </a:r>
                <a14:m>
                  <m:oMath xmlns:m="http://schemas.openxmlformats.org/officeDocument/2006/math">
                    <m:f>
                      <m:fPr>
                        <m:ctrlPr>
                          <a:rPr lang="en-IN" sz="2400" i="1" dirty="0" smtClean="0">
                            <a:latin typeface="Cambria Math" panose="02040503050406030204" pitchFamily="18" charset="0"/>
                            <a:ea typeface="Cambria Math" panose="02040503050406030204" pitchFamily="18" charset="0"/>
                            <a:cs typeface="Courier New" panose="02070309020205020404" pitchFamily="49" charset="0"/>
                          </a:rPr>
                        </m:ctrlPr>
                      </m:fPr>
                      <m:num>
                        <m:r>
                          <a:rPr lang="en-IN" sz="2400" b="0" i="1" dirty="0" smtClean="0">
                            <a:latin typeface="Cambria Math" panose="02040503050406030204" pitchFamily="18" charset="0"/>
                            <a:ea typeface="Cambria Math" panose="02040503050406030204" pitchFamily="18" charset="0"/>
                            <a:cs typeface="Courier New" panose="02070309020205020404" pitchFamily="49" charset="0"/>
                          </a:rPr>
                          <m:t>4</m:t>
                        </m:r>
                      </m:num>
                      <m:den>
                        <m:r>
                          <a:rPr lang="en-IN" sz="2400" b="0" i="1" dirty="0" smtClean="0">
                            <a:latin typeface="Cambria Math" panose="02040503050406030204" pitchFamily="18" charset="0"/>
                            <a:ea typeface="Cambria Math" panose="02040503050406030204" pitchFamily="18" charset="0"/>
                            <a:cs typeface="Courier New" panose="02070309020205020404" pitchFamily="49" charset="0"/>
                          </a:rPr>
                          <m:t>14</m:t>
                        </m:r>
                      </m:den>
                    </m:f>
                    <m:r>
                      <a:rPr lang="en-IN" sz="2400" i="1" dirty="0" smtClean="0">
                        <a:latin typeface="Cambria Math" panose="02040503050406030204" pitchFamily="18" charset="0"/>
                        <a:ea typeface="Cambria Math" panose="02040503050406030204" pitchFamily="18" charset="0"/>
                        <a:cs typeface="Courier New" panose="02070309020205020404" pitchFamily="49" charset="0"/>
                      </a:rPr>
                      <m:t> </m:t>
                    </m:r>
                  </m:oMath>
                </a14:m>
                <a:r>
                  <a:rPr lang="en-IN" sz="2400" dirty="0">
                    <a:latin typeface="Cambria Math" panose="02040503050406030204" pitchFamily="18" charset="0"/>
                    <a:ea typeface="Cambria Math" panose="02040503050406030204" pitchFamily="18" charset="0"/>
                    <a:cs typeface="Courier New" panose="02070309020205020404" pitchFamily="49" charset="0"/>
                  </a:rPr>
                  <a:t>𝐸(2, 2) + </a:t>
                </a:r>
                <a14:m>
                  <m:oMath xmlns:m="http://schemas.openxmlformats.org/officeDocument/2006/math">
                    <m:f>
                      <m:fPr>
                        <m:ctrlPr>
                          <a:rPr lang="en-IN" sz="2400" i="1" dirty="0">
                            <a:latin typeface="Cambria Math" panose="02040503050406030204" pitchFamily="18" charset="0"/>
                            <a:ea typeface="Cambria Math" panose="02040503050406030204" pitchFamily="18" charset="0"/>
                            <a:cs typeface="Courier New" panose="02070309020205020404" pitchFamily="49" charset="0"/>
                          </a:rPr>
                        </m:ctrlPr>
                      </m:fPr>
                      <m:num>
                        <m:r>
                          <a:rPr lang="en-IN" sz="2400" b="0" i="1" dirty="0" smtClean="0">
                            <a:latin typeface="Cambria Math" panose="02040503050406030204" pitchFamily="18" charset="0"/>
                            <a:ea typeface="Cambria Math" panose="02040503050406030204" pitchFamily="18" charset="0"/>
                            <a:cs typeface="Courier New" panose="02070309020205020404" pitchFamily="49" charset="0"/>
                          </a:rPr>
                          <m:t>4</m:t>
                        </m:r>
                      </m:num>
                      <m:den>
                        <m:r>
                          <a:rPr lang="en-IN" sz="2400" i="1" dirty="0">
                            <a:latin typeface="Cambria Math" panose="02040503050406030204" pitchFamily="18" charset="0"/>
                            <a:ea typeface="Cambria Math" panose="02040503050406030204" pitchFamily="18" charset="0"/>
                            <a:cs typeface="Courier New" panose="02070309020205020404" pitchFamily="49" charset="0"/>
                          </a:rPr>
                          <m:t>14</m:t>
                        </m:r>
                      </m:den>
                    </m:f>
                  </m:oMath>
                </a14:m>
                <a:r>
                  <a:rPr lang="en-IN" sz="2400" dirty="0">
                    <a:latin typeface="Cambria Math" panose="02040503050406030204" pitchFamily="18" charset="0"/>
                    <a:ea typeface="Cambria Math" panose="02040503050406030204" pitchFamily="18" charset="0"/>
                    <a:cs typeface="Courier New" panose="02070309020205020404" pitchFamily="49" charset="0"/>
                  </a:rPr>
                  <a:t> 𝐸(3, 1) + </a:t>
                </a:r>
                <a14:m>
                  <m:oMath xmlns:m="http://schemas.openxmlformats.org/officeDocument/2006/math">
                    <m:f>
                      <m:fPr>
                        <m:ctrlPr>
                          <a:rPr lang="en-IN" sz="2400" i="1" dirty="0">
                            <a:latin typeface="Cambria Math" panose="02040503050406030204" pitchFamily="18" charset="0"/>
                            <a:ea typeface="Cambria Math" panose="02040503050406030204" pitchFamily="18" charset="0"/>
                            <a:cs typeface="Courier New" panose="02070309020205020404" pitchFamily="49" charset="0"/>
                          </a:rPr>
                        </m:ctrlPr>
                      </m:fPr>
                      <m:num>
                        <m:r>
                          <a:rPr lang="en-IN" sz="2400" b="0" i="1" dirty="0" smtClean="0">
                            <a:latin typeface="Cambria Math" panose="02040503050406030204" pitchFamily="18" charset="0"/>
                            <a:ea typeface="Cambria Math" panose="02040503050406030204" pitchFamily="18" charset="0"/>
                            <a:cs typeface="Courier New" panose="02070309020205020404" pitchFamily="49" charset="0"/>
                          </a:rPr>
                          <m:t>6</m:t>
                        </m:r>
                      </m:num>
                      <m:den>
                        <m:r>
                          <a:rPr lang="en-IN" sz="2400" i="1" dirty="0">
                            <a:latin typeface="Cambria Math" panose="02040503050406030204" pitchFamily="18" charset="0"/>
                            <a:ea typeface="Cambria Math" panose="02040503050406030204" pitchFamily="18" charset="0"/>
                            <a:cs typeface="Courier New" panose="02070309020205020404" pitchFamily="49" charset="0"/>
                          </a:rPr>
                          <m:t>14</m:t>
                        </m:r>
                      </m:den>
                    </m:f>
                  </m:oMath>
                </a14:m>
                <a:r>
                  <a:rPr lang="en-IN" sz="2400" dirty="0">
                    <a:latin typeface="Cambria Math" panose="02040503050406030204" pitchFamily="18" charset="0"/>
                    <a:ea typeface="Cambria Math" panose="02040503050406030204" pitchFamily="18" charset="0"/>
                    <a:cs typeface="Courier New" panose="02070309020205020404" pitchFamily="49" charset="0"/>
                  </a:rPr>
                  <a:t> 𝐸(4, 2)</a:t>
                </a:r>
              </a:p>
              <a:p>
                <a:pPr marL="114300" indent="0">
                  <a:buNone/>
                </a:pPr>
                <a:endParaRPr lang="en-IN" sz="800" dirty="0">
                  <a:latin typeface="Cambria Math" panose="02040503050406030204" pitchFamily="18" charset="0"/>
                  <a:ea typeface="Cambria Math" panose="02040503050406030204" pitchFamily="18" charset="0"/>
                  <a:cs typeface="Courier New" panose="02070309020205020404" pitchFamily="49" charset="0"/>
                </a:endParaRPr>
              </a:p>
              <a:p>
                <a:pPr marL="114300" indent="0">
                  <a:buNone/>
                </a:pPr>
                <a:r>
                  <a:rPr lang="en-IN" sz="2400" dirty="0">
                    <a:latin typeface="Cambria Math" panose="02040503050406030204" pitchFamily="18" charset="0"/>
                    <a:ea typeface="Cambria Math" panose="02040503050406030204" pitchFamily="18" charset="0"/>
                    <a:cs typeface="Courier New" panose="02070309020205020404" pitchFamily="49" charset="0"/>
                  </a:rPr>
                  <a:t>	=  </a:t>
                </a:r>
                <a14:m>
                  <m:oMath xmlns:m="http://schemas.openxmlformats.org/officeDocument/2006/math">
                    <m:d>
                      <m:dPr>
                        <m:begChr m:val="["/>
                        <m:endChr m:val="]"/>
                        <m:ctrlPr>
                          <a:rPr lang="en-IN" sz="2400" i="1" dirty="0">
                            <a:latin typeface="Cambria Math" panose="02040503050406030204" pitchFamily="18" charset="0"/>
                            <a:ea typeface="Cambria Math" panose="02040503050406030204" pitchFamily="18" charset="0"/>
                            <a:cs typeface="Courier New" panose="02070309020205020404" pitchFamily="49" charset="0"/>
                          </a:rPr>
                        </m:ctrlPr>
                      </m:dPr>
                      <m:e>
                        <m:f>
                          <m:fPr>
                            <m:ctrlPr>
                              <a:rPr lang="en-IN" sz="2400" i="1" dirty="0">
                                <a:latin typeface="Cambria Math" panose="02040503050406030204" pitchFamily="18" charset="0"/>
                                <a:ea typeface="Cambria Math" panose="02040503050406030204" pitchFamily="18" charset="0"/>
                                <a:cs typeface="Courier New" panose="02070309020205020404" pitchFamily="49" charset="0"/>
                              </a:rPr>
                            </m:ctrlPr>
                          </m:fPr>
                          <m:num>
                            <m:r>
                              <a:rPr lang="en-IN" sz="2400" i="1" dirty="0">
                                <a:latin typeface="Cambria Math" panose="02040503050406030204" pitchFamily="18" charset="0"/>
                                <a:ea typeface="Cambria Math" panose="02040503050406030204" pitchFamily="18" charset="0"/>
                                <a:cs typeface="Courier New" panose="02070309020205020404" pitchFamily="49" charset="0"/>
                              </a:rPr>
                              <m:t>4</m:t>
                            </m:r>
                          </m:num>
                          <m:den>
                            <m:r>
                              <a:rPr lang="en-IN" sz="2400" i="1" dirty="0">
                                <a:latin typeface="Cambria Math" panose="02040503050406030204" pitchFamily="18" charset="0"/>
                                <a:ea typeface="Cambria Math" panose="02040503050406030204" pitchFamily="18" charset="0"/>
                                <a:cs typeface="Courier New" panose="02070309020205020404" pitchFamily="49" charset="0"/>
                              </a:rPr>
                              <m:t>14</m:t>
                            </m:r>
                          </m:den>
                        </m:f>
                        <m:r>
                          <a:rPr lang="en-IN" sz="2400" i="1" dirty="0">
                            <a:latin typeface="Cambria Math" panose="02040503050406030204" pitchFamily="18" charset="0"/>
                            <a:ea typeface="Cambria Math" panose="02040503050406030204" pitchFamily="18" charset="0"/>
                            <a:cs typeface="Courier New" panose="02070309020205020404" pitchFamily="49" charset="0"/>
                          </a:rPr>
                          <m:t> ∗</m:t>
                        </m:r>
                        <m:d>
                          <m:dPr>
                            <m:begChr m:val="{"/>
                            <m:endChr m:val="}"/>
                            <m:ctrlPr>
                              <a:rPr lang="en-IN" sz="2400" i="1" dirty="0">
                                <a:latin typeface="Cambria Math" panose="02040503050406030204" pitchFamily="18" charset="0"/>
                                <a:ea typeface="Cambria Math" panose="02040503050406030204" pitchFamily="18" charset="0"/>
                                <a:cs typeface="Courier New" panose="02070309020205020404" pitchFamily="49" charset="0"/>
                              </a:rPr>
                            </m:ctrlPr>
                          </m:dPr>
                          <m:e>
                            <m:r>
                              <a:rPr lang="en-IN" sz="2400" i="1" dirty="0">
                                <a:latin typeface="Cambria Math" panose="02040503050406030204" pitchFamily="18" charset="0"/>
                                <a:ea typeface="Cambria Math" panose="02040503050406030204" pitchFamily="18" charset="0"/>
                                <a:cs typeface="Courier New" panose="02070309020205020404" pitchFamily="49" charset="0"/>
                              </a:rPr>
                              <m:t>−</m:t>
                            </m:r>
                            <m:d>
                              <m:dPr>
                                <m:ctrlPr>
                                  <a:rPr lang="en-IN" sz="2400" i="1" dirty="0">
                                    <a:latin typeface="Cambria Math" panose="02040503050406030204" pitchFamily="18" charset="0"/>
                                    <a:ea typeface="Cambria Math" panose="02040503050406030204" pitchFamily="18" charset="0"/>
                                    <a:cs typeface="Courier New" panose="02070309020205020404" pitchFamily="49" charset="0"/>
                                  </a:rPr>
                                </m:ctrlPr>
                              </m:dPr>
                              <m:e>
                                <m:f>
                                  <m:fPr>
                                    <m:ctrlPr>
                                      <a:rPr lang="en-IN" sz="2400" i="1">
                                        <a:latin typeface="Cambria Math" panose="02040503050406030204" pitchFamily="18" charset="0"/>
                                        <a:ea typeface="Cambria Math" panose="02040503050406030204" pitchFamily="18" charset="0"/>
                                        <a:cs typeface="Courier New" panose="02070309020205020404" pitchFamily="49" charset="0"/>
                                      </a:rPr>
                                    </m:ctrlPr>
                                  </m:fPr>
                                  <m:num>
                                    <m:r>
                                      <a:rPr lang="en-IN" sz="2400" i="1">
                                        <a:latin typeface="Cambria Math" panose="02040503050406030204" pitchFamily="18" charset="0"/>
                                        <a:ea typeface="Cambria Math" panose="02040503050406030204" pitchFamily="18" charset="0"/>
                                        <a:cs typeface="Courier New" panose="02070309020205020404" pitchFamily="49" charset="0"/>
                                      </a:rPr>
                                      <m:t>2</m:t>
                                    </m:r>
                                  </m:num>
                                  <m:den>
                                    <m:r>
                                      <a:rPr lang="en-IN" sz="2400" i="1">
                                        <a:latin typeface="Cambria Math" panose="02040503050406030204" pitchFamily="18" charset="0"/>
                                        <a:ea typeface="Cambria Math" panose="02040503050406030204" pitchFamily="18" charset="0"/>
                                        <a:cs typeface="Courier New" panose="02070309020205020404" pitchFamily="49" charset="0"/>
                                      </a:rPr>
                                      <m:t>4</m:t>
                                    </m:r>
                                  </m:den>
                                </m:f>
                                <m:func>
                                  <m:funcPr>
                                    <m:ctrlPr>
                                      <a:rPr lang="en-IN" sz="2400" i="1">
                                        <a:latin typeface="Cambria Math" panose="02040503050406030204" pitchFamily="18" charset="0"/>
                                        <a:ea typeface="Cambria Math" panose="02040503050406030204" pitchFamily="18" charset="0"/>
                                        <a:cs typeface="Courier New" panose="02070309020205020404" pitchFamily="49" charset="0"/>
                                      </a:rPr>
                                    </m:ctrlPr>
                                  </m:funcPr>
                                  <m:fName>
                                    <m:r>
                                      <m:rPr>
                                        <m:sty m:val="p"/>
                                      </m:rPr>
                                      <a:rPr lang="en-IN" sz="2400">
                                        <a:latin typeface="Cambria Math" panose="02040503050406030204" pitchFamily="18" charset="0"/>
                                        <a:ea typeface="Cambria Math" panose="02040503050406030204" pitchFamily="18" charset="0"/>
                                        <a:cs typeface="Courier New" panose="02070309020205020404" pitchFamily="49" charset="0"/>
                                      </a:rPr>
                                      <m:t>log</m:t>
                                    </m:r>
                                  </m:fName>
                                  <m:e>
                                    <m:f>
                                      <m:fPr>
                                        <m:ctrlPr>
                                          <a:rPr lang="en-IN" sz="2400" i="1">
                                            <a:latin typeface="Cambria Math" panose="02040503050406030204" pitchFamily="18" charset="0"/>
                                            <a:ea typeface="Cambria Math" panose="02040503050406030204" pitchFamily="18" charset="0"/>
                                            <a:cs typeface="Courier New" panose="02070309020205020404" pitchFamily="49" charset="0"/>
                                          </a:rPr>
                                        </m:ctrlPr>
                                      </m:fPr>
                                      <m:num>
                                        <m:r>
                                          <a:rPr lang="en-IN" sz="2400" i="1">
                                            <a:latin typeface="Cambria Math" panose="02040503050406030204" pitchFamily="18" charset="0"/>
                                            <a:ea typeface="Cambria Math" panose="02040503050406030204" pitchFamily="18" charset="0"/>
                                            <a:cs typeface="Courier New" panose="02070309020205020404" pitchFamily="49" charset="0"/>
                                          </a:rPr>
                                          <m:t>2</m:t>
                                        </m:r>
                                      </m:num>
                                      <m:den>
                                        <m:r>
                                          <a:rPr lang="en-IN" sz="2400" i="1">
                                            <a:latin typeface="Cambria Math" panose="02040503050406030204" pitchFamily="18" charset="0"/>
                                            <a:ea typeface="Cambria Math" panose="02040503050406030204" pitchFamily="18" charset="0"/>
                                            <a:cs typeface="Courier New" panose="02070309020205020404" pitchFamily="49" charset="0"/>
                                          </a:rPr>
                                          <m:t>4</m:t>
                                        </m:r>
                                      </m:den>
                                    </m:f>
                                  </m:e>
                                </m:func>
                              </m:e>
                            </m:d>
                            <m:r>
                              <a:rPr lang="en-IN" sz="2400" i="1" dirty="0">
                                <a:latin typeface="Cambria Math" panose="02040503050406030204" pitchFamily="18" charset="0"/>
                                <a:ea typeface="Cambria Math" panose="02040503050406030204" pitchFamily="18" charset="0"/>
                                <a:cs typeface="Courier New" panose="02070309020205020404" pitchFamily="49" charset="0"/>
                              </a:rPr>
                              <m:t>−</m:t>
                            </m:r>
                            <m:d>
                              <m:dPr>
                                <m:ctrlPr>
                                  <a:rPr lang="en-IN" sz="2400" i="1" dirty="0">
                                    <a:latin typeface="Cambria Math" panose="02040503050406030204" pitchFamily="18" charset="0"/>
                                    <a:ea typeface="Cambria Math" panose="02040503050406030204" pitchFamily="18" charset="0"/>
                                    <a:cs typeface="Courier New" panose="02070309020205020404" pitchFamily="49" charset="0"/>
                                  </a:rPr>
                                </m:ctrlPr>
                              </m:dPr>
                              <m:e>
                                <m:f>
                                  <m:fPr>
                                    <m:ctrlPr>
                                      <a:rPr lang="en-IN" sz="2400" i="1">
                                        <a:latin typeface="Cambria Math" panose="02040503050406030204" pitchFamily="18" charset="0"/>
                                        <a:ea typeface="Cambria Math" panose="02040503050406030204" pitchFamily="18" charset="0"/>
                                        <a:cs typeface="Courier New" panose="02070309020205020404" pitchFamily="49" charset="0"/>
                                      </a:rPr>
                                    </m:ctrlPr>
                                  </m:fPr>
                                  <m:num>
                                    <m:r>
                                      <a:rPr lang="en-IN" sz="2400" i="1">
                                        <a:latin typeface="Cambria Math" panose="02040503050406030204" pitchFamily="18" charset="0"/>
                                        <a:ea typeface="Cambria Math" panose="02040503050406030204" pitchFamily="18" charset="0"/>
                                        <a:cs typeface="Courier New" panose="02070309020205020404" pitchFamily="49" charset="0"/>
                                      </a:rPr>
                                      <m:t>2</m:t>
                                    </m:r>
                                  </m:num>
                                  <m:den>
                                    <m:r>
                                      <a:rPr lang="en-IN" sz="2400" i="1">
                                        <a:latin typeface="Cambria Math" panose="02040503050406030204" pitchFamily="18" charset="0"/>
                                        <a:ea typeface="Cambria Math" panose="02040503050406030204" pitchFamily="18" charset="0"/>
                                        <a:cs typeface="Courier New" panose="02070309020205020404" pitchFamily="49" charset="0"/>
                                      </a:rPr>
                                      <m:t>4</m:t>
                                    </m:r>
                                  </m:den>
                                </m:f>
                                <m:func>
                                  <m:funcPr>
                                    <m:ctrlPr>
                                      <a:rPr lang="en-IN" sz="2400" i="1">
                                        <a:latin typeface="Cambria Math" panose="02040503050406030204" pitchFamily="18" charset="0"/>
                                        <a:ea typeface="Cambria Math" panose="02040503050406030204" pitchFamily="18" charset="0"/>
                                        <a:cs typeface="Courier New" panose="02070309020205020404" pitchFamily="49" charset="0"/>
                                      </a:rPr>
                                    </m:ctrlPr>
                                  </m:funcPr>
                                  <m:fName>
                                    <m:r>
                                      <m:rPr>
                                        <m:sty m:val="p"/>
                                      </m:rPr>
                                      <a:rPr lang="en-IN" sz="2400">
                                        <a:latin typeface="Cambria Math" panose="02040503050406030204" pitchFamily="18" charset="0"/>
                                        <a:ea typeface="Cambria Math" panose="02040503050406030204" pitchFamily="18" charset="0"/>
                                        <a:cs typeface="Courier New" panose="02070309020205020404" pitchFamily="49" charset="0"/>
                                      </a:rPr>
                                      <m:t>log</m:t>
                                    </m:r>
                                  </m:fName>
                                  <m:e>
                                    <m:f>
                                      <m:fPr>
                                        <m:ctrlPr>
                                          <a:rPr lang="en-IN" sz="2400" i="1">
                                            <a:latin typeface="Cambria Math" panose="02040503050406030204" pitchFamily="18" charset="0"/>
                                            <a:ea typeface="Cambria Math" panose="02040503050406030204" pitchFamily="18" charset="0"/>
                                            <a:cs typeface="Courier New" panose="02070309020205020404" pitchFamily="49" charset="0"/>
                                          </a:rPr>
                                        </m:ctrlPr>
                                      </m:fPr>
                                      <m:num>
                                        <m:r>
                                          <a:rPr lang="en-IN" sz="2400" i="1">
                                            <a:latin typeface="Cambria Math" panose="02040503050406030204" pitchFamily="18" charset="0"/>
                                            <a:ea typeface="Cambria Math" panose="02040503050406030204" pitchFamily="18" charset="0"/>
                                            <a:cs typeface="Courier New" panose="02070309020205020404" pitchFamily="49" charset="0"/>
                                          </a:rPr>
                                          <m:t>2</m:t>
                                        </m:r>
                                      </m:num>
                                      <m:den>
                                        <m:r>
                                          <a:rPr lang="en-IN" sz="2400" i="1">
                                            <a:latin typeface="Cambria Math" panose="02040503050406030204" pitchFamily="18" charset="0"/>
                                            <a:ea typeface="Cambria Math" panose="02040503050406030204" pitchFamily="18" charset="0"/>
                                            <a:cs typeface="Courier New" panose="02070309020205020404" pitchFamily="49" charset="0"/>
                                          </a:rPr>
                                          <m:t>4</m:t>
                                        </m:r>
                                      </m:den>
                                    </m:f>
                                  </m:e>
                                </m:func>
                              </m:e>
                            </m:d>
                          </m:e>
                        </m:d>
                      </m:e>
                    </m:d>
                  </m:oMath>
                </a14:m>
                <a:r>
                  <a:rPr lang="en-IN" sz="2400" dirty="0">
                    <a:latin typeface="Cambria Math" panose="02040503050406030204" pitchFamily="18" charset="0"/>
                    <a:ea typeface="Cambria Math" panose="02040503050406030204" pitchFamily="18" charset="0"/>
                    <a:cs typeface="Courier New" panose="02070309020205020404" pitchFamily="49" charset="0"/>
                  </a:rPr>
                  <a:t>+ </a:t>
                </a:r>
                <a14:m>
                  <m:oMath xmlns:m="http://schemas.openxmlformats.org/officeDocument/2006/math">
                    <m:d>
                      <m:dPr>
                        <m:begChr m:val="["/>
                        <m:endChr m:val="]"/>
                        <m:ctrlPr>
                          <a:rPr lang="en-IN" sz="2400" i="1" smtClean="0">
                            <a:latin typeface="Cambria Math" panose="02040503050406030204" pitchFamily="18" charset="0"/>
                            <a:ea typeface="Cambria Math" panose="02040503050406030204" pitchFamily="18" charset="0"/>
                            <a:cs typeface="Courier New" panose="02070309020205020404" pitchFamily="49" charset="0"/>
                          </a:rPr>
                        </m:ctrlPr>
                      </m:dPr>
                      <m:e>
                        <m:f>
                          <m:fPr>
                            <m:ctrlPr>
                              <a:rPr lang="en-IN" sz="2400" i="1" dirty="0">
                                <a:latin typeface="Cambria Math" panose="02040503050406030204" pitchFamily="18" charset="0"/>
                                <a:ea typeface="Cambria Math" panose="02040503050406030204" pitchFamily="18" charset="0"/>
                                <a:cs typeface="Courier New" panose="02070309020205020404" pitchFamily="49" charset="0"/>
                              </a:rPr>
                            </m:ctrlPr>
                          </m:fPr>
                          <m:num>
                            <m:r>
                              <a:rPr lang="en-IN" sz="2400" i="1" dirty="0">
                                <a:latin typeface="Cambria Math" panose="02040503050406030204" pitchFamily="18" charset="0"/>
                                <a:ea typeface="Cambria Math" panose="02040503050406030204" pitchFamily="18" charset="0"/>
                                <a:cs typeface="Courier New" panose="02070309020205020404" pitchFamily="49" charset="0"/>
                              </a:rPr>
                              <m:t>4</m:t>
                            </m:r>
                          </m:num>
                          <m:den>
                            <m:r>
                              <a:rPr lang="en-IN" sz="2400" i="1" dirty="0">
                                <a:latin typeface="Cambria Math" panose="02040503050406030204" pitchFamily="18" charset="0"/>
                                <a:ea typeface="Cambria Math" panose="02040503050406030204" pitchFamily="18" charset="0"/>
                                <a:cs typeface="Courier New" panose="02070309020205020404" pitchFamily="49" charset="0"/>
                              </a:rPr>
                              <m:t>14</m:t>
                            </m:r>
                          </m:den>
                        </m:f>
                        <m:r>
                          <m:rPr>
                            <m:nor/>
                          </m:rPr>
                          <a:rPr lang="en-IN" sz="2400" dirty="0">
                            <a:latin typeface="Cambria Math" panose="02040503050406030204" pitchFamily="18" charset="0"/>
                            <a:ea typeface="Cambria Math" panose="02040503050406030204" pitchFamily="18" charset="0"/>
                            <a:cs typeface="Courier New" panose="02070309020205020404" pitchFamily="49" charset="0"/>
                          </a:rPr>
                          <m:t> </m:t>
                        </m:r>
                        <m:r>
                          <a:rPr lang="en-IN" sz="2400" i="1" dirty="0">
                            <a:latin typeface="Cambria Math" panose="02040503050406030204" pitchFamily="18" charset="0"/>
                            <a:ea typeface="Cambria Math" panose="02040503050406030204" pitchFamily="18" charset="0"/>
                            <a:cs typeface="Courier New" panose="02070309020205020404" pitchFamily="49" charset="0"/>
                          </a:rPr>
                          <m:t>∗</m:t>
                        </m:r>
                        <m:d>
                          <m:dPr>
                            <m:begChr m:val="{"/>
                            <m:endChr m:val="}"/>
                            <m:ctrlPr>
                              <a:rPr lang="en-IN" sz="2400" i="1" dirty="0">
                                <a:latin typeface="Cambria Math" panose="02040503050406030204" pitchFamily="18" charset="0"/>
                                <a:ea typeface="Cambria Math" panose="02040503050406030204" pitchFamily="18" charset="0"/>
                                <a:cs typeface="Courier New" panose="02070309020205020404" pitchFamily="49" charset="0"/>
                              </a:rPr>
                            </m:ctrlPr>
                          </m:dPr>
                          <m:e>
                            <m:r>
                              <a:rPr lang="en-IN" sz="2400" i="1" dirty="0">
                                <a:latin typeface="Cambria Math" panose="02040503050406030204" pitchFamily="18" charset="0"/>
                                <a:ea typeface="Cambria Math" panose="02040503050406030204" pitchFamily="18" charset="0"/>
                                <a:cs typeface="Courier New" panose="02070309020205020404" pitchFamily="49" charset="0"/>
                              </a:rPr>
                              <m:t>−</m:t>
                            </m:r>
                            <m:d>
                              <m:dPr>
                                <m:ctrlPr>
                                  <a:rPr lang="en-IN" sz="2400" i="1" dirty="0">
                                    <a:latin typeface="Cambria Math" panose="02040503050406030204" pitchFamily="18" charset="0"/>
                                    <a:ea typeface="Cambria Math" panose="02040503050406030204" pitchFamily="18" charset="0"/>
                                    <a:cs typeface="Courier New" panose="02070309020205020404" pitchFamily="49" charset="0"/>
                                  </a:rPr>
                                </m:ctrlPr>
                              </m:dPr>
                              <m:e>
                                <m:f>
                                  <m:fPr>
                                    <m:ctrlPr>
                                      <a:rPr lang="en-IN" sz="2400" i="1">
                                        <a:latin typeface="Cambria Math" panose="02040503050406030204" pitchFamily="18" charset="0"/>
                                        <a:ea typeface="Cambria Math" panose="02040503050406030204" pitchFamily="18" charset="0"/>
                                        <a:cs typeface="Courier New" panose="02070309020205020404" pitchFamily="49" charset="0"/>
                                      </a:rPr>
                                    </m:ctrlPr>
                                  </m:fPr>
                                  <m:num>
                                    <m:r>
                                      <a:rPr lang="en-IN" sz="2400" i="1">
                                        <a:latin typeface="Cambria Math" panose="02040503050406030204" pitchFamily="18" charset="0"/>
                                        <a:ea typeface="Cambria Math" panose="02040503050406030204" pitchFamily="18" charset="0"/>
                                        <a:cs typeface="Courier New" panose="02070309020205020404" pitchFamily="49" charset="0"/>
                                      </a:rPr>
                                      <m:t>3</m:t>
                                    </m:r>
                                  </m:num>
                                  <m:den>
                                    <m:r>
                                      <a:rPr lang="en-IN" sz="2400" i="1">
                                        <a:latin typeface="Cambria Math" panose="02040503050406030204" pitchFamily="18" charset="0"/>
                                        <a:ea typeface="Cambria Math" panose="02040503050406030204" pitchFamily="18" charset="0"/>
                                        <a:cs typeface="Courier New" panose="02070309020205020404" pitchFamily="49" charset="0"/>
                                      </a:rPr>
                                      <m:t>4</m:t>
                                    </m:r>
                                  </m:den>
                                </m:f>
                                <m:func>
                                  <m:funcPr>
                                    <m:ctrlPr>
                                      <a:rPr lang="en-IN" sz="2400" i="1">
                                        <a:latin typeface="Cambria Math" panose="02040503050406030204" pitchFamily="18" charset="0"/>
                                        <a:ea typeface="Cambria Math" panose="02040503050406030204" pitchFamily="18" charset="0"/>
                                        <a:cs typeface="Courier New" panose="02070309020205020404" pitchFamily="49" charset="0"/>
                                      </a:rPr>
                                    </m:ctrlPr>
                                  </m:funcPr>
                                  <m:fName>
                                    <m:r>
                                      <m:rPr>
                                        <m:sty m:val="p"/>
                                      </m:rPr>
                                      <a:rPr lang="en-IN" sz="2400">
                                        <a:latin typeface="Cambria Math" panose="02040503050406030204" pitchFamily="18" charset="0"/>
                                        <a:ea typeface="Cambria Math" panose="02040503050406030204" pitchFamily="18" charset="0"/>
                                        <a:cs typeface="Courier New" panose="02070309020205020404" pitchFamily="49" charset="0"/>
                                      </a:rPr>
                                      <m:t>log</m:t>
                                    </m:r>
                                  </m:fName>
                                  <m:e>
                                    <m:f>
                                      <m:fPr>
                                        <m:ctrlPr>
                                          <a:rPr lang="en-IN" sz="2400" i="1">
                                            <a:latin typeface="Cambria Math" panose="02040503050406030204" pitchFamily="18" charset="0"/>
                                            <a:ea typeface="Cambria Math" panose="02040503050406030204" pitchFamily="18" charset="0"/>
                                            <a:cs typeface="Courier New" panose="02070309020205020404" pitchFamily="49" charset="0"/>
                                          </a:rPr>
                                        </m:ctrlPr>
                                      </m:fPr>
                                      <m:num>
                                        <m:r>
                                          <a:rPr lang="en-IN" sz="2400" i="1">
                                            <a:latin typeface="Cambria Math" panose="02040503050406030204" pitchFamily="18" charset="0"/>
                                            <a:ea typeface="Cambria Math" panose="02040503050406030204" pitchFamily="18" charset="0"/>
                                            <a:cs typeface="Courier New" panose="02070309020205020404" pitchFamily="49" charset="0"/>
                                          </a:rPr>
                                          <m:t>3</m:t>
                                        </m:r>
                                      </m:num>
                                      <m:den>
                                        <m:r>
                                          <a:rPr lang="en-IN" sz="2400" i="1">
                                            <a:latin typeface="Cambria Math" panose="02040503050406030204" pitchFamily="18" charset="0"/>
                                            <a:ea typeface="Cambria Math" panose="02040503050406030204" pitchFamily="18" charset="0"/>
                                            <a:cs typeface="Courier New" panose="02070309020205020404" pitchFamily="49" charset="0"/>
                                          </a:rPr>
                                          <m:t>4</m:t>
                                        </m:r>
                                      </m:den>
                                    </m:f>
                                  </m:e>
                                </m:func>
                              </m:e>
                            </m:d>
                            <m:r>
                              <a:rPr lang="en-IN" sz="2400" i="1" dirty="0">
                                <a:latin typeface="Cambria Math" panose="02040503050406030204" pitchFamily="18" charset="0"/>
                                <a:ea typeface="Cambria Math" panose="02040503050406030204" pitchFamily="18" charset="0"/>
                                <a:cs typeface="Courier New" panose="02070309020205020404" pitchFamily="49" charset="0"/>
                              </a:rPr>
                              <m:t>−</m:t>
                            </m:r>
                            <m:d>
                              <m:dPr>
                                <m:ctrlPr>
                                  <a:rPr lang="en-IN" sz="2400" i="1" dirty="0">
                                    <a:latin typeface="Cambria Math" panose="02040503050406030204" pitchFamily="18" charset="0"/>
                                    <a:ea typeface="Cambria Math" panose="02040503050406030204" pitchFamily="18" charset="0"/>
                                    <a:cs typeface="Courier New" panose="02070309020205020404" pitchFamily="49" charset="0"/>
                                  </a:rPr>
                                </m:ctrlPr>
                              </m:dPr>
                              <m:e>
                                <m:f>
                                  <m:fPr>
                                    <m:ctrlPr>
                                      <a:rPr lang="en-IN" sz="2400" i="1">
                                        <a:latin typeface="Cambria Math" panose="02040503050406030204" pitchFamily="18" charset="0"/>
                                        <a:ea typeface="Cambria Math" panose="02040503050406030204" pitchFamily="18" charset="0"/>
                                        <a:cs typeface="Courier New" panose="02070309020205020404" pitchFamily="49" charset="0"/>
                                      </a:rPr>
                                    </m:ctrlPr>
                                  </m:fPr>
                                  <m:num>
                                    <m:r>
                                      <a:rPr lang="en-IN" sz="2400" i="1">
                                        <a:latin typeface="Cambria Math" panose="02040503050406030204" pitchFamily="18" charset="0"/>
                                        <a:ea typeface="Cambria Math" panose="02040503050406030204" pitchFamily="18" charset="0"/>
                                        <a:cs typeface="Courier New" panose="02070309020205020404" pitchFamily="49" charset="0"/>
                                      </a:rPr>
                                      <m:t>1</m:t>
                                    </m:r>
                                  </m:num>
                                  <m:den>
                                    <m:r>
                                      <a:rPr lang="en-IN" sz="2400" i="1">
                                        <a:latin typeface="Cambria Math" panose="02040503050406030204" pitchFamily="18" charset="0"/>
                                        <a:ea typeface="Cambria Math" panose="02040503050406030204" pitchFamily="18" charset="0"/>
                                        <a:cs typeface="Courier New" panose="02070309020205020404" pitchFamily="49" charset="0"/>
                                      </a:rPr>
                                      <m:t>4</m:t>
                                    </m:r>
                                  </m:den>
                                </m:f>
                                <m:func>
                                  <m:funcPr>
                                    <m:ctrlPr>
                                      <a:rPr lang="en-IN" sz="2400" i="1">
                                        <a:latin typeface="Cambria Math" panose="02040503050406030204" pitchFamily="18" charset="0"/>
                                        <a:ea typeface="Cambria Math" panose="02040503050406030204" pitchFamily="18" charset="0"/>
                                        <a:cs typeface="Courier New" panose="02070309020205020404" pitchFamily="49" charset="0"/>
                                      </a:rPr>
                                    </m:ctrlPr>
                                  </m:funcPr>
                                  <m:fName>
                                    <m:r>
                                      <m:rPr>
                                        <m:sty m:val="p"/>
                                      </m:rPr>
                                      <a:rPr lang="en-IN" sz="2400">
                                        <a:latin typeface="Cambria Math" panose="02040503050406030204" pitchFamily="18" charset="0"/>
                                        <a:ea typeface="Cambria Math" panose="02040503050406030204" pitchFamily="18" charset="0"/>
                                        <a:cs typeface="Courier New" panose="02070309020205020404" pitchFamily="49" charset="0"/>
                                      </a:rPr>
                                      <m:t>log</m:t>
                                    </m:r>
                                  </m:fName>
                                  <m:e>
                                    <m:f>
                                      <m:fPr>
                                        <m:ctrlPr>
                                          <a:rPr lang="en-IN" sz="2400" i="1">
                                            <a:latin typeface="Cambria Math" panose="02040503050406030204" pitchFamily="18" charset="0"/>
                                            <a:ea typeface="Cambria Math" panose="02040503050406030204" pitchFamily="18" charset="0"/>
                                            <a:cs typeface="Courier New" panose="02070309020205020404" pitchFamily="49" charset="0"/>
                                          </a:rPr>
                                        </m:ctrlPr>
                                      </m:fPr>
                                      <m:num>
                                        <m:r>
                                          <a:rPr lang="en-IN" sz="2400" i="1">
                                            <a:latin typeface="Cambria Math" panose="02040503050406030204" pitchFamily="18" charset="0"/>
                                            <a:ea typeface="Cambria Math" panose="02040503050406030204" pitchFamily="18" charset="0"/>
                                            <a:cs typeface="Courier New" panose="02070309020205020404" pitchFamily="49" charset="0"/>
                                          </a:rPr>
                                          <m:t>1</m:t>
                                        </m:r>
                                      </m:num>
                                      <m:den>
                                        <m:r>
                                          <a:rPr lang="en-IN" sz="2400" i="1">
                                            <a:latin typeface="Cambria Math" panose="02040503050406030204" pitchFamily="18" charset="0"/>
                                            <a:ea typeface="Cambria Math" panose="02040503050406030204" pitchFamily="18" charset="0"/>
                                            <a:cs typeface="Courier New" panose="02070309020205020404" pitchFamily="49" charset="0"/>
                                          </a:rPr>
                                          <m:t>4</m:t>
                                        </m:r>
                                      </m:den>
                                    </m:f>
                                  </m:e>
                                </m:func>
                              </m:e>
                            </m:d>
                          </m:e>
                        </m:d>
                      </m:e>
                    </m:d>
                  </m:oMath>
                </a14:m>
                <a:endParaRPr lang="en-IN" sz="2400" dirty="0">
                  <a:latin typeface="Cambria Math" panose="02040503050406030204" pitchFamily="18" charset="0"/>
                  <a:ea typeface="Cambria Math" panose="02040503050406030204" pitchFamily="18" charset="0"/>
                  <a:cs typeface="Courier New" panose="02070309020205020404" pitchFamily="49" charset="0"/>
                </a:endParaRPr>
              </a:p>
              <a:p>
                <a:pPr marL="114300" indent="0">
                  <a:buNone/>
                </a:pPr>
                <a:endParaRPr lang="en-IN" sz="800" dirty="0">
                  <a:latin typeface="Cambria Math" panose="02040503050406030204" pitchFamily="18" charset="0"/>
                  <a:ea typeface="Cambria Math" panose="02040503050406030204" pitchFamily="18" charset="0"/>
                  <a:cs typeface="Courier New" panose="02070309020205020404" pitchFamily="49" charset="0"/>
                </a:endParaRPr>
              </a:p>
              <a:p>
                <a:pPr marL="114300" indent="0">
                  <a:buNone/>
                </a:pPr>
                <a:r>
                  <a:rPr lang="en-IN" sz="2400" dirty="0">
                    <a:latin typeface="Cambria Math" panose="02040503050406030204" pitchFamily="18" charset="0"/>
                    <a:ea typeface="Cambria Math" panose="02040503050406030204" pitchFamily="18" charset="0"/>
                    <a:cs typeface="Courier New" panose="02070309020205020404" pitchFamily="49" charset="0"/>
                  </a:rPr>
                  <a:t>	   + </a:t>
                </a:r>
                <a14:m>
                  <m:oMath xmlns:m="http://schemas.openxmlformats.org/officeDocument/2006/math">
                    <m:d>
                      <m:dPr>
                        <m:begChr m:val="["/>
                        <m:endChr m:val="]"/>
                        <m:ctrlPr>
                          <a:rPr lang="en-IN" sz="2400" i="1" dirty="0" smtClean="0">
                            <a:latin typeface="Cambria Math" panose="02040503050406030204" pitchFamily="18" charset="0"/>
                            <a:ea typeface="Cambria Math" panose="02040503050406030204" pitchFamily="18" charset="0"/>
                            <a:cs typeface="Courier New" panose="02070309020205020404" pitchFamily="49" charset="0"/>
                          </a:rPr>
                        </m:ctrlPr>
                      </m:dPr>
                      <m:e>
                        <m:f>
                          <m:fPr>
                            <m:ctrlPr>
                              <a:rPr lang="en-IN" sz="2400" i="1" dirty="0">
                                <a:latin typeface="Cambria Math" panose="02040503050406030204" pitchFamily="18" charset="0"/>
                                <a:ea typeface="Cambria Math" panose="02040503050406030204" pitchFamily="18" charset="0"/>
                                <a:cs typeface="Courier New" panose="02070309020205020404" pitchFamily="49" charset="0"/>
                              </a:rPr>
                            </m:ctrlPr>
                          </m:fPr>
                          <m:num>
                            <m:r>
                              <a:rPr lang="en-IN" sz="2400" i="1" dirty="0">
                                <a:latin typeface="Cambria Math" panose="02040503050406030204" pitchFamily="18" charset="0"/>
                                <a:ea typeface="Cambria Math" panose="02040503050406030204" pitchFamily="18" charset="0"/>
                                <a:cs typeface="Courier New" panose="02070309020205020404" pitchFamily="49" charset="0"/>
                              </a:rPr>
                              <m:t>6</m:t>
                            </m:r>
                          </m:num>
                          <m:den>
                            <m:r>
                              <a:rPr lang="en-IN" sz="2400" i="1" dirty="0">
                                <a:latin typeface="Cambria Math" panose="02040503050406030204" pitchFamily="18" charset="0"/>
                                <a:ea typeface="Cambria Math" panose="02040503050406030204" pitchFamily="18" charset="0"/>
                                <a:cs typeface="Courier New" panose="02070309020205020404" pitchFamily="49" charset="0"/>
                              </a:rPr>
                              <m:t>14</m:t>
                            </m:r>
                          </m:den>
                        </m:f>
                        <m:r>
                          <m:rPr>
                            <m:nor/>
                          </m:rPr>
                          <a:rPr lang="en-IN" sz="2400" dirty="0">
                            <a:latin typeface="Cambria Math" panose="02040503050406030204" pitchFamily="18" charset="0"/>
                            <a:ea typeface="Cambria Math" panose="02040503050406030204" pitchFamily="18" charset="0"/>
                            <a:cs typeface="Courier New" panose="02070309020205020404" pitchFamily="49" charset="0"/>
                          </a:rPr>
                          <m:t> </m:t>
                        </m:r>
                        <m:r>
                          <a:rPr lang="en-IN" sz="2400" i="1" dirty="0">
                            <a:latin typeface="Cambria Math" panose="02040503050406030204" pitchFamily="18" charset="0"/>
                            <a:ea typeface="Cambria Math" panose="02040503050406030204" pitchFamily="18" charset="0"/>
                            <a:cs typeface="Courier New" panose="02070309020205020404" pitchFamily="49" charset="0"/>
                          </a:rPr>
                          <m:t>∗</m:t>
                        </m:r>
                        <m:d>
                          <m:dPr>
                            <m:begChr m:val="{"/>
                            <m:endChr m:val="}"/>
                            <m:ctrlPr>
                              <a:rPr lang="en-IN" sz="2400" i="1" dirty="0">
                                <a:latin typeface="Cambria Math" panose="02040503050406030204" pitchFamily="18" charset="0"/>
                                <a:ea typeface="Cambria Math" panose="02040503050406030204" pitchFamily="18" charset="0"/>
                                <a:cs typeface="Courier New" panose="02070309020205020404" pitchFamily="49" charset="0"/>
                              </a:rPr>
                            </m:ctrlPr>
                          </m:dPr>
                          <m:e>
                            <m:r>
                              <a:rPr lang="en-IN" sz="2400" i="1" dirty="0">
                                <a:latin typeface="Cambria Math" panose="02040503050406030204" pitchFamily="18" charset="0"/>
                                <a:ea typeface="Cambria Math" panose="02040503050406030204" pitchFamily="18" charset="0"/>
                                <a:cs typeface="Courier New" panose="02070309020205020404" pitchFamily="49" charset="0"/>
                              </a:rPr>
                              <m:t>−</m:t>
                            </m:r>
                            <m:d>
                              <m:dPr>
                                <m:ctrlPr>
                                  <a:rPr lang="en-IN" sz="2400" i="1" dirty="0">
                                    <a:latin typeface="Cambria Math" panose="02040503050406030204" pitchFamily="18" charset="0"/>
                                    <a:ea typeface="Cambria Math" panose="02040503050406030204" pitchFamily="18" charset="0"/>
                                    <a:cs typeface="Courier New" panose="02070309020205020404" pitchFamily="49" charset="0"/>
                                  </a:rPr>
                                </m:ctrlPr>
                              </m:dPr>
                              <m:e>
                                <m:f>
                                  <m:fPr>
                                    <m:ctrlPr>
                                      <a:rPr lang="en-IN" sz="2400" i="1">
                                        <a:latin typeface="Cambria Math" panose="02040503050406030204" pitchFamily="18" charset="0"/>
                                        <a:ea typeface="Cambria Math" panose="02040503050406030204" pitchFamily="18" charset="0"/>
                                        <a:cs typeface="Courier New" panose="02070309020205020404" pitchFamily="49" charset="0"/>
                                      </a:rPr>
                                    </m:ctrlPr>
                                  </m:fPr>
                                  <m:num>
                                    <m:r>
                                      <a:rPr lang="en-IN" sz="2400" i="1">
                                        <a:latin typeface="Cambria Math" panose="02040503050406030204" pitchFamily="18" charset="0"/>
                                        <a:ea typeface="Cambria Math" panose="02040503050406030204" pitchFamily="18" charset="0"/>
                                        <a:cs typeface="Courier New" panose="02070309020205020404" pitchFamily="49" charset="0"/>
                                      </a:rPr>
                                      <m:t>4</m:t>
                                    </m:r>
                                  </m:num>
                                  <m:den>
                                    <m:r>
                                      <a:rPr lang="en-IN" sz="2400" i="1">
                                        <a:latin typeface="Cambria Math" panose="02040503050406030204" pitchFamily="18" charset="0"/>
                                        <a:ea typeface="Cambria Math" panose="02040503050406030204" pitchFamily="18" charset="0"/>
                                        <a:cs typeface="Courier New" panose="02070309020205020404" pitchFamily="49" charset="0"/>
                                      </a:rPr>
                                      <m:t>6</m:t>
                                    </m:r>
                                  </m:den>
                                </m:f>
                                <m:func>
                                  <m:funcPr>
                                    <m:ctrlPr>
                                      <a:rPr lang="en-IN" sz="2400" i="1">
                                        <a:latin typeface="Cambria Math" panose="02040503050406030204" pitchFamily="18" charset="0"/>
                                        <a:ea typeface="Cambria Math" panose="02040503050406030204" pitchFamily="18" charset="0"/>
                                        <a:cs typeface="Courier New" panose="02070309020205020404" pitchFamily="49" charset="0"/>
                                      </a:rPr>
                                    </m:ctrlPr>
                                  </m:funcPr>
                                  <m:fName>
                                    <m:r>
                                      <m:rPr>
                                        <m:sty m:val="p"/>
                                      </m:rPr>
                                      <a:rPr lang="en-IN" sz="2400">
                                        <a:latin typeface="Cambria Math" panose="02040503050406030204" pitchFamily="18" charset="0"/>
                                        <a:ea typeface="Cambria Math" panose="02040503050406030204" pitchFamily="18" charset="0"/>
                                        <a:cs typeface="Courier New" panose="02070309020205020404" pitchFamily="49" charset="0"/>
                                      </a:rPr>
                                      <m:t>log</m:t>
                                    </m:r>
                                  </m:fName>
                                  <m:e>
                                    <m:f>
                                      <m:fPr>
                                        <m:ctrlPr>
                                          <a:rPr lang="en-IN" sz="2400" i="1">
                                            <a:latin typeface="Cambria Math" panose="02040503050406030204" pitchFamily="18" charset="0"/>
                                            <a:ea typeface="Cambria Math" panose="02040503050406030204" pitchFamily="18" charset="0"/>
                                            <a:cs typeface="Courier New" panose="02070309020205020404" pitchFamily="49" charset="0"/>
                                          </a:rPr>
                                        </m:ctrlPr>
                                      </m:fPr>
                                      <m:num>
                                        <m:r>
                                          <a:rPr lang="en-IN" sz="2400" i="1">
                                            <a:latin typeface="Cambria Math" panose="02040503050406030204" pitchFamily="18" charset="0"/>
                                            <a:ea typeface="Cambria Math" panose="02040503050406030204" pitchFamily="18" charset="0"/>
                                            <a:cs typeface="Courier New" panose="02070309020205020404" pitchFamily="49" charset="0"/>
                                          </a:rPr>
                                          <m:t>4</m:t>
                                        </m:r>
                                      </m:num>
                                      <m:den>
                                        <m:r>
                                          <a:rPr lang="en-IN" sz="2400" i="1">
                                            <a:latin typeface="Cambria Math" panose="02040503050406030204" pitchFamily="18" charset="0"/>
                                            <a:ea typeface="Cambria Math" panose="02040503050406030204" pitchFamily="18" charset="0"/>
                                            <a:cs typeface="Courier New" panose="02070309020205020404" pitchFamily="49" charset="0"/>
                                          </a:rPr>
                                          <m:t>6</m:t>
                                        </m:r>
                                      </m:den>
                                    </m:f>
                                  </m:e>
                                </m:func>
                              </m:e>
                            </m:d>
                            <m:r>
                              <a:rPr lang="en-IN" sz="2400" i="1" dirty="0">
                                <a:latin typeface="Cambria Math" panose="02040503050406030204" pitchFamily="18" charset="0"/>
                                <a:ea typeface="Cambria Math" panose="02040503050406030204" pitchFamily="18" charset="0"/>
                                <a:cs typeface="Courier New" panose="02070309020205020404" pitchFamily="49" charset="0"/>
                              </a:rPr>
                              <m:t>−</m:t>
                            </m:r>
                            <m:d>
                              <m:dPr>
                                <m:ctrlPr>
                                  <a:rPr lang="en-IN" sz="2400" i="1" dirty="0">
                                    <a:latin typeface="Cambria Math" panose="02040503050406030204" pitchFamily="18" charset="0"/>
                                    <a:ea typeface="Cambria Math" panose="02040503050406030204" pitchFamily="18" charset="0"/>
                                    <a:cs typeface="Courier New" panose="02070309020205020404" pitchFamily="49" charset="0"/>
                                  </a:rPr>
                                </m:ctrlPr>
                              </m:dPr>
                              <m:e>
                                <m:f>
                                  <m:fPr>
                                    <m:ctrlPr>
                                      <a:rPr lang="en-IN" sz="2400" i="1">
                                        <a:latin typeface="Cambria Math" panose="02040503050406030204" pitchFamily="18" charset="0"/>
                                        <a:ea typeface="Cambria Math" panose="02040503050406030204" pitchFamily="18" charset="0"/>
                                        <a:cs typeface="Courier New" panose="02070309020205020404" pitchFamily="49" charset="0"/>
                                      </a:rPr>
                                    </m:ctrlPr>
                                  </m:fPr>
                                  <m:num>
                                    <m:r>
                                      <a:rPr lang="en-IN" sz="2400" i="1">
                                        <a:latin typeface="Cambria Math" panose="02040503050406030204" pitchFamily="18" charset="0"/>
                                        <a:ea typeface="Cambria Math" panose="02040503050406030204" pitchFamily="18" charset="0"/>
                                        <a:cs typeface="Courier New" panose="02070309020205020404" pitchFamily="49" charset="0"/>
                                      </a:rPr>
                                      <m:t>2</m:t>
                                    </m:r>
                                  </m:num>
                                  <m:den>
                                    <m:r>
                                      <a:rPr lang="en-IN" sz="2400" i="1">
                                        <a:latin typeface="Cambria Math" panose="02040503050406030204" pitchFamily="18" charset="0"/>
                                        <a:ea typeface="Cambria Math" panose="02040503050406030204" pitchFamily="18" charset="0"/>
                                        <a:cs typeface="Courier New" panose="02070309020205020404" pitchFamily="49" charset="0"/>
                                      </a:rPr>
                                      <m:t>6</m:t>
                                    </m:r>
                                  </m:den>
                                </m:f>
                                <m:func>
                                  <m:funcPr>
                                    <m:ctrlPr>
                                      <a:rPr lang="en-IN" sz="2400" i="1">
                                        <a:latin typeface="Cambria Math" panose="02040503050406030204" pitchFamily="18" charset="0"/>
                                        <a:ea typeface="Cambria Math" panose="02040503050406030204" pitchFamily="18" charset="0"/>
                                        <a:cs typeface="Courier New" panose="02070309020205020404" pitchFamily="49" charset="0"/>
                                      </a:rPr>
                                    </m:ctrlPr>
                                  </m:funcPr>
                                  <m:fName>
                                    <m:r>
                                      <m:rPr>
                                        <m:sty m:val="p"/>
                                      </m:rPr>
                                      <a:rPr lang="en-IN" sz="2400">
                                        <a:latin typeface="Cambria Math" panose="02040503050406030204" pitchFamily="18" charset="0"/>
                                        <a:ea typeface="Cambria Math" panose="02040503050406030204" pitchFamily="18" charset="0"/>
                                        <a:cs typeface="Courier New" panose="02070309020205020404" pitchFamily="49" charset="0"/>
                                      </a:rPr>
                                      <m:t>log</m:t>
                                    </m:r>
                                  </m:fName>
                                  <m:e>
                                    <m:f>
                                      <m:fPr>
                                        <m:ctrlPr>
                                          <a:rPr lang="en-IN" sz="2400" i="1">
                                            <a:latin typeface="Cambria Math" panose="02040503050406030204" pitchFamily="18" charset="0"/>
                                            <a:ea typeface="Cambria Math" panose="02040503050406030204" pitchFamily="18" charset="0"/>
                                            <a:cs typeface="Courier New" panose="02070309020205020404" pitchFamily="49" charset="0"/>
                                          </a:rPr>
                                        </m:ctrlPr>
                                      </m:fPr>
                                      <m:num>
                                        <m:r>
                                          <a:rPr lang="en-IN" sz="2400" i="1">
                                            <a:latin typeface="Cambria Math" panose="02040503050406030204" pitchFamily="18" charset="0"/>
                                            <a:ea typeface="Cambria Math" panose="02040503050406030204" pitchFamily="18" charset="0"/>
                                            <a:cs typeface="Courier New" panose="02070309020205020404" pitchFamily="49" charset="0"/>
                                          </a:rPr>
                                          <m:t>2</m:t>
                                        </m:r>
                                      </m:num>
                                      <m:den>
                                        <m:r>
                                          <a:rPr lang="en-IN" sz="2400" i="1">
                                            <a:latin typeface="Cambria Math" panose="02040503050406030204" pitchFamily="18" charset="0"/>
                                            <a:ea typeface="Cambria Math" panose="02040503050406030204" pitchFamily="18" charset="0"/>
                                            <a:cs typeface="Courier New" panose="02070309020205020404" pitchFamily="49" charset="0"/>
                                          </a:rPr>
                                          <m:t>6</m:t>
                                        </m:r>
                                      </m:den>
                                    </m:f>
                                  </m:e>
                                </m:func>
                              </m:e>
                            </m:d>
                          </m:e>
                        </m:d>
                      </m:e>
                    </m:d>
                  </m:oMath>
                </a14:m>
                <a:endParaRPr lang="en-IN" sz="2400" dirty="0">
                  <a:latin typeface="Cambria Math" panose="02040503050406030204" pitchFamily="18" charset="0"/>
                  <a:ea typeface="Cambria Math" panose="02040503050406030204" pitchFamily="18" charset="0"/>
                  <a:cs typeface="Courier New" panose="02070309020205020404" pitchFamily="49" charset="0"/>
                </a:endParaRPr>
              </a:p>
              <a:p>
                <a:pPr marL="114300" indent="0">
                  <a:buNone/>
                </a:pPr>
                <a:endParaRPr lang="en-IN" sz="800" dirty="0">
                  <a:latin typeface="Cambria Math" panose="02040503050406030204" pitchFamily="18" charset="0"/>
                  <a:ea typeface="Cambria Math" panose="02040503050406030204" pitchFamily="18" charset="0"/>
                  <a:cs typeface="Courier New" panose="02070309020205020404" pitchFamily="49" charset="0"/>
                </a:endParaRPr>
              </a:p>
              <a:p>
                <a:pPr marL="114300" indent="0">
                  <a:buNone/>
                </a:pPr>
                <a:r>
                  <a:rPr lang="en-IN" sz="2400" dirty="0">
                    <a:latin typeface="Cambria Math" panose="02040503050406030204" pitchFamily="18" charset="0"/>
                    <a:ea typeface="Cambria Math" panose="02040503050406030204" pitchFamily="18" charset="0"/>
                    <a:cs typeface="Courier New" panose="02070309020205020404" pitchFamily="49" charset="0"/>
                  </a:rPr>
                  <a:t>	= </a:t>
                </a:r>
                <a14:m>
                  <m:oMath xmlns:m="http://schemas.openxmlformats.org/officeDocument/2006/math">
                    <m:f>
                      <m:fPr>
                        <m:ctrlPr>
                          <a:rPr lang="en-IN" sz="2400" i="1" dirty="0">
                            <a:latin typeface="Cambria Math" panose="02040503050406030204" pitchFamily="18" charset="0"/>
                            <a:ea typeface="Cambria Math" panose="02040503050406030204" pitchFamily="18" charset="0"/>
                            <a:cs typeface="Courier New" panose="02070309020205020404" pitchFamily="49" charset="0"/>
                          </a:rPr>
                        </m:ctrlPr>
                      </m:fPr>
                      <m:num>
                        <m:r>
                          <a:rPr lang="en-IN" sz="2400" i="1" dirty="0">
                            <a:latin typeface="Cambria Math" panose="02040503050406030204" pitchFamily="18" charset="0"/>
                            <a:ea typeface="Cambria Math" panose="02040503050406030204" pitchFamily="18" charset="0"/>
                            <a:cs typeface="Courier New" panose="02070309020205020404" pitchFamily="49" charset="0"/>
                          </a:rPr>
                          <m:t>4</m:t>
                        </m:r>
                      </m:num>
                      <m:den>
                        <m:r>
                          <a:rPr lang="en-IN" sz="2400" i="1" dirty="0">
                            <a:latin typeface="Cambria Math" panose="02040503050406030204" pitchFamily="18" charset="0"/>
                            <a:ea typeface="Cambria Math" panose="02040503050406030204" pitchFamily="18" charset="0"/>
                            <a:cs typeface="Courier New" panose="02070309020205020404" pitchFamily="49" charset="0"/>
                          </a:rPr>
                          <m:t>14</m:t>
                        </m:r>
                      </m:den>
                    </m:f>
                    <m:r>
                      <a:rPr lang="en-IN" sz="2400" i="1" dirty="0">
                        <a:latin typeface="Cambria Math" panose="02040503050406030204" pitchFamily="18" charset="0"/>
                        <a:ea typeface="Cambria Math" panose="02040503050406030204" pitchFamily="18" charset="0"/>
                        <a:cs typeface="Courier New" panose="02070309020205020404" pitchFamily="49" charset="0"/>
                      </a:rPr>
                      <m:t> ∗</m:t>
                    </m:r>
                    <m:r>
                      <a:rPr lang="en-IN" sz="2400" b="0" i="1" dirty="0" smtClean="0">
                        <a:latin typeface="Cambria Math" panose="02040503050406030204" pitchFamily="18" charset="0"/>
                        <a:ea typeface="Cambria Math" panose="02040503050406030204" pitchFamily="18" charset="0"/>
                        <a:cs typeface="Courier New" panose="02070309020205020404" pitchFamily="49" charset="0"/>
                      </a:rPr>
                      <m:t>1.0</m:t>
                    </m:r>
                  </m:oMath>
                </a14:m>
                <a:r>
                  <a:rPr lang="en-IN" sz="2400" dirty="0">
                    <a:latin typeface="Cambria Math" panose="02040503050406030204" pitchFamily="18" charset="0"/>
                    <a:ea typeface="Cambria Math" panose="02040503050406030204" pitchFamily="18" charset="0"/>
                    <a:cs typeface="Courier New" panose="02070309020205020404" pitchFamily="49" charset="0"/>
                  </a:rPr>
                  <a:t> + </a:t>
                </a:r>
                <a14:m>
                  <m:oMath xmlns:m="http://schemas.openxmlformats.org/officeDocument/2006/math">
                    <m:f>
                      <m:fPr>
                        <m:ctrlPr>
                          <a:rPr lang="en-IN" sz="2400" i="1" dirty="0">
                            <a:latin typeface="Cambria Math" panose="02040503050406030204" pitchFamily="18" charset="0"/>
                            <a:ea typeface="Cambria Math" panose="02040503050406030204" pitchFamily="18" charset="0"/>
                            <a:cs typeface="Courier New" panose="02070309020205020404" pitchFamily="49" charset="0"/>
                          </a:rPr>
                        </m:ctrlPr>
                      </m:fPr>
                      <m:num>
                        <m:r>
                          <a:rPr lang="en-IN" sz="2400" i="1" dirty="0">
                            <a:latin typeface="Cambria Math" panose="02040503050406030204" pitchFamily="18" charset="0"/>
                            <a:ea typeface="Cambria Math" panose="02040503050406030204" pitchFamily="18" charset="0"/>
                            <a:cs typeface="Courier New" panose="02070309020205020404" pitchFamily="49" charset="0"/>
                          </a:rPr>
                          <m:t>4</m:t>
                        </m:r>
                      </m:num>
                      <m:den>
                        <m:r>
                          <a:rPr lang="en-IN" sz="2400" i="1" dirty="0">
                            <a:latin typeface="Cambria Math" panose="02040503050406030204" pitchFamily="18" charset="0"/>
                            <a:ea typeface="Cambria Math" panose="02040503050406030204" pitchFamily="18" charset="0"/>
                            <a:cs typeface="Courier New" panose="02070309020205020404" pitchFamily="49" charset="0"/>
                          </a:rPr>
                          <m:t>14</m:t>
                        </m:r>
                      </m:den>
                    </m:f>
                  </m:oMath>
                </a14:m>
                <a:r>
                  <a:rPr lang="en-IN" sz="2400" dirty="0">
                    <a:latin typeface="Cambria Math" panose="02040503050406030204" pitchFamily="18" charset="0"/>
                    <a:ea typeface="Cambria Math" panose="02040503050406030204" pitchFamily="18" charset="0"/>
                    <a:cs typeface="Courier New" panose="02070309020205020404" pitchFamily="49" charset="0"/>
                  </a:rPr>
                  <a:t> </a:t>
                </a:r>
                <a14:m>
                  <m:oMath xmlns:m="http://schemas.openxmlformats.org/officeDocument/2006/math">
                    <m:r>
                      <a:rPr lang="en-IN" sz="2400" i="1" dirty="0">
                        <a:latin typeface="Cambria Math" panose="02040503050406030204" pitchFamily="18" charset="0"/>
                        <a:ea typeface="Cambria Math" panose="02040503050406030204" pitchFamily="18" charset="0"/>
                        <a:cs typeface="Courier New" panose="02070309020205020404" pitchFamily="49" charset="0"/>
                      </a:rPr>
                      <m:t>∗</m:t>
                    </m:r>
                    <m:r>
                      <a:rPr lang="en-IN" sz="2400" b="0" i="1" dirty="0" smtClean="0">
                        <a:latin typeface="Cambria Math" panose="02040503050406030204" pitchFamily="18" charset="0"/>
                        <a:ea typeface="Cambria Math" panose="02040503050406030204" pitchFamily="18" charset="0"/>
                        <a:cs typeface="Courier New" panose="02070309020205020404" pitchFamily="49" charset="0"/>
                      </a:rPr>
                      <m:t>1.811</m:t>
                    </m:r>
                  </m:oMath>
                </a14:m>
                <a:r>
                  <a:rPr lang="en-IN" sz="2400" dirty="0">
                    <a:latin typeface="Cambria Math" panose="02040503050406030204" pitchFamily="18" charset="0"/>
                    <a:ea typeface="Cambria Math" panose="02040503050406030204" pitchFamily="18" charset="0"/>
                    <a:cs typeface="Courier New" panose="02070309020205020404" pitchFamily="49" charset="0"/>
                  </a:rPr>
                  <a:t> + </a:t>
                </a:r>
                <a14:m>
                  <m:oMath xmlns:m="http://schemas.openxmlformats.org/officeDocument/2006/math">
                    <m:f>
                      <m:fPr>
                        <m:ctrlPr>
                          <a:rPr lang="en-IN" sz="2400" i="1" dirty="0">
                            <a:latin typeface="Cambria Math" panose="02040503050406030204" pitchFamily="18" charset="0"/>
                            <a:ea typeface="Cambria Math" panose="02040503050406030204" pitchFamily="18" charset="0"/>
                            <a:cs typeface="Courier New" panose="02070309020205020404" pitchFamily="49" charset="0"/>
                          </a:rPr>
                        </m:ctrlPr>
                      </m:fPr>
                      <m:num>
                        <m:r>
                          <a:rPr lang="en-IN" sz="2400" i="1" dirty="0">
                            <a:latin typeface="Cambria Math" panose="02040503050406030204" pitchFamily="18" charset="0"/>
                            <a:ea typeface="Cambria Math" panose="02040503050406030204" pitchFamily="18" charset="0"/>
                            <a:cs typeface="Courier New" panose="02070309020205020404" pitchFamily="49" charset="0"/>
                          </a:rPr>
                          <m:t>6</m:t>
                        </m:r>
                      </m:num>
                      <m:den>
                        <m:r>
                          <a:rPr lang="en-IN" sz="2400" i="1" dirty="0">
                            <a:latin typeface="Cambria Math" panose="02040503050406030204" pitchFamily="18" charset="0"/>
                            <a:ea typeface="Cambria Math" panose="02040503050406030204" pitchFamily="18" charset="0"/>
                            <a:cs typeface="Courier New" panose="02070309020205020404" pitchFamily="49" charset="0"/>
                          </a:rPr>
                          <m:t>14</m:t>
                        </m:r>
                      </m:den>
                    </m:f>
                  </m:oMath>
                </a14:m>
                <a:r>
                  <a:rPr lang="en-IN" sz="2400" dirty="0">
                    <a:latin typeface="Cambria Math" panose="02040503050406030204" pitchFamily="18" charset="0"/>
                    <a:ea typeface="Cambria Math" panose="02040503050406030204" pitchFamily="18" charset="0"/>
                    <a:cs typeface="Courier New" panose="02070309020205020404" pitchFamily="49" charset="0"/>
                  </a:rPr>
                  <a:t> </a:t>
                </a:r>
                <a14:m>
                  <m:oMath xmlns:m="http://schemas.openxmlformats.org/officeDocument/2006/math">
                    <m:r>
                      <a:rPr lang="en-IN" sz="2400" i="1" dirty="0">
                        <a:latin typeface="Cambria Math" panose="02040503050406030204" pitchFamily="18" charset="0"/>
                        <a:ea typeface="Cambria Math" panose="02040503050406030204" pitchFamily="18" charset="0"/>
                        <a:cs typeface="Courier New" panose="02070309020205020404" pitchFamily="49" charset="0"/>
                      </a:rPr>
                      <m:t>∗</m:t>
                    </m:r>
                    <m:r>
                      <a:rPr lang="en-IN" sz="2400" b="0" i="1" dirty="0" smtClean="0">
                        <a:latin typeface="Cambria Math" panose="02040503050406030204" pitchFamily="18" charset="0"/>
                        <a:ea typeface="Cambria Math" panose="02040503050406030204" pitchFamily="18" charset="0"/>
                        <a:cs typeface="Courier New" panose="02070309020205020404" pitchFamily="49" charset="0"/>
                      </a:rPr>
                      <m:t>0.918</m:t>
                    </m:r>
                  </m:oMath>
                </a14:m>
                <a:r>
                  <a:rPr lang="en-IN" sz="2400" dirty="0">
                    <a:latin typeface="Cambria Math" panose="02040503050406030204" pitchFamily="18" charset="0"/>
                    <a:ea typeface="Cambria Math" panose="02040503050406030204" pitchFamily="18" charset="0"/>
                    <a:cs typeface="Courier New" panose="02070309020205020404" pitchFamily="49" charset="0"/>
                  </a:rPr>
                  <a:t> </a:t>
                </a:r>
                <a:r>
                  <a:rPr lang="en-IN" sz="2400" b="1" dirty="0">
                    <a:latin typeface="Cambria Math" panose="02040503050406030204" pitchFamily="18" charset="0"/>
                    <a:ea typeface="Cambria Math" panose="02040503050406030204" pitchFamily="18" charset="0"/>
                    <a:cs typeface="Courier New" panose="02070309020205020404" pitchFamily="49" charset="0"/>
                  </a:rPr>
                  <a:t>= 0.911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325562"/>
                <a:ext cx="8915400" cy="5532438"/>
              </a:xfrm>
              <a:blipFill rotWithShape="0">
                <a:blip r:embed="rId2"/>
                <a:stretch>
                  <a:fillRect t="-991"/>
                </a:stretch>
              </a:blipFill>
            </p:spPr>
            <p:txBody>
              <a:bodyPr/>
              <a:lstStyle/>
              <a:p>
                <a:r>
                  <a:rPr lang="en-IN">
                    <a:noFill/>
                  </a:rPr>
                  <a:t> </a:t>
                </a:r>
              </a:p>
            </p:txBody>
          </p:sp>
        </mc:Fallback>
      </mc:AlternateContent>
    </p:spTree>
    <p:extLst>
      <p:ext uri="{BB962C8B-B14F-4D97-AF65-F5344CB8AC3E}">
        <p14:creationId xmlns:p14="http://schemas.microsoft.com/office/powerpoint/2010/main" val="1185387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6">
              <a:lumMod val="20000"/>
              <a:lumOff val="80000"/>
            </a:schemeClr>
          </a:solidFill>
        </p:spPr>
        <p:txBody>
          <a:bodyPr>
            <a:normAutofit/>
          </a:bodyPr>
          <a:lstStyle/>
          <a:p>
            <a:r>
              <a:rPr lang="en-IN" dirty="0">
                <a:latin typeface="Cambria" panose="02040503050406030204" pitchFamily="18" charset="0"/>
              </a:rPr>
              <a:t>Decision Tree</a:t>
            </a:r>
          </a:p>
        </p:txBody>
      </p:sp>
      <p:sp>
        <p:nvSpPr>
          <p:cNvPr id="3" name="Content Placeholder 2"/>
          <p:cNvSpPr>
            <a:spLocks noGrp="1"/>
          </p:cNvSpPr>
          <p:nvPr>
            <p:ph idx="1"/>
          </p:nvPr>
        </p:nvSpPr>
        <p:spPr>
          <a:xfrm>
            <a:off x="152400" y="1325562"/>
            <a:ext cx="8763000" cy="5703838"/>
          </a:xfrm>
        </p:spPr>
        <p:txBody>
          <a:bodyPr>
            <a:normAutofit lnSpcReduction="10000"/>
          </a:bodyPr>
          <a:lstStyle/>
          <a:p>
            <a:pPr marL="571500" indent="-457200"/>
            <a:r>
              <a:rPr lang="en-IN" sz="2800" dirty="0">
                <a:latin typeface="Cambria" panose="02040503050406030204" pitchFamily="18" charset="0"/>
                <a:ea typeface="Cambria" panose="02040503050406030204" pitchFamily="18" charset="0"/>
                <a:cs typeface="Courier New" panose="02070309020205020404" pitchFamily="49" charset="0"/>
              </a:rPr>
              <a:t>A </a:t>
            </a:r>
            <a:r>
              <a:rPr lang="en-IN" sz="2800" b="1" dirty="0">
                <a:latin typeface="Cambria" panose="02040503050406030204" pitchFamily="18" charset="0"/>
                <a:ea typeface="Cambria" panose="02040503050406030204" pitchFamily="18" charset="0"/>
                <a:cs typeface="Courier New" panose="02070309020205020404" pitchFamily="49" charset="0"/>
              </a:rPr>
              <a:t>decision tree </a:t>
            </a:r>
            <a:r>
              <a:rPr lang="en-IN" sz="2800" dirty="0">
                <a:latin typeface="Cambria" panose="02040503050406030204" pitchFamily="18" charset="0"/>
                <a:ea typeface="Cambria" panose="02040503050406030204" pitchFamily="18" charset="0"/>
                <a:cs typeface="Courier New" panose="02070309020205020404" pitchFamily="49" charset="0"/>
              </a:rPr>
              <a:t>is a </a:t>
            </a:r>
            <a:r>
              <a:rPr lang="en-IN" sz="2800" dirty="0">
                <a:solidFill>
                  <a:srgbClr val="0070C0"/>
                </a:solidFill>
                <a:latin typeface="Cambria" panose="02040503050406030204" pitchFamily="18" charset="0"/>
                <a:ea typeface="Cambria" panose="02040503050406030204" pitchFamily="18" charset="0"/>
                <a:cs typeface="Courier New" panose="02070309020205020404" pitchFamily="49" charset="0"/>
              </a:rPr>
              <a:t>tree-like structure </a:t>
            </a:r>
            <a:r>
              <a:rPr lang="en-IN" sz="2800" dirty="0">
                <a:latin typeface="Cambria" panose="02040503050406030204" pitchFamily="18" charset="0"/>
                <a:ea typeface="Cambria" panose="02040503050406030204" pitchFamily="18" charset="0"/>
                <a:cs typeface="Courier New" panose="02070309020205020404" pitchFamily="49" charset="0"/>
              </a:rPr>
              <a:t>that is </a:t>
            </a:r>
            <a:r>
              <a:rPr lang="en-IN" sz="2800" b="1" dirty="0">
                <a:latin typeface="Cambria" panose="02040503050406030204" pitchFamily="18" charset="0"/>
                <a:ea typeface="Cambria" panose="02040503050406030204" pitchFamily="18" charset="0"/>
                <a:cs typeface="Courier New" panose="02070309020205020404" pitchFamily="49" charset="0"/>
              </a:rPr>
              <a:t>used as a model for classifying data. </a:t>
            </a:r>
            <a:r>
              <a:rPr lang="en-IN" sz="2800" dirty="0">
                <a:latin typeface="Cambria" panose="02040503050406030204" pitchFamily="18" charset="0"/>
                <a:ea typeface="Cambria" panose="02040503050406030204" pitchFamily="18" charset="0"/>
                <a:cs typeface="Courier New" panose="02070309020205020404" pitchFamily="49" charset="0"/>
              </a:rPr>
              <a:t>It decomposes the data into sub-trees made of other sub-trees and/or leaf nodes.</a:t>
            </a:r>
          </a:p>
          <a:p>
            <a:pPr marL="571500" indent="-457200"/>
            <a:endParaRPr lang="en-IN" sz="800" dirty="0">
              <a:latin typeface="Cambria" panose="02040503050406030204" pitchFamily="18" charset="0"/>
              <a:ea typeface="Cambria" panose="02040503050406030204" pitchFamily="18" charset="0"/>
              <a:cs typeface="Courier New" panose="02070309020205020404" pitchFamily="49" charset="0"/>
            </a:endParaRPr>
          </a:p>
          <a:p>
            <a:pPr marL="571500" indent="-457200"/>
            <a:r>
              <a:rPr lang="en-IN" sz="2800" dirty="0">
                <a:latin typeface="Cambria" panose="02040503050406030204" pitchFamily="18" charset="0"/>
                <a:ea typeface="Cambria" panose="02040503050406030204" pitchFamily="18" charset="0"/>
                <a:cs typeface="Courier New" panose="02070309020205020404" pitchFamily="49" charset="0"/>
              </a:rPr>
              <a:t>Terminologies of decision tree:</a:t>
            </a:r>
          </a:p>
          <a:p>
            <a:pPr marL="571500" indent="-457200"/>
            <a:endParaRPr lang="en-IN" sz="800" dirty="0">
              <a:latin typeface="Cambria" panose="02040503050406030204" pitchFamily="18" charset="0"/>
              <a:ea typeface="Cambria" panose="02040503050406030204" pitchFamily="18" charset="0"/>
              <a:cs typeface="Courier New" panose="02070309020205020404" pitchFamily="49" charset="0"/>
            </a:endParaRPr>
          </a:p>
          <a:p>
            <a:pPr marL="971550" lvl="1" indent="-457200"/>
            <a:r>
              <a:rPr lang="en-IN" sz="2400" b="1" dirty="0">
                <a:latin typeface="Cambria" panose="02040503050406030204" pitchFamily="18" charset="0"/>
                <a:ea typeface="Cambria" panose="02040503050406030204" pitchFamily="18" charset="0"/>
                <a:cs typeface="Courier New" panose="02070309020205020404" pitchFamily="49" charset="0"/>
              </a:rPr>
              <a:t>Decision Nodes: </a:t>
            </a:r>
            <a:r>
              <a:rPr lang="en-IN" sz="2400" dirty="0">
                <a:latin typeface="Cambria" panose="02040503050406030204" pitchFamily="18" charset="0"/>
                <a:ea typeface="Cambria" panose="02040503050406030204" pitchFamily="18" charset="0"/>
                <a:cs typeface="Courier New" panose="02070309020205020404" pitchFamily="49" charset="0"/>
              </a:rPr>
              <a:t>These type of node have two or more branches</a:t>
            </a:r>
          </a:p>
          <a:p>
            <a:pPr marL="971550" lvl="1" indent="-457200"/>
            <a:endParaRPr lang="en-IN" sz="800" dirty="0">
              <a:latin typeface="Cambria" panose="02040503050406030204" pitchFamily="18" charset="0"/>
              <a:ea typeface="Cambria" panose="02040503050406030204" pitchFamily="18" charset="0"/>
              <a:cs typeface="Courier New" panose="02070309020205020404" pitchFamily="49" charset="0"/>
            </a:endParaRPr>
          </a:p>
          <a:p>
            <a:pPr marL="971550" lvl="1" indent="-457200"/>
            <a:r>
              <a:rPr lang="en-IN" sz="2400" b="1" dirty="0">
                <a:latin typeface="Cambria" panose="02040503050406030204" pitchFamily="18" charset="0"/>
                <a:ea typeface="Cambria" panose="02040503050406030204" pitchFamily="18" charset="0"/>
                <a:cs typeface="Courier New" panose="02070309020205020404" pitchFamily="49" charset="0"/>
              </a:rPr>
              <a:t>Leaf Nodes: </a:t>
            </a:r>
            <a:r>
              <a:rPr lang="en-IN" sz="2400" dirty="0">
                <a:latin typeface="Cambria" panose="02040503050406030204" pitchFamily="18" charset="0"/>
                <a:ea typeface="Cambria" panose="02040503050406030204" pitchFamily="18" charset="0"/>
                <a:cs typeface="Courier New" panose="02070309020205020404" pitchFamily="49" charset="0"/>
              </a:rPr>
              <a:t>The lowest nodes which represents decision</a:t>
            </a:r>
          </a:p>
          <a:p>
            <a:pPr marL="971550" lvl="1" indent="-457200"/>
            <a:endParaRPr lang="en-IN" sz="800" dirty="0">
              <a:latin typeface="Cambria" panose="02040503050406030204" pitchFamily="18" charset="0"/>
              <a:ea typeface="Cambria" panose="02040503050406030204" pitchFamily="18" charset="0"/>
              <a:cs typeface="Courier New" panose="02070309020205020404" pitchFamily="49" charset="0"/>
            </a:endParaRPr>
          </a:p>
          <a:p>
            <a:pPr marL="971550" lvl="1" indent="-457200"/>
            <a:r>
              <a:rPr lang="en-IN" sz="2400" b="1" dirty="0">
                <a:latin typeface="Cambria" panose="02040503050406030204" pitchFamily="18" charset="0"/>
                <a:ea typeface="Cambria" panose="02040503050406030204" pitchFamily="18" charset="0"/>
                <a:cs typeface="Courier New" panose="02070309020205020404" pitchFamily="49" charset="0"/>
              </a:rPr>
              <a:t>Root Node: </a:t>
            </a:r>
            <a:r>
              <a:rPr lang="en-IN" sz="2400" dirty="0">
                <a:latin typeface="Cambria" panose="02040503050406030204" pitchFamily="18" charset="0"/>
                <a:ea typeface="Cambria" panose="02040503050406030204" pitchFamily="18" charset="0"/>
                <a:cs typeface="Courier New" panose="02070309020205020404" pitchFamily="49" charset="0"/>
              </a:rPr>
              <a:t>This is also a decision node but at the topmost level</a:t>
            </a:r>
          </a:p>
          <a:p>
            <a:pPr marL="971550" lvl="1" indent="-457200"/>
            <a:r>
              <a:rPr lang="en-US" sz="2400" b="1" i="0" dirty="0">
                <a:effectLst/>
                <a:latin typeface="medium-content-serif-font"/>
              </a:rPr>
              <a:t>Splitting: </a:t>
            </a:r>
            <a:r>
              <a:rPr lang="en-US" sz="2400" b="0" i="0" dirty="0">
                <a:effectLst/>
                <a:latin typeface="medium-content-serif-font"/>
              </a:rPr>
              <a:t>It is a process of dividing a node into two or more sub-nodes.</a:t>
            </a:r>
          </a:p>
        </p:txBody>
      </p:sp>
    </p:spTree>
    <p:extLst>
      <p:ext uri="{BB962C8B-B14F-4D97-AF65-F5344CB8AC3E}">
        <p14:creationId xmlns:p14="http://schemas.microsoft.com/office/powerpoint/2010/main" val="3546025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6">
              <a:lumMod val="20000"/>
              <a:lumOff val="80000"/>
            </a:schemeClr>
          </a:solidFill>
        </p:spPr>
        <p:txBody>
          <a:bodyPr>
            <a:normAutofit fontScale="90000"/>
          </a:bodyPr>
          <a:lstStyle/>
          <a:p>
            <a:r>
              <a:rPr lang="en-IN" dirty="0">
                <a:latin typeface="Cambria" panose="02040503050406030204" pitchFamily="18" charset="0"/>
              </a:rPr>
              <a:t>Step by Step Procedure for Building a Decision Tree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325562"/>
                <a:ext cx="8915400" cy="5532438"/>
              </a:xfrm>
            </p:spPr>
            <p:txBody>
              <a:bodyPr>
                <a:normAutofit lnSpcReduction="10000"/>
              </a:bodyPr>
              <a:lstStyle/>
              <a:p>
                <a:pPr marL="114300" indent="0">
                  <a:buNone/>
                </a:pPr>
                <a:r>
                  <a:rPr lang="en-IN" sz="2800" b="1" dirty="0">
                    <a:latin typeface="Cambria" panose="02040503050406030204" pitchFamily="18" charset="0"/>
                    <a:ea typeface="Cambria" panose="02040503050406030204" pitchFamily="18" charset="0"/>
                    <a:cs typeface="Courier New" panose="02070309020205020404" pitchFamily="49" charset="0"/>
                  </a:rPr>
                  <a:t>Step 3: </a:t>
                </a:r>
                <a:r>
                  <a:rPr lang="en-IN" sz="2800" dirty="0">
                    <a:latin typeface="Cambria" panose="02040503050406030204" pitchFamily="18" charset="0"/>
                    <a:ea typeface="Cambria" panose="02040503050406030204" pitchFamily="18" charset="0"/>
                    <a:cs typeface="Courier New" panose="02070309020205020404" pitchFamily="49" charset="0"/>
                  </a:rPr>
                  <a:t>Calculate </a:t>
                </a:r>
                <a:r>
                  <a:rPr lang="en-IN" sz="2800" dirty="0">
                    <a:solidFill>
                      <a:srgbClr val="0070C0"/>
                    </a:solidFill>
                    <a:latin typeface="Cambria" panose="02040503050406030204" pitchFamily="18" charset="0"/>
                    <a:ea typeface="Cambria" panose="02040503050406030204" pitchFamily="18" charset="0"/>
                    <a:cs typeface="Courier New" panose="02070309020205020404" pitchFamily="49" charset="0"/>
                  </a:rPr>
                  <a:t>Entropy</a:t>
                </a:r>
                <a:r>
                  <a:rPr lang="en-IN" sz="2800" dirty="0">
                    <a:latin typeface="Cambria" panose="02040503050406030204" pitchFamily="18" charset="0"/>
                    <a:ea typeface="Cambria" panose="02040503050406030204" pitchFamily="18" charset="0"/>
                    <a:cs typeface="Courier New" panose="02070309020205020404" pitchFamily="49" charset="0"/>
                  </a:rPr>
                  <a:t> for Other Attributes After Split</a:t>
                </a:r>
              </a:p>
              <a:p>
                <a:pPr marL="114300" indent="0">
                  <a:buNone/>
                </a:pPr>
                <a:endParaRPr lang="en-IN" sz="800" dirty="0">
                  <a:latin typeface="Cambria" panose="02040503050406030204" pitchFamily="18" charset="0"/>
                  <a:ea typeface="Cambria" panose="02040503050406030204" pitchFamily="18" charset="0"/>
                  <a:cs typeface="Courier New" panose="02070309020205020404" pitchFamily="49" charset="0"/>
                </a:endParaRPr>
              </a:p>
              <a:p>
                <a:pPr marL="114300" indent="0">
                  <a:buNone/>
                </a:pPr>
                <a:endParaRPr lang="en-IN" sz="2400" i="1" dirty="0">
                  <a:latin typeface="Cambria Math" panose="02040503050406030204" pitchFamily="18" charset="0"/>
                  <a:ea typeface="Cambria" panose="02040503050406030204" pitchFamily="18" charset="0"/>
                  <a:cs typeface="Courier New" panose="02070309020205020404" pitchFamily="49" charset="0"/>
                </a:endParaRPr>
              </a:p>
              <a:p>
                <a:pPr marL="114300" indent="0">
                  <a:buNone/>
                </a:pPr>
                <a:endParaRPr lang="en-IN" sz="2400" i="1" dirty="0">
                  <a:latin typeface="Cambria Math" panose="02040503050406030204" pitchFamily="18" charset="0"/>
                  <a:ea typeface="Cambria" panose="02040503050406030204" pitchFamily="18" charset="0"/>
                  <a:cs typeface="Courier New" panose="02070309020205020404" pitchFamily="49" charset="0"/>
                </a:endParaRPr>
              </a:p>
              <a:p>
                <a:pPr marL="114300" indent="0">
                  <a:buNone/>
                </a:pPr>
                <a:endParaRPr lang="en-IN" sz="2400" i="1" dirty="0">
                  <a:latin typeface="Cambria Math" panose="02040503050406030204" pitchFamily="18" charset="0"/>
                  <a:ea typeface="Cambria" panose="02040503050406030204" pitchFamily="18" charset="0"/>
                  <a:cs typeface="Courier New" panose="02070309020205020404" pitchFamily="49" charset="0"/>
                </a:endParaRPr>
              </a:p>
              <a:p>
                <a:pPr marL="114300" indent="0">
                  <a:buNone/>
                </a:pPr>
                <a:endParaRPr lang="en-IN" sz="2400" i="1" dirty="0">
                  <a:latin typeface="Cambria Math" panose="02040503050406030204" pitchFamily="18" charset="0"/>
                  <a:ea typeface="Cambria" panose="02040503050406030204" pitchFamily="18" charset="0"/>
                  <a:cs typeface="Courier New" panose="02070309020205020404" pitchFamily="49" charset="0"/>
                </a:endParaRPr>
              </a:p>
              <a:p>
                <a:pPr marL="114300" indent="0">
                  <a:buNone/>
                </a:pPr>
                <a:endParaRPr lang="en-IN" sz="2400" i="1" dirty="0">
                  <a:latin typeface="Cambria Math" panose="02040503050406030204" pitchFamily="18" charset="0"/>
                  <a:ea typeface="Cambria" panose="02040503050406030204" pitchFamily="18" charset="0"/>
                  <a:cs typeface="Courier New" panose="02070309020205020404" pitchFamily="49" charset="0"/>
                </a:endParaRPr>
              </a:p>
              <a:p>
                <a:pPr marL="114300" indent="0">
                  <a:buNone/>
                </a:pPr>
                <a:endParaRPr lang="en-IN" sz="800" i="1" dirty="0">
                  <a:latin typeface="Cambria Math" panose="02040503050406030204" pitchFamily="18" charset="0"/>
                  <a:ea typeface="Cambria" panose="02040503050406030204" pitchFamily="18" charset="0"/>
                  <a:cs typeface="Courier New" panose="02070309020205020404" pitchFamily="49" charset="0"/>
                </a:endParaRPr>
              </a:p>
              <a:p>
                <a:pPr marL="114300" indent="0">
                  <a:buNone/>
                </a:pPr>
                <a:endParaRPr lang="en-IN" sz="800" i="1" dirty="0">
                  <a:latin typeface="Cambria Math" panose="02040503050406030204" pitchFamily="18" charset="0"/>
                  <a:ea typeface="Cambria" panose="02040503050406030204" pitchFamily="18" charset="0"/>
                  <a:cs typeface="Courier New" panose="02070309020205020404" pitchFamily="49" charset="0"/>
                </a:endParaRPr>
              </a:p>
              <a:p>
                <a:pPr marL="114300" indent="0">
                  <a:buNone/>
                </a:pPr>
                <a:endParaRPr lang="en-IN" sz="800" i="1" dirty="0">
                  <a:latin typeface="Cambria Math" panose="02040503050406030204" pitchFamily="18" charset="0"/>
                  <a:ea typeface="Cambria" panose="02040503050406030204" pitchFamily="18" charset="0"/>
                  <a:cs typeface="Courier New" panose="02070309020205020404" pitchFamily="49" charset="0"/>
                </a:endParaRPr>
              </a:p>
              <a:p>
                <a:pPr marL="114300" indent="0">
                  <a:buNone/>
                </a:pPr>
                <a:endParaRPr lang="en-IN" sz="800" i="1" dirty="0">
                  <a:latin typeface="Cambria Math" panose="02040503050406030204" pitchFamily="18" charset="0"/>
                  <a:ea typeface="Cambria" panose="02040503050406030204" pitchFamily="18" charset="0"/>
                  <a:cs typeface="Courier New" panose="02070309020205020404" pitchFamily="49" charset="0"/>
                </a:endParaRPr>
              </a:p>
              <a:p>
                <a:pPr marL="114300" indent="0">
                  <a:buNone/>
                </a:pPr>
                <a14:m>
                  <m:oMath xmlns:m="http://schemas.openxmlformats.org/officeDocument/2006/math">
                    <m:r>
                      <a:rPr lang="en-IN" sz="2400" i="1">
                        <a:latin typeface="Cambria Math" panose="02040503050406030204" pitchFamily="18" charset="0"/>
                        <a:ea typeface="Cambria" panose="02040503050406030204" pitchFamily="18" charset="0"/>
                        <a:cs typeface="Courier New" panose="02070309020205020404" pitchFamily="49" charset="0"/>
                      </a:rPr>
                      <m:t>𝐸</m:t>
                    </m:r>
                    <m:r>
                      <a:rPr lang="en-IN" sz="2400" i="1">
                        <a:latin typeface="Cambria Math" panose="02040503050406030204" pitchFamily="18" charset="0"/>
                        <a:ea typeface="Cambria" panose="02040503050406030204" pitchFamily="18" charset="0"/>
                        <a:cs typeface="Courier New" panose="02070309020205020404" pitchFamily="49" charset="0"/>
                      </a:rPr>
                      <m:t>(</m:t>
                    </m:r>
                    <m:r>
                      <a:rPr lang="en-IN" sz="2400" i="1">
                        <a:latin typeface="Cambria Math" panose="02040503050406030204" pitchFamily="18" charset="0"/>
                        <a:ea typeface="Cambria" panose="02040503050406030204" pitchFamily="18" charset="0"/>
                        <a:cs typeface="Courier New" panose="02070309020205020404" pitchFamily="49" charset="0"/>
                      </a:rPr>
                      <m:t>𝑃𝑙𝑎𝑦𝐺𝑜𝑙𝑓</m:t>
                    </m:r>
                    <m:r>
                      <a:rPr lang="en-IN" sz="2400" i="1">
                        <a:latin typeface="Cambria Math" panose="02040503050406030204" pitchFamily="18" charset="0"/>
                        <a:ea typeface="Cambria" panose="02040503050406030204" pitchFamily="18" charset="0"/>
                        <a:cs typeface="Courier New" panose="02070309020205020404" pitchFamily="49" charset="0"/>
                      </a:rPr>
                      <m:t>,</m:t>
                    </m:r>
                    <m:r>
                      <a:rPr lang="en-IN" sz="2400" i="1">
                        <a:latin typeface="Cambria Math" panose="02040503050406030204" pitchFamily="18" charset="0"/>
                        <a:ea typeface="Cambria" panose="02040503050406030204" pitchFamily="18" charset="0"/>
                        <a:cs typeface="Courier New" panose="02070309020205020404" pitchFamily="49" charset="0"/>
                      </a:rPr>
                      <m:t>𝐻𝑢𝑚𝑖𝑑𝑖𝑡𝑦</m:t>
                    </m:r>
                    <m:r>
                      <a:rPr lang="en-IN" sz="2400" i="1" smtClean="0">
                        <a:latin typeface="Cambria Math" panose="02040503050406030204" pitchFamily="18" charset="0"/>
                        <a:ea typeface="Cambria" panose="02040503050406030204" pitchFamily="18" charset="0"/>
                        <a:cs typeface="Courier New" panose="02070309020205020404" pitchFamily="49" charset="0"/>
                      </a:rPr>
                      <m:t>)</m:t>
                    </m:r>
                  </m:oMath>
                </a14:m>
                <a:r>
                  <a:rPr lang="en-IN" sz="2400" dirty="0">
                    <a:latin typeface="Cambria" panose="02040503050406030204" pitchFamily="18" charset="0"/>
                    <a:ea typeface="Cambria" panose="02040503050406030204" pitchFamily="18" charset="0"/>
                    <a:cs typeface="Courier New" panose="02070309020205020404" pitchFamily="49" charset="0"/>
                  </a:rPr>
                  <a:t>	</a:t>
                </a:r>
              </a:p>
              <a:p>
                <a:pPr marL="114300" indent="0">
                  <a:buNone/>
                </a:pPr>
                <a:endParaRPr lang="en-IN" sz="900" dirty="0">
                  <a:latin typeface="Cambria" panose="02040503050406030204" pitchFamily="18" charset="0"/>
                  <a:ea typeface="Cambria" panose="02040503050406030204" pitchFamily="18" charset="0"/>
                  <a:cs typeface="Courier New" panose="02070309020205020404" pitchFamily="49" charset="0"/>
                </a:endParaRPr>
              </a:p>
              <a:p>
                <a:pPr marL="114300" indent="0">
                  <a:buNone/>
                </a:pPr>
                <a:r>
                  <a:rPr lang="en-IN" sz="2400" dirty="0">
                    <a:latin typeface="Cambria" panose="02040503050406030204" pitchFamily="18" charset="0"/>
                    <a:ea typeface="Cambria" panose="02040503050406030204" pitchFamily="18" charset="0"/>
                    <a:cs typeface="Courier New" panose="02070309020205020404" pitchFamily="49" charset="0"/>
                  </a:rPr>
                  <a:t>	</a:t>
                </a:r>
                <a:r>
                  <a:rPr lang="en-IN" sz="2400" dirty="0">
                    <a:latin typeface="Cambria Math" panose="02040503050406030204" pitchFamily="18" charset="0"/>
                    <a:ea typeface="Cambria Math" panose="02040503050406030204" pitchFamily="18" charset="0"/>
                    <a:cs typeface="Courier New" panose="02070309020205020404" pitchFamily="49" charset="0"/>
                  </a:rPr>
                  <a:t>= 𝑃(High) 𝐸(High) + 𝑃(Normal) 𝐸(Normal)</a:t>
                </a:r>
              </a:p>
              <a:p>
                <a:pPr marL="114300" indent="0">
                  <a:buNone/>
                </a:pPr>
                <a:endParaRPr lang="en-IN" sz="800" dirty="0">
                  <a:latin typeface="Cambria Math" panose="02040503050406030204" pitchFamily="18" charset="0"/>
                  <a:ea typeface="Cambria Math" panose="02040503050406030204" pitchFamily="18" charset="0"/>
                  <a:cs typeface="Courier New" panose="02070309020205020404" pitchFamily="49" charset="0"/>
                </a:endParaRPr>
              </a:p>
              <a:p>
                <a:pPr marL="114300" indent="0">
                  <a:buNone/>
                </a:pPr>
                <a:r>
                  <a:rPr lang="en-IN" sz="2400" dirty="0">
                    <a:latin typeface="Cambria Math" panose="02040503050406030204" pitchFamily="18" charset="0"/>
                    <a:ea typeface="Cambria Math" panose="02040503050406030204" pitchFamily="18" charset="0"/>
                    <a:cs typeface="Courier New" panose="02070309020205020404" pitchFamily="49" charset="0"/>
                  </a:rPr>
                  <a:t>	= 𝑃(High) 𝐸(3, 4) + 𝑃(Normal) 𝐸(6, 1)</a:t>
                </a:r>
              </a:p>
              <a:p>
                <a:pPr marL="114300" indent="0">
                  <a:buNone/>
                </a:pPr>
                <a:endParaRPr lang="en-IN" sz="800" dirty="0">
                  <a:latin typeface="Cambria Math" panose="02040503050406030204" pitchFamily="18" charset="0"/>
                  <a:ea typeface="Cambria Math" panose="02040503050406030204" pitchFamily="18" charset="0"/>
                  <a:cs typeface="Courier New" panose="02070309020205020404" pitchFamily="49" charset="0"/>
                </a:endParaRPr>
              </a:p>
              <a:p>
                <a:pPr marL="114300" indent="0">
                  <a:buNone/>
                </a:pPr>
                <a:r>
                  <a:rPr lang="en-IN" sz="2400" dirty="0">
                    <a:latin typeface="Cambria Math" panose="02040503050406030204" pitchFamily="18" charset="0"/>
                    <a:ea typeface="Cambria Math" panose="02040503050406030204" pitchFamily="18" charset="0"/>
                    <a:cs typeface="Courier New" panose="02070309020205020404" pitchFamily="49" charset="0"/>
                  </a:rPr>
                  <a:t>	= </a:t>
                </a:r>
                <a14:m>
                  <m:oMath xmlns:m="http://schemas.openxmlformats.org/officeDocument/2006/math">
                    <m:f>
                      <m:fPr>
                        <m:ctrlPr>
                          <a:rPr lang="en-IN" sz="2400" i="1" dirty="0" smtClean="0">
                            <a:latin typeface="Cambria Math" panose="02040503050406030204" pitchFamily="18" charset="0"/>
                            <a:ea typeface="Cambria Math" panose="02040503050406030204" pitchFamily="18" charset="0"/>
                            <a:cs typeface="Courier New" panose="02070309020205020404" pitchFamily="49" charset="0"/>
                          </a:rPr>
                        </m:ctrlPr>
                      </m:fPr>
                      <m:num>
                        <m:r>
                          <a:rPr lang="en-IN" sz="2400" b="0" i="1" dirty="0" smtClean="0">
                            <a:latin typeface="Cambria Math" panose="02040503050406030204" pitchFamily="18" charset="0"/>
                            <a:ea typeface="Cambria Math" panose="02040503050406030204" pitchFamily="18" charset="0"/>
                            <a:cs typeface="Courier New" panose="02070309020205020404" pitchFamily="49" charset="0"/>
                          </a:rPr>
                          <m:t>7</m:t>
                        </m:r>
                      </m:num>
                      <m:den>
                        <m:r>
                          <a:rPr lang="en-IN" sz="2400" b="0" i="1" dirty="0" smtClean="0">
                            <a:latin typeface="Cambria Math" panose="02040503050406030204" pitchFamily="18" charset="0"/>
                            <a:ea typeface="Cambria Math" panose="02040503050406030204" pitchFamily="18" charset="0"/>
                            <a:cs typeface="Courier New" panose="02070309020205020404" pitchFamily="49" charset="0"/>
                          </a:rPr>
                          <m:t>14</m:t>
                        </m:r>
                      </m:den>
                    </m:f>
                    <m:r>
                      <a:rPr lang="en-IN" sz="2400" i="1" dirty="0" smtClean="0">
                        <a:latin typeface="Cambria Math" panose="02040503050406030204" pitchFamily="18" charset="0"/>
                        <a:ea typeface="Cambria Math" panose="02040503050406030204" pitchFamily="18" charset="0"/>
                        <a:cs typeface="Courier New" panose="02070309020205020404" pitchFamily="49" charset="0"/>
                      </a:rPr>
                      <m:t> </m:t>
                    </m:r>
                  </m:oMath>
                </a14:m>
                <a:r>
                  <a:rPr lang="en-IN" sz="2400" dirty="0">
                    <a:latin typeface="Cambria Math" panose="02040503050406030204" pitchFamily="18" charset="0"/>
                    <a:ea typeface="Cambria Math" panose="02040503050406030204" pitchFamily="18" charset="0"/>
                    <a:cs typeface="Courier New" panose="02070309020205020404" pitchFamily="49" charset="0"/>
                  </a:rPr>
                  <a:t>𝐸(3, 4) + </a:t>
                </a:r>
                <a14:m>
                  <m:oMath xmlns:m="http://schemas.openxmlformats.org/officeDocument/2006/math">
                    <m:f>
                      <m:fPr>
                        <m:ctrlPr>
                          <a:rPr lang="en-IN" sz="2400" i="1" dirty="0">
                            <a:latin typeface="Cambria Math" panose="02040503050406030204" pitchFamily="18" charset="0"/>
                            <a:ea typeface="Cambria Math" panose="02040503050406030204" pitchFamily="18" charset="0"/>
                            <a:cs typeface="Courier New" panose="02070309020205020404" pitchFamily="49" charset="0"/>
                          </a:rPr>
                        </m:ctrlPr>
                      </m:fPr>
                      <m:num>
                        <m:r>
                          <a:rPr lang="en-IN" sz="2400" b="0" i="1" dirty="0" smtClean="0">
                            <a:latin typeface="Cambria Math" panose="02040503050406030204" pitchFamily="18" charset="0"/>
                            <a:ea typeface="Cambria Math" panose="02040503050406030204" pitchFamily="18" charset="0"/>
                            <a:cs typeface="Courier New" panose="02070309020205020404" pitchFamily="49" charset="0"/>
                          </a:rPr>
                          <m:t>7</m:t>
                        </m:r>
                      </m:num>
                      <m:den>
                        <m:r>
                          <a:rPr lang="en-IN" sz="2400" i="1" dirty="0">
                            <a:latin typeface="Cambria Math" panose="02040503050406030204" pitchFamily="18" charset="0"/>
                            <a:ea typeface="Cambria Math" panose="02040503050406030204" pitchFamily="18" charset="0"/>
                            <a:cs typeface="Courier New" panose="02070309020205020404" pitchFamily="49" charset="0"/>
                          </a:rPr>
                          <m:t>14</m:t>
                        </m:r>
                      </m:den>
                    </m:f>
                  </m:oMath>
                </a14:m>
                <a:r>
                  <a:rPr lang="en-IN" sz="2400" dirty="0">
                    <a:latin typeface="Cambria Math" panose="02040503050406030204" pitchFamily="18" charset="0"/>
                    <a:ea typeface="Cambria Math" panose="02040503050406030204" pitchFamily="18" charset="0"/>
                    <a:cs typeface="Courier New" panose="02070309020205020404" pitchFamily="49" charset="0"/>
                  </a:rPr>
                  <a:t> 𝐸(6, 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325562"/>
                <a:ext cx="8915400" cy="5532438"/>
              </a:xfrm>
              <a:blipFill rotWithShape="0">
                <a:blip r:embed="rId2"/>
                <a:stretch>
                  <a:fillRect l="-68" t="-1872" r="-752"/>
                </a:stretch>
              </a:blipFill>
            </p:spPr>
            <p:txBody>
              <a:bodyPr/>
              <a:lstStyle/>
              <a:p>
                <a:r>
                  <a:rPr lang="en-IN">
                    <a:noFill/>
                  </a:rPr>
                  <a:t> </a:t>
                </a:r>
              </a:p>
            </p:txBody>
          </p:sp>
        </mc:Fallback>
      </mc:AlternateContent>
      <p:sp>
        <p:nvSpPr>
          <p:cNvPr id="8" name="TextBox 7"/>
          <p:cNvSpPr txBox="1"/>
          <p:nvPr/>
        </p:nvSpPr>
        <p:spPr>
          <a:xfrm>
            <a:off x="2940842" y="3743325"/>
            <a:ext cx="333851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Frequency Table for Humidity</a:t>
            </a:r>
          </a:p>
        </p:txBody>
      </p:sp>
      <p:pic>
        <p:nvPicPr>
          <p:cNvPr id="6" name="Picture 5"/>
          <p:cNvPicPr>
            <a:picLocks noChangeAspect="1"/>
          </p:cNvPicPr>
          <p:nvPr/>
        </p:nvPicPr>
        <p:blipFill>
          <a:blip r:embed="rId3"/>
          <a:stretch>
            <a:fillRect/>
          </a:stretch>
        </p:blipFill>
        <p:spPr>
          <a:xfrm>
            <a:off x="2019299" y="2172652"/>
            <a:ext cx="5181600" cy="1570673"/>
          </a:xfrm>
          <a:prstGeom prst="rect">
            <a:avLst/>
          </a:prstGeom>
        </p:spPr>
      </p:pic>
    </p:spTree>
    <p:extLst>
      <p:ext uri="{BB962C8B-B14F-4D97-AF65-F5344CB8AC3E}">
        <p14:creationId xmlns:p14="http://schemas.microsoft.com/office/powerpoint/2010/main" val="2308752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6">
              <a:lumMod val="20000"/>
              <a:lumOff val="80000"/>
            </a:schemeClr>
          </a:solidFill>
        </p:spPr>
        <p:txBody>
          <a:bodyPr>
            <a:normAutofit fontScale="90000"/>
          </a:bodyPr>
          <a:lstStyle/>
          <a:p>
            <a:r>
              <a:rPr lang="en-IN" dirty="0">
                <a:latin typeface="Cambria" panose="02040503050406030204" pitchFamily="18" charset="0"/>
              </a:rPr>
              <a:t>Step by Step Procedure for Building a Decision Tree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325562"/>
                <a:ext cx="8915400" cy="5532438"/>
              </a:xfrm>
            </p:spPr>
            <p:txBody>
              <a:bodyPr>
                <a:normAutofit/>
              </a:bodyPr>
              <a:lstStyle/>
              <a:p>
                <a:pPr marL="114300" indent="0">
                  <a:buNone/>
                </a:pPr>
                <a:r>
                  <a:rPr lang="en-IN" sz="2800" b="1" dirty="0">
                    <a:latin typeface="Cambria" panose="02040503050406030204" pitchFamily="18" charset="0"/>
                    <a:ea typeface="Cambria" panose="02040503050406030204" pitchFamily="18" charset="0"/>
                    <a:cs typeface="Courier New" panose="02070309020205020404" pitchFamily="49" charset="0"/>
                  </a:rPr>
                  <a:t>Step 3: </a:t>
                </a:r>
                <a:r>
                  <a:rPr lang="en-IN" sz="2800" dirty="0">
                    <a:latin typeface="Cambria" panose="02040503050406030204" pitchFamily="18" charset="0"/>
                    <a:ea typeface="Cambria" panose="02040503050406030204" pitchFamily="18" charset="0"/>
                    <a:cs typeface="Courier New" panose="02070309020205020404" pitchFamily="49" charset="0"/>
                  </a:rPr>
                  <a:t>Calculate </a:t>
                </a:r>
                <a:r>
                  <a:rPr lang="en-IN" sz="2800" dirty="0">
                    <a:solidFill>
                      <a:srgbClr val="0070C0"/>
                    </a:solidFill>
                    <a:latin typeface="Cambria" panose="02040503050406030204" pitchFamily="18" charset="0"/>
                    <a:ea typeface="Cambria" panose="02040503050406030204" pitchFamily="18" charset="0"/>
                    <a:cs typeface="Courier New" panose="02070309020205020404" pitchFamily="49" charset="0"/>
                  </a:rPr>
                  <a:t>Entropy</a:t>
                </a:r>
                <a:r>
                  <a:rPr lang="en-IN" sz="2800" dirty="0">
                    <a:latin typeface="Cambria" panose="02040503050406030204" pitchFamily="18" charset="0"/>
                    <a:ea typeface="Cambria" panose="02040503050406030204" pitchFamily="18" charset="0"/>
                    <a:cs typeface="Courier New" panose="02070309020205020404" pitchFamily="49" charset="0"/>
                  </a:rPr>
                  <a:t> for Other Attributes After Split</a:t>
                </a:r>
              </a:p>
              <a:p>
                <a:pPr marL="114300" indent="0">
                  <a:buNone/>
                </a:pPr>
                <a:endParaRPr lang="en-IN" sz="800" dirty="0">
                  <a:latin typeface="Cambria" panose="02040503050406030204" pitchFamily="18" charset="0"/>
                  <a:ea typeface="Cambria" panose="02040503050406030204" pitchFamily="18" charset="0"/>
                  <a:cs typeface="Courier New" panose="02070309020205020404" pitchFamily="49" charset="0"/>
                </a:endParaRPr>
              </a:p>
              <a:p>
                <a:pPr marL="114300" indent="0">
                  <a:buNone/>
                </a:pPr>
                <a:endParaRPr lang="en-IN" sz="800" i="1" dirty="0">
                  <a:latin typeface="Cambria Math" panose="02040503050406030204" pitchFamily="18" charset="0"/>
                  <a:ea typeface="Cambria" panose="02040503050406030204" pitchFamily="18" charset="0"/>
                  <a:cs typeface="Courier New" panose="02070309020205020404" pitchFamily="49" charset="0"/>
                </a:endParaRPr>
              </a:p>
              <a:p>
                <a:pPr marL="114300" indent="0">
                  <a:buNone/>
                </a:pPr>
                <a14:m>
                  <m:oMath xmlns:m="http://schemas.openxmlformats.org/officeDocument/2006/math">
                    <m:r>
                      <a:rPr lang="en-IN" sz="2400" i="1">
                        <a:latin typeface="Cambria Math" panose="02040503050406030204" pitchFamily="18" charset="0"/>
                        <a:ea typeface="Cambria" panose="02040503050406030204" pitchFamily="18" charset="0"/>
                        <a:cs typeface="Courier New" panose="02070309020205020404" pitchFamily="49" charset="0"/>
                      </a:rPr>
                      <m:t>𝐸</m:t>
                    </m:r>
                    <m:r>
                      <a:rPr lang="en-IN" sz="2400" i="1">
                        <a:latin typeface="Cambria Math" panose="02040503050406030204" pitchFamily="18" charset="0"/>
                        <a:ea typeface="Cambria" panose="02040503050406030204" pitchFamily="18" charset="0"/>
                        <a:cs typeface="Courier New" panose="02070309020205020404" pitchFamily="49" charset="0"/>
                      </a:rPr>
                      <m:t>(</m:t>
                    </m:r>
                    <m:r>
                      <a:rPr lang="en-IN" sz="2400" i="1">
                        <a:latin typeface="Cambria Math" panose="02040503050406030204" pitchFamily="18" charset="0"/>
                        <a:ea typeface="Cambria" panose="02040503050406030204" pitchFamily="18" charset="0"/>
                        <a:cs typeface="Courier New" panose="02070309020205020404" pitchFamily="49" charset="0"/>
                      </a:rPr>
                      <m:t>𝑃𝑙𝑎𝑦𝐺𝑜𝑙𝑓</m:t>
                    </m:r>
                    <m:r>
                      <a:rPr lang="en-IN" sz="2400" i="1">
                        <a:latin typeface="Cambria Math" panose="02040503050406030204" pitchFamily="18" charset="0"/>
                        <a:ea typeface="Cambria" panose="02040503050406030204" pitchFamily="18" charset="0"/>
                        <a:cs typeface="Courier New" panose="02070309020205020404" pitchFamily="49" charset="0"/>
                      </a:rPr>
                      <m:t>,</m:t>
                    </m:r>
                    <m:r>
                      <a:rPr lang="en-IN" sz="2400" i="1">
                        <a:latin typeface="Cambria Math" panose="02040503050406030204" pitchFamily="18" charset="0"/>
                        <a:ea typeface="Cambria" panose="02040503050406030204" pitchFamily="18" charset="0"/>
                        <a:cs typeface="Courier New" panose="02070309020205020404" pitchFamily="49" charset="0"/>
                      </a:rPr>
                      <m:t>𝐻𝑢𝑚𝑖𝑑𝑖𝑡𝑦</m:t>
                    </m:r>
                    <m:r>
                      <a:rPr lang="en-IN" sz="2400" i="1" smtClean="0">
                        <a:latin typeface="Cambria Math" panose="02040503050406030204" pitchFamily="18" charset="0"/>
                        <a:ea typeface="Cambria" panose="02040503050406030204" pitchFamily="18" charset="0"/>
                        <a:cs typeface="Courier New" panose="02070309020205020404" pitchFamily="49" charset="0"/>
                      </a:rPr>
                      <m:t>)</m:t>
                    </m:r>
                  </m:oMath>
                </a14:m>
                <a:r>
                  <a:rPr lang="en-IN" sz="2400" dirty="0">
                    <a:latin typeface="Cambria" panose="02040503050406030204" pitchFamily="18" charset="0"/>
                    <a:ea typeface="Cambria" panose="02040503050406030204" pitchFamily="18" charset="0"/>
                    <a:cs typeface="Courier New" panose="02070309020205020404" pitchFamily="49" charset="0"/>
                  </a:rPr>
                  <a:t>	</a:t>
                </a:r>
              </a:p>
              <a:p>
                <a:pPr marL="114300" indent="0">
                  <a:buNone/>
                </a:pPr>
                <a:endParaRPr lang="en-IN" sz="900" dirty="0">
                  <a:latin typeface="Cambria" panose="02040503050406030204" pitchFamily="18" charset="0"/>
                  <a:ea typeface="Cambria" panose="02040503050406030204" pitchFamily="18" charset="0"/>
                  <a:cs typeface="Courier New" panose="02070309020205020404" pitchFamily="49" charset="0"/>
                </a:endParaRPr>
              </a:p>
              <a:p>
                <a:pPr marL="114300" indent="0">
                  <a:buNone/>
                </a:pPr>
                <a:r>
                  <a:rPr lang="en-IN" sz="2400" dirty="0">
                    <a:latin typeface="Cambria Math" panose="02040503050406030204" pitchFamily="18" charset="0"/>
                    <a:ea typeface="Cambria Math" panose="02040503050406030204" pitchFamily="18" charset="0"/>
                    <a:cs typeface="Courier New" panose="02070309020205020404" pitchFamily="49" charset="0"/>
                  </a:rPr>
                  <a:t>     = 𝑃(High) 𝐸(High) + 𝑃(Normal) 𝐸(Normal)</a:t>
                </a:r>
              </a:p>
              <a:p>
                <a:pPr marL="114300" indent="0">
                  <a:buNone/>
                </a:pPr>
                <a:endParaRPr lang="en-IN" sz="800" dirty="0">
                  <a:latin typeface="Cambria Math" panose="02040503050406030204" pitchFamily="18" charset="0"/>
                  <a:ea typeface="Cambria Math" panose="02040503050406030204" pitchFamily="18" charset="0"/>
                  <a:cs typeface="Courier New" panose="02070309020205020404" pitchFamily="49" charset="0"/>
                </a:endParaRPr>
              </a:p>
              <a:p>
                <a:pPr marL="114300" indent="0">
                  <a:buNone/>
                </a:pPr>
                <a:r>
                  <a:rPr lang="en-IN" sz="2400" dirty="0">
                    <a:latin typeface="Cambria Math" panose="02040503050406030204" pitchFamily="18" charset="0"/>
                    <a:ea typeface="Cambria Math" panose="02040503050406030204" pitchFamily="18" charset="0"/>
                    <a:cs typeface="Courier New" panose="02070309020205020404" pitchFamily="49" charset="0"/>
                  </a:rPr>
                  <a:t>     = 𝑃(High) 𝐸(3, 4) + 𝑃(Normal) 𝐸(6, 1)</a:t>
                </a:r>
              </a:p>
              <a:p>
                <a:pPr marL="114300" indent="0">
                  <a:buNone/>
                </a:pPr>
                <a:endParaRPr lang="en-IN" sz="800" dirty="0">
                  <a:latin typeface="Cambria Math" panose="02040503050406030204" pitchFamily="18" charset="0"/>
                  <a:ea typeface="Cambria Math" panose="02040503050406030204" pitchFamily="18" charset="0"/>
                  <a:cs typeface="Courier New" panose="02070309020205020404" pitchFamily="49" charset="0"/>
                </a:endParaRPr>
              </a:p>
              <a:p>
                <a:pPr marL="114300" indent="0">
                  <a:buNone/>
                </a:pPr>
                <a:r>
                  <a:rPr lang="en-IN" sz="2400" dirty="0">
                    <a:latin typeface="Cambria Math" panose="02040503050406030204" pitchFamily="18" charset="0"/>
                    <a:ea typeface="Cambria Math" panose="02040503050406030204" pitchFamily="18" charset="0"/>
                    <a:cs typeface="Courier New" panose="02070309020205020404" pitchFamily="49" charset="0"/>
                  </a:rPr>
                  <a:t>     = </a:t>
                </a:r>
                <a14:m>
                  <m:oMath xmlns:m="http://schemas.openxmlformats.org/officeDocument/2006/math">
                    <m:f>
                      <m:fPr>
                        <m:ctrlPr>
                          <a:rPr lang="en-IN" sz="2400" i="1" dirty="0">
                            <a:latin typeface="Cambria Math" panose="02040503050406030204" pitchFamily="18" charset="0"/>
                            <a:ea typeface="Cambria Math" panose="02040503050406030204" pitchFamily="18" charset="0"/>
                            <a:cs typeface="Courier New" panose="02070309020205020404" pitchFamily="49" charset="0"/>
                          </a:rPr>
                        </m:ctrlPr>
                      </m:fPr>
                      <m:num>
                        <m:r>
                          <a:rPr lang="en-IN" sz="2400" i="1" dirty="0">
                            <a:latin typeface="Cambria Math" panose="02040503050406030204" pitchFamily="18" charset="0"/>
                            <a:ea typeface="Cambria Math" panose="02040503050406030204" pitchFamily="18" charset="0"/>
                            <a:cs typeface="Courier New" panose="02070309020205020404" pitchFamily="49" charset="0"/>
                          </a:rPr>
                          <m:t>7</m:t>
                        </m:r>
                      </m:num>
                      <m:den>
                        <m:r>
                          <a:rPr lang="en-IN" sz="2400" i="1" dirty="0">
                            <a:latin typeface="Cambria Math" panose="02040503050406030204" pitchFamily="18" charset="0"/>
                            <a:ea typeface="Cambria Math" panose="02040503050406030204" pitchFamily="18" charset="0"/>
                            <a:cs typeface="Courier New" panose="02070309020205020404" pitchFamily="49" charset="0"/>
                          </a:rPr>
                          <m:t>14</m:t>
                        </m:r>
                      </m:den>
                    </m:f>
                    <m:r>
                      <a:rPr lang="en-IN" sz="2400" i="1" dirty="0">
                        <a:latin typeface="Cambria Math" panose="02040503050406030204" pitchFamily="18" charset="0"/>
                        <a:ea typeface="Cambria Math" panose="02040503050406030204" pitchFamily="18" charset="0"/>
                        <a:cs typeface="Courier New" panose="02070309020205020404" pitchFamily="49" charset="0"/>
                      </a:rPr>
                      <m:t> </m:t>
                    </m:r>
                  </m:oMath>
                </a14:m>
                <a:r>
                  <a:rPr lang="en-IN" sz="2400" dirty="0">
                    <a:latin typeface="Cambria Math" panose="02040503050406030204" pitchFamily="18" charset="0"/>
                    <a:ea typeface="Cambria Math" panose="02040503050406030204" pitchFamily="18" charset="0"/>
                    <a:cs typeface="Courier New" panose="02070309020205020404" pitchFamily="49" charset="0"/>
                  </a:rPr>
                  <a:t>𝐸(3, 4) + </a:t>
                </a:r>
                <a14:m>
                  <m:oMath xmlns:m="http://schemas.openxmlformats.org/officeDocument/2006/math">
                    <m:f>
                      <m:fPr>
                        <m:ctrlPr>
                          <a:rPr lang="en-IN" sz="2400" i="1" dirty="0">
                            <a:latin typeface="Cambria Math" panose="02040503050406030204" pitchFamily="18" charset="0"/>
                            <a:ea typeface="Cambria Math" panose="02040503050406030204" pitchFamily="18" charset="0"/>
                            <a:cs typeface="Courier New" panose="02070309020205020404" pitchFamily="49" charset="0"/>
                          </a:rPr>
                        </m:ctrlPr>
                      </m:fPr>
                      <m:num>
                        <m:r>
                          <a:rPr lang="en-IN" sz="2400" i="1" dirty="0">
                            <a:latin typeface="Cambria Math" panose="02040503050406030204" pitchFamily="18" charset="0"/>
                            <a:ea typeface="Cambria Math" panose="02040503050406030204" pitchFamily="18" charset="0"/>
                            <a:cs typeface="Courier New" panose="02070309020205020404" pitchFamily="49" charset="0"/>
                          </a:rPr>
                          <m:t>7</m:t>
                        </m:r>
                      </m:num>
                      <m:den>
                        <m:r>
                          <a:rPr lang="en-IN" sz="2400" i="1" dirty="0">
                            <a:latin typeface="Cambria Math" panose="02040503050406030204" pitchFamily="18" charset="0"/>
                            <a:ea typeface="Cambria Math" panose="02040503050406030204" pitchFamily="18" charset="0"/>
                            <a:cs typeface="Courier New" panose="02070309020205020404" pitchFamily="49" charset="0"/>
                          </a:rPr>
                          <m:t>14</m:t>
                        </m:r>
                      </m:den>
                    </m:f>
                  </m:oMath>
                </a14:m>
                <a:r>
                  <a:rPr lang="en-IN" sz="2400" dirty="0">
                    <a:latin typeface="Cambria Math" panose="02040503050406030204" pitchFamily="18" charset="0"/>
                    <a:ea typeface="Cambria Math" panose="02040503050406030204" pitchFamily="18" charset="0"/>
                    <a:cs typeface="Courier New" panose="02070309020205020404" pitchFamily="49" charset="0"/>
                  </a:rPr>
                  <a:t> 𝐸(6, 1)</a:t>
                </a:r>
              </a:p>
              <a:p>
                <a:pPr marL="114300" indent="0">
                  <a:buNone/>
                </a:pPr>
                <a:endParaRPr lang="en-IN" sz="800" dirty="0">
                  <a:latin typeface="Cambria Math" panose="02040503050406030204" pitchFamily="18" charset="0"/>
                  <a:ea typeface="Cambria Math" panose="02040503050406030204" pitchFamily="18" charset="0"/>
                  <a:cs typeface="Courier New" panose="02070309020205020404" pitchFamily="49" charset="0"/>
                </a:endParaRPr>
              </a:p>
              <a:p>
                <a:pPr marL="114300" indent="0">
                  <a:buNone/>
                </a:pPr>
                <a:r>
                  <a:rPr lang="en-IN" sz="2400" dirty="0">
                    <a:latin typeface="Cambria Math" panose="02040503050406030204" pitchFamily="18" charset="0"/>
                    <a:ea typeface="Cambria Math" panose="02040503050406030204" pitchFamily="18" charset="0"/>
                    <a:cs typeface="Courier New" panose="02070309020205020404" pitchFamily="49" charset="0"/>
                  </a:rPr>
                  <a:t>     = </a:t>
                </a:r>
                <a14:m>
                  <m:oMath xmlns:m="http://schemas.openxmlformats.org/officeDocument/2006/math">
                    <m:d>
                      <m:dPr>
                        <m:begChr m:val="["/>
                        <m:endChr m:val="]"/>
                        <m:ctrlPr>
                          <a:rPr lang="en-IN" sz="2400" i="1" dirty="0" smtClean="0">
                            <a:latin typeface="Cambria Math" panose="02040503050406030204" pitchFamily="18" charset="0"/>
                            <a:ea typeface="Cambria Math" panose="02040503050406030204" pitchFamily="18" charset="0"/>
                            <a:cs typeface="Courier New" panose="02070309020205020404" pitchFamily="49" charset="0"/>
                          </a:rPr>
                        </m:ctrlPr>
                      </m:dPr>
                      <m:e>
                        <m:f>
                          <m:fPr>
                            <m:ctrlPr>
                              <a:rPr lang="en-IN" sz="2400" i="1" dirty="0">
                                <a:latin typeface="Cambria Math" panose="02040503050406030204" pitchFamily="18" charset="0"/>
                                <a:ea typeface="Cambria Math" panose="02040503050406030204" pitchFamily="18" charset="0"/>
                                <a:cs typeface="Courier New" panose="02070309020205020404" pitchFamily="49" charset="0"/>
                              </a:rPr>
                            </m:ctrlPr>
                          </m:fPr>
                          <m:num>
                            <m:r>
                              <a:rPr lang="en-IN" sz="2400" i="1" dirty="0">
                                <a:latin typeface="Cambria Math" panose="02040503050406030204" pitchFamily="18" charset="0"/>
                                <a:ea typeface="Cambria Math" panose="02040503050406030204" pitchFamily="18" charset="0"/>
                                <a:cs typeface="Courier New" panose="02070309020205020404" pitchFamily="49" charset="0"/>
                              </a:rPr>
                              <m:t>7</m:t>
                            </m:r>
                          </m:num>
                          <m:den>
                            <m:r>
                              <a:rPr lang="en-IN" sz="2400" i="1" dirty="0">
                                <a:latin typeface="Cambria Math" panose="02040503050406030204" pitchFamily="18" charset="0"/>
                                <a:ea typeface="Cambria Math" panose="02040503050406030204" pitchFamily="18" charset="0"/>
                                <a:cs typeface="Courier New" panose="02070309020205020404" pitchFamily="49" charset="0"/>
                              </a:rPr>
                              <m:t>14</m:t>
                            </m:r>
                          </m:den>
                        </m:f>
                        <m:r>
                          <a:rPr lang="en-IN" sz="2400" i="1" dirty="0">
                            <a:latin typeface="Cambria Math" panose="02040503050406030204" pitchFamily="18" charset="0"/>
                            <a:ea typeface="Cambria Math" panose="02040503050406030204" pitchFamily="18" charset="0"/>
                            <a:cs typeface="Courier New" panose="02070309020205020404" pitchFamily="49" charset="0"/>
                          </a:rPr>
                          <m:t> ∗</m:t>
                        </m:r>
                        <m:d>
                          <m:dPr>
                            <m:begChr m:val="{"/>
                            <m:endChr m:val="}"/>
                            <m:ctrlPr>
                              <a:rPr lang="en-IN" sz="2400" i="1" dirty="0">
                                <a:latin typeface="Cambria Math" panose="02040503050406030204" pitchFamily="18" charset="0"/>
                                <a:ea typeface="Cambria Math" panose="02040503050406030204" pitchFamily="18" charset="0"/>
                                <a:cs typeface="Courier New" panose="02070309020205020404" pitchFamily="49" charset="0"/>
                              </a:rPr>
                            </m:ctrlPr>
                          </m:dPr>
                          <m:e>
                            <m:r>
                              <a:rPr lang="en-IN" sz="2400" i="1" dirty="0">
                                <a:latin typeface="Cambria Math" panose="02040503050406030204" pitchFamily="18" charset="0"/>
                                <a:ea typeface="Cambria Math" panose="02040503050406030204" pitchFamily="18" charset="0"/>
                                <a:cs typeface="Courier New" panose="02070309020205020404" pitchFamily="49" charset="0"/>
                              </a:rPr>
                              <m:t>−</m:t>
                            </m:r>
                            <m:d>
                              <m:dPr>
                                <m:ctrlPr>
                                  <a:rPr lang="en-IN" sz="2400" i="1" dirty="0">
                                    <a:latin typeface="Cambria Math" panose="02040503050406030204" pitchFamily="18" charset="0"/>
                                    <a:ea typeface="Cambria Math" panose="02040503050406030204" pitchFamily="18" charset="0"/>
                                    <a:cs typeface="Courier New" panose="02070309020205020404" pitchFamily="49" charset="0"/>
                                  </a:rPr>
                                </m:ctrlPr>
                              </m:dPr>
                              <m:e>
                                <m:f>
                                  <m:fPr>
                                    <m:ctrlPr>
                                      <a:rPr lang="en-IN" sz="2400" i="1">
                                        <a:latin typeface="Cambria Math" panose="02040503050406030204" pitchFamily="18" charset="0"/>
                                        <a:ea typeface="Cambria Math" panose="02040503050406030204" pitchFamily="18" charset="0"/>
                                        <a:cs typeface="Courier New" panose="02070309020205020404" pitchFamily="49" charset="0"/>
                                      </a:rPr>
                                    </m:ctrlPr>
                                  </m:fPr>
                                  <m:num>
                                    <m:r>
                                      <a:rPr lang="en-IN" sz="2400" i="1">
                                        <a:latin typeface="Cambria Math" panose="02040503050406030204" pitchFamily="18" charset="0"/>
                                        <a:ea typeface="Cambria Math" panose="02040503050406030204" pitchFamily="18" charset="0"/>
                                        <a:cs typeface="Courier New" panose="02070309020205020404" pitchFamily="49" charset="0"/>
                                      </a:rPr>
                                      <m:t>3</m:t>
                                    </m:r>
                                  </m:num>
                                  <m:den>
                                    <m:r>
                                      <a:rPr lang="en-IN" sz="2400" i="1">
                                        <a:latin typeface="Cambria Math" panose="02040503050406030204" pitchFamily="18" charset="0"/>
                                        <a:ea typeface="Cambria Math" panose="02040503050406030204" pitchFamily="18" charset="0"/>
                                        <a:cs typeface="Courier New" panose="02070309020205020404" pitchFamily="49" charset="0"/>
                                      </a:rPr>
                                      <m:t>7</m:t>
                                    </m:r>
                                  </m:den>
                                </m:f>
                                <m:func>
                                  <m:funcPr>
                                    <m:ctrlPr>
                                      <a:rPr lang="en-IN" sz="2400" i="1">
                                        <a:latin typeface="Cambria Math" panose="02040503050406030204" pitchFamily="18" charset="0"/>
                                        <a:ea typeface="Cambria Math" panose="02040503050406030204" pitchFamily="18" charset="0"/>
                                        <a:cs typeface="Courier New" panose="02070309020205020404" pitchFamily="49" charset="0"/>
                                      </a:rPr>
                                    </m:ctrlPr>
                                  </m:funcPr>
                                  <m:fName>
                                    <m:r>
                                      <m:rPr>
                                        <m:sty m:val="p"/>
                                      </m:rPr>
                                      <a:rPr lang="en-IN" sz="2400">
                                        <a:latin typeface="Cambria Math" panose="02040503050406030204" pitchFamily="18" charset="0"/>
                                        <a:ea typeface="Cambria Math" panose="02040503050406030204" pitchFamily="18" charset="0"/>
                                        <a:cs typeface="Courier New" panose="02070309020205020404" pitchFamily="49" charset="0"/>
                                      </a:rPr>
                                      <m:t>log</m:t>
                                    </m:r>
                                  </m:fName>
                                  <m:e>
                                    <m:f>
                                      <m:fPr>
                                        <m:ctrlPr>
                                          <a:rPr lang="en-IN" sz="2400" i="1">
                                            <a:latin typeface="Cambria Math" panose="02040503050406030204" pitchFamily="18" charset="0"/>
                                            <a:ea typeface="Cambria Math" panose="02040503050406030204" pitchFamily="18" charset="0"/>
                                            <a:cs typeface="Courier New" panose="02070309020205020404" pitchFamily="49" charset="0"/>
                                          </a:rPr>
                                        </m:ctrlPr>
                                      </m:fPr>
                                      <m:num>
                                        <m:r>
                                          <a:rPr lang="en-IN" sz="2400" i="1">
                                            <a:latin typeface="Cambria Math" panose="02040503050406030204" pitchFamily="18" charset="0"/>
                                            <a:ea typeface="Cambria Math" panose="02040503050406030204" pitchFamily="18" charset="0"/>
                                            <a:cs typeface="Courier New" panose="02070309020205020404" pitchFamily="49" charset="0"/>
                                          </a:rPr>
                                          <m:t>3</m:t>
                                        </m:r>
                                      </m:num>
                                      <m:den>
                                        <m:r>
                                          <a:rPr lang="en-IN" sz="2400" i="1">
                                            <a:latin typeface="Cambria Math" panose="02040503050406030204" pitchFamily="18" charset="0"/>
                                            <a:ea typeface="Cambria Math" panose="02040503050406030204" pitchFamily="18" charset="0"/>
                                            <a:cs typeface="Courier New" panose="02070309020205020404" pitchFamily="49" charset="0"/>
                                          </a:rPr>
                                          <m:t>7</m:t>
                                        </m:r>
                                      </m:den>
                                    </m:f>
                                  </m:e>
                                </m:func>
                              </m:e>
                            </m:d>
                            <m:r>
                              <a:rPr lang="en-IN" sz="2400" i="1" dirty="0">
                                <a:latin typeface="Cambria Math" panose="02040503050406030204" pitchFamily="18" charset="0"/>
                                <a:ea typeface="Cambria Math" panose="02040503050406030204" pitchFamily="18" charset="0"/>
                                <a:cs typeface="Courier New" panose="02070309020205020404" pitchFamily="49" charset="0"/>
                              </a:rPr>
                              <m:t>−</m:t>
                            </m:r>
                            <m:d>
                              <m:dPr>
                                <m:ctrlPr>
                                  <a:rPr lang="en-IN" sz="2400" i="1" dirty="0">
                                    <a:latin typeface="Cambria Math" panose="02040503050406030204" pitchFamily="18" charset="0"/>
                                    <a:ea typeface="Cambria Math" panose="02040503050406030204" pitchFamily="18" charset="0"/>
                                    <a:cs typeface="Courier New" panose="02070309020205020404" pitchFamily="49" charset="0"/>
                                  </a:rPr>
                                </m:ctrlPr>
                              </m:dPr>
                              <m:e>
                                <m:f>
                                  <m:fPr>
                                    <m:ctrlPr>
                                      <a:rPr lang="en-IN" sz="2400" i="1">
                                        <a:latin typeface="Cambria Math" panose="02040503050406030204" pitchFamily="18" charset="0"/>
                                        <a:ea typeface="Cambria Math" panose="02040503050406030204" pitchFamily="18" charset="0"/>
                                        <a:cs typeface="Courier New" panose="02070309020205020404" pitchFamily="49" charset="0"/>
                                      </a:rPr>
                                    </m:ctrlPr>
                                  </m:fPr>
                                  <m:num>
                                    <m:r>
                                      <a:rPr lang="en-IN" sz="2400" i="1">
                                        <a:latin typeface="Cambria Math" panose="02040503050406030204" pitchFamily="18" charset="0"/>
                                        <a:ea typeface="Cambria Math" panose="02040503050406030204" pitchFamily="18" charset="0"/>
                                        <a:cs typeface="Courier New" panose="02070309020205020404" pitchFamily="49" charset="0"/>
                                      </a:rPr>
                                      <m:t>4</m:t>
                                    </m:r>
                                  </m:num>
                                  <m:den>
                                    <m:r>
                                      <a:rPr lang="en-IN" sz="2400" i="1">
                                        <a:latin typeface="Cambria Math" panose="02040503050406030204" pitchFamily="18" charset="0"/>
                                        <a:ea typeface="Cambria Math" panose="02040503050406030204" pitchFamily="18" charset="0"/>
                                        <a:cs typeface="Courier New" panose="02070309020205020404" pitchFamily="49" charset="0"/>
                                      </a:rPr>
                                      <m:t>7</m:t>
                                    </m:r>
                                  </m:den>
                                </m:f>
                                <m:func>
                                  <m:funcPr>
                                    <m:ctrlPr>
                                      <a:rPr lang="en-IN" sz="2400" i="1">
                                        <a:latin typeface="Cambria Math" panose="02040503050406030204" pitchFamily="18" charset="0"/>
                                        <a:ea typeface="Cambria Math" panose="02040503050406030204" pitchFamily="18" charset="0"/>
                                        <a:cs typeface="Courier New" panose="02070309020205020404" pitchFamily="49" charset="0"/>
                                      </a:rPr>
                                    </m:ctrlPr>
                                  </m:funcPr>
                                  <m:fName>
                                    <m:r>
                                      <m:rPr>
                                        <m:sty m:val="p"/>
                                      </m:rPr>
                                      <a:rPr lang="en-IN" sz="2400">
                                        <a:latin typeface="Cambria Math" panose="02040503050406030204" pitchFamily="18" charset="0"/>
                                        <a:ea typeface="Cambria Math" panose="02040503050406030204" pitchFamily="18" charset="0"/>
                                        <a:cs typeface="Courier New" panose="02070309020205020404" pitchFamily="49" charset="0"/>
                                      </a:rPr>
                                      <m:t>log</m:t>
                                    </m:r>
                                  </m:fName>
                                  <m:e>
                                    <m:f>
                                      <m:fPr>
                                        <m:ctrlPr>
                                          <a:rPr lang="en-IN" sz="2400" i="1">
                                            <a:latin typeface="Cambria Math" panose="02040503050406030204" pitchFamily="18" charset="0"/>
                                            <a:ea typeface="Cambria Math" panose="02040503050406030204" pitchFamily="18" charset="0"/>
                                            <a:cs typeface="Courier New" panose="02070309020205020404" pitchFamily="49" charset="0"/>
                                          </a:rPr>
                                        </m:ctrlPr>
                                      </m:fPr>
                                      <m:num>
                                        <m:r>
                                          <a:rPr lang="en-IN" sz="2400" i="1">
                                            <a:latin typeface="Cambria Math" panose="02040503050406030204" pitchFamily="18" charset="0"/>
                                            <a:ea typeface="Cambria Math" panose="02040503050406030204" pitchFamily="18" charset="0"/>
                                            <a:cs typeface="Courier New" panose="02070309020205020404" pitchFamily="49" charset="0"/>
                                          </a:rPr>
                                          <m:t>4</m:t>
                                        </m:r>
                                      </m:num>
                                      <m:den>
                                        <m:r>
                                          <a:rPr lang="en-IN" sz="2400" i="1">
                                            <a:latin typeface="Cambria Math" panose="02040503050406030204" pitchFamily="18" charset="0"/>
                                            <a:ea typeface="Cambria Math" panose="02040503050406030204" pitchFamily="18" charset="0"/>
                                            <a:cs typeface="Courier New" panose="02070309020205020404" pitchFamily="49" charset="0"/>
                                          </a:rPr>
                                          <m:t>7</m:t>
                                        </m:r>
                                      </m:den>
                                    </m:f>
                                  </m:e>
                                </m:func>
                              </m:e>
                            </m:d>
                          </m:e>
                        </m:d>
                      </m:e>
                    </m:d>
                  </m:oMath>
                </a14:m>
                <a:r>
                  <a:rPr lang="en-IN" sz="2400" dirty="0">
                    <a:latin typeface="Cambria Math" panose="02040503050406030204" pitchFamily="18" charset="0"/>
                    <a:ea typeface="Cambria Math" panose="02040503050406030204" pitchFamily="18" charset="0"/>
                    <a:cs typeface="Courier New" panose="02070309020205020404" pitchFamily="49" charset="0"/>
                  </a:rPr>
                  <a:t>+</a:t>
                </a:r>
                <a14:m>
                  <m:oMath xmlns:m="http://schemas.openxmlformats.org/officeDocument/2006/math">
                    <m:d>
                      <m:dPr>
                        <m:begChr m:val="["/>
                        <m:endChr m:val="]"/>
                        <m:ctrlPr>
                          <a:rPr lang="en-IN" sz="2400" i="1" dirty="0" smtClean="0">
                            <a:latin typeface="Cambria Math" panose="02040503050406030204" pitchFamily="18" charset="0"/>
                            <a:ea typeface="Cambria Math" panose="02040503050406030204" pitchFamily="18" charset="0"/>
                            <a:cs typeface="Courier New" panose="02070309020205020404" pitchFamily="49" charset="0"/>
                          </a:rPr>
                        </m:ctrlPr>
                      </m:dPr>
                      <m:e>
                        <m:f>
                          <m:fPr>
                            <m:ctrlPr>
                              <a:rPr lang="en-IN" sz="2400" i="1" dirty="0">
                                <a:latin typeface="Cambria Math" panose="02040503050406030204" pitchFamily="18" charset="0"/>
                                <a:ea typeface="Cambria Math" panose="02040503050406030204" pitchFamily="18" charset="0"/>
                                <a:cs typeface="Courier New" panose="02070309020205020404" pitchFamily="49" charset="0"/>
                              </a:rPr>
                            </m:ctrlPr>
                          </m:fPr>
                          <m:num>
                            <m:r>
                              <a:rPr lang="en-IN" sz="2400" i="1" dirty="0">
                                <a:latin typeface="Cambria Math" panose="02040503050406030204" pitchFamily="18" charset="0"/>
                                <a:ea typeface="Cambria Math" panose="02040503050406030204" pitchFamily="18" charset="0"/>
                                <a:cs typeface="Courier New" panose="02070309020205020404" pitchFamily="49" charset="0"/>
                              </a:rPr>
                              <m:t>7</m:t>
                            </m:r>
                          </m:num>
                          <m:den>
                            <m:r>
                              <a:rPr lang="en-IN" sz="2400" i="1" dirty="0">
                                <a:latin typeface="Cambria Math" panose="02040503050406030204" pitchFamily="18" charset="0"/>
                                <a:ea typeface="Cambria Math" panose="02040503050406030204" pitchFamily="18" charset="0"/>
                                <a:cs typeface="Courier New" panose="02070309020205020404" pitchFamily="49" charset="0"/>
                              </a:rPr>
                              <m:t>14</m:t>
                            </m:r>
                          </m:den>
                        </m:f>
                        <m:r>
                          <m:rPr>
                            <m:nor/>
                          </m:rPr>
                          <a:rPr lang="en-IN" sz="2400" dirty="0">
                            <a:latin typeface="Cambria Math" panose="02040503050406030204" pitchFamily="18" charset="0"/>
                            <a:ea typeface="Cambria Math" panose="02040503050406030204" pitchFamily="18" charset="0"/>
                            <a:cs typeface="Courier New" panose="02070309020205020404" pitchFamily="49" charset="0"/>
                          </a:rPr>
                          <m:t> </m:t>
                        </m:r>
                        <m:r>
                          <a:rPr lang="en-IN" sz="2400" i="1" dirty="0">
                            <a:latin typeface="Cambria Math" panose="02040503050406030204" pitchFamily="18" charset="0"/>
                            <a:ea typeface="Cambria Math" panose="02040503050406030204" pitchFamily="18" charset="0"/>
                            <a:cs typeface="Courier New" panose="02070309020205020404" pitchFamily="49" charset="0"/>
                          </a:rPr>
                          <m:t>∗</m:t>
                        </m:r>
                        <m:d>
                          <m:dPr>
                            <m:begChr m:val="{"/>
                            <m:endChr m:val="}"/>
                            <m:ctrlPr>
                              <a:rPr lang="en-IN" sz="2400" i="1" dirty="0">
                                <a:latin typeface="Cambria Math" panose="02040503050406030204" pitchFamily="18" charset="0"/>
                                <a:ea typeface="Cambria Math" panose="02040503050406030204" pitchFamily="18" charset="0"/>
                                <a:cs typeface="Courier New" panose="02070309020205020404" pitchFamily="49" charset="0"/>
                              </a:rPr>
                            </m:ctrlPr>
                          </m:dPr>
                          <m:e>
                            <m:r>
                              <a:rPr lang="en-IN" sz="2400" i="1" dirty="0">
                                <a:latin typeface="Cambria Math" panose="02040503050406030204" pitchFamily="18" charset="0"/>
                                <a:ea typeface="Cambria Math" panose="02040503050406030204" pitchFamily="18" charset="0"/>
                                <a:cs typeface="Courier New" panose="02070309020205020404" pitchFamily="49" charset="0"/>
                              </a:rPr>
                              <m:t>−</m:t>
                            </m:r>
                            <m:d>
                              <m:dPr>
                                <m:ctrlPr>
                                  <a:rPr lang="en-IN" sz="2400" i="1" dirty="0">
                                    <a:latin typeface="Cambria Math" panose="02040503050406030204" pitchFamily="18" charset="0"/>
                                    <a:ea typeface="Cambria Math" panose="02040503050406030204" pitchFamily="18" charset="0"/>
                                    <a:cs typeface="Courier New" panose="02070309020205020404" pitchFamily="49" charset="0"/>
                                  </a:rPr>
                                </m:ctrlPr>
                              </m:dPr>
                              <m:e>
                                <m:f>
                                  <m:fPr>
                                    <m:ctrlPr>
                                      <a:rPr lang="en-IN" sz="2400" i="1">
                                        <a:latin typeface="Cambria Math" panose="02040503050406030204" pitchFamily="18" charset="0"/>
                                        <a:ea typeface="Cambria Math" panose="02040503050406030204" pitchFamily="18" charset="0"/>
                                        <a:cs typeface="Courier New" panose="02070309020205020404" pitchFamily="49" charset="0"/>
                                      </a:rPr>
                                    </m:ctrlPr>
                                  </m:fPr>
                                  <m:num>
                                    <m:r>
                                      <a:rPr lang="en-IN" sz="2400" i="1">
                                        <a:latin typeface="Cambria Math" panose="02040503050406030204" pitchFamily="18" charset="0"/>
                                        <a:ea typeface="Cambria Math" panose="02040503050406030204" pitchFamily="18" charset="0"/>
                                        <a:cs typeface="Courier New" panose="02070309020205020404" pitchFamily="49" charset="0"/>
                                      </a:rPr>
                                      <m:t>6</m:t>
                                    </m:r>
                                  </m:num>
                                  <m:den>
                                    <m:r>
                                      <a:rPr lang="en-IN" sz="2400" i="1">
                                        <a:latin typeface="Cambria Math" panose="02040503050406030204" pitchFamily="18" charset="0"/>
                                        <a:ea typeface="Cambria Math" panose="02040503050406030204" pitchFamily="18" charset="0"/>
                                        <a:cs typeface="Courier New" panose="02070309020205020404" pitchFamily="49" charset="0"/>
                                      </a:rPr>
                                      <m:t>7</m:t>
                                    </m:r>
                                  </m:den>
                                </m:f>
                                <m:func>
                                  <m:funcPr>
                                    <m:ctrlPr>
                                      <a:rPr lang="en-IN" sz="2400" i="1">
                                        <a:latin typeface="Cambria Math" panose="02040503050406030204" pitchFamily="18" charset="0"/>
                                        <a:ea typeface="Cambria Math" panose="02040503050406030204" pitchFamily="18" charset="0"/>
                                        <a:cs typeface="Courier New" panose="02070309020205020404" pitchFamily="49" charset="0"/>
                                      </a:rPr>
                                    </m:ctrlPr>
                                  </m:funcPr>
                                  <m:fName>
                                    <m:r>
                                      <m:rPr>
                                        <m:sty m:val="p"/>
                                      </m:rPr>
                                      <a:rPr lang="en-IN" sz="2400">
                                        <a:latin typeface="Cambria Math" panose="02040503050406030204" pitchFamily="18" charset="0"/>
                                        <a:ea typeface="Cambria Math" panose="02040503050406030204" pitchFamily="18" charset="0"/>
                                        <a:cs typeface="Courier New" panose="02070309020205020404" pitchFamily="49" charset="0"/>
                                      </a:rPr>
                                      <m:t>log</m:t>
                                    </m:r>
                                  </m:fName>
                                  <m:e>
                                    <m:f>
                                      <m:fPr>
                                        <m:ctrlPr>
                                          <a:rPr lang="en-IN" sz="2400" i="1">
                                            <a:latin typeface="Cambria Math" panose="02040503050406030204" pitchFamily="18" charset="0"/>
                                            <a:ea typeface="Cambria Math" panose="02040503050406030204" pitchFamily="18" charset="0"/>
                                            <a:cs typeface="Courier New" panose="02070309020205020404" pitchFamily="49" charset="0"/>
                                          </a:rPr>
                                        </m:ctrlPr>
                                      </m:fPr>
                                      <m:num>
                                        <m:r>
                                          <a:rPr lang="en-IN" sz="2400" i="1">
                                            <a:latin typeface="Cambria Math" panose="02040503050406030204" pitchFamily="18" charset="0"/>
                                            <a:ea typeface="Cambria Math" panose="02040503050406030204" pitchFamily="18" charset="0"/>
                                            <a:cs typeface="Courier New" panose="02070309020205020404" pitchFamily="49" charset="0"/>
                                          </a:rPr>
                                          <m:t>6</m:t>
                                        </m:r>
                                      </m:num>
                                      <m:den>
                                        <m:r>
                                          <a:rPr lang="en-IN" sz="2400" i="1">
                                            <a:latin typeface="Cambria Math" panose="02040503050406030204" pitchFamily="18" charset="0"/>
                                            <a:ea typeface="Cambria Math" panose="02040503050406030204" pitchFamily="18" charset="0"/>
                                            <a:cs typeface="Courier New" panose="02070309020205020404" pitchFamily="49" charset="0"/>
                                          </a:rPr>
                                          <m:t>7</m:t>
                                        </m:r>
                                      </m:den>
                                    </m:f>
                                  </m:e>
                                </m:func>
                              </m:e>
                            </m:d>
                            <m:r>
                              <a:rPr lang="en-IN" sz="2400" i="1" dirty="0">
                                <a:latin typeface="Cambria Math" panose="02040503050406030204" pitchFamily="18" charset="0"/>
                                <a:ea typeface="Cambria Math" panose="02040503050406030204" pitchFamily="18" charset="0"/>
                                <a:cs typeface="Courier New" panose="02070309020205020404" pitchFamily="49" charset="0"/>
                              </a:rPr>
                              <m:t>−</m:t>
                            </m:r>
                            <m:d>
                              <m:dPr>
                                <m:ctrlPr>
                                  <a:rPr lang="en-IN" sz="2400" i="1" dirty="0">
                                    <a:latin typeface="Cambria Math" panose="02040503050406030204" pitchFamily="18" charset="0"/>
                                    <a:ea typeface="Cambria Math" panose="02040503050406030204" pitchFamily="18" charset="0"/>
                                    <a:cs typeface="Courier New" panose="02070309020205020404" pitchFamily="49" charset="0"/>
                                  </a:rPr>
                                </m:ctrlPr>
                              </m:dPr>
                              <m:e>
                                <m:f>
                                  <m:fPr>
                                    <m:ctrlPr>
                                      <a:rPr lang="en-IN" sz="2400" i="1">
                                        <a:latin typeface="Cambria Math" panose="02040503050406030204" pitchFamily="18" charset="0"/>
                                        <a:ea typeface="Cambria Math" panose="02040503050406030204" pitchFamily="18" charset="0"/>
                                        <a:cs typeface="Courier New" panose="02070309020205020404" pitchFamily="49" charset="0"/>
                                      </a:rPr>
                                    </m:ctrlPr>
                                  </m:fPr>
                                  <m:num>
                                    <m:r>
                                      <a:rPr lang="en-IN" sz="2400" i="1">
                                        <a:latin typeface="Cambria Math" panose="02040503050406030204" pitchFamily="18" charset="0"/>
                                        <a:ea typeface="Cambria Math" panose="02040503050406030204" pitchFamily="18" charset="0"/>
                                        <a:cs typeface="Courier New" panose="02070309020205020404" pitchFamily="49" charset="0"/>
                                      </a:rPr>
                                      <m:t>1</m:t>
                                    </m:r>
                                  </m:num>
                                  <m:den>
                                    <m:r>
                                      <a:rPr lang="en-IN" sz="2400" i="1">
                                        <a:latin typeface="Cambria Math" panose="02040503050406030204" pitchFamily="18" charset="0"/>
                                        <a:ea typeface="Cambria Math" panose="02040503050406030204" pitchFamily="18" charset="0"/>
                                        <a:cs typeface="Courier New" panose="02070309020205020404" pitchFamily="49" charset="0"/>
                                      </a:rPr>
                                      <m:t>7</m:t>
                                    </m:r>
                                  </m:den>
                                </m:f>
                                <m:func>
                                  <m:funcPr>
                                    <m:ctrlPr>
                                      <a:rPr lang="en-IN" sz="2400" i="1">
                                        <a:latin typeface="Cambria Math" panose="02040503050406030204" pitchFamily="18" charset="0"/>
                                        <a:ea typeface="Cambria Math" panose="02040503050406030204" pitchFamily="18" charset="0"/>
                                        <a:cs typeface="Courier New" panose="02070309020205020404" pitchFamily="49" charset="0"/>
                                      </a:rPr>
                                    </m:ctrlPr>
                                  </m:funcPr>
                                  <m:fName>
                                    <m:r>
                                      <m:rPr>
                                        <m:sty m:val="p"/>
                                      </m:rPr>
                                      <a:rPr lang="en-IN" sz="2400">
                                        <a:latin typeface="Cambria Math" panose="02040503050406030204" pitchFamily="18" charset="0"/>
                                        <a:ea typeface="Cambria Math" panose="02040503050406030204" pitchFamily="18" charset="0"/>
                                        <a:cs typeface="Courier New" panose="02070309020205020404" pitchFamily="49" charset="0"/>
                                      </a:rPr>
                                      <m:t>log</m:t>
                                    </m:r>
                                  </m:fName>
                                  <m:e>
                                    <m:f>
                                      <m:fPr>
                                        <m:ctrlPr>
                                          <a:rPr lang="en-IN" sz="2400" i="1">
                                            <a:latin typeface="Cambria Math" panose="02040503050406030204" pitchFamily="18" charset="0"/>
                                            <a:ea typeface="Cambria Math" panose="02040503050406030204" pitchFamily="18" charset="0"/>
                                            <a:cs typeface="Courier New" panose="02070309020205020404" pitchFamily="49" charset="0"/>
                                          </a:rPr>
                                        </m:ctrlPr>
                                      </m:fPr>
                                      <m:num>
                                        <m:r>
                                          <a:rPr lang="en-IN" sz="2400" i="1">
                                            <a:latin typeface="Cambria Math" panose="02040503050406030204" pitchFamily="18" charset="0"/>
                                            <a:ea typeface="Cambria Math" panose="02040503050406030204" pitchFamily="18" charset="0"/>
                                            <a:cs typeface="Courier New" panose="02070309020205020404" pitchFamily="49" charset="0"/>
                                          </a:rPr>
                                          <m:t>1</m:t>
                                        </m:r>
                                      </m:num>
                                      <m:den>
                                        <m:r>
                                          <a:rPr lang="en-IN" sz="2400" i="1">
                                            <a:latin typeface="Cambria Math" panose="02040503050406030204" pitchFamily="18" charset="0"/>
                                            <a:ea typeface="Cambria Math" panose="02040503050406030204" pitchFamily="18" charset="0"/>
                                            <a:cs typeface="Courier New" panose="02070309020205020404" pitchFamily="49" charset="0"/>
                                          </a:rPr>
                                          <m:t>7</m:t>
                                        </m:r>
                                      </m:den>
                                    </m:f>
                                  </m:e>
                                </m:func>
                              </m:e>
                            </m:d>
                          </m:e>
                        </m:d>
                      </m:e>
                    </m:d>
                  </m:oMath>
                </a14:m>
                <a:endParaRPr lang="en-IN" sz="2400" dirty="0">
                  <a:latin typeface="Cambria Math" panose="02040503050406030204" pitchFamily="18" charset="0"/>
                  <a:ea typeface="Cambria Math" panose="02040503050406030204" pitchFamily="18" charset="0"/>
                  <a:cs typeface="Courier New" panose="02070309020205020404" pitchFamily="49" charset="0"/>
                </a:endParaRPr>
              </a:p>
              <a:p>
                <a:pPr marL="114300" indent="0">
                  <a:buNone/>
                </a:pPr>
                <a:endParaRPr lang="en-IN" sz="800" dirty="0">
                  <a:latin typeface="Cambria Math" panose="02040503050406030204" pitchFamily="18" charset="0"/>
                  <a:ea typeface="Cambria Math" panose="02040503050406030204" pitchFamily="18" charset="0"/>
                  <a:cs typeface="Courier New" panose="02070309020205020404" pitchFamily="49" charset="0"/>
                </a:endParaRPr>
              </a:p>
              <a:p>
                <a:pPr marL="114300" indent="0">
                  <a:buNone/>
                </a:pPr>
                <a:r>
                  <a:rPr lang="en-IN" sz="2400" dirty="0">
                    <a:latin typeface="Cambria Math" panose="02040503050406030204" pitchFamily="18" charset="0"/>
                    <a:ea typeface="Cambria Math" panose="02040503050406030204" pitchFamily="18" charset="0"/>
                    <a:cs typeface="Courier New" panose="02070309020205020404" pitchFamily="49" charset="0"/>
                  </a:rPr>
                  <a:t>     = </a:t>
                </a:r>
                <a14:m>
                  <m:oMath xmlns:m="http://schemas.openxmlformats.org/officeDocument/2006/math">
                    <m:f>
                      <m:fPr>
                        <m:ctrlPr>
                          <a:rPr lang="en-IN" sz="2400" i="1" dirty="0">
                            <a:latin typeface="Cambria Math" panose="02040503050406030204" pitchFamily="18" charset="0"/>
                            <a:ea typeface="Cambria Math" panose="02040503050406030204" pitchFamily="18" charset="0"/>
                            <a:cs typeface="Courier New" panose="02070309020205020404" pitchFamily="49" charset="0"/>
                          </a:rPr>
                        </m:ctrlPr>
                      </m:fPr>
                      <m:num>
                        <m:r>
                          <a:rPr lang="en-IN" sz="2400" b="0" i="1" dirty="0" smtClean="0">
                            <a:latin typeface="Cambria Math" panose="02040503050406030204" pitchFamily="18" charset="0"/>
                            <a:ea typeface="Cambria Math" panose="02040503050406030204" pitchFamily="18" charset="0"/>
                            <a:cs typeface="Courier New" panose="02070309020205020404" pitchFamily="49" charset="0"/>
                          </a:rPr>
                          <m:t>7</m:t>
                        </m:r>
                      </m:num>
                      <m:den>
                        <m:r>
                          <a:rPr lang="en-IN" sz="2400" i="1" dirty="0">
                            <a:latin typeface="Cambria Math" panose="02040503050406030204" pitchFamily="18" charset="0"/>
                            <a:ea typeface="Cambria Math" panose="02040503050406030204" pitchFamily="18" charset="0"/>
                            <a:cs typeface="Courier New" panose="02070309020205020404" pitchFamily="49" charset="0"/>
                          </a:rPr>
                          <m:t>14</m:t>
                        </m:r>
                      </m:den>
                    </m:f>
                    <m:r>
                      <a:rPr lang="en-IN" sz="2400" i="1" dirty="0">
                        <a:latin typeface="Cambria Math" panose="02040503050406030204" pitchFamily="18" charset="0"/>
                        <a:ea typeface="Cambria Math" panose="02040503050406030204" pitchFamily="18" charset="0"/>
                        <a:cs typeface="Courier New" panose="02070309020205020404" pitchFamily="49" charset="0"/>
                      </a:rPr>
                      <m:t> ∗</m:t>
                    </m:r>
                    <m:r>
                      <a:rPr lang="en-IN" sz="2400" b="0" i="1" dirty="0" smtClean="0">
                        <a:latin typeface="Cambria Math" panose="02040503050406030204" pitchFamily="18" charset="0"/>
                        <a:ea typeface="Cambria Math" panose="02040503050406030204" pitchFamily="18" charset="0"/>
                        <a:cs typeface="Courier New" panose="02070309020205020404" pitchFamily="49" charset="0"/>
                      </a:rPr>
                      <m:t>0.985</m:t>
                    </m:r>
                  </m:oMath>
                </a14:m>
                <a:r>
                  <a:rPr lang="en-IN" sz="2400" dirty="0">
                    <a:latin typeface="Cambria Math" panose="02040503050406030204" pitchFamily="18" charset="0"/>
                    <a:ea typeface="Cambria Math" panose="02040503050406030204" pitchFamily="18" charset="0"/>
                    <a:cs typeface="Courier New" panose="02070309020205020404" pitchFamily="49" charset="0"/>
                  </a:rPr>
                  <a:t> + </a:t>
                </a:r>
                <a14:m>
                  <m:oMath xmlns:m="http://schemas.openxmlformats.org/officeDocument/2006/math">
                    <m:f>
                      <m:fPr>
                        <m:ctrlPr>
                          <a:rPr lang="en-IN" sz="2400" i="1" dirty="0">
                            <a:latin typeface="Cambria Math" panose="02040503050406030204" pitchFamily="18" charset="0"/>
                            <a:ea typeface="Cambria Math" panose="02040503050406030204" pitchFamily="18" charset="0"/>
                            <a:cs typeface="Courier New" panose="02070309020205020404" pitchFamily="49" charset="0"/>
                          </a:rPr>
                        </m:ctrlPr>
                      </m:fPr>
                      <m:num>
                        <m:r>
                          <a:rPr lang="en-IN" sz="2400" b="0" i="1" dirty="0" smtClean="0">
                            <a:latin typeface="Cambria Math" panose="02040503050406030204" pitchFamily="18" charset="0"/>
                            <a:ea typeface="Cambria Math" panose="02040503050406030204" pitchFamily="18" charset="0"/>
                            <a:cs typeface="Courier New" panose="02070309020205020404" pitchFamily="49" charset="0"/>
                          </a:rPr>
                          <m:t>7</m:t>
                        </m:r>
                      </m:num>
                      <m:den>
                        <m:r>
                          <a:rPr lang="en-IN" sz="2400" i="1" dirty="0">
                            <a:latin typeface="Cambria Math" panose="02040503050406030204" pitchFamily="18" charset="0"/>
                            <a:ea typeface="Cambria Math" panose="02040503050406030204" pitchFamily="18" charset="0"/>
                            <a:cs typeface="Courier New" panose="02070309020205020404" pitchFamily="49" charset="0"/>
                          </a:rPr>
                          <m:t>14</m:t>
                        </m:r>
                      </m:den>
                    </m:f>
                  </m:oMath>
                </a14:m>
                <a:r>
                  <a:rPr lang="en-IN" sz="2400" dirty="0">
                    <a:latin typeface="Cambria Math" panose="02040503050406030204" pitchFamily="18" charset="0"/>
                    <a:ea typeface="Cambria Math" panose="02040503050406030204" pitchFamily="18" charset="0"/>
                    <a:cs typeface="Courier New" panose="02070309020205020404" pitchFamily="49" charset="0"/>
                  </a:rPr>
                  <a:t> </a:t>
                </a:r>
                <a14:m>
                  <m:oMath xmlns:m="http://schemas.openxmlformats.org/officeDocument/2006/math">
                    <m:r>
                      <a:rPr lang="en-IN" sz="2400" i="1" dirty="0">
                        <a:latin typeface="Cambria Math" panose="02040503050406030204" pitchFamily="18" charset="0"/>
                        <a:ea typeface="Cambria Math" panose="02040503050406030204" pitchFamily="18" charset="0"/>
                        <a:cs typeface="Courier New" panose="02070309020205020404" pitchFamily="49" charset="0"/>
                      </a:rPr>
                      <m:t>∗</m:t>
                    </m:r>
                    <m:r>
                      <a:rPr lang="en-IN" sz="2400" b="0" i="1" dirty="0" smtClean="0">
                        <a:latin typeface="Cambria Math" panose="02040503050406030204" pitchFamily="18" charset="0"/>
                        <a:ea typeface="Cambria Math" panose="02040503050406030204" pitchFamily="18" charset="0"/>
                        <a:cs typeface="Courier New" panose="02070309020205020404" pitchFamily="49" charset="0"/>
                      </a:rPr>
                      <m:t>0.592</m:t>
                    </m:r>
                  </m:oMath>
                </a14:m>
                <a:r>
                  <a:rPr lang="en-IN" sz="2400" dirty="0">
                    <a:latin typeface="Cambria Math" panose="02040503050406030204" pitchFamily="18" charset="0"/>
                    <a:ea typeface="Cambria Math" panose="02040503050406030204" pitchFamily="18" charset="0"/>
                    <a:cs typeface="Courier New" panose="02070309020205020404" pitchFamily="49" charset="0"/>
                  </a:rPr>
                  <a:t>  </a:t>
                </a:r>
                <a:r>
                  <a:rPr lang="en-IN" sz="2400" b="1" dirty="0">
                    <a:latin typeface="Cambria Math" panose="02040503050406030204" pitchFamily="18" charset="0"/>
                    <a:ea typeface="Cambria Math" panose="02040503050406030204" pitchFamily="18" charset="0"/>
                    <a:cs typeface="Courier New" panose="02070309020205020404" pitchFamily="49" charset="0"/>
                  </a:rPr>
                  <a:t>=  0.788</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325562"/>
                <a:ext cx="8915400" cy="5532438"/>
              </a:xfrm>
              <a:blipFill rotWithShape="0">
                <a:blip r:embed="rId2"/>
                <a:stretch>
                  <a:fillRect l="-68" t="-1101" r="-752"/>
                </a:stretch>
              </a:blipFill>
            </p:spPr>
            <p:txBody>
              <a:bodyPr/>
              <a:lstStyle/>
              <a:p>
                <a:r>
                  <a:rPr lang="en-IN">
                    <a:noFill/>
                  </a:rPr>
                  <a:t> </a:t>
                </a:r>
              </a:p>
            </p:txBody>
          </p:sp>
        </mc:Fallback>
      </mc:AlternateContent>
    </p:spTree>
    <p:extLst>
      <p:ext uri="{BB962C8B-B14F-4D97-AF65-F5344CB8AC3E}">
        <p14:creationId xmlns:p14="http://schemas.microsoft.com/office/powerpoint/2010/main" val="3821946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6">
              <a:lumMod val="20000"/>
              <a:lumOff val="80000"/>
            </a:schemeClr>
          </a:solidFill>
        </p:spPr>
        <p:txBody>
          <a:bodyPr>
            <a:normAutofit fontScale="90000"/>
          </a:bodyPr>
          <a:lstStyle/>
          <a:p>
            <a:r>
              <a:rPr lang="en-IN" dirty="0">
                <a:latin typeface="Cambria" panose="02040503050406030204" pitchFamily="18" charset="0"/>
              </a:rPr>
              <a:t>Step by Step Procedure for Building a Decision Tree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325562"/>
                <a:ext cx="8915400" cy="5532438"/>
              </a:xfrm>
            </p:spPr>
            <p:txBody>
              <a:bodyPr>
                <a:normAutofit lnSpcReduction="10000"/>
              </a:bodyPr>
              <a:lstStyle/>
              <a:p>
                <a:pPr marL="114300" indent="0">
                  <a:buNone/>
                </a:pPr>
                <a:r>
                  <a:rPr lang="en-IN" sz="2800" b="1" dirty="0">
                    <a:latin typeface="Cambria" panose="02040503050406030204" pitchFamily="18" charset="0"/>
                    <a:ea typeface="Cambria" panose="02040503050406030204" pitchFamily="18" charset="0"/>
                    <a:cs typeface="Courier New" panose="02070309020205020404" pitchFamily="49" charset="0"/>
                  </a:rPr>
                  <a:t>Step 3: </a:t>
                </a:r>
                <a:r>
                  <a:rPr lang="en-IN" sz="2800" dirty="0">
                    <a:latin typeface="Cambria" panose="02040503050406030204" pitchFamily="18" charset="0"/>
                    <a:ea typeface="Cambria" panose="02040503050406030204" pitchFamily="18" charset="0"/>
                    <a:cs typeface="Courier New" panose="02070309020205020404" pitchFamily="49" charset="0"/>
                  </a:rPr>
                  <a:t>Calculate </a:t>
                </a:r>
                <a:r>
                  <a:rPr lang="en-IN" sz="2800" dirty="0">
                    <a:solidFill>
                      <a:srgbClr val="0070C0"/>
                    </a:solidFill>
                    <a:latin typeface="Cambria" panose="02040503050406030204" pitchFamily="18" charset="0"/>
                    <a:ea typeface="Cambria" panose="02040503050406030204" pitchFamily="18" charset="0"/>
                    <a:cs typeface="Courier New" panose="02070309020205020404" pitchFamily="49" charset="0"/>
                  </a:rPr>
                  <a:t>Entropy</a:t>
                </a:r>
                <a:r>
                  <a:rPr lang="en-IN" sz="2800" dirty="0">
                    <a:latin typeface="Cambria" panose="02040503050406030204" pitchFamily="18" charset="0"/>
                    <a:ea typeface="Cambria" panose="02040503050406030204" pitchFamily="18" charset="0"/>
                    <a:cs typeface="Courier New" panose="02070309020205020404" pitchFamily="49" charset="0"/>
                  </a:rPr>
                  <a:t> for Other Attributes After Split</a:t>
                </a:r>
              </a:p>
              <a:p>
                <a:pPr marL="114300" indent="0">
                  <a:buNone/>
                </a:pPr>
                <a:endParaRPr lang="en-IN" sz="800" dirty="0">
                  <a:latin typeface="Cambria" panose="02040503050406030204" pitchFamily="18" charset="0"/>
                  <a:ea typeface="Cambria" panose="02040503050406030204" pitchFamily="18" charset="0"/>
                  <a:cs typeface="Courier New" panose="02070309020205020404" pitchFamily="49" charset="0"/>
                </a:endParaRPr>
              </a:p>
              <a:p>
                <a:pPr marL="114300" indent="0">
                  <a:buNone/>
                </a:pPr>
                <a:endParaRPr lang="en-IN" sz="2400" i="1" dirty="0">
                  <a:latin typeface="Cambria Math" panose="02040503050406030204" pitchFamily="18" charset="0"/>
                  <a:ea typeface="Cambria" panose="02040503050406030204" pitchFamily="18" charset="0"/>
                  <a:cs typeface="Courier New" panose="02070309020205020404" pitchFamily="49" charset="0"/>
                </a:endParaRPr>
              </a:p>
              <a:p>
                <a:pPr marL="114300" indent="0">
                  <a:buNone/>
                </a:pPr>
                <a:endParaRPr lang="en-IN" sz="2400" i="1" dirty="0">
                  <a:latin typeface="Cambria Math" panose="02040503050406030204" pitchFamily="18" charset="0"/>
                  <a:ea typeface="Cambria" panose="02040503050406030204" pitchFamily="18" charset="0"/>
                  <a:cs typeface="Courier New" panose="02070309020205020404" pitchFamily="49" charset="0"/>
                </a:endParaRPr>
              </a:p>
              <a:p>
                <a:pPr marL="114300" indent="0">
                  <a:buNone/>
                </a:pPr>
                <a:endParaRPr lang="en-IN" sz="2400" i="1" dirty="0">
                  <a:latin typeface="Cambria Math" panose="02040503050406030204" pitchFamily="18" charset="0"/>
                  <a:ea typeface="Cambria" panose="02040503050406030204" pitchFamily="18" charset="0"/>
                  <a:cs typeface="Courier New" panose="02070309020205020404" pitchFamily="49" charset="0"/>
                </a:endParaRPr>
              </a:p>
              <a:p>
                <a:pPr marL="114300" indent="0">
                  <a:buNone/>
                </a:pPr>
                <a:endParaRPr lang="en-IN" sz="2400" i="1" dirty="0">
                  <a:latin typeface="Cambria Math" panose="02040503050406030204" pitchFamily="18" charset="0"/>
                  <a:ea typeface="Cambria" panose="02040503050406030204" pitchFamily="18" charset="0"/>
                  <a:cs typeface="Courier New" panose="02070309020205020404" pitchFamily="49" charset="0"/>
                </a:endParaRPr>
              </a:p>
              <a:p>
                <a:pPr marL="114300" indent="0">
                  <a:buNone/>
                </a:pPr>
                <a:endParaRPr lang="en-IN" sz="2400" i="1" dirty="0">
                  <a:latin typeface="Cambria Math" panose="02040503050406030204" pitchFamily="18" charset="0"/>
                  <a:ea typeface="Cambria" panose="02040503050406030204" pitchFamily="18" charset="0"/>
                  <a:cs typeface="Courier New" panose="02070309020205020404" pitchFamily="49" charset="0"/>
                </a:endParaRPr>
              </a:p>
              <a:p>
                <a:pPr marL="114300" indent="0">
                  <a:buNone/>
                </a:pPr>
                <a:endParaRPr lang="en-IN" sz="800" i="1" dirty="0">
                  <a:latin typeface="Cambria Math" panose="02040503050406030204" pitchFamily="18" charset="0"/>
                  <a:ea typeface="Cambria" panose="02040503050406030204" pitchFamily="18" charset="0"/>
                  <a:cs typeface="Courier New" panose="02070309020205020404" pitchFamily="49" charset="0"/>
                </a:endParaRPr>
              </a:p>
              <a:p>
                <a:pPr marL="114300" indent="0">
                  <a:buNone/>
                </a:pPr>
                <a:endParaRPr lang="en-IN" sz="800" i="1" dirty="0">
                  <a:latin typeface="Cambria Math" panose="02040503050406030204" pitchFamily="18" charset="0"/>
                  <a:ea typeface="Cambria" panose="02040503050406030204" pitchFamily="18" charset="0"/>
                  <a:cs typeface="Courier New" panose="02070309020205020404" pitchFamily="49" charset="0"/>
                </a:endParaRPr>
              </a:p>
              <a:p>
                <a:pPr marL="114300" indent="0">
                  <a:buNone/>
                </a:pPr>
                <a:endParaRPr lang="en-IN" sz="800" i="1" dirty="0">
                  <a:latin typeface="Cambria Math" panose="02040503050406030204" pitchFamily="18" charset="0"/>
                  <a:ea typeface="Cambria" panose="02040503050406030204" pitchFamily="18" charset="0"/>
                  <a:cs typeface="Courier New" panose="02070309020205020404" pitchFamily="49" charset="0"/>
                </a:endParaRPr>
              </a:p>
              <a:p>
                <a:pPr marL="114300" indent="0">
                  <a:buNone/>
                </a:pPr>
                <a:endParaRPr lang="en-IN" sz="800" i="1" dirty="0">
                  <a:latin typeface="Cambria Math" panose="02040503050406030204" pitchFamily="18" charset="0"/>
                  <a:ea typeface="Cambria" panose="02040503050406030204" pitchFamily="18" charset="0"/>
                  <a:cs typeface="Courier New" panose="02070309020205020404" pitchFamily="49" charset="0"/>
                </a:endParaRPr>
              </a:p>
              <a:p>
                <a:pPr marL="114300" indent="0">
                  <a:buNone/>
                </a:pPr>
                <a14:m>
                  <m:oMath xmlns:m="http://schemas.openxmlformats.org/officeDocument/2006/math">
                    <m:r>
                      <a:rPr lang="en-IN" sz="2400" i="1">
                        <a:latin typeface="Cambria Math" panose="02040503050406030204" pitchFamily="18" charset="0"/>
                        <a:ea typeface="Cambria" panose="02040503050406030204" pitchFamily="18" charset="0"/>
                        <a:cs typeface="Courier New" panose="02070309020205020404" pitchFamily="49" charset="0"/>
                      </a:rPr>
                      <m:t>𝐸</m:t>
                    </m:r>
                    <m:r>
                      <a:rPr lang="en-IN" sz="2400" i="1">
                        <a:latin typeface="Cambria Math" panose="02040503050406030204" pitchFamily="18" charset="0"/>
                        <a:ea typeface="Cambria" panose="02040503050406030204" pitchFamily="18" charset="0"/>
                        <a:cs typeface="Courier New" panose="02070309020205020404" pitchFamily="49" charset="0"/>
                      </a:rPr>
                      <m:t>(</m:t>
                    </m:r>
                    <m:r>
                      <a:rPr lang="en-IN" sz="2400" i="1">
                        <a:latin typeface="Cambria Math" panose="02040503050406030204" pitchFamily="18" charset="0"/>
                        <a:ea typeface="Cambria" panose="02040503050406030204" pitchFamily="18" charset="0"/>
                        <a:cs typeface="Courier New" panose="02070309020205020404" pitchFamily="49" charset="0"/>
                      </a:rPr>
                      <m:t>𝑃𝑙𝑎𝑦𝐺𝑜𝑙𝑓</m:t>
                    </m:r>
                    <m:r>
                      <a:rPr lang="en-IN" sz="2400" i="1">
                        <a:latin typeface="Cambria Math" panose="02040503050406030204" pitchFamily="18" charset="0"/>
                        <a:ea typeface="Cambria" panose="02040503050406030204" pitchFamily="18" charset="0"/>
                        <a:cs typeface="Courier New" panose="02070309020205020404" pitchFamily="49" charset="0"/>
                      </a:rPr>
                      <m:t>,</m:t>
                    </m:r>
                    <m:r>
                      <a:rPr lang="en-IN" sz="2400" b="0" i="1" smtClean="0">
                        <a:latin typeface="Cambria Math" panose="02040503050406030204" pitchFamily="18" charset="0"/>
                        <a:ea typeface="Cambria" panose="02040503050406030204" pitchFamily="18" charset="0"/>
                        <a:cs typeface="Courier New" panose="02070309020205020404" pitchFamily="49" charset="0"/>
                      </a:rPr>
                      <m:t>𝑊</m:t>
                    </m:r>
                    <m:r>
                      <a:rPr lang="en-IN" sz="2400" i="1">
                        <a:latin typeface="Cambria Math" panose="02040503050406030204" pitchFamily="18" charset="0"/>
                        <a:ea typeface="Cambria" panose="02040503050406030204" pitchFamily="18" charset="0"/>
                        <a:cs typeface="Courier New" panose="02070309020205020404" pitchFamily="49" charset="0"/>
                      </a:rPr>
                      <m:t>𝑖</m:t>
                    </m:r>
                    <m:r>
                      <a:rPr lang="en-IN" sz="2400" b="0" i="1" smtClean="0">
                        <a:latin typeface="Cambria Math" panose="02040503050406030204" pitchFamily="18" charset="0"/>
                        <a:ea typeface="Cambria" panose="02040503050406030204" pitchFamily="18" charset="0"/>
                        <a:cs typeface="Courier New" panose="02070309020205020404" pitchFamily="49" charset="0"/>
                      </a:rPr>
                      <m:t>𝑛</m:t>
                    </m:r>
                    <m:r>
                      <a:rPr lang="en-IN" sz="2400" i="1">
                        <a:latin typeface="Cambria Math" panose="02040503050406030204" pitchFamily="18" charset="0"/>
                        <a:ea typeface="Cambria" panose="02040503050406030204" pitchFamily="18" charset="0"/>
                        <a:cs typeface="Courier New" panose="02070309020205020404" pitchFamily="49" charset="0"/>
                      </a:rPr>
                      <m:t>𝑑𝑦</m:t>
                    </m:r>
                    <m:r>
                      <a:rPr lang="en-IN" sz="2400" i="1" smtClean="0">
                        <a:latin typeface="Cambria Math" panose="02040503050406030204" pitchFamily="18" charset="0"/>
                        <a:ea typeface="Cambria" panose="02040503050406030204" pitchFamily="18" charset="0"/>
                        <a:cs typeface="Courier New" panose="02070309020205020404" pitchFamily="49" charset="0"/>
                      </a:rPr>
                      <m:t>)</m:t>
                    </m:r>
                  </m:oMath>
                </a14:m>
                <a:r>
                  <a:rPr lang="en-IN" sz="2400" dirty="0">
                    <a:latin typeface="Cambria" panose="02040503050406030204" pitchFamily="18" charset="0"/>
                    <a:ea typeface="Cambria" panose="02040503050406030204" pitchFamily="18" charset="0"/>
                    <a:cs typeface="Courier New" panose="02070309020205020404" pitchFamily="49" charset="0"/>
                  </a:rPr>
                  <a:t>	</a:t>
                </a:r>
              </a:p>
              <a:p>
                <a:pPr marL="114300" indent="0">
                  <a:buNone/>
                </a:pPr>
                <a:endParaRPr lang="en-IN" sz="900" dirty="0">
                  <a:latin typeface="Cambria" panose="02040503050406030204" pitchFamily="18" charset="0"/>
                  <a:ea typeface="Cambria" panose="02040503050406030204" pitchFamily="18" charset="0"/>
                  <a:cs typeface="Courier New" panose="02070309020205020404" pitchFamily="49" charset="0"/>
                </a:endParaRPr>
              </a:p>
              <a:p>
                <a:pPr marL="114300" indent="0">
                  <a:buNone/>
                </a:pPr>
                <a:r>
                  <a:rPr lang="en-IN" sz="2400" dirty="0">
                    <a:latin typeface="Cambria" panose="02040503050406030204" pitchFamily="18" charset="0"/>
                    <a:ea typeface="Cambria" panose="02040503050406030204" pitchFamily="18" charset="0"/>
                    <a:cs typeface="Courier New" panose="02070309020205020404" pitchFamily="49" charset="0"/>
                  </a:rPr>
                  <a:t>	</a:t>
                </a:r>
                <a:r>
                  <a:rPr lang="en-IN" sz="2400" dirty="0">
                    <a:latin typeface="Cambria Math" panose="02040503050406030204" pitchFamily="18" charset="0"/>
                    <a:ea typeface="Cambria Math" panose="02040503050406030204" pitchFamily="18" charset="0"/>
                    <a:cs typeface="Courier New" panose="02070309020205020404" pitchFamily="49" charset="0"/>
                  </a:rPr>
                  <a:t>= 𝑃(True) 𝐸(True) + 𝑃(False) 𝐸(False)</a:t>
                </a:r>
              </a:p>
              <a:p>
                <a:pPr marL="114300" indent="0">
                  <a:buNone/>
                </a:pPr>
                <a:endParaRPr lang="en-IN" sz="800" dirty="0">
                  <a:latin typeface="Cambria Math" panose="02040503050406030204" pitchFamily="18" charset="0"/>
                  <a:ea typeface="Cambria Math" panose="02040503050406030204" pitchFamily="18" charset="0"/>
                  <a:cs typeface="Courier New" panose="02070309020205020404" pitchFamily="49" charset="0"/>
                </a:endParaRPr>
              </a:p>
              <a:p>
                <a:pPr marL="114300" indent="0">
                  <a:buNone/>
                </a:pPr>
                <a:r>
                  <a:rPr lang="en-IN" sz="2400" dirty="0">
                    <a:latin typeface="Cambria Math" panose="02040503050406030204" pitchFamily="18" charset="0"/>
                    <a:ea typeface="Cambria Math" panose="02040503050406030204" pitchFamily="18" charset="0"/>
                    <a:cs typeface="Courier New" panose="02070309020205020404" pitchFamily="49" charset="0"/>
                  </a:rPr>
                  <a:t>	= 𝑃(True) 𝐸(3, 3) + 𝑃(False) 𝐸(6, 2)</a:t>
                </a:r>
              </a:p>
              <a:p>
                <a:pPr marL="114300" indent="0">
                  <a:buNone/>
                </a:pPr>
                <a:endParaRPr lang="en-IN" sz="800" dirty="0">
                  <a:latin typeface="Cambria Math" panose="02040503050406030204" pitchFamily="18" charset="0"/>
                  <a:ea typeface="Cambria Math" panose="02040503050406030204" pitchFamily="18" charset="0"/>
                  <a:cs typeface="Courier New" panose="02070309020205020404" pitchFamily="49" charset="0"/>
                </a:endParaRPr>
              </a:p>
              <a:p>
                <a:pPr marL="114300" indent="0">
                  <a:buNone/>
                </a:pPr>
                <a:r>
                  <a:rPr lang="en-IN" sz="2400" dirty="0">
                    <a:latin typeface="Cambria Math" panose="02040503050406030204" pitchFamily="18" charset="0"/>
                    <a:ea typeface="Cambria Math" panose="02040503050406030204" pitchFamily="18" charset="0"/>
                    <a:cs typeface="Courier New" panose="02070309020205020404" pitchFamily="49" charset="0"/>
                  </a:rPr>
                  <a:t>	= </a:t>
                </a:r>
                <a14:m>
                  <m:oMath xmlns:m="http://schemas.openxmlformats.org/officeDocument/2006/math">
                    <m:f>
                      <m:fPr>
                        <m:ctrlPr>
                          <a:rPr lang="en-IN" sz="2400" i="1" dirty="0" smtClean="0">
                            <a:latin typeface="Cambria Math" panose="02040503050406030204" pitchFamily="18" charset="0"/>
                            <a:ea typeface="Cambria Math" panose="02040503050406030204" pitchFamily="18" charset="0"/>
                            <a:cs typeface="Courier New" panose="02070309020205020404" pitchFamily="49" charset="0"/>
                          </a:rPr>
                        </m:ctrlPr>
                      </m:fPr>
                      <m:num>
                        <m:r>
                          <a:rPr lang="en-IN" sz="2400" b="0" i="1" dirty="0" smtClean="0">
                            <a:latin typeface="Cambria Math" panose="02040503050406030204" pitchFamily="18" charset="0"/>
                            <a:ea typeface="Cambria Math" panose="02040503050406030204" pitchFamily="18" charset="0"/>
                            <a:cs typeface="Courier New" panose="02070309020205020404" pitchFamily="49" charset="0"/>
                          </a:rPr>
                          <m:t>6</m:t>
                        </m:r>
                      </m:num>
                      <m:den>
                        <m:r>
                          <a:rPr lang="en-IN" sz="2400" b="0" i="1" dirty="0" smtClean="0">
                            <a:latin typeface="Cambria Math" panose="02040503050406030204" pitchFamily="18" charset="0"/>
                            <a:ea typeface="Cambria Math" panose="02040503050406030204" pitchFamily="18" charset="0"/>
                            <a:cs typeface="Courier New" panose="02070309020205020404" pitchFamily="49" charset="0"/>
                          </a:rPr>
                          <m:t>14</m:t>
                        </m:r>
                      </m:den>
                    </m:f>
                    <m:r>
                      <a:rPr lang="en-IN" sz="2400" i="1" dirty="0" smtClean="0">
                        <a:latin typeface="Cambria Math" panose="02040503050406030204" pitchFamily="18" charset="0"/>
                        <a:ea typeface="Cambria Math" panose="02040503050406030204" pitchFamily="18" charset="0"/>
                        <a:cs typeface="Courier New" panose="02070309020205020404" pitchFamily="49" charset="0"/>
                      </a:rPr>
                      <m:t> </m:t>
                    </m:r>
                  </m:oMath>
                </a14:m>
                <a:r>
                  <a:rPr lang="en-IN" sz="2400" dirty="0">
                    <a:latin typeface="Cambria Math" panose="02040503050406030204" pitchFamily="18" charset="0"/>
                    <a:ea typeface="Cambria Math" panose="02040503050406030204" pitchFamily="18" charset="0"/>
                    <a:cs typeface="Courier New" panose="02070309020205020404" pitchFamily="49" charset="0"/>
                  </a:rPr>
                  <a:t>𝐸(3, 3) + </a:t>
                </a:r>
                <a14:m>
                  <m:oMath xmlns:m="http://schemas.openxmlformats.org/officeDocument/2006/math">
                    <m:f>
                      <m:fPr>
                        <m:ctrlPr>
                          <a:rPr lang="en-IN" sz="2400" i="1" dirty="0">
                            <a:latin typeface="Cambria Math" panose="02040503050406030204" pitchFamily="18" charset="0"/>
                            <a:ea typeface="Cambria Math" panose="02040503050406030204" pitchFamily="18" charset="0"/>
                            <a:cs typeface="Courier New" panose="02070309020205020404" pitchFamily="49" charset="0"/>
                          </a:rPr>
                        </m:ctrlPr>
                      </m:fPr>
                      <m:num>
                        <m:r>
                          <a:rPr lang="en-IN" sz="2400" b="0" i="1" dirty="0" smtClean="0">
                            <a:latin typeface="Cambria Math" panose="02040503050406030204" pitchFamily="18" charset="0"/>
                            <a:ea typeface="Cambria Math" panose="02040503050406030204" pitchFamily="18" charset="0"/>
                            <a:cs typeface="Courier New" panose="02070309020205020404" pitchFamily="49" charset="0"/>
                          </a:rPr>
                          <m:t>8</m:t>
                        </m:r>
                      </m:num>
                      <m:den>
                        <m:r>
                          <a:rPr lang="en-IN" sz="2400" i="1" dirty="0">
                            <a:latin typeface="Cambria Math" panose="02040503050406030204" pitchFamily="18" charset="0"/>
                            <a:ea typeface="Cambria Math" panose="02040503050406030204" pitchFamily="18" charset="0"/>
                            <a:cs typeface="Courier New" panose="02070309020205020404" pitchFamily="49" charset="0"/>
                          </a:rPr>
                          <m:t>14</m:t>
                        </m:r>
                      </m:den>
                    </m:f>
                  </m:oMath>
                </a14:m>
                <a:r>
                  <a:rPr lang="en-IN" sz="2400" dirty="0">
                    <a:latin typeface="Cambria Math" panose="02040503050406030204" pitchFamily="18" charset="0"/>
                    <a:ea typeface="Cambria Math" panose="02040503050406030204" pitchFamily="18" charset="0"/>
                    <a:cs typeface="Courier New" panose="02070309020205020404" pitchFamily="49" charset="0"/>
                  </a:rPr>
                  <a:t> 𝐸(6, 2)</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325562"/>
                <a:ext cx="8915400" cy="5532438"/>
              </a:xfrm>
              <a:blipFill rotWithShape="0">
                <a:blip r:embed="rId2"/>
                <a:stretch>
                  <a:fillRect l="-68" t="-1872" r="-752"/>
                </a:stretch>
              </a:blipFill>
            </p:spPr>
            <p:txBody>
              <a:bodyPr/>
              <a:lstStyle/>
              <a:p>
                <a:r>
                  <a:rPr lang="en-IN">
                    <a:noFill/>
                  </a:rPr>
                  <a:t> </a:t>
                </a:r>
              </a:p>
            </p:txBody>
          </p:sp>
        </mc:Fallback>
      </mc:AlternateContent>
      <p:sp>
        <p:nvSpPr>
          <p:cNvPr id="8" name="TextBox 7"/>
          <p:cNvSpPr txBox="1"/>
          <p:nvPr/>
        </p:nvSpPr>
        <p:spPr>
          <a:xfrm>
            <a:off x="3070619" y="3743325"/>
            <a:ext cx="3078958" cy="3714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Frequency Table for </a:t>
            </a:r>
            <a:r>
              <a:rPr lang="en-IN" b="1" dirty="0">
                <a:solidFill>
                  <a:prstClr val="black"/>
                </a:solidFill>
                <a:latin typeface="Cambria" panose="02040503050406030204" pitchFamily="18" charset="0"/>
                <a:ea typeface="Cambria" panose="02040503050406030204" pitchFamily="18" charset="0"/>
              </a:rPr>
              <a:t>Windy</a:t>
            </a:r>
            <a:endParaRPr kumimoji="0" lang="en-IN" sz="18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endParaRPr>
          </a:p>
        </p:txBody>
      </p:sp>
      <p:pic>
        <p:nvPicPr>
          <p:cNvPr id="4" name="Picture 3"/>
          <p:cNvPicPr>
            <a:picLocks noChangeAspect="1"/>
          </p:cNvPicPr>
          <p:nvPr/>
        </p:nvPicPr>
        <p:blipFill>
          <a:blip r:embed="rId3"/>
          <a:stretch>
            <a:fillRect/>
          </a:stretch>
        </p:blipFill>
        <p:spPr>
          <a:xfrm>
            <a:off x="2019298" y="2075497"/>
            <a:ext cx="5181600" cy="1667828"/>
          </a:xfrm>
          <a:prstGeom prst="rect">
            <a:avLst/>
          </a:prstGeom>
        </p:spPr>
      </p:pic>
    </p:spTree>
    <p:extLst>
      <p:ext uri="{BB962C8B-B14F-4D97-AF65-F5344CB8AC3E}">
        <p14:creationId xmlns:p14="http://schemas.microsoft.com/office/powerpoint/2010/main" val="2931351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6">
              <a:lumMod val="20000"/>
              <a:lumOff val="80000"/>
            </a:schemeClr>
          </a:solidFill>
        </p:spPr>
        <p:txBody>
          <a:bodyPr>
            <a:normAutofit fontScale="90000"/>
          </a:bodyPr>
          <a:lstStyle/>
          <a:p>
            <a:r>
              <a:rPr lang="en-IN" dirty="0">
                <a:latin typeface="Cambria" panose="02040503050406030204" pitchFamily="18" charset="0"/>
              </a:rPr>
              <a:t>Step by Step Procedure for Building a Decision Tree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325562"/>
                <a:ext cx="8915400" cy="5532438"/>
              </a:xfrm>
            </p:spPr>
            <p:txBody>
              <a:bodyPr>
                <a:normAutofit/>
              </a:bodyPr>
              <a:lstStyle/>
              <a:p>
                <a:pPr marL="114300" indent="0">
                  <a:buNone/>
                </a:pPr>
                <a:r>
                  <a:rPr lang="en-IN" sz="2800" b="1" dirty="0">
                    <a:latin typeface="Cambria" panose="02040503050406030204" pitchFamily="18" charset="0"/>
                    <a:ea typeface="Cambria" panose="02040503050406030204" pitchFamily="18" charset="0"/>
                    <a:cs typeface="Courier New" panose="02070309020205020404" pitchFamily="49" charset="0"/>
                  </a:rPr>
                  <a:t>Step 3: </a:t>
                </a:r>
                <a:r>
                  <a:rPr lang="en-IN" sz="2800" dirty="0">
                    <a:latin typeface="Cambria" panose="02040503050406030204" pitchFamily="18" charset="0"/>
                    <a:ea typeface="Cambria" panose="02040503050406030204" pitchFamily="18" charset="0"/>
                    <a:cs typeface="Courier New" panose="02070309020205020404" pitchFamily="49" charset="0"/>
                  </a:rPr>
                  <a:t>Calculate </a:t>
                </a:r>
                <a:r>
                  <a:rPr lang="en-IN" sz="2800" dirty="0">
                    <a:solidFill>
                      <a:srgbClr val="0070C0"/>
                    </a:solidFill>
                    <a:latin typeface="Cambria" panose="02040503050406030204" pitchFamily="18" charset="0"/>
                    <a:ea typeface="Cambria" panose="02040503050406030204" pitchFamily="18" charset="0"/>
                    <a:cs typeface="Courier New" panose="02070309020205020404" pitchFamily="49" charset="0"/>
                  </a:rPr>
                  <a:t>Entropy</a:t>
                </a:r>
                <a:r>
                  <a:rPr lang="en-IN" sz="2800" dirty="0">
                    <a:latin typeface="Cambria" panose="02040503050406030204" pitchFamily="18" charset="0"/>
                    <a:ea typeface="Cambria" panose="02040503050406030204" pitchFamily="18" charset="0"/>
                    <a:cs typeface="Courier New" panose="02070309020205020404" pitchFamily="49" charset="0"/>
                  </a:rPr>
                  <a:t> for Other Attributes After Split</a:t>
                </a:r>
              </a:p>
              <a:p>
                <a:pPr marL="114300" indent="0">
                  <a:buNone/>
                </a:pPr>
                <a:endParaRPr lang="en-IN" sz="800" dirty="0">
                  <a:latin typeface="Cambria" panose="02040503050406030204" pitchFamily="18" charset="0"/>
                  <a:ea typeface="Cambria" panose="02040503050406030204" pitchFamily="18" charset="0"/>
                  <a:cs typeface="Courier New" panose="02070309020205020404" pitchFamily="49" charset="0"/>
                </a:endParaRPr>
              </a:p>
              <a:p>
                <a:pPr marL="114300" indent="0">
                  <a:buNone/>
                </a:pPr>
                <a:endParaRPr lang="en-IN" sz="800" i="1" dirty="0">
                  <a:latin typeface="Cambria Math" panose="02040503050406030204" pitchFamily="18" charset="0"/>
                  <a:ea typeface="Cambria" panose="02040503050406030204" pitchFamily="18" charset="0"/>
                  <a:cs typeface="Courier New" panose="02070309020205020404" pitchFamily="49" charset="0"/>
                </a:endParaRPr>
              </a:p>
              <a:p>
                <a:pPr marL="114300" indent="0">
                  <a:buNone/>
                </a:pPr>
                <a14:m>
                  <m:oMath xmlns:m="http://schemas.openxmlformats.org/officeDocument/2006/math">
                    <m:r>
                      <a:rPr lang="en-IN" sz="2400" i="1">
                        <a:latin typeface="Cambria Math" panose="02040503050406030204" pitchFamily="18" charset="0"/>
                        <a:ea typeface="Cambria" panose="02040503050406030204" pitchFamily="18" charset="0"/>
                        <a:cs typeface="Courier New" panose="02070309020205020404" pitchFamily="49" charset="0"/>
                      </a:rPr>
                      <m:t>𝐸</m:t>
                    </m:r>
                    <m:r>
                      <a:rPr lang="en-IN" sz="2400" i="1">
                        <a:latin typeface="Cambria Math" panose="02040503050406030204" pitchFamily="18" charset="0"/>
                        <a:ea typeface="Cambria" panose="02040503050406030204" pitchFamily="18" charset="0"/>
                        <a:cs typeface="Courier New" panose="02070309020205020404" pitchFamily="49" charset="0"/>
                      </a:rPr>
                      <m:t>(</m:t>
                    </m:r>
                    <m:r>
                      <a:rPr lang="en-IN" sz="2400" i="1">
                        <a:latin typeface="Cambria Math" panose="02040503050406030204" pitchFamily="18" charset="0"/>
                        <a:ea typeface="Cambria" panose="02040503050406030204" pitchFamily="18" charset="0"/>
                        <a:cs typeface="Courier New" panose="02070309020205020404" pitchFamily="49" charset="0"/>
                      </a:rPr>
                      <m:t>𝑃𝑙𝑎𝑦𝐺𝑜𝑙𝑓</m:t>
                    </m:r>
                    <m:r>
                      <a:rPr lang="en-IN" sz="2400" i="1">
                        <a:latin typeface="Cambria Math" panose="02040503050406030204" pitchFamily="18" charset="0"/>
                        <a:ea typeface="Cambria" panose="02040503050406030204" pitchFamily="18" charset="0"/>
                        <a:cs typeface="Courier New" panose="02070309020205020404" pitchFamily="49" charset="0"/>
                      </a:rPr>
                      <m:t>,</m:t>
                    </m:r>
                    <m:r>
                      <a:rPr lang="en-IN" sz="2400" i="1">
                        <a:latin typeface="Cambria Math" panose="02040503050406030204" pitchFamily="18" charset="0"/>
                        <a:ea typeface="Cambria" panose="02040503050406030204" pitchFamily="18" charset="0"/>
                        <a:cs typeface="Courier New" panose="02070309020205020404" pitchFamily="49" charset="0"/>
                      </a:rPr>
                      <m:t>𝑊𝑖𝑛𝑑𝑦</m:t>
                    </m:r>
                    <m:r>
                      <a:rPr lang="en-IN" sz="2400" i="1">
                        <a:latin typeface="Cambria Math" panose="02040503050406030204" pitchFamily="18" charset="0"/>
                        <a:ea typeface="Cambria" panose="02040503050406030204" pitchFamily="18" charset="0"/>
                        <a:cs typeface="Courier New" panose="02070309020205020404" pitchFamily="49" charset="0"/>
                      </a:rPr>
                      <m:t>)</m:t>
                    </m:r>
                  </m:oMath>
                </a14:m>
                <a:r>
                  <a:rPr lang="en-IN" sz="2400" dirty="0">
                    <a:latin typeface="Cambria" panose="02040503050406030204" pitchFamily="18" charset="0"/>
                    <a:ea typeface="Cambria" panose="02040503050406030204" pitchFamily="18" charset="0"/>
                    <a:cs typeface="Courier New" panose="02070309020205020404" pitchFamily="49" charset="0"/>
                  </a:rPr>
                  <a:t>	</a:t>
                </a:r>
              </a:p>
              <a:p>
                <a:pPr marL="114300" indent="0">
                  <a:buNone/>
                </a:pPr>
                <a:endParaRPr lang="en-IN" sz="900" dirty="0">
                  <a:latin typeface="Cambria" panose="02040503050406030204" pitchFamily="18" charset="0"/>
                  <a:ea typeface="Cambria" panose="02040503050406030204" pitchFamily="18" charset="0"/>
                  <a:cs typeface="Courier New" panose="02070309020205020404" pitchFamily="49" charset="0"/>
                </a:endParaRPr>
              </a:p>
              <a:p>
                <a:pPr marL="114300" indent="0">
                  <a:buNone/>
                </a:pPr>
                <a:r>
                  <a:rPr lang="en-IN" sz="2400" dirty="0">
                    <a:latin typeface="Cambria Math" panose="02040503050406030204" pitchFamily="18" charset="0"/>
                    <a:ea typeface="Cambria Math" panose="02040503050406030204" pitchFamily="18" charset="0"/>
                    <a:cs typeface="Courier New" panose="02070309020205020404" pitchFamily="49" charset="0"/>
                  </a:rPr>
                  <a:t>     = 𝑃(True) 𝐸(True) + 𝑃(False) 𝐸(False)</a:t>
                </a:r>
              </a:p>
              <a:p>
                <a:pPr marL="114300" indent="0">
                  <a:buNone/>
                </a:pPr>
                <a:endParaRPr lang="en-IN" sz="800" dirty="0">
                  <a:latin typeface="Cambria Math" panose="02040503050406030204" pitchFamily="18" charset="0"/>
                  <a:ea typeface="Cambria Math" panose="02040503050406030204" pitchFamily="18" charset="0"/>
                  <a:cs typeface="Courier New" panose="02070309020205020404" pitchFamily="49" charset="0"/>
                </a:endParaRPr>
              </a:p>
              <a:p>
                <a:pPr marL="114300" indent="0">
                  <a:buNone/>
                </a:pPr>
                <a:r>
                  <a:rPr lang="en-IN" sz="2400" dirty="0">
                    <a:latin typeface="Cambria Math" panose="02040503050406030204" pitchFamily="18" charset="0"/>
                    <a:ea typeface="Cambria Math" panose="02040503050406030204" pitchFamily="18" charset="0"/>
                    <a:cs typeface="Courier New" panose="02070309020205020404" pitchFamily="49" charset="0"/>
                  </a:rPr>
                  <a:t>     = 𝑃(True) 𝐸(3, 3) + 𝑃(False) 𝐸(6, 2)</a:t>
                </a:r>
              </a:p>
              <a:p>
                <a:pPr marL="114300" indent="0">
                  <a:buNone/>
                </a:pPr>
                <a:endParaRPr lang="en-IN" sz="800" dirty="0">
                  <a:latin typeface="Cambria Math" panose="02040503050406030204" pitchFamily="18" charset="0"/>
                  <a:ea typeface="Cambria Math" panose="02040503050406030204" pitchFamily="18" charset="0"/>
                  <a:cs typeface="Courier New" panose="02070309020205020404" pitchFamily="49" charset="0"/>
                </a:endParaRPr>
              </a:p>
              <a:p>
                <a:pPr marL="114300" indent="0">
                  <a:buNone/>
                </a:pPr>
                <a:r>
                  <a:rPr lang="en-IN" sz="2400" dirty="0">
                    <a:latin typeface="Cambria Math" panose="02040503050406030204" pitchFamily="18" charset="0"/>
                    <a:ea typeface="Cambria Math" panose="02040503050406030204" pitchFamily="18" charset="0"/>
                    <a:cs typeface="Courier New" panose="02070309020205020404" pitchFamily="49" charset="0"/>
                  </a:rPr>
                  <a:t>     = </a:t>
                </a:r>
                <a14:m>
                  <m:oMath xmlns:m="http://schemas.openxmlformats.org/officeDocument/2006/math">
                    <m:f>
                      <m:fPr>
                        <m:ctrlPr>
                          <a:rPr lang="en-IN" sz="2400" i="1" dirty="0">
                            <a:latin typeface="Cambria Math" panose="02040503050406030204" pitchFamily="18" charset="0"/>
                            <a:ea typeface="Cambria Math" panose="02040503050406030204" pitchFamily="18" charset="0"/>
                            <a:cs typeface="Courier New" panose="02070309020205020404" pitchFamily="49" charset="0"/>
                          </a:rPr>
                        </m:ctrlPr>
                      </m:fPr>
                      <m:num>
                        <m:r>
                          <a:rPr lang="en-IN" sz="2400" i="1" dirty="0">
                            <a:latin typeface="Cambria Math" panose="02040503050406030204" pitchFamily="18" charset="0"/>
                            <a:ea typeface="Cambria Math" panose="02040503050406030204" pitchFamily="18" charset="0"/>
                            <a:cs typeface="Courier New" panose="02070309020205020404" pitchFamily="49" charset="0"/>
                          </a:rPr>
                          <m:t>6</m:t>
                        </m:r>
                      </m:num>
                      <m:den>
                        <m:r>
                          <a:rPr lang="en-IN" sz="2400" i="1" dirty="0">
                            <a:latin typeface="Cambria Math" panose="02040503050406030204" pitchFamily="18" charset="0"/>
                            <a:ea typeface="Cambria Math" panose="02040503050406030204" pitchFamily="18" charset="0"/>
                            <a:cs typeface="Courier New" panose="02070309020205020404" pitchFamily="49" charset="0"/>
                          </a:rPr>
                          <m:t>14</m:t>
                        </m:r>
                      </m:den>
                    </m:f>
                    <m:r>
                      <a:rPr lang="en-IN" sz="2400" i="1" dirty="0">
                        <a:latin typeface="Cambria Math" panose="02040503050406030204" pitchFamily="18" charset="0"/>
                        <a:ea typeface="Cambria Math" panose="02040503050406030204" pitchFamily="18" charset="0"/>
                        <a:cs typeface="Courier New" panose="02070309020205020404" pitchFamily="49" charset="0"/>
                      </a:rPr>
                      <m:t> </m:t>
                    </m:r>
                  </m:oMath>
                </a14:m>
                <a:r>
                  <a:rPr lang="en-IN" sz="2400" dirty="0">
                    <a:latin typeface="Cambria Math" panose="02040503050406030204" pitchFamily="18" charset="0"/>
                    <a:ea typeface="Cambria Math" panose="02040503050406030204" pitchFamily="18" charset="0"/>
                    <a:cs typeface="Courier New" panose="02070309020205020404" pitchFamily="49" charset="0"/>
                  </a:rPr>
                  <a:t>𝐸(3, 3) + </a:t>
                </a:r>
                <a14:m>
                  <m:oMath xmlns:m="http://schemas.openxmlformats.org/officeDocument/2006/math">
                    <m:f>
                      <m:fPr>
                        <m:ctrlPr>
                          <a:rPr lang="en-IN" sz="2400" i="1" dirty="0">
                            <a:latin typeface="Cambria Math" panose="02040503050406030204" pitchFamily="18" charset="0"/>
                            <a:ea typeface="Cambria Math" panose="02040503050406030204" pitchFamily="18" charset="0"/>
                            <a:cs typeface="Courier New" panose="02070309020205020404" pitchFamily="49" charset="0"/>
                          </a:rPr>
                        </m:ctrlPr>
                      </m:fPr>
                      <m:num>
                        <m:r>
                          <a:rPr lang="en-IN" sz="2400" i="1" dirty="0">
                            <a:latin typeface="Cambria Math" panose="02040503050406030204" pitchFamily="18" charset="0"/>
                            <a:ea typeface="Cambria Math" panose="02040503050406030204" pitchFamily="18" charset="0"/>
                            <a:cs typeface="Courier New" panose="02070309020205020404" pitchFamily="49" charset="0"/>
                          </a:rPr>
                          <m:t>8</m:t>
                        </m:r>
                      </m:num>
                      <m:den>
                        <m:r>
                          <a:rPr lang="en-IN" sz="2400" i="1" dirty="0">
                            <a:latin typeface="Cambria Math" panose="02040503050406030204" pitchFamily="18" charset="0"/>
                            <a:ea typeface="Cambria Math" panose="02040503050406030204" pitchFamily="18" charset="0"/>
                            <a:cs typeface="Courier New" panose="02070309020205020404" pitchFamily="49" charset="0"/>
                          </a:rPr>
                          <m:t>14</m:t>
                        </m:r>
                      </m:den>
                    </m:f>
                  </m:oMath>
                </a14:m>
                <a:r>
                  <a:rPr lang="en-IN" sz="2400" dirty="0">
                    <a:latin typeface="Cambria Math" panose="02040503050406030204" pitchFamily="18" charset="0"/>
                    <a:ea typeface="Cambria Math" panose="02040503050406030204" pitchFamily="18" charset="0"/>
                    <a:cs typeface="Courier New" panose="02070309020205020404" pitchFamily="49" charset="0"/>
                  </a:rPr>
                  <a:t> 𝐸(6, 2)</a:t>
                </a:r>
              </a:p>
              <a:p>
                <a:pPr marL="114300" indent="0">
                  <a:buNone/>
                </a:pPr>
                <a:endParaRPr lang="en-IN" sz="800" dirty="0">
                  <a:latin typeface="Cambria Math" panose="02040503050406030204" pitchFamily="18" charset="0"/>
                  <a:ea typeface="Cambria Math" panose="02040503050406030204" pitchFamily="18" charset="0"/>
                  <a:cs typeface="Courier New" panose="02070309020205020404" pitchFamily="49" charset="0"/>
                </a:endParaRPr>
              </a:p>
              <a:p>
                <a:pPr marL="114300" indent="0">
                  <a:buNone/>
                </a:pPr>
                <a:r>
                  <a:rPr lang="en-IN" sz="2400" dirty="0">
                    <a:latin typeface="Cambria Math" panose="02040503050406030204" pitchFamily="18" charset="0"/>
                    <a:ea typeface="Cambria Math" panose="02040503050406030204" pitchFamily="18" charset="0"/>
                    <a:cs typeface="Courier New" panose="02070309020205020404" pitchFamily="49" charset="0"/>
                  </a:rPr>
                  <a:t>     =</a:t>
                </a:r>
                <a14:m>
                  <m:oMath xmlns:m="http://schemas.openxmlformats.org/officeDocument/2006/math">
                    <m:d>
                      <m:dPr>
                        <m:begChr m:val="["/>
                        <m:endChr m:val="]"/>
                        <m:ctrlPr>
                          <a:rPr lang="en-IN" sz="2400" i="1" dirty="0" smtClean="0">
                            <a:latin typeface="Cambria Math" panose="02040503050406030204" pitchFamily="18" charset="0"/>
                            <a:ea typeface="Cambria Math" panose="02040503050406030204" pitchFamily="18" charset="0"/>
                            <a:cs typeface="Courier New" panose="02070309020205020404" pitchFamily="49" charset="0"/>
                          </a:rPr>
                        </m:ctrlPr>
                      </m:dPr>
                      <m:e>
                        <m:f>
                          <m:fPr>
                            <m:ctrlPr>
                              <a:rPr lang="en-IN" sz="2400" i="1" dirty="0">
                                <a:latin typeface="Cambria Math" panose="02040503050406030204" pitchFamily="18" charset="0"/>
                                <a:ea typeface="Cambria Math" panose="02040503050406030204" pitchFamily="18" charset="0"/>
                                <a:cs typeface="Courier New" panose="02070309020205020404" pitchFamily="49" charset="0"/>
                              </a:rPr>
                            </m:ctrlPr>
                          </m:fPr>
                          <m:num>
                            <m:r>
                              <a:rPr lang="en-IN" sz="2400" i="1" dirty="0">
                                <a:latin typeface="Cambria Math" panose="02040503050406030204" pitchFamily="18" charset="0"/>
                                <a:ea typeface="Cambria Math" panose="02040503050406030204" pitchFamily="18" charset="0"/>
                                <a:cs typeface="Courier New" panose="02070309020205020404" pitchFamily="49" charset="0"/>
                              </a:rPr>
                              <m:t>6</m:t>
                            </m:r>
                          </m:num>
                          <m:den>
                            <m:r>
                              <a:rPr lang="en-IN" sz="2400" i="1" dirty="0">
                                <a:latin typeface="Cambria Math" panose="02040503050406030204" pitchFamily="18" charset="0"/>
                                <a:ea typeface="Cambria Math" panose="02040503050406030204" pitchFamily="18" charset="0"/>
                                <a:cs typeface="Courier New" panose="02070309020205020404" pitchFamily="49" charset="0"/>
                              </a:rPr>
                              <m:t>14</m:t>
                            </m:r>
                          </m:den>
                        </m:f>
                        <m:r>
                          <a:rPr lang="en-IN" sz="2400" i="1" dirty="0">
                            <a:latin typeface="Cambria Math" panose="02040503050406030204" pitchFamily="18" charset="0"/>
                            <a:ea typeface="Cambria Math" panose="02040503050406030204" pitchFamily="18" charset="0"/>
                            <a:cs typeface="Courier New" panose="02070309020205020404" pitchFamily="49" charset="0"/>
                          </a:rPr>
                          <m:t> ∗</m:t>
                        </m:r>
                        <m:d>
                          <m:dPr>
                            <m:begChr m:val="{"/>
                            <m:endChr m:val="}"/>
                            <m:ctrlPr>
                              <a:rPr lang="en-IN" sz="2400" i="1" dirty="0">
                                <a:latin typeface="Cambria Math" panose="02040503050406030204" pitchFamily="18" charset="0"/>
                                <a:ea typeface="Cambria Math" panose="02040503050406030204" pitchFamily="18" charset="0"/>
                                <a:cs typeface="Courier New" panose="02070309020205020404" pitchFamily="49" charset="0"/>
                              </a:rPr>
                            </m:ctrlPr>
                          </m:dPr>
                          <m:e>
                            <m:r>
                              <a:rPr lang="en-IN" sz="2400" i="1" dirty="0">
                                <a:latin typeface="Cambria Math" panose="02040503050406030204" pitchFamily="18" charset="0"/>
                                <a:ea typeface="Cambria Math" panose="02040503050406030204" pitchFamily="18" charset="0"/>
                                <a:cs typeface="Courier New" panose="02070309020205020404" pitchFamily="49" charset="0"/>
                              </a:rPr>
                              <m:t>−</m:t>
                            </m:r>
                            <m:d>
                              <m:dPr>
                                <m:ctrlPr>
                                  <a:rPr lang="en-IN" sz="2400" i="1" dirty="0">
                                    <a:latin typeface="Cambria Math" panose="02040503050406030204" pitchFamily="18" charset="0"/>
                                    <a:ea typeface="Cambria Math" panose="02040503050406030204" pitchFamily="18" charset="0"/>
                                    <a:cs typeface="Courier New" panose="02070309020205020404" pitchFamily="49" charset="0"/>
                                  </a:rPr>
                                </m:ctrlPr>
                              </m:dPr>
                              <m:e>
                                <m:f>
                                  <m:fPr>
                                    <m:ctrlPr>
                                      <a:rPr lang="en-IN" sz="2400" i="1">
                                        <a:latin typeface="Cambria Math" panose="02040503050406030204" pitchFamily="18" charset="0"/>
                                        <a:ea typeface="Cambria Math" panose="02040503050406030204" pitchFamily="18" charset="0"/>
                                        <a:cs typeface="Courier New" panose="02070309020205020404" pitchFamily="49" charset="0"/>
                                      </a:rPr>
                                    </m:ctrlPr>
                                  </m:fPr>
                                  <m:num>
                                    <m:r>
                                      <a:rPr lang="en-IN" sz="2400" i="1">
                                        <a:latin typeface="Cambria Math" panose="02040503050406030204" pitchFamily="18" charset="0"/>
                                        <a:ea typeface="Cambria Math" panose="02040503050406030204" pitchFamily="18" charset="0"/>
                                        <a:cs typeface="Courier New" panose="02070309020205020404" pitchFamily="49" charset="0"/>
                                      </a:rPr>
                                      <m:t>3</m:t>
                                    </m:r>
                                  </m:num>
                                  <m:den>
                                    <m:r>
                                      <a:rPr lang="en-IN" sz="2400" i="1">
                                        <a:latin typeface="Cambria Math" panose="02040503050406030204" pitchFamily="18" charset="0"/>
                                        <a:ea typeface="Cambria Math" panose="02040503050406030204" pitchFamily="18" charset="0"/>
                                        <a:cs typeface="Courier New" panose="02070309020205020404" pitchFamily="49" charset="0"/>
                                      </a:rPr>
                                      <m:t>6</m:t>
                                    </m:r>
                                  </m:den>
                                </m:f>
                                <m:func>
                                  <m:funcPr>
                                    <m:ctrlPr>
                                      <a:rPr lang="en-IN" sz="2400" i="1">
                                        <a:latin typeface="Cambria Math" panose="02040503050406030204" pitchFamily="18" charset="0"/>
                                        <a:ea typeface="Cambria Math" panose="02040503050406030204" pitchFamily="18" charset="0"/>
                                        <a:cs typeface="Courier New" panose="02070309020205020404" pitchFamily="49" charset="0"/>
                                      </a:rPr>
                                    </m:ctrlPr>
                                  </m:funcPr>
                                  <m:fName>
                                    <m:r>
                                      <m:rPr>
                                        <m:sty m:val="p"/>
                                      </m:rPr>
                                      <a:rPr lang="en-IN" sz="2400">
                                        <a:latin typeface="Cambria Math" panose="02040503050406030204" pitchFamily="18" charset="0"/>
                                        <a:ea typeface="Cambria Math" panose="02040503050406030204" pitchFamily="18" charset="0"/>
                                        <a:cs typeface="Courier New" panose="02070309020205020404" pitchFamily="49" charset="0"/>
                                      </a:rPr>
                                      <m:t>log</m:t>
                                    </m:r>
                                  </m:fName>
                                  <m:e>
                                    <m:f>
                                      <m:fPr>
                                        <m:ctrlPr>
                                          <a:rPr lang="en-IN" sz="2400" i="1">
                                            <a:latin typeface="Cambria Math" panose="02040503050406030204" pitchFamily="18" charset="0"/>
                                            <a:ea typeface="Cambria Math" panose="02040503050406030204" pitchFamily="18" charset="0"/>
                                            <a:cs typeface="Courier New" panose="02070309020205020404" pitchFamily="49" charset="0"/>
                                          </a:rPr>
                                        </m:ctrlPr>
                                      </m:fPr>
                                      <m:num>
                                        <m:r>
                                          <a:rPr lang="en-IN" sz="2400" i="1">
                                            <a:latin typeface="Cambria Math" panose="02040503050406030204" pitchFamily="18" charset="0"/>
                                            <a:ea typeface="Cambria Math" panose="02040503050406030204" pitchFamily="18" charset="0"/>
                                            <a:cs typeface="Courier New" panose="02070309020205020404" pitchFamily="49" charset="0"/>
                                          </a:rPr>
                                          <m:t>3</m:t>
                                        </m:r>
                                      </m:num>
                                      <m:den>
                                        <m:r>
                                          <a:rPr lang="en-IN" sz="2400" i="1">
                                            <a:latin typeface="Cambria Math" panose="02040503050406030204" pitchFamily="18" charset="0"/>
                                            <a:ea typeface="Cambria Math" panose="02040503050406030204" pitchFamily="18" charset="0"/>
                                            <a:cs typeface="Courier New" panose="02070309020205020404" pitchFamily="49" charset="0"/>
                                          </a:rPr>
                                          <m:t>6</m:t>
                                        </m:r>
                                      </m:den>
                                    </m:f>
                                  </m:e>
                                </m:func>
                              </m:e>
                            </m:d>
                            <m:r>
                              <a:rPr lang="en-IN" sz="2400" i="1" dirty="0">
                                <a:latin typeface="Cambria Math" panose="02040503050406030204" pitchFamily="18" charset="0"/>
                                <a:ea typeface="Cambria Math" panose="02040503050406030204" pitchFamily="18" charset="0"/>
                                <a:cs typeface="Courier New" panose="02070309020205020404" pitchFamily="49" charset="0"/>
                              </a:rPr>
                              <m:t>−</m:t>
                            </m:r>
                            <m:d>
                              <m:dPr>
                                <m:ctrlPr>
                                  <a:rPr lang="en-IN" sz="2400" i="1" dirty="0">
                                    <a:latin typeface="Cambria Math" panose="02040503050406030204" pitchFamily="18" charset="0"/>
                                    <a:ea typeface="Cambria Math" panose="02040503050406030204" pitchFamily="18" charset="0"/>
                                    <a:cs typeface="Courier New" panose="02070309020205020404" pitchFamily="49" charset="0"/>
                                  </a:rPr>
                                </m:ctrlPr>
                              </m:dPr>
                              <m:e>
                                <m:f>
                                  <m:fPr>
                                    <m:ctrlPr>
                                      <a:rPr lang="en-IN" sz="2400" i="1">
                                        <a:latin typeface="Cambria Math" panose="02040503050406030204" pitchFamily="18" charset="0"/>
                                        <a:ea typeface="Cambria Math" panose="02040503050406030204" pitchFamily="18" charset="0"/>
                                        <a:cs typeface="Courier New" panose="02070309020205020404" pitchFamily="49" charset="0"/>
                                      </a:rPr>
                                    </m:ctrlPr>
                                  </m:fPr>
                                  <m:num>
                                    <m:r>
                                      <a:rPr lang="en-IN" sz="2400" i="1">
                                        <a:latin typeface="Cambria Math" panose="02040503050406030204" pitchFamily="18" charset="0"/>
                                        <a:ea typeface="Cambria Math" panose="02040503050406030204" pitchFamily="18" charset="0"/>
                                        <a:cs typeface="Courier New" panose="02070309020205020404" pitchFamily="49" charset="0"/>
                                      </a:rPr>
                                      <m:t>3</m:t>
                                    </m:r>
                                  </m:num>
                                  <m:den>
                                    <m:r>
                                      <a:rPr lang="en-IN" sz="2400" i="1">
                                        <a:latin typeface="Cambria Math" panose="02040503050406030204" pitchFamily="18" charset="0"/>
                                        <a:ea typeface="Cambria Math" panose="02040503050406030204" pitchFamily="18" charset="0"/>
                                        <a:cs typeface="Courier New" panose="02070309020205020404" pitchFamily="49" charset="0"/>
                                      </a:rPr>
                                      <m:t>6</m:t>
                                    </m:r>
                                  </m:den>
                                </m:f>
                                <m:func>
                                  <m:funcPr>
                                    <m:ctrlPr>
                                      <a:rPr lang="en-IN" sz="2400" i="1">
                                        <a:latin typeface="Cambria Math" panose="02040503050406030204" pitchFamily="18" charset="0"/>
                                        <a:ea typeface="Cambria Math" panose="02040503050406030204" pitchFamily="18" charset="0"/>
                                        <a:cs typeface="Courier New" panose="02070309020205020404" pitchFamily="49" charset="0"/>
                                      </a:rPr>
                                    </m:ctrlPr>
                                  </m:funcPr>
                                  <m:fName>
                                    <m:r>
                                      <m:rPr>
                                        <m:sty m:val="p"/>
                                      </m:rPr>
                                      <a:rPr lang="en-IN" sz="2400">
                                        <a:latin typeface="Cambria Math" panose="02040503050406030204" pitchFamily="18" charset="0"/>
                                        <a:ea typeface="Cambria Math" panose="02040503050406030204" pitchFamily="18" charset="0"/>
                                        <a:cs typeface="Courier New" panose="02070309020205020404" pitchFamily="49" charset="0"/>
                                      </a:rPr>
                                      <m:t>log</m:t>
                                    </m:r>
                                  </m:fName>
                                  <m:e>
                                    <m:f>
                                      <m:fPr>
                                        <m:ctrlPr>
                                          <a:rPr lang="en-IN" sz="2400" i="1">
                                            <a:latin typeface="Cambria Math" panose="02040503050406030204" pitchFamily="18" charset="0"/>
                                            <a:ea typeface="Cambria Math" panose="02040503050406030204" pitchFamily="18" charset="0"/>
                                            <a:cs typeface="Courier New" panose="02070309020205020404" pitchFamily="49" charset="0"/>
                                          </a:rPr>
                                        </m:ctrlPr>
                                      </m:fPr>
                                      <m:num>
                                        <m:r>
                                          <a:rPr lang="en-IN" sz="2400" i="1">
                                            <a:latin typeface="Cambria Math" panose="02040503050406030204" pitchFamily="18" charset="0"/>
                                            <a:ea typeface="Cambria Math" panose="02040503050406030204" pitchFamily="18" charset="0"/>
                                            <a:cs typeface="Courier New" panose="02070309020205020404" pitchFamily="49" charset="0"/>
                                          </a:rPr>
                                          <m:t>3</m:t>
                                        </m:r>
                                      </m:num>
                                      <m:den>
                                        <m:r>
                                          <a:rPr lang="en-IN" sz="2400" i="1">
                                            <a:latin typeface="Cambria Math" panose="02040503050406030204" pitchFamily="18" charset="0"/>
                                            <a:ea typeface="Cambria Math" panose="02040503050406030204" pitchFamily="18" charset="0"/>
                                            <a:cs typeface="Courier New" panose="02070309020205020404" pitchFamily="49" charset="0"/>
                                          </a:rPr>
                                          <m:t>6</m:t>
                                        </m:r>
                                      </m:den>
                                    </m:f>
                                  </m:e>
                                </m:func>
                              </m:e>
                            </m:d>
                          </m:e>
                        </m:d>
                      </m:e>
                    </m:d>
                  </m:oMath>
                </a14:m>
                <a:r>
                  <a:rPr lang="en-IN" sz="2400" dirty="0">
                    <a:latin typeface="Cambria Math" panose="02040503050406030204" pitchFamily="18" charset="0"/>
                    <a:ea typeface="Cambria Math" panose="02040503050406030204" pitchFamily="18" charset="0"/>
                    <a:cs typeface="Courier New" panose="02070309020205020404" pitchFamily="49" charset="0"/>
                  </a:rPr>
                  <a:t> +</a:t>
                </a:r>
                <a14:m>
                  <m:oMath xmlns:m="http://schemas.openxmlformats.org/officeDocument/2006/math">
                    <m:d>
                      <m:dPr>
                        <m:begChr m:val="["/>
                        <m:endChr m:val="]"/>
                        <m:ctrlPr>
                          <a:rPr lang="en-IN" sz="2400" i="1" dirty="0" smtClean="0">
                            <a:latin typeface="Cambria Math" panose="02040503050406030204" pitchFamily="18" charset="0"/>
                            <a:ea typeface="Cambria Math" panose="02040503050406030204" pitchFamily="18" charset="0"/>
                            <a:cs typeface="Courier New" panose="02070309020205020404" pitchFamily="49" charset="0"/>
                          </a:rPr>
                        </m:ctrlPr>
                      </m:dPr>
                      <m:e>
                        <m:f>
                          <m:fPr>
                            <m:ctrlPr>
                              <a:rPr lang="en-IN" sz="2400" i="1" dirty="0">
                                <a:latin typeface="Cambria Math" panose="02040503050406030204" pitchFamily="18" charset="0"/>
                                <a:ea typeface="Cambria Math" panose="02040503050406030204" pitchFamily="18" charset="0"/>
                                <a:cs typeface="Courier New" panose="02070309020205020404" pitchFamily="49" charset="0"/>
                              </a:rPr>
                            </m:ctrlPr>
                          </m:fPr>
                          <m:num>
                            <m:r>
                              <a:rPr lang="en-IN" sz="2400" i="1" dirty="0">
                                <a:latin typeface="Cambria Math" panose="02040503050406030204" pitchFamily="18" charset="0"/>
                                <a:ea typeface="Cambria Math" panose="02040503050406030204" pitchFamily="18" charset="0"/>
                                <a:cs typeface="Courier New" panose="02070309020205020404" pitchFamily="49" charset="0"/>
                              </a:rPr>
                              <m:t>8</m:t>
                            </m:r>
                          </m:num>
                          <m:den>
                            <m:r>
                              <a:rPr lang="en-IN" sz="2400" i="1" dirty="0">
                                <a:latin typeface="Cambria Math" panose="02040503050406030204" pitchFamily="18" charset="0"/>
                                <a:ea typeface="Cambria Math" panose="02040503050406030204" pitchFamily="18" charset="0"/>
                                <a:cs typeface="Courier New" panose="02070309020205020404" pitchFamily="49" charset="0"/>
                              </a:rPr>
                              <m:t>14</m:t>
                            </m:r>
                          </m:den>
                        </m:f>
                        <m:r>
                          <m:rPr>
                            <m:nor/>
                          </m:rPr>
                          <a:rPr lang="en-IN" sz="2400" dirty="0">
                            <a:latin typeface="Cambria Math" panose="02040503050406030204" pitchFamily="18" charset="0"/>
                            <a:ea typeface="Cambria Math" panose="02040503050406030204" pitchFamily="18" charset="0"/>
                            <a:cs typeface="Courier New" panose="02070309020205020404" pitchFamily="49" charset="0"/>
                          </a:rPr>
                          <m:t> </m:t>
                        </m:r>
                        <m:r>
                          <a:rPr lang="en-IN" sz="2400" i="1" dirty="0">
                            <a:latin typeface="Cambria Math" panose="02040503050406030204" pitchFamily="18" charset="0"/>
                            <a:ea typeface="Cambria Math" panose="02040503050406030204" pitchFamily="18" charset="0"/>
                            <a:cs typeface="Courier New" panose="02070309020205020404" pitchFamily="49" charset="0"/>
                          </a:rPr>
                          <m:t>∗</m:t>
                        </m:r>
                        <m:d>
                          <m:dPr>
                            <m:begChr m:val="{"/>
                            <m:endChr m:val="}"/>
                            <m:ctrlPr>
                              <a:rPr lang="en-IN" sz="2400" i="1" dirty="0">
                                <a:latin typeface="Cambria Math" panose="02040503050406030204" pitchFamily="18" charset="0"/>
                                <a:ea typeface="Cambria Math" panose="02040503050406030204" pitchFamily="18" charset="0"/>
                                <a:cs typeface="Courier New" panose="02070309020205020404" pitchFamily="49" charset="0"/>
                              </a:rPr>
                            </m:ctrlPr>
                          </m:dPr>
                          <m:e>
                            <m:r>
                              <a:rPr lang="en-IN" sz="2400" i="1" dirty="0">
                                <a:latin typeface="Cambria Math" panose="02040503050406030204" pitchFamily="18" charset="0"/>
                                <a:ea typeface="Cambria Math" panose="02040503050406030204" pitchFamily="18" charset="0"/>
                                <a:cs typeface="Courier New" panose="02070309020205020404" pitchFamily="49" charset="0"/>
                              </a:rPr>
                              <m:t>−</m:t>
                            </m:r>
                            <m:d>
                              <m:dPr>
                                <m:ctrlPr>
                                  <a:rPr lang="en-IN" sz="2400" i="1" dirty="0">
                                    <a:latin typeface="Cambria Math" panose="02040503050406030204" pitchFamily="18" charset="0"/>
                                    <a:ea typeface="Cambria Math" panose="02040503050406030204" pitchFamily="18" charset="0"/>
                                    <a:cs typeface="Courier New" panose="02070309020205020404" pitchFamily="49" charset="0"/>
                                  </a:rPr>
                                </m:ctrlPr>
                              </m:dPr>
                              <m:e>
                                <m:f>
                                  <m:fPr>
                                    <m:ctrlPr>
                                      <a:rPr lang="en-IN" sz="2400" i="1">
                                        <a:latin typeface="Cambria Math" panose="02040503050406030204" pitchFamily="18" charset="0"/>
                                        <a:ea typeface="Cambria Math" panose="02040503050406030204" pitchFamily="18" charset="0"/>
                                        <a:cs typeface="Courier New" panose="02070309020205020404" pitchFamily="49" charset="0"/>
                                      </a:rPr>
                                    </m:ctrlPr>
                                  </m:fPr>
                                  <m:num>
                                    <m:r>
                                      <a:rPr lang="en-IN" sz="2400" i="1">
                                        <a:latin typeface="Cambria Math" panose="02040503050406030204" pitchFamily="18" charset="0"/>
                                        <a:ea typeface="Cambria Math" panose="02040503050406030204" pitchFamily="18" charset="0"/>
                                        <a:cs typeface="Courier New" panose="02070309020205020404" pitchFamily="49" charset="0"/>
                                      </a:rPr>
                                      <m:t>6</m:t>
                                    </m:r>
                                  </m:num>
                                  <m:den>
                                    <m:r>
                                      <a:rPr lang="en-IN" sz="2400" i="1">
                                        <a:latin typeface="Cambria Math" panose="02040503050406030204" pitchFamily="18" charset="0"/>
                                        <a:ea typeface="Cambria Math" panose="02040503050406030204" pitchFamily="18" charset="0"/>
                                        <a:cs typeface="Courier New" panose="02070309020205020404" pitchFamily="49" charset="0"/>
                                      </a:rPr>
                                      <m:t>8</m:t>
                                    </m:r>
                                  </m:den>
                                </m:f>
                                <m:func>
                                  <m:funcPr>
                                    <m:ctrlPr>
                                      <a:rPr lang="en-IN" sz="2400" i="1">
                                        <a:latin typeface="Cambria Math" panose="02040503050406030204" pitchFamily="18" charset="0"/>
                                        <a:ea typeface="Cambria Math" panose="02040503050406030204" pitchFamily="18" charset="0"/>
                                        <a:cs typeface="Courier New" panose="02070309020205020404" pitchFamily="49" charset="0"/>
                                      </a:rPr>
                                    </m:ctrlPr>
                                  </m:funcPr>
                                  <m:fName>
                                    <m:r>
                                      <m:rPr>
                                        <m:sty m:val="p"/>
                                      </m:rPr>
                                      <a:rPr lang="en-IN" sz="2400">
                                        <a:latin typeface="Cambria Math" panose="02040503050406030204" pitchFamily="18" charset="0"/>
                                        <a:ea typeface="Cambria Math" panose="02040503050406030204" pitchFamily="18" charset="0"/>
                                        <a:cs typeface="Courier New" panose="02070309020205020404" pitchFamily="49" charset="0"/>
                                      </a:rPr>
                                      <m:t>log</m:t>
                                    </m:r>
                                  </m:fName>
                                  <m:e>
                                    <m:f>
                                      <m:fPr>
                                        <m:ctrlPr>
                                          <a:rPr lang="en-IN" sz="2400" i="1">
                                            <a:latin typeface="Cambria Math" panose="02040503050406030204" pitchFamily="18" charset="0"/>
                                            <a:ea typeface="Cambria Math" panose="02040503050406030204" pitchFamily="18" charset="0"/>
                                            <a:cs typeface="Courier New" panose="02070309020205020404" pitchFamily="49" charset="0"/>
                                          </a:rPr>
                                        </m:ctrlPr>
                                      </m:fPr>
                                      <m:num>
                                        <m:r>
                                          <a:rPr lang="en-IN" sz="2400" i="1">
                                            <a:latin typeface="Cambria Math" panose="02040503050406030204" pitchFamily="18" charset="0"/>
                                            <a:ea typeface="Cambria Math" panose="02040503050406030204" pitchFamily="18" charset="0"/>
                                            <a:cs typeface="Courier New" panose="02070309020205020404" pitchFamily="49" charset="0"/>
                                          </a:rPr>
                                          <m:t>6</m:t>
                                        </m:r>
                                      </m:num>
                                      <m:den>
                                        <m:r>
                                          <a:rPr lang="en-IN" sz="2400" i="1">
                                            <a:latin typeface="Cambria Math" panose="02040503050406030204" pitchFamily="18" charset="0"/>
                                            <a:ea typeface="Cambria Math" panose="02040503050406030204" pitchFamily="18" charset="0"/>
                                            <a:cs typeface="Courier New" panose="02070309020205020404" pitchFamily="49" charset="0"/>
                                          </a:rPr>
                                          <m:t>8</m:t>
                                        </m:r>
                                      </m:den>
                                    </m:f>
                                  </m:e>
                                </m:func>
                              </m:e>
                            </m:d>
                            <m:r>
                              <a:rPr lang="en-IN" sz="2400" i="1" dirty="0">
                                <a:latin typeface="Cambria Math" panose="02040503050406030204" pitchFamily="18" charset="0"/>
                                <a:ea typeface="Cambria Math" panose="02040503050406030204" pitchFamily="18" charset="0"/>
                                <a:cs typeface="Courier New" panose="02070309020205020404" pitchFamily="49" charset="0"/>
                              </a:rPr>
                              <m:t>−</m:t>
                            </m:r>
                            <m:d>
                              <m:dPr>
                                <m:ctrlPr>
                                  <a:rPr lang="en-IN" sz="2400" i="1" dirty="0">
                                    <a:latin typeface="Cambria Math" panose="02040503050406030204" pitchFamily="18" charset="0"/>
                                    <a:ea typeface="Cambria Math" panose="02040503050406030204" pitchFamily="18" charset="0"/>
                                    <a:cs typeface="Courier New" panose="02070309020205020404" pitchFamily="49" charset="0"/>
                                  </a:rPr>
                                </m:ctrlPr>
                              </m:dPr>
                              <m:e>
                                <m:f>
                                  <m:fPr>
                                    <m:ctrlPr>
                                      <a:rPr lang="en-IN" sz="2400" i="1">
                                        <a:latin typeface="Cambria Math" panose="02040503050406030204" pitchFamily="18" charset="0"/>
                                        <a:ea typeface="Cambria Math" panose="02040503050406030204" pitchFamily="18" charset="0"/>
                                        <a:cs typeface="Courier New" panose="02070309020205020404" pitchFamily="49" charset="0"/>
                                      </a:rPr>
                                    </m:ctrlPr>
                                  </m:fPr>
                                  <m:num>
                                    <m:r>
                                      <a:rPr lang="en-IN" sz="2400" i="1">
                                        <a:latin typeface="Cambria Math" panose="02040503050406030204" pitchFamily="18" charset="0"/>
                                        <a:ea typeface="Cambria Math" panose="02040503050406030204" pitchFamily="18" charset="0"/>
                                        <a:cs typeface="Courier New" panose="02070309020205020404" pitchFamily="49" charset="0"/>
                                      </a:rPr>
                                      <m:t>2</m:t>
                                    </m:r>
                                  </m:num>
                                  <m:den>
                                    <m:r>
                                      <a:rPr lang="en-IN" sz="2400" i="1">
                                        <a:latin typeface="Cambria Math" panose="02040503050406030204" pitchFamily="18" charset="0"/>
                                        <a:ea typeface="Cambria Math" panose="02040503050406030204" pitchFamily="18" charset="0"/>
                                        <a:cs typeface="Courier New" panose="02070309020205020404" pitchFamily="49" charset="0"/>
                                      </a:rPr>
                                      <m:t>8</m:t>
                                    </m:r>
                                  </m:den>
                                </m:f>
                                <m:func>
                                  <m:funcPr>
                                    <m:ctrlPr>
                                      <a:rPr lang="en-IN" sz="2400" i="1">
                                        <a:latin typeface="Cambria Math" panose="02040503050406030204" pitchFamily="18" charset="0"/>
                                        <a:ea typeface="Cambria Math" panose="02040503050406030204" pitchFamily="18" charset="0"/>
                                        <a:cs typeface="Courier New" panose="02070309020205020404" pitchFamily="49" charset="0"/>
                                      </a:rPr>
                                    </m:ctrlPr>
                                  </m:funcPr>
                                  <m:fName>
                                    <m:r>
                                      <m:rPr>
                                        <m:sty m:val="p"/>
                                      </m:rPr>
                                      <a:rPr lang="en-IN" sz="2400">
                                        <a:latin typeface="Cambria Math" panose="02040503050406030204" pitchFamily="18" charset="0"/>
                                        <a:ea typeface="Cambria Math" panose="02040503050406030204" pitchFamily="18" charset="0"/>
                                        <a:cs typeface="Courier New" panose="02070309020205020404" pitchFamily="49" charset="0"/>
                                      </a:rPr>
                                      <m:t>log</m:t>
                                    </m:r>
                                  </m:fName>
                                  <m:e>
                                    <m:f>
                                      <m:fPr>
                                        <m:ctrlPr>
                                          <a:rPr lang="en-IN" sz="2400" i="1">
                                            <a:latin typeface="Cambria Math" panose="02040503050406030204" pitchFamily="18" charset="0"/>
                                            <a:ea typeface="Cambria Math" panose="02040503050406030204" pitchFamily="18" charset="0"/>
                                            <a:cs typeface="Courier New" panose="02070309020205020404" pitchFamily="49" charset="0"/>
                                          </a:rPr>
                                        </m:ctrlPr>
                                      </m:fPr>
                                      <m:num>
                                        <m:r>
                                          <a:rPr lang="en-IN" sz="2400" i="1">
                                            <a:latin typeface="Cambria Math" panose="02040503050406030204" pitchFamily="18" charset="0"/>
                                            <a:ea typeface="Cambria Math" panose="02040503050406030204" pitchFamily="18" charset="0"/>
                                            <a:cs typeface="Courier New" panose="02070309020205020404" pitchFamily="49" charset="0"/>
                                          </a:rPr>
                                          <m:t>2</m:t>
                                        </m:r>
                                      </m:num>
                                      <m:den>
                                        <m:r>
                                          <a:rPr lang="en-IN" sz="2400" i="1">
                                            <a:latin typeface="Cambria Math" panose="02040503050406030204" pitchFamily="18" charset="0"/>
                                            <a:ea typeface="Cambria Math" panose="02040503050406030204" pitchFamily="18" charset="0"/>
                                            <a:cs typeface="Courier New" panose="02070309020205020404" pitchFamily="49" charset="0"/>
                                          </a:rPr>
                                          <m:t>8</m:t>
                                        </m:r>
                                      </m:den>
                                    </m:f>
                                  </m:e>
                                </m:func>
                              </m:e>
                            </m:d>
                          </m:e>
                        </m:d>
                      </m:e>
                    </m:d>
                  </m:oMath>
                </a14:m>
                <a:endParaRPr lang="en-IN" sz="2400" dirty="0">
                  <a:latin typeface="Cambria Math" panose="02040503050406030204" pitchFamily="18" charset="0"/>
                  <a:ea typeface="Cambria Math" panose="02040503050406030204" pitchFamily="18" charset="0"/>
                  <a:cs typeface="Courier New" panose="02070309020205020404" pitchFamily="49" charset="0"/>
                </a:endParaRPr>
              </a:p>
              <a:p>
                <a:pPr marL="114300" indent="0">
                  <a:buNone/>
                </a:pPr>
                <a:endParaRPr lang="en-IN" sz="800" dirty="0">
                  <a:latin typeface="Cambria Math" panose="02040503050406030204" pitchFamily="18" charset="0"/>
                  <a:ea typeface="Cambria Math" panose="02040503050406030204" pitchFamily="18" charset="0"/>
                  <a:cs typeface="Courier New" panose="02070309020205020404" pitchFamily="49" charset="0"/>
                </a:endParaRPr>
              </a:p>
              <a:p>
                <a:pPr marL="114300" indent="0">
                  <a:buNone/>
                </a:pPr>
                <a:r>
                  <a:rPr lang="en-IN" sz="2400" dirty="0">
                    <a:latin typeface="Cambria Math" panose="02040503050406030204" pitchFamily="18" charset="0"/>
                    <a:ea typeface="Cambria Math" panose="02040503050406030204" pitchFamily="18" charset="0"/>
                    <a:cs typeface="Courier New" panose="02070309020205020404" pitchFamily="49" charset="0"/>
                  </a:rPr>
                  <a:t>     = </a:t>
                </a:r>
                <a14:m>
                  <m:oMath xmlns:m="http://schemas.openxmlformats.org/officeDocument/2006/math">
                    <m:f>
                      <m:fPr>
                        <m:ctrlPr>
                          <a:rPr lang="en-IN" sz="2400" i="1" dirty="0">
                            <a:latin typeface="Cambria Math" panose="02040503050406030204" pitchFamily="18" charset="0"/>
                            <a:ea typeface="Cambria Math" panose="02040503050406030204" pitchFamily="18" charset="0"/>
                            <a:cs typeface="Courier New" panose="02070309020205020404" pitchFamily="49" charset="0"/>
                          </a:rPr>
                        </m:ctrlPr>
                      </m:fPr>
                      <m:num>
                        <m:r>
                          <a:rPr lang="en-IN" sz="2400" b="0" i="1" dirty="0" smtClean="0">
                            <a:latin typeface="Cambria Math" panose="02040503050406030204" pitchFamily="18" charset="0"/>
                            <a:ea typeface="Cambria Math" panose="02040503050406030204" pitchFamily="18" charset="0"/>
                            <a:cs typeface="Courier New" panose="02070309020205020404" pitchFamily="49" charset="0"/>
                          </a:rPr>
                          <m:t>6</m:t>
                        </m:r>
                      </m:num>
                      <m:den>
                        <m:r>
                          <a:rPr lang="en-IN" sz="2400" i="1" dirty="0">
                            <a:latin typeface="Cambria Math" panose="02040503050406030204" pitchFamily="18" charset="0"/>
                            <a:ea typeface="Cambria Math" panose="02040503050406030204" pitchFamily="18" charset="0"/>
                            <a:cs typeface="Courier New" panose="02070309020205020404" pitchFamily="49" charset="0"/>
                          </a:rPr>
                          <m:t>14</m:t>
                        </m:r>
                      </m:den>
                    </m:f>
                    <m:r>
                      <a:rPr lang="en-IN" sz="2400" i="1" dirty="0">
                        <a:latin typeface="Cambria Math" panose="02040503050406030204" pitchFamily="18" charset="0"/>
                        <a:ea typeface="Cambria Math" panose="02040503050406030204" pitchFamily="18" charset="0"/>
                        <a:cs typeface="Courier New" panose="02070309020205020404" pitchFamily="49" charset="0"/>
                      </a:rPr>
                      <m:t> ∗</m:t>
                    </m:r>
                    <m:r>
                      <a:rPr lang="en-IN" sz="2400" b="0" i="1" dirty="0" smtClean="0">
                        <a:latin typeface="Cambria Math" panose="02040503050406030204" pitchFamily="18" charset="0"/>
                        <a:ea typeface="Cambria Math" panose="02040503050406030204" pitchFamily="18" charset="0"/>
                        <a:cs typeface="Courier New" panose="02070309020205020404" pitchFamily="49" charset="0"/>
                      </a:rPr>
                      <m:t>1.0</m:t>
                    </m:r>
                  </m:oMath>
                </a14:m>
                <a:r>
                  <a:rPr lang="en-IN" sz="2400" dirty="0">
                    <a:latin typeface="Cambria Math" panose="02040503050406030204" pitchFamily="18" charset="0"/>
                    <a:ea typeface="Cambria Math" panose="02040503050406030204" pitchFamily="18" charset="0"/>
                    <a:cs typeface="Courier New" panose="02070309020205020404" pitchFamily="49" charset="0"/>
                  </a:rPr>
                  <a:t> + </a:t>
                </a:r>
                <a14:m>
                  <m:oMath xmlns:m="http://schemas.openxmlformats.org/officeDocument/2006/math">
                    <m:f>
                      <m:fPr>
                        <m:ctrlPr>
                          <a:rPr lang="en-IN" sz="2400" i="1" dirty="0">
                            <a:latin typeface="Cambria Math" panose="02040503050406030204" pitchFamily="18" charset="0"/>
                            <a:ea typeface="Cambria Math" panose="02040503050406030204" pitchFamily="18" charset="0"/>
                            <a:cs typeface="Courier New" panose="02070309020205020404" pitchFamily="49" charset="0"/>
                          </a:rPr>
                        </m:ctrlPr>
                      </m:fPr>
                      <m:num>
                        <m:r>
                          <a:rPr lang="en-IN" sz="2400" b="0" i="1" dirty="0" smtClean="0">
                            <a:latin typeface="Cambria Math" panose="02040503050406030204" pitchFamily="18" charset="0"/>
                            <a:ea typeface="Cambria Math" panose="02040503050406030204" pitchFamily="18" charset="0"/>
                            <a:cs typeface="Courier New" panose="02070309020205020404" pitchFamily="49" charset="0"/>
                          </a:rPr>
                          <m:t>8</m:t>
                        </m:r>
                      </m:num>
                      <m:den>
                        <m:r>
                          <a:rPr lang="en-IN" sz="2400" i="1" dirty="0">
                            <a:latin typeface="Cambria Math" panose="02040503050406030204" pitchFamily="18" charset="0"/>
                            <a:ea typeface="Cambria Math" panose="02040503050406030204" pitchFamily="18" charset="0"/>
                            <a:cs typeface="Courier New" panose="02070309020205020404" pitchFamily="49" charset="0"/>
                          </a:rPr>
                          <m:t>14</m:t>
                        </m:r>
                      </m:den>
                    </m:f>
                  </m:oMath>
                </a14:m>
                <a:r>
                  <a:rPr lang="en-IN" sz="2400" dirty="0">
                    <a:latin typeface="Cambria Math" panose="02040503050406030204" pitchFamily="18" charset="0"/>
                    <a:ea typeface="Cambria Math" panose="02040503050406030204" pitchFamily="18" charset="0"/>
                    <a:cs typeface="Courier New" panose="02070309020205020404" pitchFamily="49" charset="0"/>
                  </a:rPr>
                  <a:t> </a:t>
                </a:r>
                <a14:m>
                  <m:oMath xmlns:m="http://schemas.openxmlformats.org/officeDocument/2006/math">
                    <m:r>
                      <a:rPr lang="en-IN" sz="2400" i="1" dirty="0">
                        <a:latin typeface="Cambria Math" panose="02040503050406030204" pitchFamily="18" charset="0"/>
                        <a:ea typeface="Cambria Math" panose="02040503050406030204" pitchFamily="18" charset="0"/>
                        <a:cs typeface="Courier New" panose="02070309020205020404" pitchFamily="49" charset="0"/>
                      </a:rPr>
                      <m:t>∗</m:t>
                    </m:r>
                    <m:r>
                      <a:rPr lang="en-IN" sz="2400" b="0" i="1" dirty="0" smtClean="0">
                        <a:latin typeface="Cambria Math" panose="02040503050406030204" pitchFamily="18" charset="0"/>
                        <a:ea typeface="Cambria Math" panose="02040503050406030204" pitchFamily="18" charset="0"/>
                        <a:cs typeface="Courier New" panose="02070309020205020404" pitchFamily="49" charset="0"/>
                      </a:rPr>
                      <m:t>0.811</m:t>
                    </m:r>
                  </m:oMath>
                </a14:m>
                <a:r>
                  <a:rPr lang="en-IN" sz="2400" dirty="0">
                    <a:latin typeface="Cambria Math" panose="02040503050406030204" pitchFamily="18" charset="0"/>
                    <a:ea typeface="Cambria Math" panose="02040503050406030204" pitchFamily="18" charset="0"/>
                    <a:cs typeface="Courier New" panose="02070309020205020404" pitchFamily="49" charset="0"/>
                  </a:rPr>
                  <a:t>  </a:t>
                </a:r>
                <a:r>
                  <a:rPr lang="en-IN" sz="2400" b="1" dirty="0">
                    <a:latin typeface="Cambria Math" panose="02040503050406030204" pitchFamily="18" charset="0"/>
                    <a:ea typeface="Cambria Math" panose="02040503050406030204" pitchFamily="18" charset="0"/>
                    <a:cs typeface="Courier New" panose="02070309020205020404" pitchFamily="49" charset="0"/>
                  </a:rPr>
                  <a:t>=  0.892</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325562"/>
                <a:ext cx="8915400" cy="5532438"/>
              </a:xfrm>
              <a:blipFill rotWithShape="0">
                <a:blip r:embed="rId2"/>
                <a:stretch>
                  <a:fillRect l="-68" t="-1101" r="-752"/>
                </a:stretch>
              </a:blipFill>
            </p:spPr>
            <p:txBody>
              <a:bodyPr/>
              <a:lstStyle/>
              <a:p>
                <a:r>
                  <a:rPr lang="en-IN">
                    <a:noFill/>
                  </a:rPr>
                  <a:t> </a:t>
                </a:r>
              </a:p>
            </p:txBody>
          </p:sp>
        </mc:Fallback>
      </mc:AlternateContent>
    </p:spTree>
    <p:extLst>
      <p:ext uri="{BB962C8B-B14F-4D97-AF65-F5344CB8AC3E}">
        <p14:creationId xmlns:p14="http://schemas.microsoft.com/office/powerpoint/2010/main" val="3851104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6">
              <a:lumMod val="20000"/>
              <a:lumOff val="80000"/>
            </a:schemeClr>
          </a:solidFill>
        </p:spPr>
        <p:txBody>
          <a:bodyPr>
            <a:normAutofit fontScale="90000"/>
          </a:bodyPr>
          <a:lstStyle/>
          <a:p>
            <a:r>
              <a:rPr lang="en-IN" dirty="0">
                <a:latin typeface="Cambria" panose="02040503050406030204" pitchFamily="18" charset="0"/>
              </a:rPr>
              <a:t>Step by Step Procedure for Building a Decision Tree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325562"/>
                <a:ext cx="8915400" cy="5532438"/>
              </a:xfrm>
            </p:spPr>
            <p:txBody>
              <a:bodyPr>
                <a:normAutofit/>
              </a:bodyPr>
              <a:lstStyle/>
              <a:p>
                <a:pPr marL="114300" indent="0">
                  <a:buNone/>
                </a:pPr>
                <a:r>
                  <a:rPr lang="en-IN" sz="2800" b="1" dirty="0">
                    <a:latin typeface="Cambria" panose="02040503050406030204" pitchFamily="18" charset="0"/>
                    <a:ea typeface="Cambria" panose="02040503050406030204" pitchFamily="18" charset="0"/>
                    <a:cs typeface="Courier New" panose="02070309020205020404" pitchFamily="49" charset="0"/>
                  </a:rPr>
                  <a:t>Step 3: </a:t>
                </a:r>
                <a:r>
                  <a:rPr lang="en-IN" sz="2800" dirty="0">
                    <a:latin typeface="Cambria" panose="02040503050406030204" pitchFamily="18" charset="0"/>
                    <a:ea typeface="Cambria" panose="02040503050406030204" pitchFamily="18" charset="0"/>
                    <a:cs typeface="Courier New" panose="02070309020205020404" pitchFamily="49" charset="0"/>
                  </a:rPr>
                  <a:t>Calculate </a:t>
                </a:r>
                <a:r>
                  <a:rPr lang="en-IN" sz="2800" dirty="0">
                    <a:solidFill>
                      <a:srgbClr val="0070C0"/>
                    </a:solidFill>
                    <a:latin typeface="Cambria" panose="02040503050406030204" pitchFamily="18" charset="0"/>
                    <a:ea typeface="Cambria" panose="02040503050406030204" pitchFamily="18" charset="0"/>
                    <a:cs typeface="Courier New" panose="02070309020205020404" pitchFamily="49" charset="0"/>
                  </a:rPr>
                  <a:t>Entropy</a:t>
                </a:r>
                <a:r>
                  <a:rPr lang="en-IN" sz="2800" dirty="0">
                    <a:latin typeface="Cambria" panose="02040503050406030204" pitchFamily="18" charset="0"/>
                    <a:ea typeface="Cambria" panose="02040503050406030204" pitchFamily="18" charset="0"/>
                    <a:cs typeface="Courier New" panose="02070309020205020404" pitchFamily="49" charset="0"/>
                  </a:rPr>
                  <a:t> for Other Attributes After Split</a:t>
                </a:r>
              </a:p>
              <a:p>
                <a:pPr marL="114300" indent="0">
                  <a:buNone/>
                </a:pPr>
                <a:endParaRPr lang="en-IN" sz="800" dirty="0">
                  <a:latin typeface="Cambria" panose="02040503050406030204" pitchFamily="18" charset="0"/>
                  <a:ea typeface="Cambria" panose="02040503050406030204" pitchFamily="18" charset="0"/>
                  <a:cs typeface="Courier New" panose="02070309020205020404" pitchFamily="49" charset="0"/>
                </a:endParaRPr>
              </a:p>
              <a:p>
                <a:pPr marL="114300" indent="0">
                  <a:buNone/>
                </a:pPr>
                <a:endParaRPr lang="en-IN" sz="800" i="1" dirty="0">
                  <a:latin typeface="Cambria Math" panose="02040503050406030204" pitchFamily="18" charset="0"/>
                  <a:ea typeface="Cambria" panose="02040503050406030204" pitchFamily="18" charset="0"/>
                  <a:cs typeface="Courier New" panose="02070309020205020404" pitchFamily="49" charset="0"/>
                </a:endParaRPr>
              </a:p>
              <a:p>
                <a:pPr marL="114300" indent="0">
                  <a:buNone/>
                </a:pPr>
                <a:r>
                  <a:rPr lang="en-IN" sz="2400" dirty="0">
                    <a:ea typeface="Cambria" panose="02040503050406030204" pitchFamily="18" charset="0"/>
                    <a:cs typeface="Courier New" panose="02070309020205020404" pitchFamily="49" charset="0"/>
                  </a:rPr>
                  <a:t>Now, we have</a:t>
                </a:r>
              </a:p>
              <a:p>
                <a:pPr marL="114300" indent="0">
                  <a:buNone/>
                </a:pPr>
                <a:endParaRPr lang="en-IN" sz="2400" dirty="0">
                  <a:ea typeface="Cambria" panose="02040503050406030204" pitchFamily="18" charset="0"/>
                  <a:cs typeface="Courier New" panose="02070309020205020404" pitchFamily="49" charset="0"/>
                </a:endParaRPr>
              </a:p>
              <a:p>
                <a:pPr marL="114300" indent="0">
                  <a:buNone/>
                </a:pPr>
                <a:r>
                  <a:rPr lang="en-IN" sz="2400" dirty="0">
                    <a:ea typeface="Cambria" panose="02040503050406030204" pitchFamily="18" charset="0"/>
                    <a:cs typeface="Courier New" panose="02070309020205020404" pitchFamily="49" charset="0"/>
                  </a:rPr>
                  <a:t>		</a:t>
                </a:r>
                <a14:m>
                  <m:oMath xmlns:m="http://schemas.openxmlformats.org/officeDocument/2006/math">
                    <m:r>
                      <a:rPr lang="en-IN" sz="2400" i="1">
                        <a:latin typeface="Cambria Math" panose="02040503050406030204" pitchFamily="18" charset="0"/>
                        <a:ea typeface="Cambria" panose="02040503050406030204" pitchFamily="18" charset="0"/>
                        <a:cs typeface="Courier New" panose="02070309020205020404" pitchFamily="49" charset="0"/>
                      </a:rPr>
                      <m:t>𝐸</m:t>
                    </m:r>
                    <m:r>
                      <a:rPr lang="en-IN" sz="2400" i="1">
                        <a:latin typeface="Cambria Math" panose="02040503050406030204" pitchFamily="18" charset="0"/>
                        <a:ea typeface="Cambria" panose="02040503050406030204" pitchFamily="18" charset="0"/>
                        <a:cs typeface="Courier New" panose="02070309020205020404" pitchFamily="49" charset="0"/>
                      </a:rPr>
                      <m:t>(</m:t>
                    </m:r>
                    <m:r>
                      <a:rPr lang="en-IN" sz="2400" i="1">
                        <a:latin typeface="Cambria Math" panose="02040503050406030204" pitchFamily="18" charset="0"/>
                        <a:ea typeface="Cambria" panose="02040503050406030204" pitchFamily="18" charset="0"/>
                        <a:cs typeface="Courier New" panose="02070309020205020404" pitchFamily="49" charset="0"/>
                      </a:rPr>
                      <m:t>𝑃𝑙𝑎𝑦𝐺𝑜𝑙𝑓</m:t>
                    </m:r>
                    <m:r>
                      <a:rPr lang="en-IN" sz="2400" i="1">
                        <a:latin typeface="Cambria Math" panose="02040503050406030204" pitchFamily="18" charset="0"/>
                        <a:ea typeface="Cambria" panose="02040503050406030204" pitchFamily="18" charset="0"/>
                        <a:cs typeface="Courier New" panose="02070309020205020404" pitchFamily="49" charset="0"/>
                      </a:rPr>
                      <m:t>, </m:t>
                    </m:r>
                    <m:r>
                      <a:rPr lang="en-IN" sz="2400" i="1">
                        <a:latin typeface="Cambria Math" panose="02040503050406030204" pitchFamily="18" charset="0"/>
                        <a:ea typeface="Cambria" panose="02040503050406030204" pitchFamily="18" charset="0"/>
                        <a:cs typeface="Courier New" panose="02070309020205020404" pitchFamily="49" charset="0"/>
                      </a:rPr>
                      <m:t>𝑂𝑢𝑡𝑙𝑜𝑜𝑘</m:t>
                    </m:r>
                    <m:r>
                      <a:rPr lang="en-IN" sz="2400" i="1">
                        <a:latin typeface="Cambria Math" panose="02040503050406030204" pitchFamily="18" charset="0"/>
                        <a:ea typeface="Cambria" panose="02040503050406030204" pitchFamily="18" charset="0"/>
                        <a:cs typeface="Courier New" panose="02070309020205020404" pitchFamily="49" charset="0"/>
                      </a:rPr>
                      <m:t>)</m:t>
                    </m:r>
                  </m:oMath>
                </a14:m>
                <a:r>
                  <a:rPr lang="en-IN" sz="2400" i="1" dirty="0">
                    <a:latin typeface="Cambria Math" panose="02040503050406030204" pitchFamily="18" charset="0"/>
                    <a:ea typeface="Cambria" panose="02040503050406030204" pitchFamily="18" charset="0"/>
                    <a:cs typeface="Courier New" panose="02070309020205020404" pitchFamily="49" charset="0"/>
                  </a:rPr>
                  <a:t> </a:t>
                </a:r>
                <a:r>
                  <a:rPr lang="en-IN" sz="2400" b="1" dirty="0">
                    <a:latin typeface="Cambria Math" panose="02040503050406030204" pitchFamily="18" charset="0"/>
                    <a:ea typeface="Cambria Math" panose="02040503050406030204" pitchFamily="18" charset="0"/>
                    <a:cs typeface="Courier New" panose="02070309020205020404" pitchFamily="49" charset="0"/>
                  </a:rPr>
                  <a:t>=  0.693</a:t>
                </a:r>
                <a:endParaRPr lang="en-IN" sz="2400" i="1" dirty="0">
                  <a:latin typeface="Cambria Math" panose="02040503050406030204" pitchFamily="18" charset="0"/>
                  <a:ea typeface="Cambria" panose="02040503050406030204" pitchFamily="18" charset="0"/>
                  <a:cs typeface="Courier New" panose="02070309020205020404" pitchFamily="49" charset="0"/>
                </a:endParaRPr>
              </a:p>
              <a:p>
                <a:pPr marL="114300" indent="0">
                  <a:buNone/>
                </a:pPr>
                <a:endParaRPr lang="en-IN" sz="2400" i="1" dirty="0">
                  <a:latin typeface="Cambria Math" panose="02040503050406030204" pitchFamily="18" charset="0"/>
                  <a:ea typeface="Cambria" panose="02040503050406030204" pitchFamily="18" charset="0"/>
                  <a:cs typeface="Courier New" panose="02070309020205020404" pitchFamily="49" charset="0"/>
                </a:endParaRPr>
              </a:p>
              <a:p>
                <a:pPr marL="114300" indent="0">
                  <a:buNone/>
                </a:pPr>
                <a:r>
                  <a:rPr lang="en-IN" sz="2400" dirty="0">
                    <a:ea typeface="Cambria" panose="02040503050406030204" pitchFamily="18" charset="0"/>
                    <a:cs typeface="Courier New" panose="02070309020205020404" pitchFamily="49" charset="0"/>
                  </a:rPr>
                  <a:t>		</a:t>
                </a:r>
                <a14:m>
                  <m:oMath xmlns:m="http://schemas.openxmlformats.org/officeDocument/2006/math">
                    <m:r>
                      <a:rPr lang="en-IN" sz="2400" i="1">
                        <a:latin typeface="Cambria Math" panose="02040503050406030204" pitchFamily="18" charset="0"/>
                        <a:ea typeface="Cambria" panose="02040503050406030204" pitchFamily="18" charset="0"/>
                        <a:cs typeface="Courier New" panose="02070309020205020404" pitchFamily="49" charset="0"/>
                      </a:rPr>
                      <m:t>𝐸</m:t>
                    </m:r>
                    <m:r>
                      <a:rPr lang="en-IN" sz="2400" i="1">
                        <a:latin typeface="Cambria Math" panose="02040503050406030204" pitchFamily="18" charset="0"/>
                        <a:ea typeface="Cambria" panose="02040503050406030204" pitchFamily="18" charset="0"/>
                        <a:cs typeface="Courier New" panose="02070309020205020404" pitchFamily="49" charset="0"/>
                      </a:rPr>
                      <m:t>(</m:t>
                    </m:r>
                    <m:r>
                      <a:rPr lang="en-IN" sz="2400" i="1">
                        <a:latin typeface="Cambria Math" panose="02040503050406030204" pitchFamily="18" charset="0"/>
                        <a:ea typeface="Cambria" panose="02040503050406030204" pitchFamily="18" charset="0"/>
                        <a:cs typeface="Courier New" panose="02070309020205020404" pitchFamily="49" charset="0"/>
                      </a:rPr>
                      <m:t>𝑃𝑙𝑎𝑦𝐺𝑜𝑙𝑓</m:t>
                    </m:r>
                    <m:r>
                      <a:rPr lang="en-IN" sz="2400" i="1">
                        <a:latin typeface="Cambria Math" panose="02040503050406030204" pitchFamily="18" charset="0"/>
                        <a:ea typeface="Cambria" panose="02040503050406030204" pitchFamily="18" charset="0"/>
                        <a:cs typeface="Courier New" panose="02070309020205020404" pitchFamily="49" charset="0"/>
                      </a:rPr>
                      <m:t>,</m:t>
                    </m:r>
                    <m:r>
                      <a:rPr lang="en-IN" sz="2400" i="1">
                        <a:latin typeface="Cambria Math" panose="02040503050406030204" pitchFamily="18" charset="0"/>
                        <a:ea typeface="Cambria" panose="02040503050406030204" pitchFamily="18" charset="0"/>
                        <a:cs typeface="Courier New" panose="02070309020205020404" pitchFamily="49" charset="0"/>
                      </a:rPr>
                      <m:t>𝑇𝑒𝑚𝑝𝑒𝑟𝑎𝑡𝑢𝑟𝑒</m:t>
                    </m:r>
                    <m:r>
                      <a:rPr lang="en-IN" sz="2400" i="1">
                        <a:latin typeface="Cambria Math" panose="02040503050406030204" pitchFamily="18" charset="0"/>
                        <a:ea typeface="Cambria" panose="02040503050406030204" pitchFamily="18" charset="0"/>
                        <a:cs typeface="Courier New" panose="02070309020205020404" pitchFamily="49" charset="0"/>
                      </a:rPr>
                      <m:t>)</m:t>
                    </m:r>
                  </m:oMath>
                </a14:m>
                <a:r>
                  <a:rPr lang="en-IN" sz="2400" b="1" dirty="0">
                    <a:latin typeface="Cambria Math" panose="02040503050406030204" pitchFamily="18" charset="0"/>
                    <a:ea typeface="Cambria Math" panose="02040503050406030204" pitchFamily="18" charset="0"/>
                    <a:cs typeface="Courier New" panose="02070309020205020404" pitchFamily="49" charset="0"/>
                  </a:rPr>
                  <a:t> = 0.911</a:t>
                </a:r>
                <a:endParaRPr lang="en-IN" sz="2400" i="1" dirty="0">
                  <a:latin typeface="Cambria Math" panose="02040503050406030204" pitchFamily="18" charset="0"/>
                  <a:ea typeface="Cambria" panose="02040503050406030204" pitchFamily="18" charset="0"/>
                  <a:cs typeface="Courier New" panose="02070309020205020404" pitchFamily="49" charset="0"/>
                </a:endParaRPr>
              </a:p>
              <a:p>
                <a:pPr marL="114300" indent="0">
                  <a:buNone/>
                </a:pPr>
                <a:endParaRPr lang="en-IN" sz="2400" i="1" dirty="0">
                  <a:latin typeface="Cambria Math" panose="02040503050406030204" pitchFamily="18" charset="0"/>
                  <a:ea typeface="Cambria" panose="02040503050406030204" pitchFamily="18" charset="0"/>
                  <a:cs typeface="Courier New" panose="02070309020205020404" pitchFamily="49" charset="0"/>
                </a:endParaRPr>
              </a:p>
              <a:p>
                <a:pPr marL="114300" indent="0">
                  <a:buNone/>
                </a:pPr>
                <a:r>
                  <a:rPr lang="en-IN" sz="2400" dirty="0">
                    <a:ea typeface="Cambria" panose="02040503050406030204" pitchFamily="18" charset="0"/>
                    <a:cs typeface="Courier New" panose="02070309020205020404" pitchFamily="49" charset="0"/>
                  </a:rPr>
                  <a:t>		</a:t>
                </a:r>
                <a14:m>
                  <m:oMath xmlns:m="http://schemas.openxmlformats.org/officeDocument/2006/math">
                    <m:r>
                      <a:rPr lang="en-IN" sz="2400" i="1">
                        <a:latin typeface="Cambria Math" panose="02040503050406030204" pitchFamily="18" charset="0"/>
                        <a:ea typeface="Cambria" panose="02040503050406030204" pitchFamily="18" charset="0"/>
                        <a:cs typeface="Courier New" panose="02070309020205020404" pitchFamily="49" charset="0"/>
                      </a:rPr>
                      <m:t>𝐸</m:t>
                    </m:r>
                    <m:r>
                      <a:rPr lang="en-IN" sz="2400" i="1">
                        <a:latin typeface="Cambria Math" panose="02040503050406030204" pitchFamily="18" charset="0"/>
                        <a:ea typeface="Cambria" panose="02040503050406030204" pitchFamily="18" charset="0"/>
                        <a:cs typeface="Courier New" panose="02070309020205020404" pitchFamily="49" charset="0"/>
                      </a:rPr>
                      <m:t>(</m:t>
                    </m:r>
                    <m:r>
                      <a:rPr lang="en-IN" sz="2400" i="1">
                        <a:latin typeface="Cambria Math" panose="02040503050406030204" pitchFamily="18" charset="0"/>
                        <a:ea typeface="Cambria" panose="02040503050406030204" pitchFamily="18" charset="0"/>
                        <a:cs typeface="Courier New" panose="02070309020205020404" pitchFamily="49" charset="0"/>
                      </a:rPr>
                      <m:t>𝑃𝑙𝑎𝑦𝐺𝑜𝑙𝑓</m:t>
                    </m:r>
                    <m:r>
                      <a:rPr lang="en-IN" sz="2400" i="1">
                        <a:latin typeface="Cambria Math" panose="02040503050406030204" pitchFamily="18" charset="0"/>
                        <a:ea typeface="Cambria" panose="02040503050406030204" pitchFamily="18" charset="0"/>
                        <a:cs typeface="Courier New" panose="02070309020205020404" pitchFamily="49" charset="0"/>
                      </a:rPr>
                      <m:t>,</m:t>
                    </m:r>
                    <m:r>
                      <a:rPr lang="en-IN" sz="2400" i="1">
                        <a:latin typeface="Cambria Math" panose="02040503050406030204" pitchFamily="18" charset="0"/>
                        <a:ea typeface="Cambria" panose="02040503050406030204" pitchFamily="18" charset="0"/>
                        <a:cs typeface="Courier New" panose="02070309020205020404" pitchFamily="49" charset="0"/>
                      </a:rPr>
                      <m:t>𝐻𝑢𝑚𝑖𝑑𝑖𝑡𝑦</m:t>
                    </m:r>
                    <m:r>
                      <a:rPr lang="en-IN" sz="2400" i="1">
                        <a:latin typeface="Cambria Math" panose="02040503050406030204" pitchFamily="18" charset="0"/>
                        <a:ea typeface="Cambria" panose="02040503050406030204" pitchFamily="18" charset="0"/>
                        <a:cs typeface="Courier New" panose="02070309020205020404" pitchFamily="49" charset="0"/>
                      </a:rPr>
                      <m:t>)</m:t>
                    </m:r>
                  </m:oMath>
                </a14:m>
                <a:r>
                  <a:rPr lang="en-IN" sz="2400" b="1" dirty="0">
                    <a:latin typeface="Cambria Math" panose="02040503050406030204" pitchFamily="18" charset="0"/>
                    <a:ea typeface="Cambria Math" panose="02040503050406030204" pitchFamily="18" charset="0"/>
                    <a:cs typeface="Courier New" panose="02070309020205020404" pitchFamily="49" charset="0"/>
                  </a:rPr>
                  <a:t> =  0.788</a:t>
                </a:r>
              </a:p>
              <a:p>
                <a:pPr marL="114300" indent="0">
                  <a:buNone/>
                </a:pPr>
                <a:endParaRPr lang="en-IN" sz="2400" i="1" dirty="0">
                  <a:latin typeface="Cambria Math" panose="02040503050406030204" pitchFamily="18" charset="0"/>
                  <a:ea typeface="Cambria" panose="02040503050406030204" pitchFamily="18" charset="0"/>
                  <a:cs typeface="Courier New" panose="02070309020205020404" pitchFamily="49" charset="0"/>
                </a:endParaRPr>
              </a:p>
              <a:p>
                <a:pPr marL="114300" indent="0">
                  <a:buNone/>
                </a:pPr>
                <a:r>
                  <a:rPr lang="en-IN" sz="2400" dirty="0">
                    <a:ea typeface="Cambria" panose="02040503050406030204" pitchFamily="18" charset="0"/>
                    <a:cs typeface="Courier New" panose="02070309020205020404" pitchFamily="49" charset="0"/>
                  </a:rPr>
                  <a:t>		</a:t>
                </a:r>
                <a14:m>
                  <m:oMath xmlns:m="http://schemas.openxmlformats.org/officeDocument/2006/math">
                    <m:r>
                      <a:rPr lang="en-IN" sz="2400" i="1">
                        <a:latin typeface="Cambria Math" panose="02040503050406030204" pitchFamily="18" charset="0"/>
                        <a:ea typeface="Cambria" panose="02040503050406030204" pitchFamily="18" charset="0"/>
                        <a:cs typeface="Courier New" panose="02070309020205020404" pitchFamily="49" charset="0"/>
                      </a:rPr>
                      <m:t>𝐸</m:t>
                    </m:r>
                    <m:d>
                      <m:dPr>
                        <m:ctrlPr>
                          <a:rPr lang="en-IN" sz="2400" i="1">
                            <a:latin typeface="Cambria Math" panose="02040503050406030204" pitchFamily="18" charset="0"/>
                            <a:ea typeface="Cambria" panose="02040503050406030204" pitchFamily="18" charset="0"/>
                            <a:cs typeface="Courier New" panose="02070309020205020404" pitchFamily="49" charset="0"/>
                          </a:rPr>
                        </m:ctrlPr>
                      </m:dPr>
                      <m:e>
                        <m:r>
                          <a:rPr lang="en-IN" sz="2400" i="1">
                            <a:latin typeface="Cambria Math" panose="02040503050406030204" pitchFamily="18" charset="0"/>
                            <a:ea typeface="Cambria" panose="02040503050406030204" pitchFamily="18" charset="0"/>
                            <a:cs typeface="Courier New" panose="02070309020205020404" pitchFamily="49" charset="0"/>
                          </a:rPr>
                          <m:t>𝑃𝑙𝑎𝑦𝐺𝑜𝑙𝑓</m:t>
                        </m:r>
                        <m:r>
                          <a:rPr lang="en-IN" sz="2400" i="1">
                            <a:latin typeface="Cambria Math" panose="02040503050406030204" pitchFamily="18" charset="0"/>
                            <a:ea typeface="Cambria" panose="02040503050406030204" pitchFamily="18" charset="0"/>
                            <a:cs typeface="Courier New" panose="02070309020205020404" pitchFamily="49" charset="0"/>
                          </a:rPr>
                          <m:t>,</m:t>
                        </m:r>
                        <m:r>
                          <a:rPr lang="en-IN" sz="2400" i="1">
                            <a:latin typeface="Cambria Math" panose="02040503050406030204" pitchFamily="18" charset="0"/>
                            <a:ea typeface="Cambria" panose="02040503050406030204" pitchFamily="18" charset="0"/>
                            <a:cs typeface="Courier New" panose="02070309020205020404" pitchFamily="49" charset="0"/>
                          </a:rPr>
                          <m:t>𝑊𝑖𝑛𝑑𝑦</m:t>
                        </m:r>
                      </m:e>
                    </m:d>
                    <m:r>
                      <a:rPr lang="en-IN" sz="2400" b="0" i="1" smtClean="0">
                        <a:latin typeface="Cambria Math" panose="02040503050406030204" pitchFamily="18" charset="0"/>
                        <a:ea typeface="Cambria" panose="02040503050406030204" pitchFamily="18" charset="0"/>
                        <a:cs typeface="Courier New" panose="02070309020205020404" pitchFamily="49" charset="0"/>
                      </a:rPr>
                      <m:t> </m:t>
                    </m:r>
                  </m:oMath>
                </a14:m>
                <a:r>
                  <a:rPr lang="en-IN" sz="2400" b="1" dirty="0">
                    <a:latin typeface="Cambria Math" panose="02040503050406030204" pitchFamily="18" charset="0"/>
                    <a:ea typeface="Cambria Math" panose="02040503050406030204" pitchFamily="18" charset="0"/>
                    <a:cs typeface="Courier New" panose="02070309020205020404" pitchFamily="49" charset="0"/>
                  </a:rPr>
                  <a:t>=  0.892</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325562"/>
                <a:ext cx="8915400" cy="5532438"/>
              </a:xfrm>
              <a:blipFill rotWithShape="0">
                <a:blip r:embed="rId2"/>
                <a:stretch>
                  <a:fillRect l="-68" t="-1101" r="-752"/>
                </a:stretch>
              </a:blipFill>
            </p:spPr>
            <p:txBody>
              <a:bodyPr/>
              <a:lstStyle/>
              <a:p>
                <a:r>
                  <a:rPr lang="en-IN">
                    <a:noFill/>
                  </a:rPr>
                  <a:t> </a:t>
                </a:r>
              </a:p>
            </p:txBody>
          </p:sp>
        </mc:Fallback>
      </mc:AlternateContent>
    </p:spTree>
    <p:extLst>
      <p:ext uri="{BB962C8B-B14F-4D97-AF65-F5344CB8AC3E}">
        <p14:creationId xmlns:p14="http://schemas.microsoft.com/office/powerpoint/2010/main" val="369046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905000" y="2971800"/>
            <a:ext cx="57912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52400" y="1325562"/>
                <a:ext cx="8915400" cy="5532438"/>
              </a:xfrm>
            </p:spPr>
            <p:txBody>
              <a:bodyPr>
                <a:normAutofit/>
              </a:bodyPr>
              <a:lstStyle/>
              <a:p>
                <a:pPr marL="114300" indent="0">
                  <a:buNone/>
                </a:pPr>
                <a:r>
                  <a:rPr lang="en-IN" sz="2800" b="1" dirty="0">
                    <a:latin typeface="Cambria" panose="02040503050406030204" pitchFamily="18" charset="0"/>
                    <a:ea typeface="Cambria" panose="02040503050406030204" pitchFamily="18" charset="0"/>
                    <a:cs typeface="Courier New" panose="02070309020205020404" pitchFamily="49" charset="0"/>
                  </a:rPr>
                  <a:t>Step 4: </a:t>
                </a:r>
                <a:r>
                  <a:rPr lang="en-IN" sz="2800" dirty="0">
                    <a:latin typeface="Cambria" panose="02040503050406030204" pitchFamily="18" charset="0"/>
                    <a:ea typeface="Cambria" panose="02040503050406030204" pitchFamily="18" charset="0"/>
                    <a:cs typeface="Courier New" panose="02070309020205020404" pitchFamily="49" charset="0"/>
                  </a:rPr>
                  <a:t>Calculate </a:t>
                </a:r>
                <a:r>
                  <a:rPr lang="en-IN" sz="2800" dirty="0">
                    <a:solidFill>
                      <a:srgbClr val="0070C0"/>
                    </a:solidFill>
                    <a:latin typeface="Cambria" panose="02040503050406030204" pitchFamily="18" charset="0"/>
                    <a:ea typeface="Cambria" panose="02040503050406030204" pitchFamily="18" charset="0"/>
                    <a:cs typeface="Courier New" panose="02070309020205020404" pitchFamily="49" charset="0"/>
                  </a:rPr>
                  <a:t>Information Gain</a:t>
                </a:r>
                <a:r>
                  <a:rPr lang="en-IN" sz="2800" dirty="0">
                    <a:latin typeface="Cambria" panose="02040503050406030204" pitchFamily="18" charset="0"/>
                    <a:ea typeface="Cambria" panose="02040503050406030204" pitchFamily="18" charset="0"/>
                    <a:cs typeface="Courier New" panose="02070309020205020404" pitchFamily="49" charset="0"/>
                  </a:rPr>
                  <a:t> for Each Split</a:t>
                </a:r>
                <a:endParaRPr lang="en-IN" sz="800" dirty="0">
                  <a:latin typeface="Cambria" panose="02040503050406030204" pitchFamily="18" charset="0"/>
                  <a:ea typeface="Cambria" panose="02040503050406030204" pitchFamily="18" charset="0"/>
                  <a:cs typeface="Courier New" panose="02070309020205020404" pitchFamily="49" charset="0"/>
                </a:endParaRPr>
              </a:p>
              <a:p>
                <a:pPr marL="114300" indent="0">
                  <a:buNone/>
                </a:pPr>
                <a:endParaRPr lang="en-IN" sz="800" i="1" dirty="0">
                  <a:latin typeface="Cambria Math" panose="02040503050406030204" pitchFamily="18" charset="0"/>
                  <a:ea typeface="Cambria" panose="02040503050406030204" pitchFamily="18" charset="0"/>
                  <a:cs typeface="Courier New" panose="02070309020205020404" pitchFamily="49" charset="0"/>
                </a:endParaRPr>
              </a:p>
              <a:p>
                <a:pPr marL="114300" indent="0">
                  <a:buNone/>
                </a:pPr>
                <a:endParaRPr lang="en-IN" sz="800" i="1" dirty="0">
                  <a:latin typeface="Cambria Math" panose="02040503050406030204" pitchFamily="18" charset="0"/>
                  <a:ea typeface="Cambria" panose="02040503050406030204" pitchFamily="18" charset="0"/>
                  <a:cs typeface="Courier New" panose="02070309020205020404" pitchFamily="49" charset="0"/>
                </a:endParaRPr>
              </a:p>
              <a:p>
                <a:pPr marL="114300" indent="0">
                  <a:buNone/>
                </a:pPr>
                <a:r>
                  <a:rPr lang="en-IN" sz="2400" dirty="0">
                    <a:latin typeface="Cambria" panose="02040503050406030204" pitchFamily="18" charset="0"/>
                    <a:ea typeface="Cambria" panose="02040503050406030204" pitchFamily="18" charset="0"/>
                    <a:cs typeface="Courier New" panose="02070309020205020404" pitchFamily="49" charset="0"/>
                  </a:rPr>
                  <a:t>The </a:t>
                </a:r>
                <a:r>
                  <a:rPr lang="en-IN" sz="2400" b="1" dirty="0">
                    <a:latin typeface="Cambria" panose="02040503050406030204" pitchFamily="18" charset="0"/>
                    <a:ea typeface="Cambria" panose="02040503050406030204" pitchFamily="18" charset="0"/>
                    <a:cs typeface="Courier New" panose="02070309020205020404" pitchFamily="49" charset="0"/>
                  </a:rPr>
                  <a:t>information gain </a:t>
                </a:r>
                <a:r>
                  <a:rPr lang="en-IN" sz="2400" dirty="0">
                    <a:latin typeface="Cambria" panose="02040503050406030204" pitchFamily="18" charset="0"/>
                    <a:ea typeface="Cambria" panose="02040503050406030204" pitchFamily="18" charset="0"/>
                    <a:cs typeface="Courier New" panose="02070309020205020404" pitchFamily="49" charset="0"/>
                  </a:rPr>
                  <a:t>is calculated using the formula:</a:t>
                </a:r>
              </a:p>
              <a:p>
                <a:pPr marL="114300" indent="0">
                  <a:buNone/>
                </a:pPr>
                <a:endParaRPr lang="en-IN" sz="2400" dirty="0">
                  <a:latin typeface="Cambria" panose="02040503050406030204" pitchFamily="18" charset="0"/>
                  <a:ea typeface="Cambria" panose="02040503050406030204" pitchFamily="18" charset="0"/>
                  <a:cs typeface="Courier New" panose="02070309020205020404" pitchFamily="49" charset="0"/>
                </a:endParaRPr>
              </a:p>
              <a:p>
                <a:pPr marL="114300" indent="0">
                  <a:buNone/>
                </a:pPr>
                <a:r>
                  <a:rPr lang="en-IN" sz="2400" b="0" dirty="0">
                    <a:ea typeface="Cambria Math" panose="02040503050406030204" pitchFamily="18" charset="0"/>
                    <a:cs typeface="Courier New" panose="02070309020205020404" pitchFamily="49" charset="0"/>
                  </a:rPr>
                  <a:t>		</a:t>
                </a:r>
                <a14:m>
                  <m:oMath xmlns:m="http://schemas.openxmlformats.org/officeDocument/2006/math">
                    <m:r>
                      <a:rPr lang="en-IN" sz="2400" b="0" i="1" smtClean="0">
                        <a:latin typeface="Cambria Math" panose="02040503050406030204" pitchFamily="18" charset="0"/>
                        <a:ea typeface="Cambria Math" panose="02040503050406030204" pitchFamily="18" charset="0"/>
                        <a:cs typeface="Courier New" panose="02070309020205020404" pitchFamily="49" charset="0"/>
                      </a:rPr>
                      <m:t>𝐺𝑎𝑖𝑛</m:t>
                    </m:r>
                    <m:d>
                      <m:dPr>
                        <m:ctrlPr>
                          <a:rPr lang="en-IN" sz="2400" i="1" smtClean="0">
                            <a:latin typeface="Cambria Math" panose="02040503050406030204" pitchFamily="18" charset="0"/>
                            <a:ea typeface="Cambria Math" panose="02040503050406030204" pitchFamily="18" charset="0"/>
                            <a:cs typeface="Courier New" panose="02070309020205020404" pitchFamily="49" charset="0"/>
                          </a:rPr>
                        </m:ctrlPr>
                      </m:dPr>
                      <m:e>
                        <m:r>
                          <a:rPr lang="en-IN" sz="2400" b="0" i="1" smtClean="0">
                            <a:latin typeface="Cambria Math" panose="02040503050406030204" pitchFamily="18" charset="0"/>
                            <a:ea typeface="Cambria Math" panose="02040503050406030204" pitchFamily="18" charset="0"/>
                            <a:cs typeface="Courier New" panose="02070309020205020404" pitchFamily="49" charset="0"/>
                          </a:rPr>
                          <m:t>𝑆</m:t>
                        </m:r>
                        <m:r>
                          <a:rPr lang="en-IN" sz="2400" b="0" i="1" smtClean="0">
                            <a:latin typeface="Cambria Math" panose="02040503050406030204" pitchFamily="18" charset="0"/>
                            <a:ea typeface="Cambria Math" panose="02040503050406030204" pitchFamily="18" charset="0"/>
                            <a:cs typeface="Courier New" panose="02070309020205020404" pitchFamily="49" charset="0"/>
                          </a:rPr>
                          <m:t>, </m:t>
                        </m:r>
                        <m:r>
                          <a:rPr lang="en-IN" sz="2400" b="0" i="1" smtClean="0">
                            <a:latin typeface="Cambria Math" panose="02040503050406030204" pitchFamily="18" charset="0"/>
                            <a:ea typeface="Cambria Math" panose="02040503050406030204" pitchFamily="18" charset="0"/>
                            <a:cs typeface="Courier New" panose="02070309020205020404" pitchFamily="49" charset="0"/>
                          </a:rPr>
                          <m:t>𝑇</m:t>
                        </m:r>
                      </m:e>
                    </m:d>
                    <m:r>
                      <a:rPr lang="en-IN" sz="2400" b="0" i="1" smtClean="0">
                        <a:latin typeface="Cambria Math" panose="02040503050406030204" pitchFamily="18" charset="0"/>
                        <a:ea typeface="Cambria Math" panose="02040503050406030204" pitchFamily="18" charset="0"/>
                        <a:cs typeface="Courier New" panose="02070309020205020404" pitchFamily="49" charset="0"/>
                      </a:rPr>
                      <m:t>=</m:t>
                    </m:r>
                    <m:r>
                      <a:rPr lang="en-IN" sz="2400" b="0" i="1" smtClean="0">
                        <a:latin typeface="Cambria Math" panose="02040503050406030204" pitchFamily="18" charset="0"/>
                        <a:ea typeface="Cambria Math" panose="02040503050406030204" pitchFamily="18" charset="0"/>
                        <a:cs typeface="Courier New" panose="02070309020205020404" pitchFamily="49" charset="0"/>
                      </a:rPr>
                      <m:t>𝐸𝑛𝑡𝑟𝑜𝑝𝑦</m:t>
                    </m:r>
                    <m:d>
                      <m:dPr>
                        <m:ctrlPr>
                          <a:rPr lang="en-IN" sz="2400" i="1" smtClean="0">
                            <a:latin typeface="Cambria Math" panose="02040503050406030204" pitchFamily="18" charset="0"/>
                            <a:ea typeface="Cambria Math" panose="02040503050406030204" pitchFamily="18" charset="0"/>
                            <a:cs typeface="Courier New" panose="02070309020205020404" pitchFamily="49" charset="0"/>
                          </a:rPr>
                        </m:ctrlPr>
                      </m:dPr>
                      <m:e>
                        <m:r>
                          <a:rPr lang="en-IN" sz="2400" b="0" i="1" smtClean="0">
                            <a:latin typeface="Cambria Math" panose="02040503050406030204" pitchFamily="18" charset="0"/>
                            <a:ea typeface="Cambria Math" panose="02040503050406030204" pitchFamily="18" charset="0"/>
                            <a:cs typeface="Courier New" panose="02070309020205020404" pitchFamily="49" charset="0"/>
                          </a:rPr>
                          <m:t>𝑆</m:t>
                        </m:r>
                      </m:e>
                    </m:d>
                    <m:r>
                      <a:rPr lang="en-IN" sz="2400" b="0" i="1" smtClean="0">
                        <a:latin typeface="Cambria Math" panose="02040503050406030204" pitchFamily="18" charset="0"/>
                        <a:ea typeface="Cambria Math" panose="02040503050406030204" pitchFamily="18" charset="0"/>
                        <a:cs typeface="Courier New" panose="02070309020205020404" pitchFamily="49" charset="0"/>
                      </a:rPr>
                      <m:t>−</m:t>
                    </m:r>
                    <m:r>
                      <a:rPr lang="en-IN" sz="2400" b="0" i="1" smtClean="0">
                        <a:latin typeface="Cambria Math" panose="02040503050406030204" pitchFamily="18" charset="0"/>
                        <a:ea typeface="Cambria Math" panose="02040503050406030204" pitchFamily="18" charset="0"/>
                        <a:cs typeface="Courier New" panose="02070309020205020404" pitchFamily="49" charset="0"/>
                      </a:rPr>
                      <m:t>𝐸𝑛𝑡𝑟𝑜𝑝𝑦</m:t>
                    </m:r>
                    <m:r>
                      <a:rPr lang="en-IN" sz="2400" b="0" i="1" smtClean="0">
                        <a:latin typeface="Cambria Math" panose="02040503050406030204" pitchFamily="18" charset="0"/>
                        <a:ea typeface="Cambria Math" panose="02040503050406030204" pitchFamily="18" charset="0"/>
                        <a:cs typeface="Courier New" panose="02070309020205020404" pitchFamily="49" charset="0"/>
                      </a:rPr>
                      <m:t>(</m:t>
                    </m:r>
                    <m:r>
                      <a:rPr lang="en-IN" sz="2400" b="0" i="1" smtClean="0">
                        <a:latin typeface="Cambria Math" panose="02040503050406030204" pitchFamily="18" charset="0"/>
                        <a:ea typeface="Cambria Math" panose="02040503050406030204" pitchFamily="18" charset="0"/>
                        <a:cs typeface="Courier New" panose="02070309020205020404" pitchFamily="49" charset="0"/>
                      </a:rPr>
                      <m:t>𝑆</m:t>
                    </m:r>
                    <m:r>
                      <a:rPr lang="en-IN" sz="2400" b="0" i="1" smtClean="0">
                        <a:latin typeface="Cambria Math" panose="02040503050406030204" pitchFamily="18" charset="0"/>
                        <a:ea typeface="Cambria Math" panose="02040503050406030204" pitchFamily="18" charset="0"/>
                        <a:cs typeface="Courier New" panose="02070309020205020404" pitchFamily="49" charset="0"/>
                      </a:rPr>
                      <m:t>, </m:t>
                    </m:r>
                    <m:r>
                      <a:rPr lang="en-IN" sz="2400" b="0" i="1" smtClean="0">
                        <a:latin typeface="Cambria Math" panose="02040503050406030204" pitchFamily="18" charset="0"/>
                        <a:ea typeface="Cambria Math" panose="02040503050406030204" pitchFamily="18" charset="0"/>
                        <a:cs typeface="Courier New" panose="02070309020205020404" pitchFamily="49" charset="0"/>
                      </a:rPr>
                      <m:t>𝑇</m:t>
                    </m:r>
                    <m:r>
                      <a:rPr lang="en-IN" sz="2400" b="0" i="1" smtClean="0">
                        <a:latin typeface="Cambria Math" panose="02040503050406030204" pitchFamily="18" charset="0"/>
                        <a:ea typeface="Cambria Math" panose="02040503050406030204" pitchFamily="18" charset="0"/>
                        <a:cs typeface="Courier New" panose="02070309020205020404" pitchFamily="49" charset="0"/>
                      </a:rPr>
                      <m:t>)</m:t>
                    </m:r>
                  </m:oMath>
                </a14:m>
                <a:endParaRPr lang="en-IN" sz="2400" dirty="0">
                  <a:latin typeface="Cambria Math" panose="02040503050406030204" pitchFamily="18" charset="0"/>
                  <a:ea typeface="Cambria Math" panose="02040503050406030204" pitchFamily="18" charset="0"/>
                  <a:cs typeface="Courier New" panose="02070309020205020404" pitchFamily="49" charset="0"/>
                </a:endParaRPr>
              </a:p>
              <a:p>
                <a:pPr marL="114300" indent="0">
                  <a:buNone/>
                </a:pPr>
                <a:endParaRPr lang="en-IN" sz="2400" dirty="0">
                  <a:latin typeface="Cambria Math" panose="02040503050406030204" pitchFamily="18" charset="0"/>
                  <a:ea typeface="Cambria Math" panose="02040503050406030204" pitchFamily="18" charset="0"/>
                  <a:cs typeface="Courier New" panose="02070309020205020404" pitchFamily="49" charset="0"/>
                </a:endParaRPr>
              </a:p>
              <a:p>
                <a:pPr marL="114300" indent="0">
                  <a:buNone/>
                </a:pPr>
                <a:r>
                  <a:rPr lang="en-IN" sz="2400" dirty="0">
                    <a:latin typeface="Cambria Math" panose="02040503050406030204" pitchFamily="18" charset="0"/>
                    <a:ea typeface="Cambria Math" panose="02040503050406030204" pitchFamily="18" charset="0"/>
                    <a:cs typeface="Courier New" panose="02070309020205020404" pitchFamily="49" charset="0"/>
                  </a:rPr>
                  <a:t>Then, 	</a:t>
                </a:r>
              </a:p>
              <a:p>
                <a:pPr marL="114300" indent="0">
                  <a:buNone/>
                </a:pPr>
                <a:endParaRPr lang="en-IN" sz="800" dirty="0">
                  <a:latin typeface="Cambria Math" panose="02040503050406030204" pitchFamily="18" charset="0"/>
                  <a:ea typeface="Cambria Math" panose="02040503050406030204" pitchFamily="18" charset="0"/>
                  <a:cs typeface="Courier New" panose="02070309020205020404" pitchFamily="49" charset="0"/>
                </a:endParaRPr>
              </a:p>
              <a:p>
                <a:pPr marL="114300" indent="0">
                  <a:buNone/>
                </a:pPr>
                <a:r>
                  <a:rPr lang="en-IN" sz="2400" dirty="0">
                    <a:ea typeface="Cambria Math" panose="02040503050406030204" pitchFamily="18" charset="0"/>
                    <a:cs typeface="Courier New" panose="02070309020205020404" pitchFamily="49" charset="0"/>
                  </a:rPr>
                  <a:t>  </a:t>
                </a:r>
                <a14:m>
                  <m:oMath xmlns:m="http://schemas.openxmlformats.org/officeDocument/2006/math">
                    <m:r>
                      <a:rPr lang="en-IN" sz="2400" b="1" i="1">
                        <a:latin typeface="Cambria Math" panose="02040503050406030204" pitchFamily="18" charset="0"/>
                        <a:ea typeface="Cambria Math" panose="02040503050406030204" pitchFamily="18" charset="0"/>
                        <a:cs typeface="Courier New" panose="02070309020205020404" pitchFamily="49" charset="0"/>
                      </a:rPr>
                      <m:t>𝑮𝒂𝒊𝒏</m:t>
                    </m:r>
                    <m:d>
                      <m:dPr>
                        <m:ctrlPr>
                          <a:rPr lang="en-IN" sz="2400" b="1" i="1">
                            <a:latin typeface="Cambria Math" panose="02040503050406030204" pitchFamily="18" charset="0"/>
                            <a:ea typeface="Cambria Math" panose="02040503050406030204" pitchFamily="18" charset="0"/>
                            <a:cs typeface="Courier New" panose="02070309020205020404" pitchFamily="49" charset="0"/>
                          </a:rPr>
                        </m:ctrlPr>
                      </m:dPr>
                      <m:e>
                        <m:r>
                          <a:rPr lang="en-IN" sz="2400" b="1" i="1" smtClean="0">
                            <a:latin typeface="Cambria Math" panose="02040503050406030204" pitchFamily="18" charset="0"/>
                            <a:ea typeface="Cambria Math" panose="02040503050406030204" pitchFamily="18" charset="0"/>
                            <a:cs typeface="Courier New" panose="02070309020205020404" pitchFamily="49" charset="0"/>
                          </a:rPr>
                          <m:t>𝑷𝒍𝒂𝒚𝑮𝒐𝒍𝒇</m:t>
                        </m:r>
                        <m:r>
                          <a:rPr lang="en-IN" sz="2400" b="1" i="1">
                            <a:latin typeface="Cambria Math" panose="02040503050406030204" pitchFamily="18" charset="0"/>
                            <a:ea typeface="Cambria Math" panose="02040503050406030204" pitchFamily="18" charset="0"/>
                            <a:cs typeface="Courier New" panose="02070309020205020404" pitchFamily="49" charset="0"/>
                          </a:rPr>
                          <m:t>, </m:t>
                        </m:r>
                        <m:r>
                          <a:rPr lang="en-IN" sz="2400" b="1" i="1" smtClean="0">
                            <a:latin typeface="Cambria Math" panose="02040503050406030204" pitchFamily="18" charset="0"/>
                            <a:ea typeface="Cambria Math" panose="02040503050406030204" pitchFamily="18" charset="0"/>
                            <a:cs typeface="Courier New" panose="02070309020205020404" pitchFamily="49" charset="0"/>
                          </a:rPr>
                          <m:t>𝑶𝒖𝒕𝒍𝒐𝒐𝒌</m:t>
                        </m:r>
                      </m:e>
                    </m:d>
                  </m:oMath>
                </a14:m>
                <a:endParaRPr lang="en-IN" sz="2400" b="1" i="1" dirty="0">
                  <a:latin typeface="Cambria Math" panose="02040503050406030204" pitchFamily="18" charset="0"/>
                  <a:ea typeface="Cambria Math" panose="02040503050406030204" pitchFamily="18" charset="0"/>
                  <a:cs typeface="Courier New" panose="02070309020205020404" pitchFamily="49" charset="0"/>
                </a:endParaRPr>
              </a:p>
              <a:p>
                <a:pPr marL="114300" indent="0">
                  <a:buNone/>
                </a:pPr>
                <a:r>
                  <a:rPr lang="en-IN" sz="2400" b="1" dirty="0">
                    <a:ea typeface="Cambria Math" panose="02040503050406030204" pitchFamily="18" charset="0"/>
                    <a:cs typeface="Courier New" panose="02070309020205020404" pitchFamily="49" charset="0"/>
                  </a:rPr>
                  <a:t>	</a:t>
                </a:r>
                <a14:m>
                  <m:oMath xmlns:m="http://schemas.openxmlformats.org/officeDocument/2006/math">
                    <m:r>
                      <a:rPr lang="en-IN" sz="2400" b="1" i="1">
                        <a:latin typeface="Cambria Math" panose="02040503050406030204" pitchFamily="18" charset="0"/>
                        <a:ea typeface="Cambria Math" panose="02040503050406030204" pitchFamily="18" charset="0"/>
                        <a:cs typeface="Courier New" panose="02070309020205020404" pitchFamily="49" charset="0"/>
                      </a:rPr>
                      <m:t>=</m:t>
                    </m:r>
                    <m:r>
                      <a:rPr lang="en-IN" sz="2400" b="1" i="1">
                        <a:latin typeface="Cambria Math" panose="02040503050406030204" pitchFamily="18" charset="0"/>
                        <a:ea typeface="Cambria Math" panose="02040503050406030204" pitchFamily="18" charset="0"/>
                        <a:cs typeface="Courier New" panose="02070309020205020404" pitchFamily="49" charset="0"/>
                      </a:rPr>
                      <m:t>𝑬𝒏𝒕𝒓𝒐𝒑𝒚</m:t>
                    </m:r>
                    <m:d>
                      <m:dPr>
                        <m:ctrlPr>
                          <a:rPr lang="en-IN" sz="2400" b="1" i="1">
                            <a:latin typeface="Cambria Math" panose="02040503050406030204" pitchFamily="18" charset="0"/>
                            <a:ea typeface="Cambria Math" panose="02040503050406030204" pitchFamily="18" charset="0"/>
                            <a:cs typeface="Courier New" panose="02070309020205020404" pitchFamily="49" charset="0"/>
                          </a:rPr>
                        </m:ctrlPr>
                      </m:dPr>
                      <m:e>
                        <m:r>
                          <a:rPr lang="en-IN" sz="2400" b="1" i="1">
                            <a:latin typeface="Cambria Math" panose="02040503050406030204" pitchFamily="18" charset="0"/>
                            <a:ea typeface="Cambria Math" panose="02040503050406030204" pitchFamily="18" charset="0"/>
                            <a:cs typeface="Courier New" panose="02070309020205020404" pitchFamily="49" charset="0"/>
                          </a:rPr>
                          <m:t>𝑷𝒍𝒂𝒚𝑮𝒐𝒍𝒇</m:t>
                        </m:r>
                      </m:e>
                    </m:d>
                    <m:r>
                      <a:rPr lang="en-IN" sz="2400" b="1" i="1">
                        <a:latin typeface="Cambria Math" panose="02040503050406030204" pitchFamily="18" charset="0"/>
                        <a:ea typeface="Cambria Math" panose="02040503050406030204" pitchFamily="18" charset="0"/>
                        <a:cs typeface="Courier New" panose="02070309020205020404" pitchFamily="49" charset="0"/>
                      </a:rPr>
                      <m:t>−</m:t>
                    </m:r>
                    <m:r>
                      <a:rPr lang="en-IN" sz="2400" b="1" i="1">
                        <a:latin typeface="Cambria Math" panose="02040503050406030204" pitchFamily="18" charset="0"/>
                        <a:ea typeface="Cambria Math" panose="02040503050406030204" pitchFamily="18" charset="0"/>
                        <a:cs typeface="Courier New" panose="02070309020205020404" pitchFamily="49" charset="0"/>
                      </a:rPr>
                      <m:t>𝑬𝒏𝒕𝒓𝒐𝒑𝒚</m:t>
                    </m:r>
                    <m:d>
                      <m:dPr>
                        <m:ctrlPr>
                          <a:rPr lang="en-IN" sz="2400" b="1" i="1">
                            <a:latin typeface="Cambria Math" panose="02040503050406030204" pitchFamily="18" charset="0"/>
                            <a:ea typeface="Cambria Math" panose="02040503050406030204" pitchFamily="18" charset="0"/>
                            <a:cs typeface="Courier New" panose="02070309020205020404" pitchFamily="49" charset="0"/>
                          </a:rPr>
                        </m:ctrlPr>
                      </m:dPr>
                      <m:e>
                        <m:r>
                          <a:rPr lang="en-IN" sz="2400" b="1" i="1">
                            <a:latin typeface="Cambria Math" panose="02040503050406030204" pitchFamily="18" charset="0"/>
                            <a:ea typeface="Cambria Math" panose="02040503050406030204" pitchFamily="18" charset="0"/>
                            <a:cs typeface="Courier New" panose="02070309020205020404" pitchFamily="49" charset="0"/>
                          </a:rPr>
                          <m:t>𝑷𝒍𝒂𝒚𝑮𝒐𝒍𝒇</m:t>
                        </m:r>
                        <m:r>
                          <a:rPr lang="en-IN" sz="2400" b="1" i="1">
                            <a:latin typeface="Cambria Math" panose="02040503050406030204" pitchFamily="18" charset="0"/>
                            <a:ea typeface="Cambria Math" panose="02040503050406030204" pitchFamily="18" charset="0"/>
                            <a:cs typeface="Courier New" panose="02070309020205020404" pitchFamily="49" charset="0"/>
                          </a:rPr>
                          <m:t>, </m:t>
                        </m:r>
                        <m:r>
                          <a:rPr lang="en-IN" sz="2400" b="1" i="1">
                            <a:latin typeface="Cambria Math" panose="02040503050406030204" pitchFamily="18" charset="0"/>
                            <a:ea typeface="Cambria Math" panose="02040503050406030204" pitchFamily="18" charset="0"/>
                            <a:cs typeface="Courier New" panose="02070309020205020404" pitchFamily="49" charset="0"/>
                          </a:rPr>
                          <m:t>𝑶𝒖𝒕𝒍𝒐𝒐𝒌</m:t>
                        </m:r>
                      </m:e>
                    </m:d>
                  </m:oMath>
                </a14:m>
                <a:endParaRPr lang="en-IN" sz="2400" b="1" dirty="0">
                  <a:ea typeface="Cambria Math" panose="02040503050406030204" pitchFamily="18" charset="0"/>
                  <a:cs typeface="Courier New" panose="02070309020205020404" pitchFamily="49" charset="0"/>
                </a:endParaRPr>
              </a:p>
              <a:p>
                <a:pPr marL="114300" indent="0">
                  <a:buNone/>
                </a:pPr>
                <a:endParaRPr lang="en-IN" sz="800" b="1" dirty="0">
                  <a:latin typeface="Cambria Math" panose="02040503050406030204" pitchFamily="18" charset="0"/>
                  <a:ea typeface="Cambria Math" panose="02040503050406030204" pitchFamily="18" charset="0"/>
                  <a:cs typeface="Courier New" panose="02070309020205020404" pitchFamily="49" charset="0"/>
                </a:endParaRPr>
              </a:p>
              <a:p>
                <a:pPr marL="114300" indent="0">
                  <a:buNone/>
                </a:pPr>
                <a:r>
                  <a:rPr lang="en-IN" sz="2400" b="1" dirty="0">
                    <a:latin typeface="Cambria Math" panose="02040503050406030204" pitchFamily="18" charset="0"/>
                    <a:ea typeface="Cambria Math" panose="02040503050406030204" pitchFamily="18" charset="0"/>
                    <a:cs typeface="Courier New" panose="02070309020205020404" pitchFamily="49" charset="0"/>
                  </a:rPr>
                  <a:t>	= 0.94 – 0.693</a:t>
                </a:r>
              </a:p>
              <a:p>
                <a:pPr marL="114300" indent="0">
                  <a:buNone/>
                </a:pPr>
                <a:endParaRPr lang="en-IN" sz="800" dirty="0">
                  <a:latin typeface="Cambria Math" panose="02040503050406030204" pitchFamily="18" charset="0"/>
                  <a:ea typeface="Cambria Math" panose="02040503050406030204" pitchFamily="18" charset="0"/>
                  <a:cs typeface="Courier New" panose="02070309020205020404" pitchFamily="49" charset="0"/>
                </a:endParaRPr>
              </a:p>
              <a:p>
                <a:pPr marL="114300" indent="0">
                  <a:buNone/>
                </a:pPr>
                <a:r>
                  <a:rPr lang="en-IN" sz="2400" dirty="0">
                    <a:latin typeface="Cambria Math" panose="02040503050406030204" pitchFamily="18" charset="0"/>
                    <a:ea typeface="Cambria Math" panose="02040503050406030204" pitchFamily="18" charset="0"/>
                    <a:cs typeface="Courier New" panose="02070309020205020404" pitchFamily="49" charset="0"/>
                  </a:rPr>
                  <a:t>	= </a:t>
                </a:r>
                <a:r>
                  <a:rPr lang="en-IN" sz="2400" b="1" dirty="0">
                    <a:latin typeface="Cambria Math" panose="02040503050406030204" pitchFamily="18" charset="0"/>
                    <a:ea typeface="Cambria Math" panose="02040503050406030204" pitchFamily="18" charset="0"/>
                    <a:cs typeface="Courier New" panose="02070309020205020404" pitchFamily="49" charset="0"/>
                  </a:rPr>
                  <a:t>0.247</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52400" y="1325562"/>
                <a:ext cx="8915400" cy="5532438"/>
              </a:xfrm>
              <a:blipFill>
                <a:blip r:embed="rId2"/>
                <a:stretch>
                  <a:fillRect l="-68" t="-1101"/>
                </a:stretch>
              </a:blipFill>
            </p:spPr>
            <p:txBody>
              <a:bodyPr/>
              <a:lstStyle/>
              <a:p>
                <a:r>
                  <a:rPr lang="en-US">
                    <a:noFill/>
                  </a:rPr>
                  <a:t> </a:t>
                </a:r>
              </a:p>
            </p:txBody>
          </p:sp>
        </mc:Fallback>
      </mc:AlternateContent>
      <p:sp>
        <p:nvSpPr>
          <p:cNvPr id="2" name="Title 1"/>
          <p:cNvSpPr>
            <a:spLocks noGrp="1"/>
          </p:cNvSpPr>
          <p:nvPr>
            <p:ph type="title"/>
          </p:nvPr>
        </p:nvSpPr>
        <p:spPr>
          <a:xfrm>
            <a:off x="0" y="0"/>
            <a:ext cx="9144000" cy="1143000"/>
          </a:xfrm>
          <a:solidFill>
            <a:schemeClr val="accent6">
              <a:lumMod val="20000"/>
              <a:lumOff val="80000"/>
            </a:schemeClr>
          </a:solidFill>
        </p:spPr>
        <p:txBody>
          <a:bodyPr>
            <a:normAutofit fontScale="90000"/>
          </a:bodyPr>
          <a:lstStyle/>
          <a:p>
            <a:r>
              <a:rPr lang="en-IN" dirty="0">
                <a:latin typeface="Cambria" panose="02040503050406030204" pitchFamily="18" charset="0"/>
              </a:rPr>
              <a:t>Step by Step Procedure for Building a Decision Tree</a:t>
            </a:r>
          </a:p>
        </p:txBody>
      </p:sp>
    </p:spTree>
    <p:extLst>
      <p:ext uri="{BB962C8B-B14F-4D97-AF65-F5344CB8AC3E}">
        <p14:creationId xmlns:p14="http://schemas.microsoft.com/office/powerpoint/2010/main" val="17174761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6">
              <a:lumMod val="20000"/>
              <a:lumOff val="80000"/>
            </a:schemeClr>
          </a:solidFill>
        </p:spPr>
        <p:txBody>
          <a:bodyPr>
            <a:normAutofit fontScale="90000"/>
          </a:bodyPr>
          <a:lstStyle/>
          <a:p>
            <a:r>
              <a:rPr lang="en-IN" dirty="0">
                <a:latin typeface="Cambria" panose="02040503050406030204" pitchFamily="18" charset="0"/>
              </a:rPr>
              <a:t>Step by Step Procedure for Building a Decision Tree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52400" y="1325562"/>
                <a:ext cx="8915400" cy="5532438"/>
              </a:xfrm>
            </p:spPr>
            <p:txBody>
              <a:bodyPr>
                <a:normAutofit fontScale="92500"/>
              </a:bodyPr>
              <a:lstStyle/>
              <a:p>
                <a:pPr marL="114300" indent="0">
                  <a:buNone/>
                </a:pPr>
                <a:r>
                  <a:rPr lang="en-IN" sz="2800" b="1" dirty="0">
                    <a:latin typeface="Cambria" panose="02040503050406030204" pitchFamily="18" charset="0"/>
                    <a:ea typeface="Cambria" panose="02040503050406030204" pitchFamily="18" charset="0"/>
                    <a:cs typeface="Courier New" panose="02070309020205020404" pitchFamily="49" charset="0"/>
                  </a:rPr>
                  <a:t>Step 4: </a:t>
                </a:r>
                <a:r>
                  <a:rPr lang="en-IN" sz="2800" dirty="0">
                    <a:latin typeface="Cambria" panose="02040503050406030204" pitchFamily="18" charset="0"/>
                    <a:ea typeface="Cambria" panose="02040503050406030204" pitchFamily="18" charset="0"/>
                    <a:cs typeface="Courier New" panose="02070309020205020404" pitchFamily="49" charset="0"/>
                  </a:rPr>
                  <a:t>Calculate </a:t>
                </a:r>
                <a:r>
                  <a:rPr lang="en-IN" sz="2800" dirty="0">
                    <a:solidFill>
                      <a:srgbClr val="0070C0"/>
                    </a:solidFill>
                    <a:latin typeface="Cambria" panose="02040503050406030204" pitchFamily="18" charset="0"/>
                    <a:ea typeface="Cambria" panose="02040503050406030204" pitchFamily="18" charset="0"/>
                    <a:cs typeface="Courier New" panose="02070309020205020404" pitchFamily="49" charset="0"/>
                  </a:rPr>
                  <a:t>Information Gain</a:t>
                </a:r>
                <a:r>
                  <a:rPr lang="en-IN" sz="2800" dirty="0">
                    <a:latin typeface="Cambria" panose="02040503050406030204" pitchFamily="18" charset="0"/>
                    <a:ea typeface="Cambria" panose="02040503050406030204" pitchFamily="18" charset="0"/>
                    <a:cs typeface="Courier New" panose="02070309020205020404" pitchFamily="49" charset="0"/>
                  </a:rPr>
                  <a:t> for Each Split</a:t>
                </a:r>
              </a:p>
              <a:p>
                <a:pPr marL="114300" indent="0">
                  <a:buNone/>
                </a:pPr>
                <a:endParaRPr lang="en-IN" sz="800" i="1" dirty="0">
                  <a:latin typeface="Cambria Math" panose="02040503050406030204" pitchFamily="18" charset="0"/>
                  <a:ea typeface="Cambria" panose="02040503050406030204" pitchFamily="18" charset="0"/>
                  <a:cs typeface="Courier New" panose="02070309020205020404" pitchFamily="49" charset="0"/>
                </a:endParaRPr>
              </a:p>
              <a:p>
                <a:pPr marL="114300" indent="0">
                  <a:buNone/>
                </a:pPr>
                <a:r>
                  <a:rPr lang="en-IN" sz="2400" dirty="0">
                    <a:latin typeface="Cambria Math" panose="02040503050406030204" pitchFamily="18" charset="0"/>
                    <a:ea typeface="Cambria Math" panose="02040503050406030204" pitchFamily="18" charset="0"/>
                    <a:cs typeface="Courier New" panose="02070309020205020404" pitchFamily="49" charset="0"/>
                  </a:rPr>
                  <a:t>Similarly, 	</a:t>
                </a:r>
              </a:p>
              <a:p>
                <a:pPr marL="114300" indent="0">
                  <a:buNone/>
                </a:pPr>
                <a:endParaRPr lang="en-IN" sz="800" dirty="0">
                  <a:latin typeface="Cambria Math" panose="02040503050406030204" pitchFamily="18" charset="0"/>
                  <a:ea typeface="Cambria Math" panose="02040503050406030204" pitchFamily="18" charset="0"/>
                  <a:cs typeface="Courier New" panose="02070309020205020404" pitchFamily="49" charset="0"/>
                </a:endParaRPr>
              </a:p>
              <a:p>
                <a:pPr marL="114300" indent="0">
                  <a:buNone/>
                </a:pPr>
                <a:r>
                  <a:rPr lang="en-IN" sz="2400" dirty="0">
                    <a:ea typeface="Cambria Math" panose="02040503050406030204" pitchFamily="18" charset="0"/>
                    <a:cs typeface="Courier New" panose="02070309020205020404" pitchFamily="49" charset="0"/>
                  </a:rPr>
                  <a:t>  </a:t>
                </a:r>
                <a14:m>
                  <m:oMath xmlns:m="http://schemas.openxmlformats.org/officeDocument/2006/math">
                    <m:r>
                      <a:rPr lang="en-IN" sz="2400" b="1" i="1">
                        <a:latin typeface="Cambria Math" panose="02040503050406030204" pitchFamily="18" charset="0"/>
                        <a:ea typeface="Cambria Math" panose="02040503050406030204" pitchFamily="18" charset="0"/>
                        <a:cs typeface="Courier New" panose="02070309020205020404" pitchFamily="49" charset="0"/>
                      </a:rPr>
                      <m:t>𝑮𝒂𝒊𝒏</m:t>
                    </m:r>
                    <m:d>
                      <m:dPr>
                        <m:ctrlPr>
                          <a:rPr lang="en-IN" sz="2400" b="1" i="1">
                            <a:latin typeface="Cambria Math" panose="02040503050406030204" pitchFamily="18" charset="0"/>
                            <a:ea typeface="Cambria Math" panose="02040503050406030204" pitchFamily="18" charset="0"/>
                            <a:cs typeface="Courier New" panose="02070309020205020404" pitchFamily="49" charset="0"/>
                          </a:rPr>
                        </m:ctrlPr>
                      </m:dPr>
                      <m:e>
                        <m:r>
                          <a:rPr lang="en-IN" sz="2400" b="1" i="1">
                            <a:latin typeface="Cambria Math" panose="02040503050406030204" pitchFamily="18" charset="0"/>
                            <a:ea typeface="Cambria Math" panose="02040503050406030204" pitchFamily="18" charset="0"/>
                            <a:cs typeface="Courier New" panose="02070309020205020404" pitchFamily="49" charset="0"/>
                          </a:rPr>
                          <m:t>𝑷𝒍𝒂𝒚𝑮𝒐𝒍𝒇</m:t>
                        </m:r>
                        <m:r>
                          <a:rPr lang="en-IN" sz="2400" b="1" i="1">
                            <a:latin typeface="Cambria Math" panose="02040503050406030204" pitchFamily="18" charset="0"/>
                            <a:ea typeface="Cambria Math" panose="02040503050406030204" pitchFamily="18" charset="0"/>
                            <a:cs typeface="Courier New" panose="02070309020205020404" pitchFamily="49" charset="0"/>
                          </a:rPr>
                          <m:t>, </m:t>
                        </m:r>
                        <m:r>
                          <a:rPr lang="en-IN" sz="2400" b="1" i="1" smtClean="0">
                            <a:latin typeface="Cambria Math" panose="02040503050406030204" pitchFamily="18" charset="0"/>
                            <a:ea typeface="Cambria Math" panose="02040503050406030204" pitchFamily="18" charset="0"/>
                            <a:cs typeface="Courier New" panose="02070309020205020404" pitchFamily="49" charset="0"/>
                          </a:rPr>
                          <m:t>𝑻𝒆𝒎𝒑𝒆𝒓𝒂𝒕𝒖𝒓𝒆</m:t>
                        </m:r>
                      </m:e>
                    </m:d>
                  </m:oMath>
                </a14:m>
                <a:endParaRPr lang="en-IN" sz="2400" b="1" i="1" dirty="0">
                  <a:latin typeface="Cambria Math" panose="02040503050406030204" pitchFamily="18" charset="0"/>
                  <a:ea typeface="Cambria Math" panose="02040503050406030204" pitchFamily="18" charset="0"/>
                  <a:cs typeface="Courier New" panose="02070309020205020404" pitchFamily="49" charset="0"/>
                </a:endParaRPr>
              </a:p>
              <a:p>
                <a:pPr marL="114300" indent="0">
                  <a:buNone/>
                </a:pPr>
                <a:r>
                  <a:rPr lang="en-IN" sz="2400" b="1" dirty="0">
                    <a:ea typeface="Cambria Math" panose="02040503050406030204" pitchFamily="18" charset="0"/>
                    <a:cs typeface="Courier New" panose="02070309020205020404" pitchFamily="49" charset="0"/>
                  </a:rPr>
                  <a:t>          </a:t>
                </a:r>
                <a14:m>
                  <m:oMath xmlns:m="http://schemas.openxmlformats.org/officeDocument/2006/math">
                    <m:r>
                      <a:rPr lang="en-IN" sz="2400" b="1" i="1">
                        <a:latin typeface="Cambria Math" panose="02040503050406030204" pitchFamily="18" charset="0"/>
                        <a:ea typeface="Cambria Math" panose="02040503050406030204" pitchFamily="18" charset="0"/>
                        <a:cs typeface="Courier New" panose="02070309020205020404" pitchFamily="49" charset="0"/>
                      </a:rPr>
                      <m:t>=</m:t>
                    </m:r>
                    <m:r>
                      <a:rPr lang="en-IN" sz="2400" b="1" i="1">
                        <a:latin typeface="Cambria Math" panose="02040503050406030204" pitchFamily="18" charset="0"/>
                        <a:ea typeface="Cambria Math" panose="02040503050406030204" pitchFamily="18" charset="0"/>
                        <a:cs typeface="Courier New" panose="02070309020205020404" pitchFamily="49" charset="0"/>
                      </a:rPr>
                      <m:t>𝑬𝒏𝒕𝒓𝒐𝒑𝒚</m:t>
                    </m:r>
                    <m:d>
                      <m:dPr>
                        <m:ctrlPr>
                          <a:rPr lang="en-IN" sz="2400" b="1" i="1">
                            <a:latin typeface="Cambria Math" panose="02040503050406030204" pitchFamily="18" charset="0"/>
                            <a:ea typeface="Cambria Math" panose="02040503050406030204" pitchFamily="18" charset="0"/>
                            <a:cs typeface="Courier New" panose="02070309020205020404" pitchFamily="49" charset="0"/>
                          </a:rPr>
                        </m:ctrlPr>
                      </m:dPr>
                      <m:e>
                        <m:r>
                          <a:rPr lang="en-IN" sz="2400" b="1" i="1">
                            <a:latin typeface="Cambria Math" panose="02040503050406030204" pitchFamily="18" charset="0"/>
                            <a:ea typeface="Cambria Math" panose="02040503050406030204" pitchFamily="18" charset="0"/>
                            <a:cs typeface="Courier New" panose="02070309020205020404" pitchFamily="49" charset="0"/>
                          </a:rPr>
                          <m:t>𝑷𝒍𝒂𝒚𝑮𝒐𝒍𝒇</m:t>
                        </m:r>
                      </m:e>
                    </m:d>
                    <m:r>
                      <a:rPr lang="en-IN" sz="2400" b="1" i="1">
                        <a:latin typeface="Cambria Math" panose="02040503050406030204" pitchFamily="18" charset="0"/>
                        <a:ea typeface="Cambria Math" panose="02040503050406030204" pitchFamily="18" charset="0"/>
                        <a:cs typeface="Courier New" panose="02070309020205020404" pitchFamily="49" charset="0"/>
                      </a:rPr>
                      <m:t>−</m:t>
                    </m:r>
                    <m:r>
                      <a:rPr lang="en-IN" sz="2400" b="1" i="1">
                        <a:latin typeface="Cambria Math" panose="02040503050406030204" pitchFamily="18" charset="0"/>
                        <a:ea typeface="Cambria Math" panose="02040503050406030204" pitchFamily="18" charset="0"/>
                        <a:cs typeface="Courier New" panose="02070309020205020404" pitchFamily="49" charset="0"/>
                      </a:rPr>
                      <m:t>𝑬𝒏𝒕𝒓𝒐𝒑𝒚</m:t>
                    </m:r>
                    <m:d>
                      <m:dPr>
                        <m:ctrlPr>
                          <a:rPr lang="en-IN" sz="2400" b="1" i="1">
                            <a:latin typeface="Cambria Math" panose="02040503050406030204" pitchFamily="18" charset="0"/>
                            <a:ea typeface="Cambria Math" panose="02040503050406030204" pitchFamily="18" charset="0"/>
                            <a:cs typeface="Courier New" panose="02070309020205020404" pitchFamily="49" charset="0"/>
                          </a:rPr>
                        </m:ctrlPr>
                      </m:dPr>
                      <m:e>
                        <m:r>
                          <a:rPr lang="en-IN" sz="2400" b="1" i="1">
                            <a:latin typeface="Cambria Math" panose="02040503050406030204" pitchFamily="18" charset="0"/>
                            <a:ea typeface="Cambria Math" panose="02040503050406030204" pitchFamily="18" charset="0"/>
                            <a:cs typeface="Courier New" panose="02070309020205020404" pitchFamily="49" charset="0"/>
                          </a:rPr>
                          <m:t>𝑷𝒍𝒂𝒚𝑮𝒐𝒍𝒇</m:t>
                        </m:r>
                        <m:r>
                          <a:rPr lang="en-IN" sz="2400" b="1" i="1">
                            <a:latin typeface="Cambria Math" panose="02040503050406030204" pitchFamily="18" charset="0"/>
                            <a:ea typeface="Cambria Math" panose="02040503050406030204" pitchFamily="18" charset="0"/>
                            <a:cs typeface="Courier New" panose="02070309020205020404" pitchFamily="49" charset="0"/>
                          </a:rPr>
                          <m:t>,</m:t>
                        </m:r>
                        <m:r>
                          <a:rPr lang="en-IN" sz="2400" b="1" i="1">
                            <a:latin typeface="Cambria Math" panose="02040503050406030204" pitchFamily="18" charset="0"/>
                            <a:ea typeface="Cambria Math" panose="02040503050406030204" pitchFamily="18" charset="0"/>
                            <a:cs typeface="Courier New" panose="02070309020205020404" pitchFamily="49" charset="0"/>
                          </a:rPr>
                          <m:t>𝑻𝒆𝒎𝒑𝒆𝒓𝒂𝒕𝒖𝒓𝒆</m:t>
                        </m:r>
                      </m:e>
                    </m:d>
                  </m:oMath>
                </a14:m>
                <a:endParaRPr lang="en-IN" sz="2400" b="1" dirty="0">
                  <a:ea typeface="Cambria Math" panose="02040503050406030204" pitchFamily="18" charset="0"/>
                  <a:cs typeface="Courier New" panose="02070309020205020404" pitchFamily="49" charset="0"/>
                </a:endParaRPr>
              </a:p>
              <a:p>
                <a:pPr marL="114300" indent="0">
                  <a:buNone/>
                </a:pPr>
                <a:endParaRPr lang="en-IN" sz="800" b="1" dirty="0">
                  <a:latin typeface="Cambria Math" panose="02040503050406030204" pitchFamily="18" charset="0"/>
                  <a:ea typeface="Cambria Math" panose="02040503050406030204" pitchFamily="18" charset="0"/>
                  <a:cs typeface="Courier New" panose="02070309020205020404" pitchFamily="49" charset="0"/>
                </a:endParaRPr>
              </a:p>
              <a:p>
                <a:pPr marL="114300" indent="0">
                  <a:buNone/>
                </a:pPr>
                <a:r>
                  <a:rPr lang="en-IN" sz="2400" b="1" dirty="0">
                    <a:latin typeface="Cambria Math" panose="02040503050406030204" pitchFamily="18" charset="0"/>
                    <a:ea typeface="Cambria Math" panose="02040503050406030204" pitchFamily="18" charset="0"/>
                    <a:cs typeface="Courier New" panose="02070309020205020404" pitchFamily="49" charset="0"/>
                  </a:rPr>
                  <a:t>          = 0.94 – 0.911 = 0.029</a:t>
                </a:r>
              </a:p>
              <a:p>
                <a:pPr marL="114300" indent="0">
                  <a:buNone/>
                </a:pPr>
                <a:endParaRPr lang="en-IN" sz="800" b="1" dirty="0">
                  <a:latin typeface="Cambria Math" panose="02040503050406030204" pitchFamily="18" charset="0"/>
                  <a:ea typeface="Cambria Math" panose="02040503050406030204" pitchFamily="18" charset="0"/>
                  <a:cs typeface="Courier New" panose="02070309020205020404" pitchFamily="49" charset="0"/>
                </a:endParaRPr>
              </a:p>
              <a:p>
                <a:pPr marL="114300" indent="0">
                  <a:buNone/>
                </a:pPr>
                <a14:m>
                  <m:oMathPara xmlns:m="http://schemas.openxmlformats.org/officeDocument/2006/math">
                    <m:oMathParaPr>
                      <m:jc m:val="left"/>
                    </m:oMathParaPr>
                    <m:oMath xmlns:m="http://schemas.openxmlformats.org/officeDocument/2006/math">
                      <m:r>
                        <a:rPr lang="en-IN" sz="2400" b="1" i="1" smtClean="0">
                          <a:latin typeface="Cambria Math" panose="02040503050406030204" pitchFamily="18" charset="0"/>
                          <a:ea typeface="Cambria Math" panose="02040503050406030204" pitchFamily="18" charset="0"/>
                          <a:cs typeface="Courier New" panose="02070309020205020404" pitchFamily="49" charset="0"/>
                        </a:rPr>
                        <m:t>  </m:t>
                      </m:r>
                      <m:r>
                        <a:rPr lang="en-IN" sz="2400" b="1" i="1">
                          <a:latin typeface="Cambria Math" panose="02040503050406030204" pitchFamily="18" charset="0"/>
                          <a:ea typeface="Cambria Math" panose="02040503050406030204" pitchFamily="18" charset="0"/>
                          <a:cs typeface="Courier New" panose="02070309020205020404" pitchFamily="49" charset="0"/>
                        </a:rPr>
                        <m:t>𝑮𝒂𝒊𝒏</m:t>
                      </m:r>
                      <m:d>
                        <m:dPr>
                          <m:ctrlPr>
                            <a:rPr lang="en-IN" sz="2400" b="1" i="1">
                              <a:latin typeface="Cambria Math" panose="02040503050406030204" pitchFamily="18" charset="0"/>
                              <a:ea typeface="Cambria Math" panose="02040503050406030204" pitchFamily="18" charset="0"/>
                              <a:cs typeface="Courier New" panose="02070309020205020404" pitchFamily="49" charset="0"/>
                            </a:rPr>
                          </m:ctrlPr>
                        </m:dPr>
                        <m:e>
                          <m:r>
                            <a:rPr lang="en-IN" sz="2400" b="1" i="1">
                              <a:latin typeface="Cambria Math" panose="02040503050406030204" pitchFamily="18" charset="0"/>
                              <a:ea typeface="Cambria Math" panose="02040503050406030204" pitchFamily="18" charset="0"/>
                              <a:cs typeface="Courier New" panose="02070309020205020404" pitchFamily="49" charset="0"/>
                            </a:rPr>
                            <m:t>𝑷𝒍𝒂𝒚𝑮𝒐𝒍𝒇</m:t>
                          </m:r>
                          <m:r>
                            <a:rPr lang="en-IN" sz="2400" b="1" i="1">
                              <a:latin typeface="Cambria Math" panose="02040503050406030204" pitchFamily="18" charset="0"/>
                              <a:ea typeface="Cambria Math" panose="02040503050406030204" pitchFamily="18" charset="0"/>
                              <a:cs typeface="Courier New" panose="02070309020205020404" pitchFamily="49" charset="0"/>
                            </a:rPr>
                            <m:t>, </m:t>
                          </m:r>
                          <m:r>
                            <a:rPr lang="en-IN" sz="2400" b="1" i="1" smtClean="0">
                              <a:latin typeface="Cambria Math" panose="02040503050406030204" pitchFamily="18" charset="0"/>
                              <a:ea typeface="Cambria Math" panose="02040503050406030204" pitchFamily="18" charset="0"/>
                              <a:cs typeface="Courier New" panose="02070309020205020404" pitchFamily="49" charset="0"/>
                            </a:rPr>
                            <m:t>𝑯𝒖𝒎𝒊𝒅𝒊𝒕𝒚</m:t>
                          </m:r>
                        </m:e>
                      </m:d>
                    </m:oMath>
                  </m:oMathPara>
                </a14:m>
                <a:endParaRPr lang="en-IN" sz="2400" b="1" i="1" dirty="0">
                  <a:latin typeface="Cambria Math" panose="02040503050406030204" pitchFamily="18" charset="0"/>
                  <a:ea typeface="Cambria Math" panose="02040503050406030204" pitchFamily="18" charset="0"/>
                  <a:cs typeface="Courier New" panose="02070309020205020404" pitchFamily="49" charset="0"/>
                </a:endParaRPr>
              </a:p>
              <a:p>
                <a:pPr marL="114300" indent="0">
                  <a:buNone/>
                </a:pPr>
                <a:r>
                  <a:rPr lang="en-IN" sz="2400" b="1" dirty="0">
                    <a:ea typeface="Cambria Math" panose="02040503050406030204" pitchFamily="18" charset="0"/>
                    <a:cs typeface="Courier New" panose="02070309020205020404" pitchFamily="49" charset="0"/>
                  </a:rPr>
                  <a:t>          </a:t>
                </a:r>
                <a14:m>
                  <m:oMath xmlns:m="http://schemas.openxmlformats.org/officeDocument/2006/math">
                    <m:r>
                      <a:rPr lang="en-IN" sz="2400" b="1" i="1">
                        <a:latin typeface="Cambria Math" panose="02040503050406030204" pitchFamily="18" charset="0"/>
                        <a:ea typeface="Cambria Math" panose="02040503050406030204" pitchFamily="18" charset="0"/>
                        <a:cs typeface="Courier New" panose="02070309020205020404" pitchFamily="49" charset="0"/>
                      </a:rPr>
                      <m:t>=</m:t>
                    </m:r>
                    <m:r>
                      <a:rPr lang="en-IN" sz="2400" b="1" i="1">
                        <a:latin typeface="Cambria Math" panose="02040503050406030204" pitchFamily="18" charset="0"/>
                        <a:ea typeface="Cambria Math" panose="02040503050406030204" pitchFamily="18" charset="0"/>
                        <a:cs typeface="Courier New" panose="02070309020205020404" pitchFamily="49" charset="0"/>
                      </a:rPr>
                      <m:t>𝑬𝒏𝒕𝒓𝒐𝒑𝒚</m:t>
                    </m:r>
                    <m:d>
                      <m:dPr>
                        <m:ctrlPr>
                          <a:rPr lang="en-IN" sz="2400" b="1" i="1">
                            <a:latin typeface="Cambria Math" panose="02040503050406030204" pitchFamily="18" charset="0"/>
                            <a:ea typeface="Cambria Math" panose="02040503050406030204" pitchFamily="18" charset="0"/>
                            <a:cs typeface="Courier New" panose="02070309020205020404" pitchFamily="49" charset="0"/>
                          </a:rPr>
                        </m:ctrlPr>
                      </m:dPr>
                      <m:e>
                        <m:r>
                          <a:rPr lang="en-IN" sz="2400" b="1" i="1">
                            <a:latin typeface="Cambria Math" panose="02040503050406030204" pitchFamily="18" charset="0"/>
                            <a:ea typeface="Cambria Math" panose="02040503050406030204" pitchFamily="18" charset="0"/>
                            <a:cs typeface="Courier New" panose="02070309020205020404" pitchFamily="49" charset="0"/>
                          </a:rPr>
                          <m:t>𝑷𝒍𝒂𝒚𝑮𝒐𝒍𝒇</m:t>
                        </m:r>
                      </m:e>
                    </m:d>
                    <m:r>
                      <a:rPr lang="en-IN" sz="2400" b="1" i="1">
                        <a:latin typeface="Cambria Math" panose="02040503050406030204" pitchFamily="18" charset="0"/>
                        <a:ea typeface="Cambria Math" panose="02040503050406030204" pitchFamily="18" charset="0"/>
                        <a:cs typeface="Courier New" panose="02070309020205020404" pitchFamily="49" charset="0"/>
                      </a:rPr>
                      <m:t>−</m:t>
                    </m:r>
                    <m:r>
                      <a:rPr lang="en-IN" sz="2400" b="1" i="1">
                        <a:latin typeface="Cambria Math" panose="02040503050406030204" pitchFamily="18" charset="0"/>
                        <a:ea typeface="Cambria Math" panose="02040503050406030204" pitchFamily="18" charset="0"/>
                        <a:cs typeface="Courier New" panose="02070309020205020404" pitchFamily="49" charset="0"/>
                      </a:rPr>
                      <m:t>𝑬𝒏𝒕𝒓𝒐𝒑𝒚</m:t>
                    </m:r>
                    <m:d>
                      <m:dPr>
                        <m:ctrlPr>
                          <a:rPr lang="en-IN" sz="2400" b="1" i="1">
                            <a:latin typeface="Cambria Math" panose="02040503050406030204" pitchFamily="18" charset="0"/>
                            <a:ea typeface="Cambria Math" panose="02040503050406030204" pitchFamily="18" charset="0"/>
                            <a:cs typeface="Courier New" panose="02070309020205020404" pitchFamily="49" charset="0"/>
                          </a:rPr>
                        </m:ctrlPr>
                      </m:dPr>
                      <m:e>
                        <m:r>
                          <a:rPr lang="en-IN" sz="2400" b="1" i="1">
                            <a:latin typeface="Cambria Math" panose="02040503050406030204" pitchFamily="18" charset="0"/>
                            <a:ea typeface="Cambria Math" panose="02040503050406030204" pitchFamily="18" charset="0"/>
                            <a:cs typeface="Courier New" panose="02070309020205020404" pitchFamily="49" charset="0"/>
                          </a:rPr>
                          <m:t>𝑷𝒍𝒂𝒚𝑮𝒐𝒍𝒇</m:t>
                        </m:r>
                        <m:r>
                          <a:rPr lang="en-IN" sz="2400" b="1" i="1">
                            <a:latin typeface="Cambria Math" panose="02040503050406030204" pitchFamily="18" charset="0"/>
                            <a:ea typeface="Cambria Math" panose="02040503050406030204" pitchFamily="18" charset="0"/>
                            <a:cs typeface="Courier New" panose="02070309020205020404" pitchFamily="49" charset="0"/>
                          </a:rPr>
                          <m:t>,</m:t>
                        </m:r>
                        <m:r>
                          <a:rPr lang="en-IN" sz="2400" b="1" i="1">
                            <a:latin typeface="Cambria Math" panose="02040503050406030204" pitchFamily="18" charset="0"/>
                            <a:ea typeface="Cambria Math" panose="02040503050406030204" pitchFamily="18" charset="0"/>
                            <a:cs typeface="Courier New" panose="02070309020205020404" pitchFamily="49" charset="0"/>
                          </a:rPr>
                          <m:t>𝑯𝒖𝒎𝒊𝒅𝒊𝒕𝒚</m:t>
                        </m:r>
                      </m:e>
                    </m:d>
                  </m:oMath>
                </a14:m>
                <a:endParaRPr lang="en-IN" sz="2400" b="1" dirty="0">
                  <a:ea typeface="Cambria Math" panose="02040503050406030204" pitchFamily="18" charset="0"/>
                  <a:cs typeface="Courier New" panose="02070309020205020404" pitchFamily="49" charset="0"/>
                </a:endParaRPr>
              </a:p>
              <a:p>
                <a:pPr marL="114300" indent="0">
                  <a:buNone/>
                </a:pPr>
                <a:endParaRPr lang="en-IN" sz="800" b="1" dirty="0">
                  <a:latin typeface="Cambria Math" panose="02040503050406030204" pitchFamily="18" charset="0"/>
                  <a:ea typeface="Cambria Math" panose="02040503050406030204" pitchFamily="18" charset="0"/>
                  <a:cs typeface="Courier New" panose="02070309020205020404" pitchFamily="49" charset="0"/>
                </a:endParaRPr>
              </a:p>
              <a:p>
                <a:pPr marL="114300" indent="0">
                  <a:buNone/>
                </a:pPr>
                <a:r>
                  <a:rPr lang="en-IN" sz="2400" b="1" dirty="0">
                    <a:latin typeface="Cambria Math" panose="02040503050406030204" pitchFamily="18" charset="0"/>
                    <a:ea typeface="Cambria Math" panose="02040503050406030204" pitchFamily="18" charset="0"/>
                    <a:cs typeface="Courier New" panose="02070309020205020404" pitchFamily="49" charset="0"/>
                  </a:rPr>
                  <a:t>          = 0.94 – 0.788 = 0.152</a:t>
                </a:r>
              </a:p>
              <a:p>
                <a:pPr marL="114300" indent="0">
                  <a:buNone/>
                </a:pPr>
                <a:endParaRPr lang="en-IN" sz="900" b="1" dirty="0">
                  <a:latin typeface="Cambria Math" panose="02040503050406030204" pitchFamily="18" charset="0"/>
                  <a:ea typeface="Cambria Math" panose="02040503050406030204" pitchFamily="18" charset="0"/>
                  <a:cs typeface="Courier New" panose="02070309020205020404" pitchFamily="49" charset="0"/>
                </a:endParaRPr>
              </a:p>
              <a:p>
                <a:pPr marL="114300" indent="0">
                  <a:buNone/>
                </a:pPr>
                <a14:m>
                  <m:oMathPara xmlns:m="http://schemas.openxmlformats.org/officeDocument/2006/math">
                    <m:oMathParaPr>
                      <m:jc m:val="left"/>
                    </m:oMathParaPr>
                    <m:oMath xmlns:m="http://schemas.openxmlformats.org/officeDocument/2006/math">
                      <m:r>
                        <a:rPr lang="en-IN" sz="2400" b="1" i="1">
                          <a:latin typeface="Cambria Math" panose="02040503050406030204" pitchFamily="18" charset="0"/>
                          <a:ea typeface="Cambria Math" panose="02040503050406030204" pitchFamily="18" charset="0"/>
                          <a:cs typeface="Courier New" panose="02070309020205020404" pitchFamily="49" charset="0"/>
                        </a:rPr>
                        <m:t>𝑮𝒂𝒊𝒏</m:t>
                      </m:r>
                      <m:d>
                        <m:dPr>
                          <m:ctrlPr>
                            <a:rPr lang="en-IN" sz="2400" b="1" i="1">
                              <a:latin typeface="Cambria Math" panose="02040503050406030204" pitchFamily="18" charset="0"/>
                              <a:ea typeface="Cambria Math" panose="02040503050406030204" pitchFamily="18" charset="0"/>
                              <a:cs typeface="Courier New" panose="02070309020205020404" pitchFamily="49" charset="0"/>
                            </a:rPr>
                          </m:ctrlPr>
                        </m:dPr>
                        <m:e>
                          <m:r>
                            <a:rPr lang="en-IN" sz="2400" b="1" i="1">
                              <a:latin typeface="Cambria Math" panose="02040503050406030204" pitchFamily="18" charset="0"/>
                              <a:ea typeface="Cambria Math" panose="02040503050406030204" pitchFamily="18" charset="0"/>
                              <a:cs typeface="Courier New" panose="02070309020205020404" pitchFamily="49" charset="0"/>
                            </a:rPr>
                            <m:t>𝑷𝒍𝒂𝒚𝑮𝒐𝒍𝒇</m:t>
                          </m:r>
                          <m:r>
                            <a:rPr lang="en-IN" sz="2400" b="1" i="1">
                              <a:latin typeface="Cambria Math" panose="02040503050406030204" pitchFamily="18" charset="0"/>
                              <a:ea typeface="Cambria Math" panose="02040503050406030204" pitchFamily="18" charset="0"/>
                              <a:cs typeface="Courier New" panose="02070309020205020404" pitchFamily="49" charset="0"/>
                            </a:rPr>
                            <m:t>, </m:t>
                          </m:r>
                          <m:r>
                            <a:rPr lang="en-IN" sz="2400" b="1" i="1" smtClean="0">
                              <a:latin typeface="Cambria Math" panose="02040503050406030204" pitchFamily="18" charset="0"/>
                              <a:ea typeface="Cambria Math" panose="02040503050406030204" pitchFamily="18" charset="0"/>
                              <a:cs typeface="Courier New" panose="02070309020205020404" pitchFamily="49" charset="0"/>
                            </a:rPr>
                            <m:t>𝑾</m:t>
                          </m:r>
                          <m:r>
                            <a:rPr lang="en-IN" sz="2400" b="1" i="1">
                              <a:latin typeface="Cambria Math" panose="02040503050406030204" pitchFamily="18" charset="0"/>
                              <a:ea typeface="Cambria Math" panose="02040503050406030204" pitchFamily="18" charset="0"/>
                              <a:cs typeface="Courier New" panose="02070309020205020404" pitchFamily="49" charset="0"/>
                            </a:rPr>
                            <m:t>𝒊</m:t>
                          </m:r>
                          <m:r>
                            <a:rPr lang="en-IN" sz="2400" b="1" i="1" smtClean="0">
                              <a:latin typeface="Cambria Math" panose="02040503050406030204" pitchFamily="18" charset="0"/>
                              <a:ea typeface="Cambria Math" panose="02040503050406030204" pitchFamily="18" charset="0"/>
                              <a:cs typeface="Courier New" panose="02070309020205020404" pitchFamily="49" charset="0"/>
                            </a:rPr>
                            <m:t>𝒏</m:t>
                          </m:r>
                          <m:r>
                            <a:rPr lang="en-IN" sz="2400" b="1" i="1">
                              <a:latin typeface="Cambria Math" panose="02040503050406030204" pitchFamily="18" charset="0"/>
                              <a:ea typeface="Cambria Math" panose="02040503050406030204" pitchFamily="18" charset="0"/>
                              <a:cs typeface="Courier New" panose="02070309020205020404" pitchFamily="49" charset="0"/>
                            </a:rPr>
                            <m:t>𝒅𝒚</m:t>
                          </m:r>
                        </m:e>
                      </m:d>
                    </m:oMath>
                  </m:oMathPara>
                </a14:m>
                <a:endParaRPr lang="en-IN" sz="2400" b="1" i="1" dirty="0">
                  <a:latin typeface="Cambria Math" panose="02040503050406030204" pitchFamily="18" charset="0"/>
                  <a:ea typeface="Cambria Math" panose="02040503050406030204" pitchFamily="18" charset="0"/>
                  <a:cs typeface="Courier New" panose="02070309020205020404" pitchFamily="49" charset="0"/>
                </a:endParaRPr>
              </a:p>
              <a:p>
                <a:pPr marL="114300" indent="0">
                  <a:buNone/>
                </a:pPr>
                <a:r>
                  <a:rPr lang="en-IN" sz="2400" b="1" dirty="0">
                    <a:ea typeface="Cambria Math" panose="02040503050406030204" pitchFamily="18" charset="0"/>
                    <a:cs typeface="Courier New" panose="02070309020205020404" pitchFamily="49" charset="0"/>
                  </a:rPr>
                  <a:t>          </a:t>
                </a:r>
                <a14:m>
                  <m:oMath xmlns:m="http://schemas.openxmlformats.org/officeDocument/2006/math">
                    <m:r>
                      <a:rPr lang="en-IN" sz="2400" b="1" i="1">
                        <a:latin typeface="Cambria Math" panose="02040503050406030204" pitchFamily="18" charset="0"/>
                        <a:ea typeface="Cambria Math" panose="02040503050406030204" pitchFamily="18" charset="0"/>
                        <a:cs typeface="Courier New" panose="02070309020205020404" pitchFamily="49" charset="0"/>
                      </a:rPr>
                      <m:t>=</m:t>
                    </m:r>
                    <m:r>
                      <a:rPr lang="en-IN" sz="2400" b="1" i="1">
                        <a:latin typeface="Cambria Math" panose="02040503050406030204" pitchFamily="18" charset="0"/>
                        <a:ea typeface="Cambria Math" panose="02040503050406030204" pitchFamily="18" charset="0"/>
                        <a:cs typeface="Courier New" panose="02070309020205020404" pitchFamily="49" charset="0"/>
                      </a:rPr>
                      <m:t>𝑬𝒏𝒕𝒓𝒐𝒑𝒚</m:t>
                    </m:r>
                    <m:d>
                      <m:dPr>
                        <m:ctrlPr>
                          <a:rPr lang="en-IN" sz="2400" b="1" i="1">
                            <a:latin typeface="Cambria Math" panose="02040503050406030204" pitchFamily="18" charset="0"/>
                            <a:ea typeface="Cambria Math" panose="02040503050406030204" pitchFamily="18" charset="0"/>
                            <a:cs typeface="Courier New" panose="02070309020205020404" pitchFamily="49" charset="0"/>
                          </a:rPr>
                        </m:ctrlPr>
                      </m:dPr>
                      <m:e>
                        <m:r>
                          <a:rPr lang="en-IN" sz="2400" b="1" i="1">
                            <a:latin typeface="Cambria Math" panose="02040503050406030204" pitchFamily="18" charset="0"/>
                            <a:ea typeface="Cambria Math" panose="02040503050406030204" pitchFamily="18" charset="0"/>
                            <a:cs typeface="Courier New" panose="02070309020205020404" pitchFamily="49" charset="0"/>
                          </a:rPr>
                          <m:t>𝑷𝒍𝒂𝒚𝑮𝒐𝒍𝒇</m:t>
                        </m:r>
                      </m:e>
                    </m:d>
                    <m:r>
                      <a:rPr lang="en-IN" sz="2400" b="1" i="1">
                        <a:latin typeface="Cambria Math" panose="02040503050406030204" pitchFamily="18" charset="0"/>
                        <a:ea typeface="Cambria Math" panose="02040503050406030204" pitchFamily="18" charset="0"/>
                        <a:cs typeface="Courier New" panose="02070309020205020404" pitchFamily="49" charset="0"/>
                      </a:rPr>
                      <m:t>−</m:t>
                    </m:r>
                    <m:r>
                      <a:rPr lang="en-IN" sz="2400" b="1" i="1">
                        <a:latin typeface="Cambria Math" panose="02040503050406030204" pitchFamily="18" charset="0"/>
                        <a:ea typeface="Cambria Math" panose="02040503050406030204" pitchFamily="18" charset="0"/>
                        <a:cs typeface="Courier New" panose="02070309020205020404" pitchFamily="49" charset="0"/>
                      </a:rPr>
                      <m:t>𝑬𝒏𝒕𝒓𝒐𝒑𝒚</m:t>
                    </m:r>
                    <m:d>
                      <m:dPr>
                        <m:ctrlPr>
                          <a:rPr lang="en-IN" sz="2400" b="1" i="1">
                            <a:latin typeface="Cambria Math" panose="02040503050406030204" pitchFamily="18" charset="0"/>
                            <a:ea typeface="Cambria Math" panose="02040503050406030204" pitchFamily="18" charset="0"/>
                            <a:cs typeface="Courier New" panose="02070309020205020404" pitchFamily="49" charset="0"/>
                          </a:rPr>
                        </m:ctrlPr>
                      </m:dPr>
                      <m:e>
                        <m:r>
                          <a:rPr lang="en-IN" sz="2400" b="1" i="1">
                            <a:latin typeface="Cambria Math" panose="02040503050406030204" pitchFamily="18" charset="0"/>
                            <a:ea typeface="Cambria Math" panose="02040503050406030204" pitchFamily="18" charset="0"/>
                            <a:cs typeface="Courier New" panose="02070309020205020404" pitchFamily="49" charset="0"/>
                          </a:rPr>
                          <m:t>𝑷𝒍𝒂𝒚𝑮𝒐𝒍𝒇</m:t>
                        </m:r>
                        <m:r>
                          <a:rPr lang="en-IN" sz="2400" b="1" i="1">
                            <a:latin typeface="Cambria Math" panose="02040503050406030204" pitchFamily="18" charset="0"/>
                            <a:ea typeface="Cambria Math" panose="02040503050406030204" pitchFamily="18" charset="0"/>
                            <a:cs typeface="Courier New" panose="02070309020205020404" pitchFamily="49" charset="0"/>
                          </a:rPr>
                          <m:t>,</m:t>
                        </m:r>
                        <m:r>
                          <a:rPr lang="en-IN" sz="2400" b="1" i="1">
                            <a:latin typeface="Cambria Math" panose="02040503050406030204" pitchFamily="18" charset="0"/>
                            <a:ea typeface="Cambria Math" panose="02040503050406030204" pitchFamily="18" charset="0"/>
                            <a:cs typeface="Courier New" panose="02070309020205020404" pitchFamily="49" charset="0"/>
                          </a:rPr>
                          <m:t>𝑾𝒊𝒏𝒅𝒚</m:t>
                        </m:r>
                      </m:e>
                    </m:d>
                  </m:oMath>
                </a14:m>
                <a:endParaRPr lang="en-IN" sz="2400" b="1" dirty="0">
                  <a:ea typeface="Cambria Math" panose="02040503050406030204" pitchFamily="18" charset="0"/>
                  <a:cs typeface="Courier New" panose="02070309020205020404" pitchFamily="49" charset="0"/>
                </a:endParaRPr>
              </a:p>
              <a:p>
                <a:pPr marL="114300" indent="0">
                  <a:buNone/>
                </a:pPr>
                <a:endParaRPr lang="en-IN" sz="800" b="1" dirty="0">
                  <a:latin typeface="Cambria Math" panose="02040503050406030204" pitchFamily="18" charset="0"/>
                  <a:ea typeface="Cambria Math" panose="02040503050406030204" pitchFamily="18" charset="0"/>
                  <a:cs typeface="Courier New" panose="02070309020205020404" pitchFamily="49" charset="0"/>
                </a:endParaRPr>
              </a:p>
              <a:p>
                <a:pPr marL="114300" indent="0">
                  <a:buNone/>
                </a:pPr>
                <a:r>
                  <a:rPr lang="en-IN" sz="2400" b="1" dirty="0">
                    <a:latin typeface="Cambria Math" panose="02040503050406030204" pitchFamily="18" charset="0"/>
                    <a:ea typeface="Cambria Math" panose="02040503050406030204" pitchFamily="18" charset="0"/>
                    <a:cs typeface="Courier New" panose="02070309020205020404" pitchFamily="49" charset="0"/>
                  </a:rPr>
                  <a:t>          = 0.94 – 0.892 = 0.048</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52400" y="1325562"/>
                <a:ext cx="8915400" cy="5532438"/>
              </a:xfrm>
              <a:blipFill>
                <a:blip r:embed="rId2"/>
                <a:stretch>
                  <a:fillRect t="-991"/>
                </a:stretch>
              </a:blipFill>
            </p:spPr>
            <p:txBody>
              <a:bodyPr/>
              <a:lstStyle/>
              <a:p>
                <a:r>
                  <a:rPr lang="en-US">
                    <a:noFill/>
                  </a:rPr>
                  <a:t> </a:t>
                </a:r>
              </a:p>
            </p:txBody>
          </p:sp>
        </mc:Fallback>
      </mc:AlternateContent>
    </p:spTree>
    <p:extLst>
      <p:ext uri="{BB962C8B-B14F-4D97-AF65-F5344CB8AC3E}">
        <p14:creationId xmlns:p14="http://schemas.microsoft.com/office/powerpoint/2010/main" val="20109187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685800" y="3895725"/>
            <a:ext cx="6096000" cy="2809875"/>
          </a:xfrm>
          <a:prstGeom prst="rect">
            <a:avLst/>
          </a:prstGeom>
        </p:spPr>
      </p:pic>
      <p:sp>
        <p:nvSpPr>
          <p:cNvPr id="11" name="Rounded Rectangle 10"/>
          <p:cNvSpPr/>
          <p:nvPr/>
        </p:nvSpPr>
        <p:spPr>
          <a:xfrm>
            <a:off x="5943600" y="5474732"/>
            <a:ext cx="3124200" cy="123110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0" y="0"/>
            <a:ext cx="9144000" cy="1143000"/>
          </a:xfrm>
          <a:solidFill>
            <a:schemeClr val="accent6">
              <a:lumMod val="20000"/>
              <a:lumOff val="80000"/>
            </a:schemeClr>
          </a:solidFill>
        </p:spPr>
        <p:txBody>
          <a:bodyPr>
            <a:normAutofit fontScale="90000"/>
          </a:bodyPr>
          <a:lstStyle/>
          <a:p>
            <a:r>
              <a:rPr lang="en-IN" dirty="0">
                <a:latin typeface="Cambria" panose="02040503050406030204" pitchFamily="18" charset="0"/>
              </a:rPr>
              <a:t>Step by Step Procedure for Building a Decision Tree</a:t>
            </a:r>
          </a:p>
        </p:txBody>
      </p:sp>
      <p:sp>
        <p:nvSpPr>
          <p:cNvPr id="3" name="Content Placeholder 2"/>
          <p:cNvSpPr>
            <a:spLocks noGrp="1"/>
          </p:cNvSpPr>
          <p:nvPr>
            <p:ph idx="1"/>
          </p:nvPr>
        </p:nvSpPr>
        <p:spPr>
          <a:xfrm>
            <a:off x="152400" y="1325562"/>
            <a:ext cx="8915400" cy="5532438"/>
          </a:xfrm>
        </p:spPr>
        <p:txBody>
          <a:bodyPr>
            <a:normAutofit/>
          </a:bodyPr>
          <a:lstStyle/>
          <a:p>
            <a:pPr marL="114300" indent="0">
              <a:buNone/>
            </a:pPr>
            <a:r>
              <a:rPr lang="en-IN" sz="2800" b="1" dirty="0">
                <a:latin typeface="Cambria" panose="02040503050406030204" pitchFamily="18" charset="0"/>
                <a:ea typeface="Cambria" panose="02040503050406030204" pitchFamily="18" charset="0"/>
                <a:cs typeface="Courier New" panose="02070309020205020404" pitchFamily="49" charset="0"/>
              </a:rPr>
              <a:t>Step 5: </a:t>
            </a:r>
            <a:r>
              <a:rPr lang="en-IN" sz="2800" dirty="0">
                <a:latin typeface="Cambria" panose="02040503050406030204" pitchFamily="18" charset="0"/>
                <a:ea typeface="Cambria" panose="02040503050406030204" pitchFamily="18" charset="0"/>
                <a:cs typeface="Courier New" panose="02070309020205020404" pitchFamily="49" charset="0"/>
              </a:rPr>
              <a:t>Perform the First Split</a:t>
            </a:r>
          </a:p>
          <a:p>
            <a:pPr marL="114300" indent="0">
              <a:buNone/>
            </a:pPr>
            <a:endParaRPr lang="en-IN" sz="800" i="1" dirty="0">
              <a:latin typeface="Cambria Math" panose="02040503050406030204" pitchFamily="18" charset="0"/>
              <a:ea typeface="Cambria" panose="02040503050406030204" pitchFamily="18" charset="0"/>
              <a:cs typeface="Courier New" panose="02070309020205020404" pitchFamily="49" charset="0"/>
            </a:endParaRPr>
          </a:p>
          <a:p>
            <a:pPr marL="457200"/>
            <a:r>
              <a:rPr lang="en-IN" sz="2400" dirty="0">
                <a:latin typeface="Cambria Math" panose="02040503050406030204" pitchFamily="18" charset="0"/>
                <a:ea typeface="Cambria Math" panose="02040503050406030204" pitchFamily="18" charset="0"/>
                <a:cs typeface="Courier New" panose="02070309020205020404" pitchFamily="49" charset="0"/>
              </a:rPr>
              <a:t>Now, we split the tree based on the attribute with the </a:t>
            </a:r>
            <a:r>
              <a:rPr lang="en-IN" sz="2400" b="1" dirty="0">
                <a:latin typeface="Cambria Math" panose="02040503050406030204" pitchFamily="18" charset="0"/>
                <a:ea typeface="Cambria Math" panose="02040503050406030204" pitchFamily="18" charset="0"/>
                <a:cs typeface="Courier New" panose="02070309020205020404" pitchFamily="49" charset="0"/>
              </a:rPr>
              <a:t>highest information gain</a:t>
            </a:r>
            <a:r>
              <a:rPr lang="en-IN" sz="2400" dirty="0">
                <a:latin typeface="Cambria Math" panose="02040503050406030204" pitchFamily="18" charset="0"/>
                <a:ea typeface="Cambria Math" panose="02040503050406030204" pitchFamily="18" charset="0"/>
                <a:cs typeface="Courier New" panose="02070309020205020404" pitchFamily="49" charset="0"/>
              </a:rPr>
              <a:t>.</a:t>
            </a:r>
          </a:p>
          <a:p>
            <a:pPr marL="457200"/>
            <a:endParaRPr lang="en-IN" sz="800" dirty="0">
              <a:latin typeface="Cambria Math" panose="02040503050406030204" pitchFamily="18" charset="0"/>
              <a:ea typeface="Cambria Math" panose="02040503050406030204" pitchFamily="18" charset="0"/>
              <a:cs typeface="Courier New" panose="02070309020205020404" pitchFamily="49" charset="0"/>
            </a:endParaRPr>
          </a:p>
          <a:p>
            <a:pPr marL="457200"/>
            <a:r>
              <a:rPr lang="en-IN" sz="2400" dirty="0">
                <a:latin typeface="Cambria Math" panose="02040503050406030204" pitchFamily="18" charset="0"/>
                <a:ea typeface="Cambria Math" panose="02040503050406030204" pitchFamily="18" charset="0"/>
                <a:cs typeface="Courier New" panose="02070309020205020404" pitchFamily="49" charset="0"/>
              </a:rPr>
              <a:t>From our calculation, the highest information gain comes from </a:t>
            </a:r>
            <a:r>
              <a:rPr lang="en-IN" sz="2400" b="1" dirty="0">
                <a:latin typeface="Cambria Math" panose="02040503050406030204" pitchFamily="18" charset="0"/>
                <a:ea typeface="Cambria Math" panose="02040503050406030204" pitchFamily="18" charset="0"/>
                <a:cs typeface="Courier New" panose="02070309020205020404" pitchFamily="49" charset="0"/>
              </a:rPr>
              <a:t>Outlook</a:t>
            </a:r>
            <a:r>
              <a:rPr lang="en-IN" sz="2400" dirty="0">
                <a:latin typeface="Cambria Math" panose="02040503050406030204" pitchFamily="18" charset="0"/>
                <a:ea typeface="Cambria Math" panose="02040503050406030204" pitchFamily="18" charset="0"/>
                <a:cs typeface="Courier New" panose="02070309020205020404" pitchFamily="49" charset="0"/>
              </a:rPr>
              <a:t>. Therefore, the split will look like this:</a:t>
            </a:r>
          </a:p>
        </p:txBody>
      </p:sp>
      <p:sp>
        <p:nvSpPr>
          <p:cNvPr id="8" name="TextBox 7"/>
          <p:cNvSpPr txBox="1"/>
          <p:nvPr/>
        </p:nvSpPr>
        <p:spPr>
          <a:xfrm>
            <a:off x="1485900" y="6488668"/>
            <a:ext cx="2971800" cy="369332"/>
          </a:xfrm>
          <a:prstGeom prst="rect">
            <a:avLst/>
          </a:prstGeom>
          <a:noFill/>
        </p:spPr>
        <p:txBody>
          <a:bodyPr wrap="square" rtlCol="0">
            <a:spAutoFit/>
          </a:bodyPr>
          <a:lstStyle/>
          <a:p>
            <a:r>
              <a:rPr lang="en-IN" dirty="0">
                <a:latin typeface="Cambria" panose="02040503050406030204" pitchFamily="18" charset="0"/>
                <a:ea typeface="Cambria" panose="02040503050406030204" pitchFamily="18" charset="0"/>
              </a:rPr>
              <a:t>Decision Tree after first split</a:t>
            </a:r>
          </a:p>
        </p:txBody>
      </p:sp>
      <p:sp>
        <p:nvSpPr>
          <p:cNvPr id="10" name="TextBox 9"/>
          <p:cNvSpPr txBox="1"/>
          <p:nvPr/>
        </p:nvSpPr>
        <p:spPr>
          <a:xfrm>
            <a:off x="5943600" y="5486400"/>
            <a:ext cx="3124200" cy="1231106"/>
          </a:xfrm>
          <a:prstGeom prst="rect">
            <a:avLst/>
          </a:prstGeom>
          <a:noFill/>
        </p:spPr>
        <p:txBody>
          <a:bodyPr wrap="square" rtlCol="0">
            <a:spAutoFit/>
          </a:bodyPr>
          <a:lstStyle/>
          <a:p>
            <a:pPr marL="285750" indent="-285750">
              <a:buFont typeface="Arial" panose="020B0604020202020204" pitchFamily="34" charset="0"/>
              <a:buChar char="•"/>
            </a:pPr>
            <a:r>
              <a:rPr lang="en-IN" sz="1600" b="1" dirty="0">
                <a:latin typeface="Cambria" panose="02040503050406030204" pitchFamily="18" charset="0"/>
                <a:ea typeface="Cambria" panose="02040503050406030204" pitchFamily="18" charset="0"/>
              </a:rPr>
              <a:t>Overcast outlook </a:t>
            </a:r>
            <a:r>
              <a:rPr lang="en-IN" sz="1600" dirty="0">
                <a:latin typeface="Cambria" panose="02040503050406030204" pitchFamily="18" charset="0"/>
                <a:ea typeface="Cambria" panose="02040503050406030204" pitchFamily="18" charset="0"/>
              </a:rPr>
              <a:t>requires no further split because it is just one homogeneous group. </a:t>
            </a:r>
          </a:p>
          <a:p>
            <a:endParaRPr lang="en-IN" sz="8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IN" sz="1600" dirty="0">
                <a:latin typeface="Cambria" panose="02040503050406030204" pitchFamily="18" charset="0"/>
                <a:ea typeface="Cambria" panose="02040503050406030204" pitchFamily="18" charset="0"/>
              </a:rPr>
              <a:t>So we have a leaf node.</a:t>
            </a:r>
          </a:p>
        </p:txBody>
      </p:sp>
    </p:spTree>
    <p:extLst>
      <p:ext uri="{BB962C8B-B14F-4D97-AF65-F5344CB8AC3E}">
        <p14:creationId xmlns:p14="http://schemas.microsoft.com/office/powerpoint/2010/main" val="13936071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6">
              <a:lumMod val="20000"/>
              <a:lumOff val="80000"/>
            </a:schemeClr>
          </a:solidFill>
        </p:spPr>
        <p:txBody>
          <a:bodyPr>
            <a:normAutofit fontScale="90000"/>
          </a:bodyPr>
          <a:lstStyle/>
          <a:p>
            <a:r>
              <a:rPr lang="en-IN" dirty="0">
                <a:latin typeface="Cambria" panose="02040503050406030204" pitchFamily="18" charset="0"/>
              </a:rPr>
              <a:t>Step by Step Procedure for Building a Decision Tree</a:t>
            </a:r>
          </a:p>
        </p:txBody>
      </p:sp>
      <p:sp>
        <p:nvSpPr>
          <p:cNvPr id="3" name="Content Placeholder 2"/>
          <p:cNvSpPr>
            <a:spLocks noGrp="1"/>
          </p:cNvSpPr>
          <p:nvPr>
            <p:ph idx="1"/>
          </p:nvPr>
        </p:nvSpPr>
        <p:spPr>
          <a:xfrm>
            <a:off x="152400" y="1325562"/>
            <a:ext cx="8915400" cy="5532438"/>
          </a:xfrm>
        </p:spPr>
        <p:txBody>
          <a:bodyPr>
            <a:normAutofit/>
          </a:bodyPr>
          <a:lstStyle/>
          <a:p>
            <a:pPr marL="114300" indent="0">
              <a:buNone/>
            </a:pPr>
            <a:r>
              <a:rPr lang="en-IN" sz="2800" b="1" dirty="0">
                <a:latin typeface="Cambria" panose="02040503050406030204" pitchFamily="18" charset="0"/>
                <a:ea typeface="Cambria" panose="02040503050406030204" pitchFamily="18" charset="0"/>
                <a:cs typeface="Courier New" panose="02070309020205020404" pitchFamily="49" charset="0"/>
              </a:rPr>
              <a:t>Step 5: </a:t>
            </a:r>
            <a:r>
              <a:rPr lang="en-IN" sz="2800" dirty="0">
                <a:latin typeface="Cambria" panose="02040503050406030204" pitchFamily="18" charset="0"/>
                <a:ea typeface="Cambria" panose="02040503050406030204" pitchFamily="18" charset="0"/>
                <a:cs typeface="Courier New" panose="02070309020205020404" pitchFamily="49" charset="0"/>
              </a:rPr>
              <a:t>Perform the First Split</a:t>
            </a:r>
          </a:p>
          <a:p>
            <a:pPr marL="114300" indent="0">
              <a:buNone/>
            </a:pPr>
            <a:endParaRPr lang="en-IN" sz="800" i="1" dirty="0">
              <a:latin typeface="Cambria Math" panose="02040503050406030204" pitchFamily="18" charset="0"/>
              <a:ea typeface="Cambria" panose="02040503050406030204" pitchFamily="18" charset="0"/>
              <a:cs typeface="Courier New" panose="02070309020205020404" pitchFamily="49" charset="0"/>
            </a:endParaRPr>
          </a:p>
          <a:p>
            <a:pPr marL="457200"/>
            <a:r>
              <a:rPr lang="en-IN" sz="2400" dirty="0">
                <a:latin typeface="Cambria Math" panose="02040503050406030204" pitchFamily="18" charset="0"/>
                <a:ea typeface="Cambria Math" panose="02040503050406030204" pitchFamily="18" charset="0"/>
                <a:cs typeface="Courier New" panose="02070309020205020404" pitchFamily="49" charset="0"/>
              </a:rPr>
              <a:t>Now, the split of the original table will look like this:</a:t>
            </a:r>
          </a:p>
        </p:txBody>
      </p:sp>
      <p:pic>
        <p:nvPicPr>
          <p:cNvPr id="5" name="Picture 4"/>
          <p:cNvPicPr>
            <a:picLocks noChangeAspect="1"/>
          </p:cNvPicPr>
          <p:nvPr/>
        </p:nvPicPr>
        <p:blipFill>
          <a:blip r:embed="rId2"/>
          <a:stretch>
            <a:fillRect/>
          </a:stretch>
        </p:blipFill>
        <p:spPr>
          <a:xfrm>
            <a:off x="1805940" y="2636139"/>
            <a:ext cx="5608320" cy="3917061"/>
          </a:xfrm>
          <a:prstGeom prst="rect">
            <a:avLst/>
          </a:prstGeom>
        </p:spPr>
      </p:pic>
      <p:sp>
        <p:nvSpPr>
          <p:cNvPr id="6" name="TextBox 5"/>
          <p:cNvSpPr txBox="1"/>
          <p:nvPr/>
        </p:nvSpPr>
        <p:spPr>
          <a:xfrm>
            <a:off x="3238500" y="6519446"/>
            <a:ext cx="2667000" cy="338554"/>
          </a:xfrm>
          <a:prstGeom prst="rect">
            <a:avLst/>
          </a:prstGeom>
          <a:noFill/>
        </p:spPr>
        <p:txBody>
          <a:bodyPr wrap="square" rtlCol="0">
            <a:spAutoFit/>
          </a:bodyPr>
          <a:lstStyle/>
          <a:p>
            <a:r>
              <a:rPr lang="en-IN" sz="1600" b="1" dirty="0">
                <a:latin typeface="Cambria" panose="02040503050406030204" pitchFamily="18" charset="0"/>
                <a:ea typeface="Cambria" panose="02040503050406030204" pitchFamily="18" charset="0"/>
              </a:rPr>
              <a:t>Initial Split using Outlook</a:t>
            </a:r>
          </a:p>
        </p:txBody>
      </p:sp>
    </p:spTree>
    <p:extLst>
      <p:ext uri="{BB962C8B-B14F-4D97-AF65-F5344CB8AC3E}">
        <p14:creationId xmlns:p14="http://schemas.microsoft.com/office/powerpoint/2010/main" val="862169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6">
              <a:lumMod val="20000"/>
              <a:lumOff val="80000"/>
            </a:schemeClr>
          </a:solidFill>
        </p:spPr>
        <p:txBody>
          <a:bodyPr>
            <a:normAutofit fontScale="90000"/>
          </a:bodyPr>
          <a:lstStyle/>
          <a:p>
            <a:r>
              <a:rPr lang="en-IN" dirty="0">
                <a:latin typeface="Cambria" panose="02040503050406030204" pitchFamily="18" charset="0"/>
              </a:rPr>
              <a:t>Step by Step Procedure for Building a Decision Tree</a:t>
            </a:r>
          </a:p>
        </p:txBody>
      </p:sp>
      <p:sp>
        <p:nvSpPr>
          <p:cNvPr id="3" name="Content Placeholder 2"/>
          <p:cNvSpPr>
            <a:spLocks noGrp="1"/>
          </p:cNvSpPr>
          <p:nvPr>
            <p:ph idx="1"/>
          </p:nvPr>
        </p:nvSpPr>
        <p:spPr>
          <a:xfrm>
            <a:off x="152400" y="1325562"/>
            <a:ext cx="8991600" cy="5532438"/>
          </a:xfrm>
        </p:spPr>
        <p:txBody>
          <a:bodyPr>
            <a:normAutofit/>
          </a:bodyPr>
          <a:lstStyle/>
          <a:p>
            <a:pPr marL="114300" indent="0">
              <a:buNone/>
            </a:pPr>
            <a:r>
              <a:rPr lang="en-IN" sz="2800" b="1" dirty="0">
                <a:latin typeface="Cambria" panose="02040503050406030204" pitchFamily="18" charset="0"/>
                <a:ea typeface="Cambria" panose="02040503050406030204" pitchFamily="18" charset="0"/>
                <a:cs typeface="Courier New" panose="02070309020205020404" pitchFamily="49" charset="0"/>
              </a:rPr>
              <a:t>Step 6: </a:t>
            </a:r>
            <a:r>
              <a:rPr lang="en-IN" sz="2800" dirty="0">
                <a:latin typeface="Cambria" panose="02040503050406030204" pitchFamily="18" charset="0"/>
                <a:ea typeface="Cambria" panose="02040503050406030204" pitchFamily="18" charset="0"/>
                <a:cs typeface="Courier New" panose="02070309020205020404" pitchFamily="49" charset="0"/>
              </a:rPr>
              <a:t>Perform Further Splits</a:t>
            </a:r>
          </a:p>
          <a:p>
            <a:pPr marL="114300" indent="0">
              <a:buNone/>
            </a:pPr>
            <a:endParaRPr lang="en-IN" sz="800" i="1" dirty="0">
              <a:latin typeface="Cambria Math" panose="02040503050406030204" pitchFamily="18" charset="0"/>
              <a:ea typeface="Cambria" panose="02040503050406030204" pitchFamily="18" charset="0"/>
              <a:cs typeface="Courier New" panose="02070309020205020404" pitchFamily="49" charset="0"/>
            </a:endParaRPr>
          </a:p>
          <a:p>
            <a:pPr marL="457200"/>
            <a:r>
              <a:rPr lang="en-IN" sz="2400" b="1" dirty="0">
                <a:latin typeface="Cambria" panose="02040503050406030204" pitchFamily="18" charset="0"/>
                <a:ea typeface="Cambria" panose="02040503050406030204" pitchFamily="18" charset="0"/>
                <a:cs typeface="Courier New" panose="02070309020205020404" pitchFamily="49" charset="0"/>
              </a:rPr>
              <a:t>Sunny</a:t>
            </a:r>
            <a:r>
              <a:rPr lang="en-IN" sz="2400" dirty="0">
                <a:latin typeface="Cambria" panose="02040503050406030204" pitchFamily="18" charset="0"/>
                <a:ea typeface="Cambria" panose="02040503050406030204" pitchFamily="18" charset="0"/>
                <a:cs typeface="Courier New" panose="02070309020205020404" pitchFamily="49" charset="0"/>
              </a:rPr>
              <a:t> and </a:t>
            </a:r>
            <a:r>
              <a:rPr lang="en-IN" sz="2400" b="1" dirty="0">
                <a:latin typeface="Cambria" panose="02040503050406030204" pitchFamily="18" charset="0"/>
                <a:ea typeface="Cambria" panose="02040503050406030204" pitchFamily="18" charset="0"/>
                <a:cs typeface="Courier New" panose="02070309020205020404" pitchFamily="49" charset="0"/>
              </a:rPr>
              <a:t>Rainy</a:t>
            </a:r>
            <a:r>
              <a:rPr lang="en-IN" sz="2400" dirty="0">
                <a:latin typeface="Cambria" panose="02040503050406030204" pitchFamily="18" charset="0"/>
                <a:ea typeface="Cambria" panose="02040503050406030204" pitchFamily="18" charset="0"/>
                <a:cs typeface="Courier New" panose="02070309020205020404" pitchFamily="49" charset="0"/>
              </a:rPr>
              <a:t> attributes needs to be split.</a:t>
            </a:r>
          </a:p>
          <a:p>
            <a:pPr marL="457200"/>
            <a:endParaRPr lang="en-IN" sz="800" dirty="0">
              <a:latin typeface="Cambria" panose="02040503050406030204" pitchFamily="18" charset="0"/>
              <a:ea typeface="Cambria" panose="02040503050406030204" pitchFamily="18" charset="0"/>
              <a:cs typeface="Courier New" panose="02070309020205020404" pitchFamily="49" charset="0"/>
            </a:endParaRPr>
          </a:p>
          <a:p>
            <a:pPr marL="457200"/>
            <a:r>
              <a:rPr lang="en-IN" sz="2400" b="1" dirty="0">
                <a:latin typeface="Cambria" panose="02040503050406030204" pitchFamily="18" charset="0"/>
                <a:ea typeface="Cambria" panose="02040503050406030204" pitchFamily="18" charset="0"/>
                <a:cs typeface="Courier New" panose="02070309020205020404" pitchFamily="49" charset="0"/>
              </a:rPr>
              <a:t>Rainy outlook </a:t>
            </a:r>
            <a:r>
              <a:rPr lang="en-IN" sz="2400" dirty="0">
                <a:latin typeface="Cambria" panose="02040503050406030204" pitchFamily="18" charset="0"/>
                <a:ea typeface="Cambria" panose="02040503050406030204" pitchFamily="18" charset="0"/>
                <a:cs typeface="Courier New" panose="02070309020205020404" pitchFamily="49" charset="0"/>
              </a:rPr>
              <a:t>can be split using either </a:t>
            </a:r>
            <a:r>
              <a:rPr lang="en-IN" sz="2400" dirty="0">
                <a:solidFill>
                  <a:srgbClr val="0070C0"/>
                </a:solidFill>
                <a:latin typeface="Cambria" panose="02040503050406030204" pitchFamily="18" charset="0"/>
                <a:ea typeface="Cambria" panose="02040503050406030204" pitchFamily="18" charset="0"/>
                <a:cs typeface="Courier New" panose="02070309020205020404" pitchFamily="49" charset="0"/>
              </a:rPr>
              <a:t>Temperature</a:t>
            </a:r>
            <a:r>
              <a:rPr lang="en-IN" sz="2400" dirty="0">
                <a:latin typeface="Cambria" panose="02040503050406030204" pitchFamily="18" charset="0"/>
                <a:ea typeface="Cambria" panose="02040503050406030204" pitchFamily="18" charset="0"/>
                <a:cs typeface="Courier New" panose="02070309020205020404" pitchFamily="49" charset="0"/>
              </a:rPr>
              <a:t>, </a:t>
            </a:r>
            <a:r>
              <a:rPr lang="en-IN" sz="2400" dirty="0">
                <a:solidFill>
                  <a:srgbClr val="0070C0"/>
                </a:solidFill>
                <a:latin typeface="Cambria" panose="02040503050406030204" pitchFamily="18" charset="0"/>
                <a:ea typeface="Cambria" panose="02040503050406030204" pitchFamily="18" charset="0"/>
                <a:cs typeface="Courier New" panose="02070309020205020404" pitchFamily="49" charset="0"/>
              </a:rPr>
              <a:t>Humidity</a:t>
            </a:r>
            <a:r>
              <a:rPr lang="en-IN" sz="2400" dirty="0">
                <a:latin typeface="Cambria" panose="02040503050406030204" pitchFamily="18" charset="0"/>
                <a:ea typeface="Cambria" panose="02040503050406030204" pitchFamily="18" charset="0"/>
                <a:cs typeface="Courier New" panose="02070309020205020404" pitchFamily="49" charset="0"/>
              </a:rPr>
              <a:t> or </a:t>
            </a:r>
            <a:r>
              <a:rPr lang="en-IN" sz="2400" dirty="0">
                <a:solidFill>
                  <a:srgbClr val="0070C0"/>
                </a:solidFill>
                <a:latin typeface="Cambria" panose="02040503050406030204" pitchFamily="18" charset="0"/>
                <a:ea typeface="Cambria" panose="02040503050406030204" pitchFamily="18" charset="0"/>
                <a:cs typeface="Courier New" panose="02070309020205020404" pitchFamily="49" charset="0"/>
              </a:rPr>
              <a:t>Windy</a:t>
            </a:r>
            <a:r>
              <a:rPr lang="en-IN" sz="2400" dirty="0">
                <a:latin typeface="Cambria" panose="02040503050406030204" pitchFamily="18" charset="0"/>
                <a:ea typeface="Cambria" panose="02040503050406030204" pitchFamily="18" charset="0"/>
                <a:cs typeface="Courier New" panose="02070309020205020404" pitchFamily="49" charset="0"/>
              </a:rPr>
              <a:t>.</a:t>
            </a:r>
          </a:p>
          <a:p>
            <a:pPr marL="457200"/>
            <a:endParaRPr lang="en-IN" sz="800" dirty="0">
              <a:latin typeface="Cambria" panose="02040503050406030204" pitchFamily="18" charset="0"/>
              <a:ea typeface="Cambria" panose="02040503050406030204" pitchFamily="18" charset="0"/>
              <a:cs typeface="Courier New" panose="02070309020205020404" pitchFamily="49" charset="0"/>
            </a:endParaRPr>
          </a:p>
          <a:p>
            <a:pPr marL="457200"/>
            <a:r>
              <a:rPr lang="en-IN" sz="2400" dirty="0">
                <a:latin typeface="Cambria" panose="02040503050406030204" pitchFamily="18" charset="0"/>
                <a:ea typeface="Cambria" panose="02040503050406030204" pitchFamily="18" charset="0"/>
                <a:cs typeface="Courier New" panose="02070309020205020404" pitchFamily="49" charset="0"/>
              </a:rPr>
              <a:t>Now, What attribute would best be used for this split? And Why?</a:t>
            </a:r>
          </a:p>
          <a:p>
            <a:pPr marL="457200"/>
            <a:endParaRPr lang="en-IN" sz="800" dirty="0">
              <a:latin typeface="Cambria" panose="02040503050406030204" pitchFamily="18" charset="0"/>
              <a:ea typeface="Cambria" panose="02040503050406030204" pitchFamily="18" charset="0"/>
              <a:cs typeface="Courier New" panose="02070309020205020404" pitchFamily="49" charset="0"/>
            </a:endParaRPr>
          </a:p>
          <a:p>
            <a:pPr marL="457200"/>
            <a:r>
              <a:rPr lang="en-IN" sz="2400" b="1" dirty="0">
                <a:latin typeface="Cambria" panose="02040503050406030204" pitchFamily="18" charset="0"/>
                <a:ea typeface="Cambria" panose="02040503050406030204" pitchFamily="18" charset="0"/>
                <a:cs typeface="Courier New" panose="02070309020205020404" pitchFamily="49" charset="0"/>
              </a:rPr>
              <a:t>Humidity</a:t>
            </a:r>
            <a:r>
              <a:rPr lang="en-IN" sz="2400" dirty="0">
                <a:latin typeface="Cambria" panose="02040503050406030204" pitchFamily="18" charset="0"/>
                <a:ea typeface="Cambria" panose="02040503050406030204" pitchFamily="18" charset="0"/>
                <a:cs typeface="Courier New" panose="02070309020205020404" pitchFamily="49" charset="0"/>
              </a:rPr>
              <a:t> because it produces homogenous  groups.</a:t>
            </a:r>
          </a:p>
        </p:txBody>
      </p:sp>
      <p:pic>
        <p:nvPicPr>
          <p:cNvPr id="4" name="Picture 3"/>
          <p:cNvPicPr>
            <a:picLocks noChangeAspect="1"/>
          </p:cNvPicPr>
          <p:nvPr/>
        </p:nvPicPr>
        <p:blipFill>
          <a:blip r:embed="rId2"/>
          <a:stretch>
            <a:fillRect/>
          </a:stretch>
        </p:blipFill>
        <p:spPr>
          <a:xfrm>
            <a:off x="1790700" y="4519612"/>
            <a:ext cx="5715000" cy="2185988"/>
          </a:xfrm>
          <a:prstGeom prst="rect">
            <a:avLst/>
          </a:prstGeom>
        </p:spPr>
      </p:pic>
      <p:sp>
        <p:nvSpPr>
          <p:cNvPr id="7" name="TextBox 6"/>
          <p:cNvSpPr txBox="1"/>
          <p:nvPr/>
        </p:nvSpPr>
        <p:spPr>
          <a:xfrm>
            <a:off x="3467100" y="6519446"/>
            <a:ext cx="2209800" cy="338554"/>
          </a:xfrm>
          <a:prstGeom prst="rect">
            <a:avLst/>
          </a:prstGeom>
          <a:noFill/>
        </p:spPr>
        <p:txBody>
          <a:bodyPr wrap="square" rtlCol="0">
            <a:spAutoFit/>
          </a:bodyPr>
          <a:lstStyle/>
          <a:p>
            <a:r>
              <a:rPr lang="en-IN" sz="1600" b="1" dirty="0">
                <a:latin typeface="Cambria" panose="02040503050406030204" pitchFamily="18" charset="0"/>
                <a:ea typeface="Cambria" panose="02040503050406030204" pitchFamily="18" charset="0"/>
              </a:rPr>
              <a:t>Split using Humidity</a:t>
            </a:r>
          </a:p>
        </p:txBody>
      </p:sp>
    </p:spTree>
    <p:extLst>
      <p:ext uri="{BB962C8B-B14F-4D97-AF65-F5344CB8AC3E}">
        <p14:creationId xmlns:p14="http://schemas.microsoft.com/office/powerpoint/2010/main" val="792712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3742"/>
            <a:ext cx="9144000" cy="1143000"/>
          </a:xfrm>
          <a:solidFill>
            <a:schemeClr val="accent6">
              <a:lumMod val="20000"/>
              <a:lumOff val="80000"/>
            </a:schemeClr>
          </a:solidFill>
        </p:spPr>
        <p:txBody>
          <a:bodyPr>
            <a:normAutofit/>
          </a:bodyPr>
          <a:lstStyle/>
          <a:p>
            <a:r>
              <a:rPr lang="en-IN" dirty="0">
                <a:latin typeface="Cambria" panose="02040503050406030204" pitchFamily="18" charset="0"/>
              </a:rPr>
              <a:t>Decision Tree</a:t>
            </a:r>
          </a:p>
        </p:txBody>
      </p:sp>
      <p:sp>
        <p:nvSpPr>
          <p:cNvPr id="5" name="Content Placeholder 4">
            <a:extLst>
              <a:ext uri="{FF2B5EF4-FFF2-40B4-BE49-F238E27FC236}">
                <a16:creationId xmlns:a16="http://schemas.microsoft.com/office/drawing/2014/main" id="{698D68C7-10EB-2AD3-CAAB-CCB81F7BBAEA}"/>
              </a:ext>
            </a:extLst>
          </p:cNvPr>
          <p:cNvSpPr>
            <a:spLocks noGrp="1"/>
          </p:cNvSpPr>
          <p:nvPr>
            <p:ph idx="1"/>
          </p:nvPr>
        </p:nvSpPr>
        <p:spPr/>
        <p:txBody>
          <a:bodyPr/>
          <a:lstStyle/>
          <a:p>
            <a:endParaRPr lang="en-IN" dirty="0"/>
          </a:p>
        </p:txBody>
      </p:sp>
      <p:pic>
        <p:nvPicPr>
          <p:cNvPr id="6" name="Content Placeholder 3">
            <a:extLst>
              <a:ext uri="{FF2B5EF4-FFF2-40B4-BE49-F238E27FC236}">
                <a16:creationId xmlns:a16="http://schemas.microsoft.com/office/drawing/2014/main" id="{604A0634-BBBA-A319-9B37-F2F08293833C}"/>
              </a:ext>
            </a:extLst>
          </p:cNvPr>
          <p:cNvPicPr>
            <a:picLocks noChangeAspect="1"/>
          </p:cNvPicPr>
          <p:nvPr/>
        </p:nvPicPr>
        <p:blipFill>
          <a:blip r:embed="rId2"/>
          <a:stretch>
            <a:fillRect/>
          </a:stretch>
        </p:blipFill>
        <p:spPr>
          <a:xfrm>
            <a:off x="0" y="1069259"/>
            <a:ext cx="5524557" cy="3151830"/>
          </a:xfrm>
          <a:prstGeom prst="rect">
            <a:avLst/>
          </a:prstGeom>
        </p:spPr>
      </p:pic>
      <p:pic>
        <p:nvPicPr>
          <p:cNvPr id="7" name="Picture 6" descr="Decision Tree Intuition: From Concept to Application">
            <a:extLst>
              <a:ext uri="{FF2B5EF4-FFF2-40B4-BE49-F238E27FC236}">
                <a16:creationId xmlns:a16="http://schemas.microsoft.com/office/drawing/2014/main" id="{8614E7E7-1EEE-99E4-80CC-EC484401A0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7054" y="3431192"/>
            <a:ext cx="5496946" cy="3175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9439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6">
              <a:lumMod val="20000"/>
              <a:lumOff val="80000"/>
            </a:schemeClr>
          </a:solidFill>
        </p:spPr>
        <p:txBody>
          <a:bodyPr>
            <a:normAutofit fontScale="90000"/>
          </a:bodyPr>
          <a:lstStyle/>
          <a:p>
            <a:r>
              <a:rPr lang="en-IN" dirty="0">
                <a:latin typeface="Cambria" panose="02040503050406030204" pitchFamily="18" charset="0"/>
              </a:rPr>
              <a:t>Step by Step Procedure for Building a Decision Tree</a:t>
            </a:r>
          </a:p>
        </p:txBody>
      </p:sp>
      <p:sp>
        <p:nvSpPr>
          <p:cNvPr id="3" name="Content Placeholder 2"/>
          <p:cNvSpPr>
            <a:spLocks noGrp="1"/>
          </p:cNvSpPr>
          <p:nvPr>
            <p:ph idx="1"/>
          </p:nvPr>
        </p:nvSpPr>
        <p:spPr>
          <a:xfrm>
            <a:off x="152400" y="1325562"/>
            <a:ext cx="8991600" cy="5532438"/>
          </a:xfrm>
        </p:spPr>
        <p:txBody>
          <a:bodyPr>
            <a:normAutofit/>
          </a:bodyPr>
          <a:lstStyle/>
          <a:p>
            <a:pPr marL="114300" indent="0">
              <a:buNone/>
            </a:pPr>
            <a:r>
              <a:rPr lang="en-IN" sz="2800" b="1" dirty="0">
                <a:latin typeface="Cambria" panose="02040503050406030204" pitchFamily="18" charset="0"/>
                <a:ea typeface="Cambria" panose="02040503050406030204" pitchFamily="18" charset="0"/>
                <a:cs typeface="Courier New" panose="02070309020205020404" pitchFamily="49" charset="0"/>
              </a:rPr>
              <a:t>Step 6: </a:t>
            </a:r>
            <a:r>
              <a:rPr lang="en-IN" sz="2800" dirty="0">
                <a:latin typeface="Cambria" panose="02040503050406030204" pitchFamily="18" charset="0"/>
                <a:ea typeface="Cambria" panose="02040503050406030204" pitchFamily="18" charset="0"/>
                <a:cs typeface="Courier New" panose="02070309020205020404" pitchFamily="49" charset="0"/>
              </a:rPr>
              <a:t>Perform Further Splits</a:t>
            </a:r>
          </a:p>
          <a:p>
            <a:pPr marL="114300" indent="0">
              <a:buNone/>
            </a:pPr>
            <a:endParaRPr lang="en-IN" sz="800" i="1" dirty="0">
              <a:latin typeface="Cambria Math" panose="02040503050406030204" pitchFamily="18" charset="0"/>
              <a:ea typeface="Cambria" panose="02040503050406030204" pitchFamily="18" charset="0"/>
              <a:cs typeface="Courier New" panose="02070309020205020404" pitchFamily="49" charset="0"/>
            </a:endParaRPr>
          </a:p>
          <a:p>
            <a:pPr marL="457200"/>
            <a:r>
              <a:rPr lang="en-IN" sz="2400" b="1" dirty="0">
                <a:latin typeface="Cambria" panose="02040503050406030204" pitchFamily="18" charset="0"/>
                <a:ea typeface="Cambria" panose="02040503050406030204" pitchFamily="18" charset="0"/>
                <a:cs typeface="Courier New" panose="02070309020205020404" pitchFamily="49" charset="0"/>
              </a:rPr>
              <a:t>Rainy</a:t>
            </a:r>
            <a:r>
              <a:rPr lang="en-IN" sz="2400" dirty="0">
                <a:latin typeface="Cambria" panose="02040503050406030204" pitchFamily="18" charset="0"/>
                <a:ea typeface="Cambria" panose="02040503050406030204" pitchFamily="18" charset="0"/>
                <a:cs typeface="Courier New" panose="02070309020205020404" pitchFamily="49" charset="0"/>
              </a:rPr>
              <a:t> attribute could be split using </a:t>
            </a:r>
            <a:r>
              <a:rPr lang="en-IN" sz="2400" dirty="0">
                <a:solidFill>
                  <a:srgbClr val="0070C0"/>
                </a:solidFill>
                <a:latin typeface="Cambria" panose="02040503050406030204" pitchFamily="18" charset="0"/>
                <a:ea typeface="Cambria" panose="02040503050406030204" pitchFamily="18" charset="0"/>
                <a:cs typeface="Courier New" panose="02070309020205020404" pitchFamily="49" charset="0"/>
              </a:rPr>
              <a:t>High</a:t>
            </a:r>
            <a:r>
              <a:rPr lang="en-IN" sz="2400" dirty="0">
                <a:latin typeface="Cambria" panose="02040503050406030204" pitchFamily="18" charset="0"/>
                <a:ea typeface="Cambria" panose="02040503050406030204" pitchFamily="18" charset="0"/>
                <a:cs typeface="Courier New" panose="02070309020205020404" pitchFamily="49" charset="0"/>
              </a:rPr>
              <a:t> and </a:t>
            </a:r>
            <a:r>
              <a:rPr lang="en-IN" sz="2400" dirty="0">
                <a:solidFill>
                  <a:srgbClr val="0070C0"/>
                </a:solidFill>
                <a:latin typeface="Cambria" panose="02040503050406030204" pitchFamily="18" charset="0"/>
                <a:ea typeface="Cambria" panose="02040503050406030204" pitchFamily="18" charset="0"/>
                <a:cs typeface="Courier New" panose="02070309020205020404" pitchFamily="49" charset="0"/>
              </a:rPr>
              <a:t>Normal</a:t>
            </a:r>
            <a:r>
              <a:rPr lang="en-IN" sz="2400" dirty="0">
                <a:latin typeface="Cambria" panose="02040503050406030204" pitchFamily="18" charset="0"/>
                <a:ea typeface="Cambria" panose="02040503050406030204" pitchFamily="18" charset="0"/>
                <a:cs typeface="Courier New" panose="02070309020205020404" pitchFamily="49" charset="0"/>
              </a:rPr>
              <a:t> attributes and that would give us the tree below:</a:t>
            </a:r>
          </a:p>
        </p:txBody>
      </p:sp>
      <p:sp>
        <p:nvSpPr>
          <p:cNvPr id="7" name="TextBox 6"/>
          <p:cNvSpPr txBox="1"/>
          <p:nvPr/>
        </p:nvSpPr>
        <p:spPr>
          <a:xfrm>
            <a:off x="2838450" y="6468646"/>
            <a:ext cx="3467100" cy="338554"/>
          </a:xfrm>
          <a:prstGeom prst="rect">
            <a:avLst/>
          </a:prstGeom>
          <a:noFill/>
        </p:spPr>
        <p:txBody>
          <a:bodyPr wrap="square" rtlCol="0">
            <a:spAutoFit/>
          </a:bodyPr>
          <a:lstStyle/>
          <a:p>
            <a:pPr lvl="0"/>
            <a:r>
              <a:rPr lang="en-IN" sz="1600" b="1" dirty="0">
                <a:latin typeface="Cambria" panose="02040503050406030204" pitchFamily="18" charset="0"/>
                <a:ea typeface="Cambria" panose="02040503050406030204" pitchFamily="18" charset="0"/>
              </a:rPr>
              <a:t>Split using the Humidity Attribute</a:t>
            </a:r>
            <a:endParaRPr kumimoji="0" lang="en-IN" sz="16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endParaRPr>
          </a:p>
        </p:txBody>
      </p:sp>
      <p:pic>
        <p:nvPicPr>
          <p:cNvPr id="5" name="Picture 4"/>
          <p:cNvPicPr>
            <a:picLocks noChangeAspect="1"/>
          </p:cNvPicPr>
          <p:nvPr/>
        </p:nvPicPr>
        <p:blipFill>
          <a:blip r:embed="rId2"/>
          <a:stretch>
            <a:fillRect/>
          </a:stretch>
        </p:blipFill>
        <p:spPr>
          <a:xfrm>
            <a:off x="1524000" y="3149184"/>
            <a:ext cx="6096000" cy="3162300"/>
          </a:xfrm>
          <a:prstGeom prst="rect">
            <a:avLst/>
          </a:prstGeom>
        </p:spPr>
      </p:pic>
    </p:spTree>
    <p:extLst>
      <p:ext uri="{BB962C8B-B14F-4D97-AF65-F5344CB8AC3E}">
        <p14:creationId xmlns:p14="http://schemas.microsoft.com/office/powerpoint/2010/main" val="2329136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057400" y="4648200"/>
            <a:ext cx="5715000" cy="2014538"/>
          </a:xfrm>
          <a:prstGeom prst="rect">
            <a:avLst/>
          </a:prstGeom>
        </p:spPr>
      </p:pic>
      <p:sp>
        <p:nvSpPr>
          <p:cNvPr id="7" name="TextBox 6"/>
          <p:cNvSpPr txBox="1"/>
          <p:nvPr/>
        </p:nvSpPr>
        <p:spPr>
          <a:xfrm>
            <a:off x="3524250" y="6519446"/>
            <a:ext cx="2781300" cy="338554"/>
          </a:xfrm>
          <a:prstGeom prst="rect">
            <a:avLst/>
          </a:prstGeom>
          <a:noFill/>
        </p:spPr>
        <p:txBody>
          <a:bodyPr wrap="square" rtlCol="0">
            <a:spAutoFit/>
          </a:bodyPr>
          <a:lstStyle/>
          <a:p>
            <a:pPr lvl="0"/>
            <a:r>
              <a:rPr kumimoji="0" lang="en-IN" sz="16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Split </a:t>
            </a:r>
            <a:r>
              <a:rPr lang="en-IN" sz="1600" b="1" dirty="0">
                <a:solidFill>
                  <a:prstClr val="black"/>
                </a:solidFill>
                <a:latin typeface="Cambria" panose="02040503050406030204" pitchFamily="18" charset="0"/>
                <a:ea typeface="Cambria" panose="02040503050406030204" pitchFamily="18" charset="0"/>
              </a:rPr>
              <a:t>using Windy Attribute </a:t>
            </a:r>
            <a:endParaRPr kumimoji="0" lang="en-IN" sz="16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endParaRPr>
          </a:p>
        </p:txBody>
      </p:sp>
      <p:sp>
        <p:nvSpPr>
          <p:cNvPr id="2" name="Title 1"/>
          <p:cNvSpPr>
            <a:spLocks noGrp="1"/>
          </p:cNvSpPr>
          <p:nvPr>
            <p:ph type="title"/>
          </p:nvPr>
        </p:nvSpPr>
        <p:spPr>
          <a:xfrm>
            <a:off x="0" y="0"/>
            <a:ext cx="9144000" cy="1143000"/>
          </a:xfrm>
          <a:solidFill>
            <a:schemeClr val="accent6">
              <a:lumMod val="20000"/>
              <a:lumOff val="80000"/>
            </a:schemeClr>
          </a:solidFill>
        </p:spPr>
        <p:txBody>
          <a:bodyPr>
            <a:normAutofit fontScale="90000"/>
          </a:bodyPr>
          <a:lstStyle/>
          <a:p>
            <a:r>
              <a:rPr lang="en-IN" dirty="0">
                <a:latin typeface="Cambria" panose="02040503050406030204" pitchFamily="18" charset="0"/>
              </a:rPr>
              <a:t>Step by Step Procedure for Building a Decision Tree</a:t>
            </a:r>
          </a:p>
        </p:txBody>
      </p:sp>
      <p:sp>
        <p:nvSpPr>
          <p:cNvPr id="3" name="Content Placeholder 2"/>
          <p:cNvSpPr>
            <a:spLocks noGrp="1"/>
          </p:cNvSpPr>
          <p:nvPr>
            <p:ph idx="1"/>
          </p:nvPr>
        </p:nvSpPr>
        <p:spPr>
          <a:xfrm>
            <a:off x="152400" y="1325562"/>
            <a:ext cx="8991600" cy="5193884"/>
          </a:xfrm>
        </p:spPr>
        <p:txBody>
          <a:bodyPr>
            <a:normAutofit/>
          </a:bodyPr>
          <a:lstStyle/>
          <a:p>
            <a:pPr marL="114300" indent="0">
              <a:buNone/>
            </a:pPr>
            <a:r>
              <a:rPr lang="en-IN" sz="2800" b="1" dirty="0">
                <a:latin typeface="Cambria" panose="02040503050406030204" pitchFamily="18" charset="0"/>
                <a:ea typeface="Cambria" panose="02040503050406030204" pitchFamily="18" charset="0"/>
                <a:cs typeface="Courier New" panose="02070309020205020404" pitchFamily="49" charset="0"/>
              </a:rPr>
              <a:t>Step 6: </a:t>
            </a:r>
            <a:r>
              <a:rPr lang="en-IN" sz="2800" dirty="0">
                <a:latin typeface="Cambria" panose="02040503050406030204" pitchFamily="18" charset="0"/>
                <a:ea typeface="Cambria" panose="02040503050406030204" pitchFamily="18" charset="0"/>
                <a:cs typeface="Courier New" panose="02070309020205020404" pitchFamily="49" charset="0"/>
              </a:rPr>
              <a:t>Perform Further Splits</a:t>
            </a:r>
          </a:p>
          <a:p>
            <a:pPr marL="114300" indent="0">
              <a:buNone/>
            </a:pPr>
            <a:endParaRPr lang="en-IN" sz="800" i="1" dirty="0">
              <a:latin typeface="Cambria Math" panose="02040503050406030204" pitchFamily="18" charset="0"/>
              <a:ea typeface="Cambria" panose="02040503050406030204" pitchFamily="18" charset="0"/>
              <a:cs typeface="Courier New" panose="02070309020205020404" pitchFamily="49" charset="0"/>
            </a:endParaRPr>
          </a:p>
          <a:p>
            <a:pPr marL="457200"/>
            <a:r>
              <a:rPr lang="en-IN" sz="2400" dirty="0">
                <a:latin typeface="Cambria" panose="02040503050406030204" pitchFamily="18" charset="0"/>
                <a:ea typeface="Cambria" panose="02040503050406030204" pitchFamily="18" charset="0"/>
                <a:cs typeface="Courier New" panose="02070309020205020404" pitchFamily="49" charset="0"/>
              </a:rPr>
              <a:t>Let’s now go ahead to do the same thing for the </a:t>
            </a:r>
            <a:r>
              <a:rPr lang="en-IN" sz="2400" b="1" dirty="0">
                <a:latin typeface="Cambria" panose="02040503050406030204" pitchFamily="18" charset="0"/>
                <a:ea typeface="Cambria" panose="02040503050406030204" pitchFamily="18" charset="0"/>
                <a:cs typeface="Courier New" panose="02070309020205020404" pitchFamily="49" charset="0"/>
              </a:rPr>
              <a:t>Sunny outlook</a:t>
            </a:r>
            <a:r>
              <a:rPr lang="en-IN" sz="2400" dirty="0">
                <a:latin typeface="Cambria" panose="02040503050406030204" pitchFamily="18" charset="0"/>
                <a:ea typeface="Cambria" panose="02040503050406030204" pitchFamily="18" charset="0"/>
                <a:cs typeface="Courier New" panose="02070309020205020404" pitchFamily="49" charset="0"/>
              </a:rPr>
              <a:t>.</a:t>
            </a:r>
          </a:p>
          <a:p>
            <a:pPr marL="457200"/>
            <a:endParaRPr lang="en-IN" sz="800" dirty="0">
              <a:latin typeface="Cambria" panose="02040503050406030204" pitchFamily="18" charset="0"/>
              <a:ea typeface="Cambria" panose="02040503050406030204" pitchFamily="18" charset="0"/>
              <a:cs typeface="Courier New" panose="02070309020205020404" pitchFamily="49" charset="0"/>
            </a:endParaRPr>
          </a:p>
          <a:p>
            <a:pPr marL="457200"/>
            <a:r>
              <a:rPr lang="en-IN" sz="2400" b="1" dirty="0">
                <a:latin typeface="Cambria" panose="02040503050406030204" pitchFamily="18" charset="0"/>
                <a:ea typeface="Cambria" panose="02040503050406030204" pitchFamily="18" charset="0"/>
                <a:cs typeface="Courier New" panose="02070309020205020404" pitchFamily="49" charset="0"/>
              </a:rPr>
              <a:t>Sunny outlook </a:t>
            </a:r>
            <a:r>
              <a:rPr lang="en-IN" sz="2400" dirty="0">
                <a:latin typeface="Cambria" panose="02040503050406030204" pitchFamily="18" charset="0"/>
                <a:ea typeface="Cambria" panose="02040503050406030204" pitchFamily="18" charset="0"/>
                <a:cs typeface="Courier New" panose="02070309020205020404" pitchFamily="49" charset="0"/>
              </a:rPr>
              <a:t>can be split using either </a:t>
            </a:r>
            <a:r>
              <a:rPr lang="en-IN" sz="2400" dirty="0">
                <a:solidFill>
                  <a:srgbClr val="0070C0"/>
                </a:solidFill>
                <a:latin typeface="Cambria" panose="02040503050406030204" pitchFamily="18" charset="0"/>
                <a:ea typeface="Cambria" panose="02040503050406030204" pitchFamily="18" charset="0"/>
                <a:cs typeface="Courier New" panose="02070309020205020404" pitchFamily="49" charset="0"/>
              </a:rPr>
              <a:t>Temperature</a:t>
            </a:r>
            <a:r>
              <a:rPr lang="en-IN" sz="2400" dirty="0">
                <a:latin typeface="Cambria" panose="02040503050406030204" pitchFamily="18" charset="0"/>
                <a:ea typeface="Cambria" panose="02040503050406030204" pitchFamily="18" charset="0"/>
                <a:cs typeface="Courier New" panose="02070309020205020404" pitchFamily="49" charset="0"/>
              </a:rPr>
              <a:t>, </a:t>
            </a:r>
            <a:r>
              <a:rPr lang="en-IN" sz="2400" dirty="0">
                <a:solidFill>
                  <a:srgbClr val="0070C0"/>
                </a:solidFill>
                <a:latin typeface="Cambria" panose="02040503050406030204" pitchFamily="18" charset="0"/>
                <a:ea typeface="Cambria" panose="02040503050406030204" pitchFamily="18" charset="0"/>
                <a:cs typeface="Courier New" panose="02070309020205020404" pitchFamily="49" charset="0"/>
              </a:rPr>
              <a:t>Humidity</a:t>
            </a:r>
            <a:r>
              <a:rPr lang="en-IN" sz="2400" dirty="0">
                <a:latin typeface="Cambria" panose="02040503050406030204" pitchFamily="18" charset="0"/>
                <a:ea typeface="Cambria" panose="02040503050406030204" pitchFamily="18" charset="0"/>
                <a:cs typeface="Courier New" panose="02070309020205020404" pitchFamily="49" charset="0"/>
              </a:rPr>
              <a:t> or </a:t>
            </a:r>
            <a:r>
              <a:rPr lang="en-IN" sz="2400" dirty="0">
                <a:solidFill>
                  <a:srgbClr val="0070C0"/>
                </a:solidFill>
                <a:latin typeface="Cambria" panose="02040503050406030204" pitchFamily="18" charset="0"/>
                <a:ea typeface="Cambria" panose="02040503050406030204" pitchFamily="18" charset="0"/>
                <a:cs typeface="Courier New" panose="02070309020205020404" pitchFamily="49" charset="0"/>
              </a:rPr>
              <a:t>Windy</a:t>
            </a:r>
            <a:r>
              <a:rPr lang="en-IN" sz="2400" dirty="0">
                <a:latin typeface="Cambria" panose="02040503050406030204" pitchFamily="18" charset="0"/>
                <a:ea typeface="Cambria" panose="02040503050406030204" pitchFamily="18" charset="0"/>
                <a:cs typeface="Courier New" panose="02070309020205020404" pitchFamily="49" charset="0"/>
              </a:rPr>
              <a:t>.</a:t>
            </a:r>
          </a:p>
          <a:p>
            <a:pPr marL="457200"/>
            <a:endParaRPr lang="en-IN" sz="800" dirty="0">
              <a:latin typeface="Cambria" panose="02040503050406030204" pitchFamily="18" charset="0"/>
              <a:ea typeface="Cambria" panose="02040503050406030204" pitchFamily="18" charset="0"/>
              <a:cs typeface="Courier New" panose="02070309020205020404" pitchFamily="49" charset="0"/>
            </a:endParaRPr>
          </a:p>
          <a:p>
            <a:pPr marL="457200"/>
            <a:r>
              <a:rPr lang="en-IN" sz="2400" dirty="0">
                <a:latin typeface="Cambria" panose="02040503050406030204" pitchFamily="18" charset="0"/>
                <a:ea typeface="Cambria" panose="02040503050406030204" pitchFamily="18" charset="0"/>
                <a:cs typeface="Courier New" panose="02070309020205020404" pitchFamily="49" charset="0"/>
              </a:rPr>
              <a:t>Now, What attribute would best be used for this split? And Why?</a:t>
            </a:r>
          </a:p>
          <a:p>
            <a:pPr marL="457200"/>
            <a:endParaRPr lang="en-IN" sz="800" dirty="0">
              <a:latin typeface="Cambria" panose="02040503050406030204" pitchFamily="18" charset="0"/>
              <a:ea typeface="Cambria" panose="02040503050406030204" pitchFamily="18" charset="0"/>
              <a:cs typeface="Courier New" panose="02070309020205020404" pitchFamily="49" charset="0"/>
            </a:endParaRPr>
          </a:p>
          <a:p>
            <a:pPr marL="457200"/>
            <a:r>
              <a:rPr lang="en-IN" sz="2400" b="1" dirty="0">
                <a:latin typeface="Cambria" panose="02040503050406030204" pitchFamily="18" charset="0"/>
                <a:ea typeface="Cambria" panose="02040503050406030204" pitchFamily="18" charset="0"/>
                <a:cs typeface="Courier New" panose="02070309020205020404" pitchFamily="49" charset="0"/>
              </a:rPr>
              <a:t>Windy</a:t>
            </a:r>
            <a:r>
              <a:rPr lang="en-IN" sz="2400" dirty="0">
                <a:latin typeface="Cambria" panose="02040503050406030204" pitchFamily="18" charset="0"/>
                <a:ea typeface="Cambria" panose="02040503050406030204" pitchFamily="18" charset="0"/>
                <a:cs typeface="Courier New" panose="02070309020205020404" pitchFamily="49" charset="0"/>
              </a:rPr>
              <a:t> because it produces homogenous  groups.</a:t>
            </a:r>
          </a:p>
        </p:txBody>
      </p:sp>
    </p:spTree>
    <p:extLst>
      <p:ext uri="{BB962C8B-B14F-4D97-AF65-F5344CB8AC3E}">
        <p14:creationId xmlns:p14="http://schemas.microsoft.com/office/powerpoint/2010/main" val="4166290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6">
              <a:lumMod val="20000"/>
              <a:lumOff val="80000"/>
            </a:schemeClr>
          </a:solidFill>
        </p:spPr>
        <p:txBody>
          <a:bodyPr>
            <a:normAutofit fontScale="90000"/>
          </a:bodyPr>
          <a:lstStyle/>
          <a:p>
            <a:r>
              <a:rPr lang="en-IN" dirty="0">
                <a:latin typeface="Cambria" panose="02040503050406030204" pitchFamily="18" charset="0"/>
              </a:rPr>
              <a:t>Step by Step Procedure for Building a Decision Tree</a:t>
            </a:r>
          </a:p>
        </p:txBody>
      </p:sp>
      <p:sp>
        <p:nvSpPr>
          <p:cNvPr id="3" name="Content Placeholder 2"/>
          <p:cNvSpPr>
            <a:spLocks noGrp="1"/>
          </p:cNvSpPr>
          <p:nvPr>
            <p:ph idx="1"/>
          </p:nvPr>
        </p:nvSpPr>
        <p:spPr>
          <a:xfrm>
            <a:off x="152400" y="1325562"/>
            <a:ext cx="8991600" cy="5532438"/>
          </a:xfrm>
        </p:spPr>
        <p:txBody>
          <a:bodyPr>
            <a:normAutofit/>
          </a:bodyPr>
          <a:lstStyle/>
          <a:p>
            <a:pPr marL="114300" indent="0">
              <a:buNone/>
            </a:pPr>
            <a:r>
              <a:rPr lang="en-IN" sz="2800" b="1" dirty="0">
                <a:latin typeface="Cambria" panose="02040503050406030204" pitchFamily="18" charset="0"/>
                <a:ea typeface="Cambria" panose="02040503050406030204" pitchFamily="18" charset="0"/>
                <a:cs typeface="Courier New" panose="02070309020205020404" pitchFamily="49" charset="0"/>
              </a:rPr>
              <a:t>Step 6: </a:t>
            </a:r>
            <a:r>
              <a:rPr lang="en-IN" sz="2800" dirty="0">
                <a:latin typeface="Cambria" panose="02040503050406030204" pitchFamily="18" charset="0"/>
                <a:ea typeface="Cambria" panose="02040503050406030204" pitchFamily="18" charset="0"/>
                <a:cs typeface="Courier New" panose="02070309020205020404" pitchFamily="49" charset="0"/>
              </a:rPr>
              <a:t>Perform Further Splits</a:t>
            </a:r>
          </a:p>
          <a:p>
            <a:pPr marL="114300" indent="0">
              <a:buNone/>
            </a:pPr>
            <a:endParaRPr lang="en-IN" sz="800" i="1" dirty="0">
              <a:latin typeface="Cambria Math" panose="02040503050406030204" pitchFamily="18" charset="0"/>
              <a:ea typeface="Cambria" panose="02040503050406030204" pitchFamily="18" charset="0"/>
              <a:cs typeface="Courier New" panose="02070309020205020404" pitchFamily="49" charset="0"/>
            </a:endParaRPr>
          </a:p>
          <a:p>
            <a:pPr marL="457200"/>
            <a:r>
              <a:rPr lang="en-IN" sz="2400" dirty="0">
                <a:latin typeface="Cambria" panose="02040503050406030204" pitchFamily="18" charset="0"/>
                <a:ea typeface="Cambria" panose="02040503050406030204" pitchFamily="18" charset="0"/>
                <a:cs typeface="Courier New" panose="02070309020205020404" pitchFamily="49" charset="0"/>
              </a:rPr>
              <a:t>If we do the split using the </a:t>
            </a:r>
            <a:r>
              <a:rPr lang="en-IN" sz="2400" b="1" dirty="0">
                <a:latin typeface="Cambria" panose="02040503050406030204" pitchFamily="18" charset="0"/>
                <a:ea typeface="Cambria" panose="02040503050406030204" pitchFamily="18" charset="0"/>
                <a:cs typeface="Courier New" panose="02070309020205020404" pitchFamily="49" charset="0"/>
              </a:rPr>
              <a:t>Windy</a:t>
            </a:r>
            <a:r>
              <a:rPr lang="en-IN" sz="2400" dirty="0">
                <a:latin typeface="Cambria" panose="02040503050406030204" pitchFamily="18" charset="0"/>
                <a:ea typeface="Cambria" panose="02040503050406030204" pitchFamily="18" charset="0"/>
                <a:cs typeface="Courier New" panose="02070309020205020404" pitchFamily="49" charset="0"/>
              </a:rPr>
              <a:t> attribute, we would have the final tree that would require no further splitting!</a:t>
            </a:r>
          </a:p>
        </p:txBody>
      </p:sp>
      <p:sp>
        <p:nvSpPr>
          <p:cNvPr id="7" name="TextBox 6"/>
          <p:cNvSpPr txBox="1"/>
          <p:nvPr/>
        </p:nvSpPr>
        <p:spPr>
          <a:xfrm>
            <a:off x="3552825" y="6532202"/>
            <a:ext cx="2038350" cy="338554"/>
          </a:xfrm>
          <a:prstGeom prst="rect">
            <a:avLst/>
          </a:prstGeom>
          <a:noFill/>
        </p:spPr>
        <p:txBody>
          <a:bodyPr wrap="square" rtlCol="0">
            <a:spAutoFit/>
          </a:bodyPr>
          <a:lstStyle/>
          <a:p>
            <a:pPr lvl="0"/>
            <a:r>
              <a:rPr lang="en-IN" sz="1600" b="1" dirty="0">
                <a:latin typeface="Cambria" panose="02040503050406030204" pitchFamily="18" charset="0"/>
                <a:ea typeface="Cambria" panose="02040503050406030204" pitchFamily="18" charset="0"/>
              </a:rPr>
              <a:t>Final Decision Tree</a:t>
            </a:r>
            <a:endParaRPr kumimoji="0" lang="en-IN" sz="16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a:stretch>
            <a:fillRect/>
          </a:stretch>
        </p:blipFill>
        <p:spPr>
          <a:xfrm>
            <a:off x="1524000" y="3019425"/>
            <a:ext cx="6096000" cy="3457575"/>
          </a:xfrm>
          <a:prstGeom prst="rect">
            <a:avLst/>
          </a:prstGeom>
        </p:spPr>
      </p:pic>
    </p:spTree>
    <p:extLst>
      <p:ext uri="{BB962C8B-B14F-4D97-AF65-F5344CB8AC3E}">
        <p14:creationId xmlns:p14="http://schemas.microsoft.com/office/powerpoint/2010/main" val="8656463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6">
              <a:lumMod val="20000"/>
              <a:lumOff val="80000"/>
            </a:schemeClr>
          </a:solidFill>
        </p:spPr>
        <p:txBody>
          <a:bodyPr>
            <a:normAutofit fontScale="90000"/>
          </a:bodyPr>
          <a:lstStyle/>
          <a:p>
            <a:r>
              <a:rPr lang="en-IN" b="1" i="0" dirty="0">
                <a:solidFill>
                  <a:srgbClr val="273239"/>
                </a:solidFill>
                <a:effectLst/>
                <a:latin typeface="Nunito" pitchFamily="2" charset="0"/>
              </a:rPr>
              <a:t>Advantages and Disadvantages  of ID3</a:t>
            </a:r>
            <a:endParaRPr lang="en-IN" dirty="0">
              <a:latin typeface="Cambria" panose="02040503050406030204" pitchFamily="18" charset="0"/>
            </a:endParaRPr>
          </a:p>
        </p:txBody>
      </p:sp>
      <p:sp>
        <p:nvSpPr>
          <p:cNvPr id="3" name="Content Placeholder 2"/>
          <p:cNvSpPr>
            <a:spLocks noGrp="1"/>
          </p:cNvSpPr>
          <p:nvPr>
            <p:ph idx="1"/>
          </p:nvPr>
        </p:nvSpPr>
        <p:spPr>
          <a:xfrm>
            <a:off x="152400" y="1325562"/>
            <a:ext cx="8991600" cy="5532438"/>
          </a:xfrm>
        </p:spPr>
        <p:txBody>
          <a:bodyPr>
            <a:normAutofit/>
          </a:bodyPr>
          <a:lstStyle/>
          <a:p>
            <a:pPr marL="114300" indent="0">
              <a:buNone/>
            </a:pPr>
            <a:endParaRPr lang="en-IN" sz="2400" dirty="0">
              <a:latin typeface="Cambria" panose="02040503050406030204" pitchFamily="18" charset="0"/>
              <a:ea typeface="Cambria" panose="02040503050406030204" pitchFamily="18" charset="0"/>
              <a:cs typeface="Courier New" panose="02070309020205020404" pitchFamily="49" charset="0"/>
            </a:endParaRPr>
          </a:p>
          <a:p>
            <a:pPr marL="0" indent="0" algn="l" fontAlgn="base">
              <a:buNone/>
            </a:pPr>
            <a:r>
              <a:rPr lang="en-US" sz="2400" b="1" i="0" dirty="0">
                <a:solidFill>
                  <a:srgbClr val="273239"/>
                </a:solidFill>
                <a:effectLst/>
                <a:latin typeface="Nunito" pitchFamily="2" charset="0"/>
              </a:rPr>
              <a:t>Advantages of ID3</a:t>
            </a:r>
          </a:p>
          <a:p>
            <a:pPr algn="l" fontAlgn="base">
              <a:buFont typeface="Arial" panose="020B0604020202020204" pitchFamily="34" charset="0"/>
              <a:buChar char="•"/>
            </a:pPr>
            <a:r>
              <a:rPr lang="en-US" sz="2400" b="0" i="0" dirty="0">
                <a:solidFill>
                  <a:srgbClr val="273239"/>
                </a:solidFill>
                <a:effectLst/>
                <a:latin typeface="Nunito" pitchFamily="2" charset="0"/>
              </a:rPr>
              <a:t>Simple and easy to understand.</a:t>
            </a:r>
          </a:p>
          <a:p>
            <a:pPr algn="l" fontAlgn="base">
              <a:buFont typeface="Arial" panose="020B0604020202020204" pitchFamily="34" charset="0"/>
              <a:buChar char="•"/>
            </a:pPr>
            <a:r>
              <a:rPr lang="en-US" sz="2400" b="0" i="0" dirty="0">
                <a:solidFill>
                  <a:srgbClr val="273239"/>
                </a:solidFill>
                <a:effectLst/>
                <a:latin typeface="Nunito" pitchFamily="2" charset="0"/>
              </a:rPr>
              <a:t>Requires little training data.</a:t>
            </a:r>
          </a:p>
          <a:p>
            <a:pPr algn="l" fontAlgn="base">
              <a:buFont typeface="Arial" panose="020B0604020202020204" pitchFamily="34" charset="0"/>
              <a:buChar char="•"/>
            </a:pPr>
            <a:r>
              <a:rPr lang="en-US" sz="2400" b="0" i="0" dirty="0">
                <a:solidFill>
                  <a:srgbClr val="273239"/>
                </a:solidFill>
                <a:effectLst/>
                <a:latin typeface="Nunito" pitchFamily="2" charset="0"/>
              </a:rPr>
              <a:t>Can work well with data with discrete and continuous attributes.</a:t>
            </a:r>
          </a:p>
          <a:p>
            <a:pPr algn="l" fontAlgn="base">
              <a:buFont typeface="Arial" panose="020B0604020202020204" pitchFamily="34" charset="0"/>
              <a:buChar char="•"/>
            </a:pPr>
            <a:endParaRPr lang="en-US" sz="2400" b="0" i="0" dirty="0">
              <a:solidFill>
                <a:srgbClr val="273239"/>
              </a:solidFill>
              <a:effectLst/>
              <a:latin typeface="Nunito" pitchFamily="2" charset="0"/>
            </a:endParaRPr>
          </a:p>
          <a:p>
            <a:pPr marL="0" indent="0" algn="l" fontAlgn="base">
              <a:buNone/>
            </a:pPr>
            <a:r>
              <a:rPr lang="en-US" sz="2400" b="1" i="0" dirty="0">
                <a:solidFill>
                  <a:srgbClr val="273239"/>
                </a:solidFill>
                <a:effectLst/>
                <a:latin typeface="Nunito" pitchFamily="2" charset="0"/>
              </a:rPr>
              <a:t>Disadvantages of ID3</a:t>
            </a:r>
          </a:p>
          <a:p>
            <a:pPr algn="l" fontAlgn="base">
              <a:buFont typeface="Arial" panose="020B0604020202020204" pitchFamily="34" charset="0"/>
              <a:buChar char="•"/>
            </a:pPr>
            <a:r>
              <a:rPr lang="en-US" sz="2400" b="0" i="0" dirty="0">
                <a:solidFill>
                  <a:srgbClr val="273239"/>
                </a:solidFill>
                <a:effectLst/>
                <a:latin typeface="Nunito" pitchFamily="2" charset="0"/>
              </a:rPr>
              <a:t>Can lead to overfitting.</a:t>
            </a:r>
          </a:p>
          <a:p>
            <a:pPr algn="l" fontAlgn="base">
              <a:buFont typeface="Arial" panose="020B0604020202020204" pitchFamily="34" charset="0"/>
              <a:buChar char="•"/>
            </a:pPr>
            <a:r>
              <a:rPr lang="en-US" sz="2400" b="0" i="0" dirty="0">
                <a:solidFill>
                  <a:srgbClr val="273239"/>
                </a:solidFill>
                <a:effectLst/>
                <a:latin typeface="Nunito" pitchFamily="2" charset="0"/>
              </a:rPr>
              <a:t>May not be effective with data with many attributes.</a:t>
            </a:r>
          </a:p>
          <a:p>
            <a:pPr marL="114300" indent="0">
              <a:buNone/>
            </a:pPr>
            <a:endParaRPr lang="en-IN" sz="2400" dirty="0">
              <a:latin typeface="Cambria" panose="02040503050406030204" pitchFamily="18" charset="0"/>
              <a:ea typeface="Cambria" panose="02040503050406030204" pitchFamily="18" charset="0"/>
              <a:cs typeface="Courier New" panose="02070309020205020404" pitchFamily="49" charset="0"/>
            </a:endParaRPr>
          </a:p>
        </p:txBody>
      </p:sp>
    </p:spTree>
    <p:extLst>
      <p:ext uri="{BB962C8B-B14F-4D97-AF65-F5344CB8AC3E}">
        <p14:creationId xmlns:p14="http://schemas.microsoft.com/office/powerpoint/2010/main" val="7840569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6">
              <a:lumMod val="20000"/>
              <a:lumOff val="80000"/>
            </a:schemeClr>
          </a:solidFill>
        </p:spPr>
        <p:txBody>
          <a:bodyPr>
            <a:normAutofit/>
          </a:bodyPr>
          <a:lstStyle/>
          <a:p>
            <a:r>
              <a:rPr lang="en-IN" b="1" i="0" dirty="0">
                <a:solidFill>
                  <a:srgbClr val="273239"/>
                </a:solidFill>
                <a:effectLst/>
                <a:latin typeface="Nunito" pitchFamily="2" charset="0"/>
              </a:rPr>
              <a:t>Applications of ID3</a:t>
            </a:r>
            <a:endParaRPr lang="en-IN" dirty="0">
              <a:latin typeface="Cambria" panose="02040503050406030204" pitchFamily="18" charset="0"/>
            </a:endParaRPr>
          </a:p>
        </p:txBody>
      </p:sp>
      <p:sp>
        <p:nvSpPr>
          <p:cNvPr id="3" name="Content Placeholder 2"/>
          <p:cNvSpPr>
            <a:spLocks noGrp="1"/>
          </p:cNvSpPr>
          <p:nvPr>
            <p:ph idx="1"/>
          </p:nvPr>
        </p:nvSpPr>
        <p:spPr>
          <a:xfrm>
            <a:off x="152400" y="1325562"/>
            <a:ext cx="8991600" cy="5532438"/>
          </a:xfrm>
        </p:spPr>
        <p:txBody>
          <a:bodyPr>
            <a:normAutofit fontScale="62500" lnSpcReduction="20000"/>
          </a:bodyPr>
          <a:lstStyle/>
          <a:p>
            <a:pPr algn="just" fontAlgn="base">
              <a:buFont typeface="+mj-lt"/>
              <a:buAutoNum type="arabicPeriod"/>
            </a:pPr>
            <a:r>
              <a:rPr lang="en-US" b="1" i="0" dirty="0">
                <a:solidFill>
                  <a:srgbClr val="273239"/>
                </a:solidFill>
                <a:effectLst/>
                <a:latin typeface="Nunito" pitchFamily="2" charset="0"/>
              </a:rPr>
              <a:t>Fraud detection:</a:t>
            </a:r>
            <a:r>
              <a:rPr lang="en-US" b="0" i="0" dirty="0">
                <a:solidFill>
                  <a:srgbClr val="273239"/>
                </a:solidFill>
                <a:effectLst/>
                <a:latin typeface="Nunito" pitchFamily="2" charset="0"/>
              </a:rPr>
              <a:t> ID3 can be used to develop models that can detect fraudulent transactions or activities.</a:t>
            </a:r>
          </a:p>
          <a:p>
            <a:pPr algn="just" fontAlgn="base">
              <a:buFont typeface="+mj-lt"/>
              <a:buAutoNum type="arabicPeriod" startAt="2"/>
            </a:pPr>
            <a:r>
              <a:rPr lang="en-US" b="1" i="0" dirty="0">
                <a:solidFill>
                  <a:srgbClr val="273239"/>
                </a:solidFill>
                <a:effectLst/>
                <a:latin typeface="Nunito" pitchFamily="2" charset="0"/>
              </a:rPr>
              <a:t>Medical diagnosis:</a:t>
            </a:r>
            <a:r>
              <a:rPr lang="en-US" b="0" i="0" dirty="0">
                <a:solidFill>
                  <a:srgbClr val="273239"/>
                </a:solidFill>
                <a:effectLst/>
                <a:latin typeface="Nunito" pitchFamily="2" charset="0"/>
              </a:rPr>
              <a:t> ID3 can be used to develop models that can diagnose diseases or medical conditions.</a:t>
            </a:r>
          </a:p>
          <a:p>
            <a:pPr algn="just" fontAlgn="base">
              <a:buFont typeface="+mj-lt"/>
              <a:buAutoNum type="arabicPeriod" startAt="3"/>
            </a:pPr>
            <a:r>
              <a:rPr lang="en-US" b="1" i="0" dirty="0">
                <a:solidFill>
                  <a:srgbClr val="273239"/>
                </a:solidFill>
                <a:effectLst/>
                <a:latin typeface="Nunito" pitchFamily="2" charset="0"/>
              </a:rPr>
              <a:t>Customer segmentation: </a:t>
            </a:r>
            <a:r>
              <a:rPr lang="en-US" b="0" i="0" dirty="0">
                <a:solidFill>
                  <a:srgbClr val="273239"/>
                </a:solidFill>
                <a:effectLst/>
                <a:latin typeface="Nunito" pitchFamily="2" charset="0"/>
              </a:rPr>
              <a:t>ID3 can be used to segment customers into different groups based on their demographics, purchase history, or other factors.</a:t>
            </a:r>
          </a:p>
          <a:p>
            <a:pPr algn="just" fontAlgn="base">
              <a:buFont typeface="+mj-lt"/>
              <a:buAutoNum type="arabicPeriod" startAt="4"/>
            </a:pPr>
            <a:r>
              <a:rPr lang="en-US" b="1" i="0" dirty="0">
                <a:solidFill>
                  <a:srgbClr val="273239"/>
                </a:solidFill>
                <a:effectLst/>
                <a:latin typeface="Nunito" pitchFamily="2" charset="0"/>
              </a:rPr>
              <a:t>Risk assessment:</a:t>
            </a:r>
            <a:r>
              <a:rPr lang="en-US" b="0" i="0" dirty="0">
                <a:solidFill>
                  <a:srgbClr val="273239"/>
                </a:solidFill>
                <a:effectLst/>
                <a:latin typeface="Nunito" pitchFamily="2" charset="0"/>
              </a:rPr>
              <a:t> ID3 can be used to assess risk in a variety of different areas, such as insurance, finance, and healthcare.</a:t>
            </a:r>
          </a:p>
          <a:p>
            <a:pPr algn="just" fontAlgn="base">
              <a:buFont typeface="+mj-lt"/>
              <a:buAutoNum type="arabicPeriod" startAt="5"/>
            </a:pPr>
            <a:r>
              <a:rPr lang="en-US" b="1" i="0" dirty="0">
                <a:solidFill>
                  <a:srgbClr val="273239"/>
                </a:solidFill>
                <a:effectLst/>
                <a:latin typeface="Nunito" pitchFamily="2" charset="0"/>
              </a:rPr>
              <a:t>Recommendation systems: </a:t>
            </a:r>
            <a:r>
              <a:rPr lang="en-US" b="0" i="0" dirty="0">
                <a:solidFill>
                  <a:srgbClr val="273239"/>
                </a:solidFill>
                <a:effectLst/>
                <a:latin typeface="Nunito" pitchFamily="2" charset="0"/>
              </a:rPr>
              <a:t>ID3 can be used to develop recommendation systems that can recommend products, services, or content to users based on their past behavior or preferences.</a:t>
            </a:r>
          </a:p>
          <a:p>
            <a:pPr lvl="1" algn="just" fontAlgn="base">
              <a:buFont typeface="Arial" panose="020B0604020202020204" pitchFamily="34" charset="0"/>
              <a:buChar char="•"/>
            </a:pPr>
            <a:r>
              <a:rPr lang="en-US" b="0" i="0" dirty="0">
                <a:solidFill>
                  <a:srgbClr val="273239"/>
                </a:solidFill>
                <a:effectLst/>
                <a:latin typeface="Nunito" pitchFamily="2" charset="0"/>
              </a:rPr>
              <a:t>Amazon uses ID3 to recommend products to its customers.</a:t>
            </a:r>
          </a:p>
          <a:p>
            <a:pPr lvl="1" algn="just" fontAlgn="base">
              <a:buFont typeface="Arial" panose="020B0604020202020204" pitchFamily="34" charset="0"/>
              <a:buChar char="•"/>
            </a:pPr>
            <a:r>
              <a:rPr lang="en-US" b="0" i="0" dirty="0">
                <a:solidFill>
                  <a:srgbClr val="273239"/>
                </a:solidFill>
                <a:effectLst/>
                <a:latin typeface="Nunito" pitchFamily="2" charset="0"/>
              </a:rPr>
              <a:t>Netflix uses ID3 to recommend movies and TV shows to its users.</a:t>
            </a:r>
          </a:p>
          <a:p>
            <a:pPr lvl="1" algn="just" fontAlgn="base">
              <a:buFont typeface="Arial" panose="020B0604020202020204" pitchFamily="34" charset="0"/>
              <a:buChar char="•"/>
            </a:pPr>
            <a:r>
              <a:rPr lang="en-US" b="0" i="0" dirty="0">
                <a:solidFill>
                  <a:srgbClr val="273239"/>
                </a:solidFill>
                <a:effectLst/>
                <a:latin typeface="Nunito" pitchFamily="2" charset="0"/>
              </a:rPr>
              <a:t>Spotify uses ID3 to recommend songs and playlists to its users.</a:t>
            </a:r>
          </a:p>
          <a:p>
            <a:pPr lvl="1" algn="just" fontAlgn="base">
              <a:buFont typeface="Arial" panose="020B0604020202020204" pitchFamily="34" charset="0"/>
              <a:buChar char="•"/>
            </a:pPr>
            <a:r>
              <a:rPr lang="en-US" b="0" i="0" dirty="0" err="1">
                <a:solidFill>
                  <a:srgbClr val="273239"/>
                </a:solidFill>
                <a:effectLst/>
                <a:latin typeface="Nunito" pitchFamily="2" charset="0"/>
              </a:rPr>
              <a:t>LendingClub</a:t>
            </a:r>
            <a:r>
              <a:rPr lang="en-US" b="0" i="0" dirty="0">
                <a:solidFill>
                  <a:srgbClr val="273239"/>
                </a:solidFill>
                <a:effectLst/>
                <a:latin typeface="Nunito" pitchFamily="2" charset="0"/>
              </a:rPr>
              <a:t> uses ID3 to assess the risk of approving loans to borrowers.</a:t>
            </a:r>
          </a:p>
          <a:p>
            <a:pPr lvl="1" algn="just" fontAlgn="base">
              <a:buFont typeface="Arial" panose="020B0604020202020204" pitchFamily="34" charset="0"/>
              <a:buChar char="•"/>
            </a:pPr>
            <a:r>
              <a:rPr lang="en-US" b="0" i="0" dirty="0">
                <a:solidFill>
                  <a:srgbClr val="273239"/>
                </a:solidFill>
                <a:effectLst/>
                <a:latin typeface="Nunito" pitchFamily="2" charset="0"/>
              </a:rPr>
              <a:t>Healthcare organizations use ID3 to diagnose diseases, predict patient outcomes, and develop personalized treatment plans.</a:t>
            </a:r>
          </a:p>
          <a:p>
            <a:pPr marL="114300" indent="0" algn="just">
              <a:buNone/>
            </a:pPr>
            <a:endParaRPr lang="en-IN" sz="2400" dirty="0">
              <a:latin typeface="Cambria" panose="02040503050406030204" pitchFamily="18" charset="0"/>
              <a:ea typeface="Cambria" panose="02040503050406030204" pitchFamily="18" charset="0"/>
              <a:cs typeface="Courier New" panose="02070309020205020404" pitchFamily="49" charset="0"/>
            </a:endParaRPr>
          </a:p>
          <a:p>
            <a:pPr marL="114300" indent="0">
              <a:buNone/>
            </a:pPr>
            <a:endParaRPr lang="en-IN" sz="2400" dirty="0">
              <a:latin typeface="Cambria" panose="02040503050406030204" pitchFamily="18" charset="0"/>
              <a:ea typeface="Cambria" panose="02040503050406030204" pitchFamily="18" charset="0"/>
              <a:cs typeface="Courier New" panose="02070309020205020404" pitchFamily="49" charset="0"/>
            </a:endParaRPr>
          </a:p>
        </p:txBody>
      </p:sp>
    </p:spTree>
    <p:extLst>
      <p:ext uri="{BB962C8B-B14F-4D97-AF65-F5344CB8AC3E}">
        <p14:creationId xmlns:p14="http://schemas.microsoft.com/office/powerpoint/2010/main" val="19548434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IN" dirty="0"/>
          </a:p>
          <a:p>
            <a:pPr marL="0" indent="0" algn="ctr">
              <a:buNone/>
            </a:pPr>
            <a:r>
              <a:rPr lang="en-IN" sz="7200" b="1" dirty="0">
                <a:solidFill>
                  <a:srgbClr val="C00000"/>
                </a:solidFill>
                <a:effectLst>
                  <a:outerShdw blurRad="38100" dist="38100" dir="2700000" algn="tl">
                    <a:srgbClr val="000000">
                      <a:alpha val="43137"/>
                    </a:srgbClr>
                  </a:outerShdw>
                </a:effectLst>
                <a:latin typeface="Cambria" panose="02040503050406030204" pitchFamily="18" charset="0"/>
                <a:ea typeface="+mj-ea"/>
                <a:cs typeface="Times New Roman" panose="02020603050405020304" pitchFamily="18" charset="0"/>
              </a:rPr>
              <a:t>Thank You</a:t>
            </a:r>
          </a:p>
        </p:txBody>
      </p:sp>
    </p:spTree>
    <p:extLst>
      <p:ext uri="{BB962C8B-B14F-4D97-AF65-F5344CB8AC3E}">
        <p14:creationId xmlns:p14="http://schemas.microsoft.com/office/powerpoint/2010/main" val="2939578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3742"/>
            <a:ext cx="9144000" cy="1143000"/>
          </a:xfrm>
          <a:solidFill>
            <a:schemeClr val="accent6">
              <a:lumMod val="20000"/>
              <a:lumOff val="80000"/>
            </a:schemeClr>
          </a:solidFill>
        </p:spPr>
        <p:txBody>
          <a:bodyPr>
            <a:normAutofit/>
          </a:bodyPr>
          <a:lstStyle/>
          <a:p>
            <a:r>
              <a:rPr lang="en-IN" b="1" i="0" dirty="0">
                <a:solidFill>
                  <a:srgbClr val="373D3F"/>
                </a:solidFill>
                <a:effectLst/>
                <a:latin typeface="Lora" pitchFamily="2" charset="0"/>
              </a:rPr>
              <a:t>Decision Tree Algorithms</a:t>
            </a:r>
            <a:endParaRPr lang="en-IN" dirty="0">
              <a:latin typeface="Cambria" panose="02040503050406030204" pitchFamily="18" charset="0"/>
            </a:endParaRPr>
          </a:p>
        </p:txBody>
      </p:sp>
      <p:sp>
        <p:nvSpPr>
          <p:cNvPr id="5" name="Content Placeholder 4">
            <a:extLst>
              <a:ext uri="{FF2B5EF4-FFF2-40B4-BE49-F238E27FC236}">
                <a16:creationId xmlns:a16="http://schemas.microsoft.com/office/drawing/2014/main" id="{698D68C7-10EB-2AD3-CAAB-CCB81F7BBAEA}"/>
              </a:ext>
            </a:extLst>
          </p:cNvPr>
          <p:cNvSpPr>
            <a:spLocks noGrp="1"/>
          </p:cNvSpPr>
          <p:nvPr>
            <p:ph idx="1"/>
          </p:nvPr>
        </p:nvSpPr>
        <p:spPr/>
        <p:txBody>
          <a:bodyPr>
            <a:normAutofit lnSpcReduction="10000"/>
          </a:bodyPr>
          <a:lstStyle/>
          <a:p>
            <a:pPr algn="just"/>
            <a:r>
              <a:rPr lang="en-US" sz="2800" dirty="0">
                <a:latin typeface="Cambria" panose="02040503050406030204" pitchFamily="18" charset="0"/>
                <a:ea typeface="Cambria" panose="02040503050406030204" pitchFamily="18" charset="0"/>
                <a:cs typeface="Courier New" panose="02070309020205020404" pitchFamily="49" charset="0"/>
              </a:rPr>
              <a:t>The basic idea behind any decision tree algorithm is choosing the best attribute(s) to split the remaining instances and make that attribute a decision node. </a:t>
            </a:r>
          </a:p>
          <a:p>
            <a:pPr algn="just"/>
            <a:r>
              <a:rPr lang="en-US" sz="2800" dirty="0">
                <a:latin typeface="Cambria" panose="02040503050406030204" pitchFamily="18" charset="0"/>
                <a:ea typeface="Cambria" panose="02040503050406030204" pitchFamily="18" charset="0"/>
                <a:cs typeface="Courier New" panose="02070309020205020404" pitchFamily="49" charset="0"/>
              </a:rPr>
              <a:t>We repeat this process recursively for each child. </a:t>
            </a:r>
          </a:p>
          <a:p>
            <a:pPr algn="just"/>
            <a:r>
              <a:rPr lang="en-US" sz="2800" dirty="0">
                <a:latin typeface="Cambria" panose="02040503050406030204" pitchFamily="18" charset="0"/>
                <a:ea typeface="Cambria" panose="02040503050406030204" pitchFamily="18" charset="0"/>
                <a:cs typeface="Courier New" panose="02070309020205020404" pitchFamily="49" charset="0"/>
              </a:rPr>
              <a:t>The stopping criterion is generally one of the following, either all the instances have the same target attribute value, or there are no more attributes or there are no more instances to handle.</a:t>
            </a:r>
            <a:endParaRPr lang="en-IN" sz="2800" dirty="0">
              <a:latin typeface="Cambria" panose="02040503050406030204" pitchFamily="18" charset="0"/>
              <a:ea typeface="Cambria" panose="02040503050406030204" pitchFamily="18" charset="0"/>
              <a:cs typeface="Courier New" panose="02070309020205020404" pitchFamily="49" charset="0"/>
            </a:endParaRPr>
          </a:p>
        </p:txBody>
      </p:sp>
    </p:spTree>
    <p:extLst>
      <p:ext uri="{BB962C8B-B14F-4D97-AF65-F5344CB8AC3E}">
        <p14:creationId xmlns:p14="http://schemas.microsoft.com/office/powerpoint/2010/main" val="1145991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1CCA8-58E9-4A75-8401-9918C3911076}"/>
              </a:ext>
            </a:extLst>
          </p:cNvPr>
          <p:cNvSpPr>
            <a:spLocks noGrp="1"/>
          </p:cNvSpPr>
          <p:nvPr>
            <p:ph type="title"/>
          </p:nvPr>
        </p:nvSpPr>
        <p:spPr>
          <a:xfrm>
            <a:off x="0" y="548680"/>
            <a:ext cx="7886700" cy="485812"/>
          </a:xfrm>
        </p:spPr>
        <p:txBody>
          <a:bodyPr>
            <a:normAutofit fontScale="90000"/>
          </a:bodyPr>
          <a:lstStyle/>
          <a:p>
            <a:r>
              <a:rPr lang="en-US" b="1" i="0" dirty="0">
                <a:effectLst/>
                <a:latin typeface="medium-content-sans-serif-font"/>
              </a:rPr>
              <a:t>How do Decision Trees work?</a:t>
            </a:r>
            <a:endParaRPr lang="en-US" dirty="0"/>
          </a:p>
        </p:txBody>
      </p:sp>
      <p:sp>
        <p:nvSpPr>
          <p:cNvPr id="3" name="Content Placeholder 2">
            <a:extLst>
              <a:ext uri="{FF2B5EF4-FFF2-40B4-BE49-F238E27FC236}">
                <a16:creationId xmlns:a16="http://schemas.microsoft.com/office/drawing/2014/main" id="{266CE3D8-840B-430A-8485-95D58865A074}"/>
              </a:ext>
            </a:extLst>
          </p:cNvPr>
          <p:cNvSpPr>
            <a:spLocks noGrp="1"/>
          </p:cNvSpPr>
          <p:nvPr>
            <p:ph idx="1"/>
          </p:nvPr>
        </p:nvSpPr>
        <p:spPr>
          <a:xfrm>
            <a:off x="628650" y="1556792"/>
            <a:ext cx="7886700" cy="3461587"/>
          </a:xfrm>
        </p:spPr>
        <p:txBody>
          <a:bodyPr>
            <a:noAutofit/>
          </a:bodyPr>
          <a:lstStyle/>
          <a:p>
            <a:r>
              <a:rPr lang="en-US" sz="2400" b="0" i="0" dirty="0">
                <a:effectLst/>
                <a:latin typeface="medium-content-serif-font"/>
              </a:rPr>
              <a:t>Decision trees use multiple algorithms to decide to split a node into two or more sub-nodes.</a:t>
            </a:r>
          </a:p>
          <a:p>
            <a:pPr algn="l"/>
            <a:r>
              <a:rPr lang="en-US" sz="2400" b="0" i="0" dirty="0">
                <a:effectLst/>
                <a:latin typeface="medium-content-serif-font"/>
              </a:rPr>
              <a:t>The algorithm selection is also based on the type of target variables. Let us look at some algorithms used in Decision Trees:</a:t>
            </a:r>
          </a:p>
          <a:p>
            <a:pPr marL="400050" lvl="1" indent="0">
              <a:buNone/>
            </a:pPr>
            <a:r>
              <a:rPr lang="en-US" sz="2400" b="1" i="0" dirty="0">
                <a:solidFill>
                  <a:schemeClr val="accent1">
                    <a:lumMod val="75000"/>
                  </a:schemeClr>
                </a:solidFill>
                <a:effectLst/>
                <a:latin typeface="medium-content-serif-font"/>
              </a:rPr>
              <a:t>ID3</a:t>
            </a:r>
            <a:r>
              <a:rPr lang="en-US" sz="2400" b="0" i="0" dirty="0">
                <a:solidFill>
                  <a:schemeClr val="accent1">
                    <a:lumMod val="75000"/>
                  </a:schemeClr>
                </a:solidFill>
                <a:effectLst/>
                <a:latin typeface="medium-content-serif-font"/>
              </a:rPr>
              <a:t> → (extension of D3) </a:t>
            </a:r>
            <a:r>
              <a:rPr lang="en-IN" sz="2400" dirty="0">
                <a:latin typeface="medium-content-serif-font"/>
              </a:rPr>
              <a:t>Iterative </a:t>
            </a:r>
            <a:r>
              <a:rPr lang="en-IN" sz="2400" dirty="0" err="1">
                <a:latin typeface="medium-content-serif-font"/>
              </a:rPr>
              <a:t>Dichotomiser</a:t>
            </a:r>
            <a:r>
              <a:rPr lang="en-IN" sz="2400" dirty="0">
                <a:latin typeface="medium-content-serif-font"/>
              </a:rPr>
              <a:t> 3</a:t>
            </a:r>
            <a:br>
              <a:rPr lang="en-US" sz="2400" b="0" i="0" dirty="0">
                <a:solidFill>
                  <a:schemeClr val="accent1">
                    <a:lumMod val="75000"/>
                  </a:schemeClr>
                </a:solidFill>
                <a:effectLst/>
                <a:latin typeface="medium-content-serif-font"/>
              </a:rPr>
            </a:br>
            <a:r>
              <a:rPr lang="en-US" sz="2400" b="1" i="0" dirty="0">
                <a:solidFill>
                  <a:schemeClr val="accent1">
                    <a:lumMod val="75000"/>
                  </a:schemeClr>
                </a:solidFill>
                <a:effectLst/>
                <a:latin typeface="medium-content-serif-font"/>
              </a:rPr>
              <a:t>C4.5</a:t>
            </a:r>
            <a:r>
              <a:rPr lang="en-US" sz="2400" b="0" i="0" dirty="0">
                <a:solidFill>
                  <a:schemeClr val="accent1">
                    <a:lumMod val="75000"/>
                  </a:schemeClr>
                </a:solidFill>
                <a:effectLst/>
                <a:latin typeface="medium-content-serif-font"/>
              </a:rPr>
              <a:t> → (successor of ID3)</a:t>
            </a:r>
            <a:br>
              <a:rPr lang="en-US" sz="2400" b="0" i="0" dirty="0">
                <a:solidFill>
                  <a:schemeClr val="accent1">
                    <a:lumMod val="75000"/>
                  </a:schemeClr>
                </a:solidFill>
                <a:effectLst/>
                <a:latin typeface="medium-content-serif-font"/>
              </a:rPr>
            </a:br>
            <a:r>
              <a:rPr lang="en-US" sz="2400" b="1" i="0" dirty="0">
                <a:solidFill>
                  <a:schemeClr val="accent1">
                    <a:lumMod val="75000"/>
                  </a:schemeClr>
                </a:solidFill>
                <a:effectLst/>
                <a:latin typeface="medium-content-serif-font"/>
              </a:rPr>
              <a:t>CART</a:t>
            </a:r>
            <a:r>
              <a:rPr lang="en-US" sz="2400" b="0" i="0" dirty="0">
                <a:solidFill>
                  <a:schemeClr val="accent1">
                    <a:lumMod val="75000"/>
                  </a:schemeClr>
                </a:solidFill>
                <a:effectLst/>
                <a:latin typeface="medium-content-serif-font"/>
              </a:rPr>
              <a:t> → (Classification And Regression Tree)</a:t>
            </a:r>
            <a:br>
              <a:rPr lang="en-US" sz="2400" b="0" i="0" dirty="0">
                <a:solidFill>
                  <a:schemeClr val="accent1">
                    <a:lumMod val="75000"/>
                  </a:schemeClr>
                </a:solidFill>
                <a:effectLst/>
                <a:latin typeface="medium-content-serif-font"/>
              </a:rPr>
            </a:br>
            <a:r>
              <a:rPr lang="en-US" sz="2400" b="1" i="0" dirty="0">
                <a:effectLst/>
                <a:latin typeface="medium-content-serif-font"/>
              </a:rPr>
              <a:t>CHAID</a:t>
            </a:r>
            <a:r>
              <a:rPr lang="en-US" sz="2400" b="0" i="0" dirty="0">
                <a:effectLst/>
                <a:latin typeface="medium-content-serif-font"/>
              </a:rPr>
              <a:t> → (Chi-square automatic interaction detection Performs multi-level splits when computing classification trees)</a:t>
            </a:r>
            <a:br>
              <a:rPr lang="en-US" sz="2400" b="0" i="0" dirty="0">
                <a:effectLst/>
                <a:latin typeface="medium-content-serif-font"/>
              </a:rPr>
            </a:br>
            <a:r>
              <a:rPr lang="en-US" sz="2400" b="1" i="0" dirty="0">
                <a:effectLst/>
                <a:latin typeface="medium-content-serif-font"/>
              </a:rPr>
              <a:t>MARS</a:t>
            </a:r>
            <a:r>
              <a:rPr lang="en-US" sz="2400" b="0" i="0" dirty="0">
                <a:effectLst/>
                <a:latin typeface="medium-content-serif-font"/>
              </a:rPr>
              <a:t> → (multivariate adaptive regression splines)</a:t>
            </a:r>
          </a:p>
          <a:p>
            <a:endParaRPr lang="en-US" sz="2400" dirty="0"/>
          </a:p>
        </p:txBody>
      </p:sp>
    </p:spTree>
    <p:extLst>
      <p:ext uri="{BB962C8B-B14F-4D97-AF65-F5344CB8AC3E}">
        <p14:creationId xmlns:p14="http://schemas.microsoft.com/office/powerpoint/2010/main" val="1981261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56F33-320A-4107-BCCB-D349215959A9}"/>
              </a:ext>
            </a:extLst>
          </p:cNvPr>
          <p:cNvSpPr>
            <a:spLocks noGrp="1"/>
          </p:cNvSpPr>
          <p:nvPr>
            <p:ph type="title"/>
          </p:nvPr>
        </p:nvSpPr>
        <p:spPr>
          <a:xfrm>
            <a:off x="-108520" y="260648"/>
            <a:ext cx="7886700" cy="717929"/>
          </a:xfrm>
        </p:spPr>
        <p:txBody>
          <a:bodyPr>
            <a:normAutofit fontScale="90000"/>
          </a:bodyPr>
          <a:lstStyle/>
          <a:p>
            <a:r>
              <a:rPr lang="en-US" b="1" i="0" dirty="0">
                <a:effectLst/>
                <a:latin typeface="medium-content-sans-serif-font"/>
              </a:rPr>
              <a:t>Attribute Selection Measures</a:t>
            </a:r>
            <a:endParaRPr lang="en-US" dirty="0"/>
          </a:p>
        </p:txBody>
      </p:sp>
      <p:sp>
        <p:nvSpPr>
          <p:cNvPr id="3" name="Content Placeholder 2">
            <a:extLst>
              <a:ext uri="{FF2B5EF4-FFF2-40B4-BE49-F238E27FC236}">
                <a16:creationId xmlns:a16="http://schemas.microsoft.com/office/drawing/2014/main" id="{1917B296-50BC-4FA1-862D-1C5B89DC29EC}"/>
              </a:ext>
            </a:extLst>
          </p:cNvPr>
          <p:cNvSpPr>
            <a:spLocks noGrp="1"/>
          </p:cNvSpPr>
          <p:nvPr>
            <p:ph idx="1"/>
          </p:nvPr>
        </p:nvSpPr>
        <p:spPr>
          <a:xfrm>
            <a:off x="539552" y="1340768"/>
            <a:ext cx="7886700" cy="3640949"/>
          </a:xfrm>
        </p:spPr>
        <p:txBody>
          <a:bodyPr>
            <a:noAutofit/>
          </a:bodyPr>
          <a:lstStyle/>
          <a:p>
            <a:pPr algn="just"/>
            <a:r>
              <a:rPr lang="en-US" sz="2400" b="0" i="0" dirty="0">
                <a:effectLst/>
                <a:latin typeface="medium-content-serif-font"/>
              </a:rPr>
              <a:t>If the dataset consists of </a:t>
            </a:r>
            <a:r>
              <a:rPr lang="en-US" sz="2400" b="1" i="0" dirty="0">
                <a:effectLst/>
                <a:latin typeface="medium-content-serif-font"/>
              </a:rPr>
              <a:t>N</a:t>
            </a:r>
            <a:r>
              <a:rPr lang="en-US" sz="2400" b="0" i="0" dirty="0">
                <a:effectLst/>
                <a:latin typeface="medium-content-serif-font"/>
              </a:rPr>
              <a:t> attributes then deciding which attribute to place at the root or at different levels of the tree as internal nodes is a complicated step. </a:t>
            </a:r>
          </a:p>
          <a:p>
            <a:pPr marL="0" indent="0" algn="just">
              <a:buNone/>
            </a:pPr>
            <a:endParaRPr lang="en-US" sz="2400" b="0" i="0" dirty="0">
              <a:effectLst/>
              <a:latin typeface="medium-content-serif-font"/>
            </a:endParaRPr>
          </a:p>
          <a:p>
            <a:pPr algn="just"/>
            <a:r>
              <a:rPr lang="en-US" sz="2400" dirty="0">
                <a:latin typeface="medium-content-serif-font"/>
              </a:rPr>
              <a:t>S</a:t>
            </a:r>
            <a:r>
              <a:rPr lang="en-US" sz="2400" b="0" i="0" dirty="0">
                <a:effectLst/>
                <a:latin typeface="medium-content-serif-font"/>
              </a:rPr>
              <a:t>ome </a:t>
            </a:r>
            <a:r>
              <a:rPr lang="en-US" sz="2400" b="0" i="1" dirty="0">
                <a:effectLst/>
                <a:latin typeface="medium-content-serif-font"/>
              </a:rPr>
              <a:t>criteria</a:t>
            </a:r>
            <a:r>
              <a:rPr lang="en-US" sz="2400" b="0" i="0" dirty="0">
                <a:effectLst/>
                <a:latin typeface="medium-content-serif-font"/>
              </a:rPr>
              <a:t> are like :</a:t>
            </a:r>
          </a:p>
          <a:p>
            <a:pPr>
              <a:buFont typeface="Wingdings" panose="05000000000000000000" pitchFamily="2" charset="2"/>
              <a:buChar char="Ø"/>
            </a:pPr>
            <a:r>
              <a:rPr lang="en-US" sz="2400" b="1" i="0" dirty="0">
                <a:effectLst/>
                <a:latin typeface="medium-content-serif-font"/>
              </a:rPr>
              <a:t>Entropy</a:t>
            </a:r>
            <a:r>
              <a:rPr lang="en-US" sz="2400" dirty="0">
                <a:latin typeface="medium-content-serif-font"/>
              </a:rPr>
              <a:t> </a:t>
            </a:r>
            <a:r>
              <a:rPr lang="en-US" sz="2400" b="1" i="0" dirty="0">
                <a:effectLst/>
                <a:latin typeface="medium-content-serif-font"/>
              </a:rPr>
              <a:t>(</a:t>
            </a:r>
            <a:r>
              <a:rPr lang="en-US" sz="2400" b="0" i="0" dirty="0">
                <a:solidFill>
                  <a:srgbClr val="FF0000"/>
                </a:solidFill>
                <a:effectLst/>
                <a:latin typeface="medium-content-serif-font"/>
              </a:rPr>
              <a:t>attributes to be categorical: </a:t>
            </a:r>
            <a:r>
              <a:rPr lang="en-US" sz="2400" b="1" i="0" dirty="0">
                <a:solidFill>
                  <a:schemeClr val="accent1">
                    <a:lumMod val="75000"/>
                  </a:schemeClr>
                </a:solidFill>
                <a:effectLst/>
                <a:latin typeface="medium-content-serif-font"/>
              </a:rPr>
              <a:t>ID3</a:t>
            </a:r>
            <a:r>
              <a:rPr lang="en-US" sz="2400" b="1" i="0" dirty="0">
                <a:effectLst/>
                <a:latin typeface="medium-content-serif-font"/>
              </a:rPr>
              <a:t>)</a:t>
            </a:r>
            <a:endParaRPr lang="en-US" sz="2400" b="0" i="0" dirty="0">
              <a:effectLst/>
              <a:latin typeface="medium-content-serif-font"/>
            </a:endParaRPr>
          </a:p>
          <a:p>
            <a:pPr algn="l">
              <a:buFont typeface="Wingdings" panose="05000000000000000000" pitchFamily="2" charset="2"/>
              <a:buChar char="Ø"/>
            </a:pPr>
            <a:r>
              <a:rPr lang="en-US" sz="2400" b="0" i="0" dirty="0">
                <a:effectLst/>
                <a:latin typeface="medium-content-serif-font"/>
              </a:rPr>
              <a:t>I</a:t>
            </a:r>
            <a:r>
              <a:rPr lang="en-US" sz="2400" b="1" i="0" dirty="0">
                <a:effectLst/>
                <a:latin typeface="medium-content-serif-font"/>
              </a:rPr>
              <a:t>nformation gain (</a:t>
            </a:r>
            <a:r>
              <a:rPr lang="en-US" sz="2400" b="0" i="0" dirty="0">
                <a:solidFill>
                  <a:srgbClr val="FF0000"/>
                </a:solidFill>
                <a:effectLst/>
                <a:latin typeface="medium-content-serif-font"/>
              </a:rPr>
              <a:t>attributes to be categorical:</a:t>
            </a:r>
            <a:r>
              <a:rPr lang="en-US" sz="2400" b="1" i="0" dirty="0">
                <a:solidFill>
                  <a:schemeClr val="accent1">
                    <a:lumMod val="75000"/>
                  </a:schemeClr>
                </a:solidFill>
                <a:effectLst/>
                <a:latin typeface="medium-content-serif-font"/>
              </a:rPr>
              <a:t> ID3</a:t>
            </a:r>
            <a:r>
              <a:rPr lang="en-US" sz="2400" b="1" i="0" dirty="0">
                <a:effectLst/>
                <a:latin typeface="medium-content-serif-font"/>
              </a:rPr>
              <a:t>)</a:t>
            </a:r>
            <a:endParaRPr lang="en-US" sz="2400" b="0" i="0" dirty="0">
              <a:effectLst/>
              <a:latin typeface="medium-content-serif-font"/>
            </a:endParaRPr>
          </a:p>
          <a:p>
            <a:pPr algn="l">
              <a:buFont typeface="Wingdings" panose="05000000000000000000" pitchFamily="2" charset="2"/>
              <a:buChar char="Ø"/>
            </a:pPr>
            <a:r>
              <a:rPr lang="en-US" sz="2400" b="1" i="0" dirty="0">
                <a:effectLst/>
                <a:latin typeface="medium-content-serif-font"/>
              </a:rPr>
              <a:t>Gini index (</a:t>
            </a:r>
            <a:r>
              <a:rPr lang="en-US" sz="2400" b="0" i="0" dirty="0">
                <a:solidFill>
                  <a:srgbClr val="FF0000"/>
                </a:solidFill>
                <a:effectLst/>
                <a:latin typeface="medium-content-serif-font"/>
              </a:rPr>
              <a:t>attributes are assumed to be continuous</a:t>
            </a:r>
            <a:r>
              <a:rPr lang="en-US" sz="2400" dirty="0">
                <a:solidFill>
                  <a:srgbClr val="FF0000"/>
                </a:solidFill>
                <a:latin typeface="medium-content-serif-font"/>
              </a:rPr>
              <a:t>: </a:t>
            </a:r>
            <a:r>
              <a:rPr lang="en-US" sz="2400" b="1" i="0" dirty="0">
                <a:solidFill>
                  <a:schemeClr val="accent1">
                    <a:lumMod val="75000"/>
                  </a:schemeClr>
                </a:solidFill>
                <a:effectLst/>
                <a:latin typeface="medium-content-serif-font"/>
              </a:rPr>
              <a:t>CART</a:t>
            </a:r>
            <a:r>
              <a:rPr lang="en-US" sz="2400" b="1" i="0" dirty="0">
                <a:effectLst/>
                <a:latin typeface="medium-content-serif-font"/>
              </a:rPr>
              <a:t>)</a:t>
            </a:r>
            <a:endParaRPr lang="en-US" sz="2400" b="0" i="0" dirty="0">
              <a:effectLst/>
              <a:latin typeface="medium-content-serif-font"/>
            </a:endParaRPr>
          </a:p>
          <a:p>
            <a:pPr algn="l">
              <a:buFont typeface="Wingdings" panose="05000000000000000000" pitchFamily="2" charset="2"/>
              <a:buChar char="Ø"/>
            </a:pPr>
            <a:r>
              <a:rPr lang="en-US" sz="2400" b="1" i="0" dirty="0">
                <a:effectLst/>
                <a:latin typeface="medium-content-serif-font"/>
              </a:rPr>
              <a:t>Gain Ratio (</a:t>
            </a:r>
            <a:r>
              <a:rPr lang="en-US" sz="2400" b="1" i="0" dirty="0">
                <a:solidFill>
                  <a:schemeClr val="accent1">
                    <a:lumMod val="75000"/>
                  </a:schemeClr>
                </a:solidFill>
                <a:effectLst/>
                <a:latin typeface="medium-content-serif-font"/>
              </a:rPr>
              <a:t>C4.5</a:t>
            </a:r>
            <a:r>
              <a:rPr lang="en-US" sz="2400" b="1" i="0" dirty="0">
                <a:effectLst/>
                <a:latin typeface="medium-content-serif-font"/>
              </a:rPr>
              <a:t>)</a:t>
            </a:r>
            <a:endParaRPr lang="en-US" sz="2400" b="0" i="0" dirty="0">
              <a:effectLst/>
              <a:latin typeface="medium-content-serif-font"/>
            </a:endParaRPr>
          </a:p>
          <a:p>
            <a:pPr algn="l">
              <a:buFont typeface="Wingdings" panose="05000000000000000000" pitchFamily="2" charset="2"/>
              <a:buChar char="Ø"/>
            </a:pPr>
            <a:r>
              <a:rPr lang="en-US" sz="2400" b="1" i="0" dirty="0">
                <a:effectLst/>
                <a:latin typeface="medium-content-serif-font"/>
              </a:rPr>
              <a:t>Reduction in Variance</a:t>
            </a:r>
            <a:endParaRPr lang="en-US" sz="2400" b="0" i="0" dirty="0">
              <a:effectLst/>
              <a:latin typeface="medium-content-serif-font"/>
            </a:endParaRPr>
          </a:p>
          <a:p>
            <a:pPr algn="l">
              <a:buFont typeface="Wingdings" panose="05000000000000000000" pitchFamily="2" charset="2"/>
              <a:buChar char="Ø"/>
            </a:pPr>
            <a:r>
              <a:rPr lang="en-US" sz="2400" b="1" i="0" dirty="0">
                <a:effectLst/>
                <a:latin typeface="medium-content-serif-font"/>
              </a:rPr>
              <a:t>Chi-Square</a:t>
            </a:r>
            <a:endParaRPr lang="en-US" sz="2400" b="0" i="0" dirty="0">
              <a:effectLst/>
              <a:latin typeface="medium-content-serif-font"/>
            </a:endParaRPr>
          </a:p>
          <a:p>
            <a:endParaRPr lang="en-US" sz="2400" dirty="0"/>
          </a:p>
        </p:txBody>
      </p:sp>
    </p:spTree>
    <p:extLst>
      <p:ext uri="{BB962C8B-B14F-4D97-AF65-F5344CB8AC3E}">
        <p14:creationId xmlns:p14="http://schemas.microsoft.com/office/powerpoint/2010/main" val="284946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3742"/>
            <a:ext cx="9144000" cy="1143000"/>
          </a:xfrm>
          <a:solidFill>
            <a:schemeClr val="accent6">
              <a:lumMod val="20000"/>
              <a:lumOff val="80000"/>
            </a:schemeClr>
          </a:solidFill>
        </p:spPr>
        <p:txBody>
          <a:bodyPr>
            <a:normAutofit/>
          </a:bodyPr>
          <a:lstStyle/>
          <a:p>
            <a:r>
              <a:rPr lang="en-IN" b="1" i="0" dirty="0">
                <a:solidFill>
                  <a:srgbClr val="373D3F"/>
                </a:solidFill>
                <a:effectLst/>
                <a:latin typeface="Lora" pitchFamily="2" charset="0"/>
              </a:rPr>
              <a:t>ID3</a:t>
            </a:r>
            <a:r>
              <a:rPr lang="en-IN" b="0" i="0" dirty="0">
                <a:solidFill>
                  <a:srgbClr val="373D3F"/>
                </a:solidFill>
                <a:effectLst/>
                <a:latin typeface="Lora" pitchFamily="2" charset="0"/>
              </a:rPr>
              <a:t> (</a:t>
            </a:r>
            <a:r>
              <a:rPr lang="en-IN" b="1" i="0" dirty="0">
                <a:solidFill>
                  <a:srgbClr val="373D3F"/>
                </a:solidFill>
                <a:effectLst/>
                <a:latin typeface="Lora" pitchFamily="2" charset="0"/>
              </a:rPr>
              <a:t>Iterative </a:t>
            </a:r>
            <a:r>
              <a:rPr lang="en-IN" b="1" i="0" dirty="0" err="1">
                <a:solidFill>
                  <a:srgbClr val="373D3F"/>
                </a:solidFill>
                <a:effectLst/>
                <a:latin typeface="Lora" pitchFamily="2" charset="0"/>
              </a:rPr>
              <a:t>Dichotomiser</a:t>
            </a:r>
            <a:r>
              <a:rPr lang="en-IN" b="1" i="0" dirty="0">
                <a:solidFill>
                  <a:srgbClr val="373D3F"/>
                </a:solidFill>
                <a:effectLst/>
                <a:latin typeface="Lora" pitchFamily="2" charset="0"/>
              </a:rPr>
              <a:t> 3</a:t>
            </a:r>
            <a:r>
              <a:rPr lang="en-IN" b="0" i="0" dirty="0">
                <a:solidFill>
                  <a:srgbClr val="373D3F"/>
                </a:solidFill>
                <a:effectLst/>
                <a:latin typeface="Lora" pitchFamily="2" charset="0"/>
              </a:rPr>
              <a:t>)</a:t>
            </a:r>
            <a:endParaRPr lang="en-IN" dirty="0">
              <a:latin typeface="Cambria" panose="02040503050406030204" pitchFamily="18" charset="0"/>
            </a:endParaRPr>
          </a:p>
        </p:txBody>
      </p:sp>
      <p:sp>
        <p:nvSpPr>
          <p:cNvPr id="5" name="Content Placeholder 4">
            <a:extLst>
              <a:ext uri="{FF2B5EF4-FFF2-40B4-BE49-F238E27FC236}">
                <a16:creationId xmlns:a16="http://schemas.microsoft.com/office/drawing/2014/main" id="{698D68C7-10EB-2AD3-CAAB-CCB81F7BBAEA}"/>
              </a:ext>
            </a:extLst>
          </p:cNvPr>
          <p:cNvSpPr>
            <a:spLocks noGrp="1"/>
          </p:cNvSpPr>
          <p:nvPr>
            <p:ph idx="1"/>
          </p:nvPr>
        </p:nvSpPr>
        <p:spPr/>
        <p:txBody>
          <a:bodyPr>
            <a:noAutofit/>
          </a:bodyPr>
          <a:lstStyle/>
          <a:p>
            <a:pPr algn="just"/>
            <a:r>
              <a:rPr lang="en-US" sz="2000" b="0" i="0" dirty="0">
                <a:solidFill>
                  <a:srgbClr val="373D3F"/>
                </a:solidFill>
                <a:effectLst/>
                <a:latin typeface="Lora" pitchFamily="2" charset="0"/>
              </a:rPr>
              <a:t>ID3 algorithm developed by Ross Quinlan in 1975. </a:t>
            </a:r>
          </a:p>
          <a:p>
            <a:pPr algn="just"/>
            <a:r>
              <a:rPr lang="en-US" sz="2000" b="0" i="0" dirty="0">
                <a:solidFill>
                  <a:srgbClr val="373D3F"/>
                </a:solidFill>
                <a:effectLst/>
                <a:latin typeface="Lora" pitchFamily="2" charset="0"/>
              </a:rPr>
              <a:t>The algorithm is used to generate a decision tree from a dataset using Shannon Entropy.</a:t>
            </a:r>
            <a:endParaRPr lang="en-US" sz="2000" dirty="0">
              <a:solidFill>
                <a:srgbClr val="373D3F"/>
              </a:solidFill>
              <a:latin typeface="Lora" pitchFamily="2" charset="0"/>
            </a:endParaRPr>
          </a:p>
          <a:p>
            <a:pPr algn="just"/>
            <a:r>
              <a:rPr lang="en-US" sz="2000" b="0" i="0" dirty="0">
                <a:solidFill>
                  <a:srgbClr val="373D3F"/>
                </a:solidFill>
                <a:effectLst/>
                <a:latin typeface="Lora" pitchFamily="2" charset="0"/>
              </a:rPr>
              <a:t>ID3 employs a top-down greedy search through the space of possible decision trees. The algorithm is called greedy because the highest values are always picked first and there is no backtracking. The idea is to select the attribute that is at that point most useful for classifying examples. </a:t>
            </a:r>
          </a:p>
          <a:p>
            <a:pPr algn="just"/>
            <a:r>
              <a:rPr lang="en-US" sz="2000" b="0" i="0" dirty="0">
                <a:solidFill>
                  <a:srgbClr val="373D3F"/>
                </a:solidFill>
                <a:effectLst/>
                <a:latin typeface="Lora" pitchFamily="2" charset="0"/>
              </a:rPr>
              <a:t>To determine the best attribute, we look at the ID3 heuristic. ID3 splits attributes based on their </a:t>
            </a:r>
            <a:r>
              <a:rPr lang="en-US" sz="2000" b="1" i="1" dirty="0">
                <a:solidFill>
                  <a:srgbClr val="373D3F"/>
                </a:solidFill>
                <a:effectLst/>
                <a:latin typeface="Lora" pitchFamily="2" charset="0"/>
              </a:rPr>
              <a:t>entropy</a:t>
            </a:r>
            <a:r>
              <a:rPr lang="en-US" sz="2000" b="1" i="0" dirty="0">
                <a:solidFill>
                  <a:srgbClr val="373D3F"/>
                </a:solidFill>
                <a:effectLst/>
                <a:latin typeface="Lora" pitchFamily="2" charset="0"/>
              </a:rPr>
              <a:t>.</a:t>
            </a:r>
            <a:r>
              <a:rPr lang="en-US" sz="2000" b="0" i="0" dirty="0">
                <a:solidFill>
                  <a:srgbClr val="373D3F"/>
                </a:solidFill>
                <a:effectLst/>
                <a:latin typeface="Lora" pitchFamily="2" charset="0"/>
              </a:rPr>
              <a:t> Entropy is the measure of disinformation. It comes from information theory. Higher the entropy, higher is the information content. In other words we select the attribute that has the highest information gain. </a:t>
            </a:r>
            <a:endParaRPr lang="en-IN" sz="2000" dirty="0">
              <a:latin typeface="Cambria" panose="02040503050406030204" pitchFamily="18" charset="0"/>
              <a:ea typeface="Cambria" panose="02040503050406030204" pitchFamily="18" charset="0"/>
              <a:cs typeface="Courier New" panose="02070309020205020404" pitchFamily="49" charset="0"/>
            </a:endParaRPr>
          </a:p>
        </p:txBody>
      </p:sp>
    </p:spTree>
    <p:extLst>
      <p:ext uri="{BB962C8B-B14F-4D97-AF65-F5344CB8AC3E}">
        <p14:creationId xmlns:p14="http://schemas.microsoft.com/office/powerpoint/2010/main" val="1483837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3742"/>
            <a:ext cx="9144000" cy="1143000"/>
          </a:xfrm>
          <a:solidFill>
            <a:schemeClr val="accent6">
              <a:lumMod val="20000"/>
              <a:lumOff val="80000"/>
            </a:schemeClr>
          </a:solidFill>
        </p:spPr>
        <p:txBody>
          <a:bodyPr>
            <a:normAutofit/>
          </a:bodyPr>
          <a:lstStyle/>
          <a:p>
            <a:r>
              <a:rPr lang="en-US" b="1" i="0" dirty="0">
                <a:solidFill>
                  <a:srgbClr val="373D3F"/>
                </a:solidFill>
                <a:effectLst/>
                <a:latin typeface="Lora" pitchFamily="2" charset="0"/>
              </a:rPr>
              <a:t>Steps of the ID3 Algorithm</a:t>
            </a:r>
            <a:endParaRPr lang="en-IN" dirty="0">
              <a:latin typeface="Cambria" panose="02040503050406030204" pitchFamily="18" charset="0"/>
            </a:endParaRPr>
          </a:p>
        </p:txBody>
      </p:sp>
      <p:sp>
        <p:nvSpPr>
          <p:cNvPr id="5" name="Content Placeholder 4">
            <a:extLst>
              <a:ext uri="{FF2B5EF4-FFF2-40B4-BE49-F238E27FC236}">
                <a16:creationId xmlns:a16="http://schemas.microsoft.com/office/drawing/2014/main" id="{698D68C7-10EB-2AD3-CAAB-CCB81F7BBAEA}"/>
              </a:ext>
            </a:extLst>
          </p:cNvPr>
          <p:cNvSpPr>
            <a:spLocks noGrp="1"/>
          </p:cNvSpPr>
          <p:nvPr>
            <p:ph idx="1"/>
          </p:nvPr>
        </p:nvSpPr>
        <p:spPr>
          <a:xfrm>
            <a:off x="457200" y="1166018"/>
            <a:ext cx="8229600" cy="5431334"/>
          </a:xfrm>
        </p:spPr>
        <p:txBody>
          <a:bodyPr>
            <a:noAutofit/>
          </a:bodyPr>
          <a:lstStyle/>
          <a:p>
            <a:pPr algn="l" fontAlgn="base">
              <a:buFont typeface="+mj-lt"/>
              <a:buAutoNum type="arabicPeriod"/>
            </a:pPr>
            <a:r>
              <a:rPr lang="en-US" sz="2400" b="1" i="0" dirty="0">
                <a:solidFill>
                  <a:srgbClr val="273239"/>
                </a:solidFill>
                <a:effectLst/>
                <a:latin typeface="Nunito" pitchFamily="2" charset="0"/>
              </a:rPr>
              <a:t>Determine entropy</a:t>
            </a:r>
            <a:r>
              <a:rPr lang="en-US" sz="2400" b="0" i="0" dirty="0">
                <a:solidFill>
                  <a:srgbClr val="273239"/>
                </a:solidFill>
                <a:effectLst/>
                <a:latin typeface="Nunito" pitchFamily="2" charset="0"/>
              </a:rPr>
              <a:t> for the overall the dataset using class distribution.</a:t>
            </a:r>
          </a:p>
          <a:p>
            <a:pPr algn="l" fontAlgn="base">
              <a:buFont typeface="+mj-lt"/>
              <a:buAutoNum type="arabicPeriod" startAt="2"/>
            </a:pPr>
            <a:r>
              <a:rPr lang="en-US" sz="2400" b="0" i="0" dirty="0">
                <a:solidFill>
                  <a:srgbClr val="273239"/>
                </a:solidFill>
                <a:effectLst/>
                <a:latin typeface="Nunito" pitchFamily="2" charset="0"/>
              </a:rPr>
              <a:t>For each feature.</a:t>
            </a:r>
          </a:p>
          <a:p>
            <a:pPr marL="742950" lvl="1" indent="-285750" algn="l" fontAlgn="base">
              <a:buFont typeface="+mj-lt"/>
              <a:buAutoNum type="arabicPeriod" startAt="2"/>
            </a:pPr>
            <a:r>
              <a:rPr lang="en-US" sz="2400" b="0" i="0" dirty="0">
                <a:solidFill>
                  <a:srgbClr val="273239"/>
                </a:solidFill>
                <a:effectLst/>
                <a:latin typeface="Nunito" pitchFamily="2" charset="0"/>
              </a:rPr>
              <a:t>Calculate </a:t>
            </a:r>
            <a:r>
              <a:rPr lang="en-US" sz="2400" b="1" i="0" dirty="0">
                <a:solidFill>
                  <a:srgbClr val="273239"/>
                </a:solidFill>
                <a:effectLst/>
                <a:latin typeface="Nunito" pitchFamily="2" charset="0"/>
              </a:rPr>
              <a:t>Entropy for Categorical Values</a:t>
            </a:r>
            <a:r>
              <a:rPr lang="en-US" sz="2400" b="0" i="0" dirty="0">
                <a:solidFill>
                  <a:srgbClr val="273239"/>
                </a:solidFill>
                <a:effectLst/>
                <a:latin typeface="Nunito" pitchFamily="2" charset="0"/>
              </a:rPr>
              <a:t>.</a:t>
            </a:r>
          </a:p>
          <a:p>
            <a:pPr marL="742950" lvl="1" indent="-285750" algn="l" fontAlgn="base">
              <a:buFont typeface="+mj-lt"/>
              <a:buAutoNum type="arabicPeriod" startAt="2"/>
            </a:pPr>
            <a:r>
              <a:rPr lang="en-US" sz="2400" b="0" i="0" dirty="0">
                <a:solidFill>
                  <a:srgbClr val="273239"/>
                </a:solidFill>
                <a:effectLst/>
                <a:latin typeface="Nunito" pitchFamily="2" charset="0"/>
              </a:rPr>
              <a:t>Assess </a:t>
            </a:r>
            <a:r>
              <a:rPr lang="en-US" sz="2400" b="1" i="0" dirty="0">
                <a:solidFill>
                  <a:srgbClr val="273239"/>
                </a:solidFill>
                <a:effectLst/>
                <a:latin typeface="Nunito" pitchFamily="2" charset="0"/>
              </a:rPr>
              <a:t>information gain</a:t>
            </a:r>
            <a:r>
              <a:rPr lang="en-US" sz="2400" b="0" i="0" dirty="0">
                <a:solidFill>
                  <a:srgbClr val="273239"/>
                </a:solidFill>
                <a:effectLst/>
                <a:latin typeface="Nunito" pitchFamily="2" charset="0"/>
              </a:rPr>
              <a:t> for each unique categorical value of the feature.</a:t>
            </a:r>
          </a:p>
          <a:p>
            <a:pPr algn="l" fontAlgn="base">
              <a:buFont typeface="+mj-lt"/>
              <a:buAutoNum type="arabicPeriod" startAt="3"/>
            </a:pPr>
            <a:r>
              <a:rPr lang="en-US" sz="2400" b="0" i="0" dirty="0">
                <a:solidFill>
                  <a:srgbClr val="273239"/>
                </a:solidFill>
                <a:effectLst/>
                <a:latin typeface="Nunito" pitchFamily="2" charset="0"/>
              </a:rPr>
              <a:t>Choose the feature that generates </a:t>
            </a:r>
            <a:r>
              <a:rPr lang="en-US" sz="2400" b="1" i="0" dirty="0">
                <a:solidFill>
                  <a:srgbClr val="273239"/>
                </a:solidFill>
                <a:effectLst/>
                <a:latin typeface="Nunito" pitchFamily="2" charset="0"/>
              </a:rPr>
              <a:t>highest information gain</a:t>
            </a:r>
            <a:r>
              <a:rPr lang="en-US" sz="2400" b="0" i="0" dirty="0">
                <a:solidFill>
                  <a:srgbClr val="273239"/>
                </a:solidFill>
                <a:effectLst/>
                <a:latin typeface="Nunito" pitchFamily="2" charset="0"/>
              </a:rPr>
              <a:t>.</a:t>
            </a:r>
          </a:p>
          <a:p>
            <a:pPr algn="l" fontAlgn="base">
              <a:buFont typeface="+mj-lt"/>
              <a:buAutoNum type="arabicPeriod" startAt="4"/>
            </a:pPr>
            <a:r>
              <a:rPr lang="en-US" sz="2400" b="0" i="0" dirty="0">
                <a:solidFill>
                  <a:srgbClr val="273239"/>
                </a:solidFill>
                <a:effectLst/>
                <a:latin typeface="Nunito" pitchFamily="2" charset="0"/>
              </a:rPr>
              <a:t>Iteratively apply all above steps to build the decision tree structure.</a:t>
            </a:r>
          </a:p>
          <a:p>
            <a:pPr algn="just"/>
            <a:endParaRPr lang="en-IN" sz="2000" dirty="0">
              <a:latin typeface="Cambria" panose="02040503050406030204" pitchFamily="18" charset="0"/>
              <a:ea typeface="Cambria" panose="02040503050406030204" pitchFamily="18" charset="0"/>
              <a:cs typeface="Courier New" panose="02070309020205020404" pitchFamily="49" charset="0"/>
            </a:endParaRPr>
          </a:p>
        </p:txBody>
      </p:sp>
    </p:spTree>
    <p:extLst>
      <p:ext uri="{BB962C8B-B14F-4D97-AF65-F5344CB8AC3E}">
        <p14:creationId xmlns:p14="http://schemas.microsoft.com/office/powerpoint/2010/main" val="3069985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3742"/>
            <a:ext cx="9144000" cy="1143000"/>
          </a:xfrm>
          <a:solidFill>
            <a:schemeClr val="accent6">
              <a:lumMod val="20000"/>
              <a:lumOff val="80000"/>
            </a:schemeClr>
          </a:solidFill>
        </p:spPr>
        <p:txBody>
          <a:bodyPr>
            <a:normAutofit/>
          </a:bodyPr>
          <a:lstStyle/>
          <a:p>
            <a:r>
              <a:rPr lang="en-US" b="1" dirty="0">
                <a:solidFill>
                  <a:srgbClr val="373D3F"/>
                </a:solidFill>
                <a:latin typeface="Lora" pitchFamily="2" charset="0"/>
              </a:rPr>
              <a:t>Information Gain   </a:t>
            </a:r>
            <a:endParaRPr lang="en-IN" b="1" dirty="0">
              <a:solidFill>
                <a:srgbClr val="373D3F"/>
              </a:solidFill>
              <a:latin typeface="Lora" pitchFamily="2" charset="0"/>
            </a:endParaRPr>
          </a:p>
        </p:txBody>
      </p:sp>
      <p:sp>
        <p:nvSpPr>
          <p:cNvPr id="5" name="Content Placeholder 4">
            <a:extLst>
              <a:ext uri="{FF2B5EF4-FFF2-40B4-BE49-F238E27FC236}">
                <a16:creationId xmlns:a16="http://schemas.microsoft.com/office/drawing/2014/main" id="{698D68C7-10EB-2AD3-CAAB-CCB81F7BBAEA}"/>
              </a:ext>
            </a:extLst>
          </p:cNvPr>
          <p:cNvSpPr>
            <a:spLocks noGrp="1"/>
          </p:cNvSpPr>
          <p:nvPr>
            <p:ph idx="1"/>
          </p:nvPr>
        </p:nvSpPr>
        <p:spPr>
          <a:xfrm>
            <a:off x="457200" y="1600200"/>
            <a:ext cx="8229600" cy="5069160"/>
          </a:xfrm>
        </p:spPr>
        <p:txBody>
          <a:bodyPr>
            <a:noAutofit/>
          </a:bodyPr>
          <a:lstStyle/>
          <a:p>
            <a:pPr algn="just"/>
            <a:r>
              <a:rPr lang="en-US" sz="2000" dirty="0">
                <a:latin typeface="Cambria" panose="02040503050406030204" pitchFamily="18" charset="0"/>
                <a:ea typeface="Cambria" panose="02040503050406030204" pitchFamily="18" charset="0"/>
                <a:cs typeface="Courier New" panose="02070309020205020404" pitchFamily="49" charset="0"/>
              </a:rPr>
              <a:t>Information gain assesses how much valuable information an attribute can provide. We select the attribute with the highest information gain, which signifies its potential to contribute the most to understanding the data. If information gain is high, it implies that the attribute offers a significant insight. ID3 acts like an investigator, making choices that maximize the information gain in each step. This approach aims to minimize uncertainty and make well-informed decisions, which can be further enhanced by preprocessing the data.</a:t>
            </a:r>
          </a:p>
          <a:p>
            <a:pPr algn="just"/>
            <a:endParaRPr lang="en-US" sz="2000" dirty="0">
              <a:latin typeface="Cambria" panose="02040503050406030204" pitchFamily="18" charset="0"/>
              <a:ea typeface="Cambria" panose="02040503050406030204" pitchFamily="18" charset="0"/>
              <a:cs typeface="Courier New" panose="02070309020205020404" pitchFamily="49" charset="0"/>
            </a:endParaRPr>
          </a:p>
          <a:p>
            <a:pPr marL="0" indent="0" algn="just">
              <a:buNone/>
            </a:pPr>
            <a:endParaRPr lang="en-US" sz="2000" dirty="0">
              <a:latin typeface="Cambria" panose="02040503050406030204" pitchFamily="18" charset="0"/>
              <a:ea typeface="Cambria" panose="02040503050406030204" pitchFamily="18" charset="0"/>
              <a:cs typeface="Courier New" panose="02070309020205020404" pitchFamily="49" charset="0"/>
            </a:endParaRPr>
          </a:p>
          <a:p>
            <a:pPr algn="just"/>
            <a:r>
              <a:rPr lang="en-US" sz="2000" dirty="0">
                <a:latin typeface="Cambria" panose="02040503050406030204" pitchFamily="18" charset="0"/>
                <a:ea typeface="Cambria" panose="02040503050406030204" pitchFamily="18" charset="0"/>
                <a:cs typeface="Courier New" panose="02070309020205020404" pitchFamily="49" charset="0"/>
              </a:rPr>
              <a:t>where,| S|  is the total number of instances in dataset.</a:t>
            </a:r>
          </a:p>
          <a:p>
            <a:pPr algn="just"/>
            <a:r>
              <a:rPr lang="en-US" sz="2000" dirty="0">
                <a:latin typeface="Cambria" panose="02040503050406030204" pitchFamily="18" charset="0"/>
                <a:ea typeface="Cambria" panose="02040503050406030204" pitchFamily="18" charset="0"/>
                <a:cs typeface="Courier New" panose="02070309020205020404" pitchFamily="49" charset="0"/>
              </a:rPr>
              <a:t>|</a:t>
            </a:r>
            <a:r>
              <a:rPr lang="en-US" sz="2000" dirty="0" err="1">
                <a:latin typeface="Cambria" panose="02040503050406030204" pitchFamily="18" charset="0"/>
                <a:ea typeface="Cambria" panose="02040503050406030204" pitchFamily="18" charset="0"/>
                <a:cs typeface="Courier New" panose="02070309020205020404" pitchFamily="49" charset="0"/>
              </a:rPr>
              <a:t>S_v</a:t>
            </a:r>
            <a:r>
              <a:rPr lang="en-US" sz="2000" dirty="0">
                <a:latin typeface="Cambria" panose="02040503050406030204" pitchFamily="18" charset="0"/>
                <a:ea typeface="Cambria" panose="02040503050406030204" pitchFamily="18" charset="0"/>
                <a:cs typeface="Courier New" panose="02070309020205020404" pitchFamily="49" charset="0"/>
              </a:rPr>
              <a:t>|  is the number of instances in dataset for which attribute D has values v.</a:t>
            </a:r>
          </a:p>
          <a:p>
            <a:pPr algn="just"/>
            <a:r>
              <a:rPr lang="en-US" sz="2000" dirty="0">
                <a:latin typeface="Cambria" panose="02040503050406030204" pitchFamily="18" charset="0"/>
                <a:ea typeface="Cambria" panose="02040503050406030204" pitchFamily="18" charset="0"/>
                <a:cs typeface="Courier New" panose="02070309020205020404" pitchFamily="49" charset="0"/>
              </a:rPr>
              <a:t>H(S)  is the entropy of dataset.</a:t>
            </a:r>
            <a:endParaRPr lang="en-IN" sz="2000" dirty="0">
              <a:latin typeface="Cambria" panose="02040503050406030204" pitchFamily="18" charset="0"/>
              <a:ea typeface="Cambria" panose="02040503050406030204" pitchFamily="18" charset="0"/>
              <a:cs typeface="Courier New" panose="02070309020205020404" pitchFamily="49" charset="0"/>
            </a:endParaRPr>
          </a:p>
        </p:txBody>
      </p:sp>
      <p:pic>
        <p:nvPicPr>
          <p:cNvPr id="12" name="Picture 11">
            <a:extLst>
              <a:ext uri="{FF2B5EF4-FFF2-40B4-BE49-F238E27FC236}">
                <a16:creationId xmlns:a16="http://schemas.microsoft.com/office/drawing/2014/main" id="{4C952964-6102-772E-E7A8-D0F8BD84CEEC}"/>
              </a:ext>
            </a:extLst>
          </p:cNvPr>
          <p:cNvPicPr>
            <a:picLocks noChangeAspect="1"/>
          </p:cNvPicPr>
          <p:nvPr/>
        </p:nvPicPr>
        <p:blipFill>
          <a:blip r:embed="rId2"/>
          <a:stretch>
            <a:fillRect/>
          </a:stretch>
        </p:blipFill>
        <p:spPr>
          <a:xfrm>
            <a:off x="899591" y="4365104"/>
            <a:ext cx="3756939" cy="360040"/>
          </a:xfrm>
          <a:prstGeom prst="rect">
            <a:avLst/>
          </a:prstGeom>
        </p:spPr>
      </p:pic>
    </p:spTree>
    <p:extLst>
      <p:ext uri="{BB962C8B-B14F-4D97-AF65-F5344CB8AC3E}">
        <p14:creationId xmlns:p14="http://schemas.microsoft.com/office/powerpoint/2010/main" val="2847188756"/>
      </p:ext>
    </p:extLst>
  </p:cSld>
  <p:clrMapOvr>
    <a:masterClrMapping/>
  </p:clrMapOvr>
</p:sld>
</file>

<file path=ppt/theme/theme1.xml><?xml version="1.0" encoding="utf-8"?>
<a:theme xmlns:a="http://schemas.openxmlformats.org/drawingml/2006/main" name="17_habv">
  <a:themeElements>
    <a:clrScheme name="17_hab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7_habv">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17_hab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7_habv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7_habv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7_habv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7_habv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7_habv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7_habv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7_habv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7_habv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7_habv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7_habv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7_habv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8_habv">
  <a:themeElements>
    <a:clrScheme name="17_hab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7_habv">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17_hab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7_habv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7_habv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7_habv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7_habv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7_habv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7_habv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7_habv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7_habv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7_habv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7_habv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7_habv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879</TotalTime>
  <Words>2662</Words>
  <Application>Microsoft Office PowerPoint</Application>
  <PresentationFormat>On-screen Show (4:3)</PresentationFormat>
  <Paragraphs>360</Paragraphs>
  <Slides>35</Slides>
  <Notes>0</Notes>
  <HiddenSlides>0</HiddenSlides>
  <MMClips>0</MMClips>
  <ScaleCrop>false</ScaleCrop>
  <HeadingPairs>
    <vt:vector size="6" baseType="variant">
      <vt:variant>
        <vt:lpstr>Fonts Used</vt:lpstr>
      </vt:variant>
      <vt:variant>
        <vt:i4>12</vt:i4>
      </vt:variant>
      <vt:variant>
        <vt:lpstr>Theme</vt:lpstr>
      </vt:variant>
      <vt:variant>
        <vt:i4>5</vt:i4>
      </vt:variant>
      <vt:variant>
        <vt:lpstr>Slide Titles</vt:lpstr>
      </vt:variant>
      <vt:variant>
        <vt:i4>35</vt:i4>
      </vt:variant>
    </vt:vector>
  </HeadingPairs>
  <TitlesOfParts>
    <vt:vector size="52" baseType="lpstr">
      <vt:lpstr>Arial</vt:lpstr>
      <vt:lpstr>Calibri</vt:lpstr>
      <vt:lpstr>Cambria</vt:lpstr>
      <vt:lpstr>Cambria Math</vt:lpstr>
      <vt:lpstr>Century Gothic</vt:lpstr>
      <vt:lpstr>Lora</vt:lpstr>
      <vt:lpstr>medium-content-sans-serif-font</vt:lpstr>
      <vt:lpstr>medium-content-serif-font</vt:lpstr>
      <vt:lpstr>Nunito</vt:lpstr>
      <vt:lpstr>Verdana</vt:lpstr>
      <vt:lpstr>Wingdings</vt:lpstr>
      <vt:lpstr>Wingdings 3</vt:lpstr>
      <vt:lpstr>17_habv</vt:lpstr>
      <vt:lpstr>18_habv</vt:lpstr>
      <vt:lpstr>1_Office Theme</vt:lpstr>
      <vt:lpstr>2_Office Theme</vt:lpstr>
      <vt:lpstr>Wisp</vt:lpstr>
      <vt:lpstr>Decision Tree</vt:lpstr>
      <vt:lpstr>Decision Tree</vt:lpstr>
      <vt:lpstr>Decision Tree</vt:lpstr>
      <vt:lpstr>Decision Tree Algorithms</vt:lpstr>
      <vt:lpstr>How do Decision Trees work?</vt:lpstr>
      <vt:lpstr>Attribute Selection Measures</vt:lpstr>
      <vt:lpstr>ID3 (Iterative Dichotomiser 3)</vt:lpstr>
      <vt:lpstr>Steps of the ID3 Algorithm</vt:lpstr>
      <vt:lpstr>Information Gain   </vt:lpstr>
      <vt:lpstr>Entropy </vt:lpstr>
      <vt:lpstr>Decision Tree</vt:lpstr>
      <vt:lpstr>Step by Step Procedure for Building a Decision Tree</vt:lpstr>
      <vt:lpstr>Step by Step Procedure for Building a Decision Tree</vt:lpstr>
      <vt:lpstr>Step by Step Procedure for Building a Decision Tree</vt:lpstr>
      <vt:lpstr>Step by Step Procedure for Building a Decision Tree</vt:lpstr>
      <vt:lpstr>Step by Step Procedure for Building a Decision Tree</vt:lpstr>
      <vt:lpstr>Step by Step Procedure for Building a Decision Tree</vt:lpstr>
      <vt:lpstr>Step by Step Procedure for Building a Decision Tree</vt:lpstr>
      <vt:lpstr>Step by Step Procedure for Building a Decision Tree</vt:lpstr>
      <vt:lpstr>Step by Step Procedure for Building a Decision Tree</vt:lpstr>
      <vt:lpstr>Step by Step Procedure for Building a Decision Tree</vt:lpstr>
      <vt:lpstr>Step by Step Procedure for Building a Decision Tree</vt:lpstr>
      <vt:lpstr>Step by Step Procedure for Building a Decision Tree</vt:lpstr>
      <vt:lpstr>Step by Step Procedure for Building a Decision Tree</vt:lpstr>
      <vt:lpstr>Step by Step Procedure for Building a Decision Tree</vt:lpstr>
      <vt:lpstr>Step by Step Procedure for Building a Decision Tree</vt:lpstr>
      <vt:lpstr>Step by Step Procedure for Building a Decision Tree</vt:lpstr>
      <vt:lpstr>Step by Step Procedure for Building a Decision Tree</vt:lpstr>
      <vt:lpstr>Step by Step Procedure for Building a Decision Tree</vt:lpstr>
      <vt:lpstr>Step by Step Procedure for Building a Decision Tree</vt:lpstr>
      <vt:lpstr>Step by Step Procedure for Building a Decision Tree</vt:lpstr>
      <vt:lpstr>Step by Step Procedure for Building a Decision Tree</vt:lpstr>
      <vt:lpstr>Advantages and Disadvantages  of ID3</vt:lpstr>
      <vt:lpstr>Applications of ID3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Association rule mining</dc:title>
  <dc:creator>CA-PHD</dc:creator>
  <cp:lastModifiedBy>Yogender Kumar Sharma [MU - Jaipur]</cp:lastModifiedBy>
  <cp:revision>57</cp:revision>
  <dcterms:created xsi:type="dcterms:W3CDTF">2019-11-20T05:44:18Z</dcterms:created>
  <dcterms:modified xsi:type="dcterms:W3CDTF">2024-04-04T07:25:32Z</dcterms:modified>
</cp:coreProperties>
</file>