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3"/>
  </p:notesMasterIdLst>
  <p:sldIdLst>
    <p:sldId id="256" r:id="rId5"/>
    <p:sldId id="285" r:id="rId6"/>
    <p:sldId id="279" r:id="rId7"/>
    <p:sldId id="280" r:id="rId8"/>
    <p:sldId id="281" r:id="rId9"/>
    <p:sldId id="282" r:id="rId10"/>
    <p:sldId id="283" r:id="rId11"/>
    <p:sldId id="284" r:id="rId12"/>
    <p:sldId id="270" r:id="rId13"/>
    <p:sldId id="271" r:id="rId14"/>
    <p:sldId id="273" r:id="rId15"/>
    <p:sldId id="274" r:id="rId16"/>
    <p:sldId id="286" r:id="rId17"/>
    <p:sldId id="287" r:id="rId18"/>
    <p:sldId id="268" r:id="rId19"/>
    <p:sldId id="259" r:id="rId20"/>
    <p:sldId id="262" r:id="rId21"/>
    <p:sldId id="27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4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0EB320B-033D-888D-698F-3566A1EAF64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0483" name="Rectangle 3">
            <a:extLst>
              <a:ext uri="{FF2B5EF4-FFF2-40B4-BE49-F238E27FC236}">
                <a16:creationId xmlns:a16="http://schemas.microsoft.com/office/drawing/2014/main" id="{FC7ED048-540A-8C45-2339-1E9AE6564BA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0484" name="Rectangle 4">
            <a:extLst>
              <a:ext uri="{FF2B5EF4-FFF2-40B4-BE49-F238E27FC236}">
                <a16:creationId xmlns:a16="http://schemas.microsoft.com/office/drawing/2014/main" id="{6DC05D0E-40EB-8DA0-D028-A402EA8CAFF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a:extLst>
              <a:ext uri="{FF2B5EF4-FFF2-40B4-BE49-F238E27FC236}">
                <a16:creationId xmlns:a16="http://schemas.microsoft.com/office/drawing/2014/main" id="{5CDED4DA-35F3-A2AA-4984-EA911F380EF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486" name="Rectangle 6">
            <a:extLst>
              <a:ext uri="{FF2B5EF4-FFF2-40B4-BE49-F238E27FC236}">
                <a16:creationId xmlns:a16="http://schemas.microsoft.com/office/drawing/2014/main" id="{53F2AE9B-B065-3CDD-89C0-5F598652F92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0487" name="Rectangle 7">
            <a:extLst>
              <a:ext uri="{FF2B5EF4-FFF2-40B4-BE49-F238E27FC236}">
                <a16:creationId xmlns:a16="http://schemas.microsoft.com/office/drawing/2014/main" id="{0A83D0DF-A644-3BD7-577E-E5BC19CC4DC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6033A08-49F5-43CB-9B28-56BB571ECA0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F2C68E-65AA-8B5C-450B-0B95B1688DF3}"/>
              </a:ext>
            </a:extLst>
          </p:cNvPr>
          <p:cNvSpPr>
            <a:spLocks noGrp="1" noChangeArrowheads="1"/>
          </p:cNvSpPr>
          <p:nvPr>
            <p:ph type="sldNum" sz="quarter" idx="5"/>
          </p:nvPr>
        </p:nvSpPr>
        <p:spPr>
          <a:ln/>
        </p:spPr>
        <p:txBody>
          <a:bodyPr/>
          <a:lstStyle/>
          <a:p>
            <a:fld id="{125E596E-2FB5-4E33-9318-9CF6F05628E2}" type="slidenum">
              <a:rPr lang="en-US" altLang="en-US"/>
              <a:pPr/>
              <a:t>10</a:t>
            </a:fld>
            <a:endParaRPr lang="en-US" altLang="en-US"/>
          </a:p>
        </p:txBody>
      </p:sp>
      <p:sp>
        <p:nvSpPr>
          <p:cNvPr id="21506" name="Rectangle 2">
            <a:extLst>
              <a:ext uri="{FF2B5EF4-FFF2-40B4-BE49-F238E27FC236}">
                <a16:creationId xmlns:a16="http://schemas.microsoft.com/office/drawing/2014/main" id="{9E4BA550-7D4E-8CB7-12DE-07B9CABAEC1C}"/>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6B95EE03-93B7-DEC4-D777-B5B92A0D9535}"/>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E866-CBFC-DBF5-872D-16AC2974863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5C5F4-54A8-2586-3B85-228EF4DCBC5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40C374-EA01-9389-7596-5AFB346EBDD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886B894-FD82-0B69-CA90-6FB58664E29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876A1D3-2A71-907F-0344-932EDB88DD6F}"/>
              </a:ext>
            </a:extLst>
          </p:cNvPr>
          <p:cNvSpPr>
            <a:spLocks noGrp="1"/>
          </p:cNvSpPr>
          <p:nvPr>
            <p:ph type="sldNum" sz="quarter" idx="12"/>
          </p:nvPr>
        </p:nvSpPr>
        <p:spPr/>
        <p:txBody>
          <a:bodyPr/>
          <a:lstStyle>
            <a:lvl1pPr>
              <a:defRPr/>
            </a:lvl1pPr>
          </a:lstStyle>
          <a:p>
            <a:fld id="{1A7B4B18-A28A-4328-BBEC-C92F0D5860E9}" type="slidenum">
              <a:rPr lang="en-US" altLang="en-US"/>
              <a:pPr/>
              <a:t>‹#›</a:t>
            </a:fld>
            <a:endParaRPr lang="en-US" altLang="en-US"/>
          </a:p>
        </p:txBody>
      </p:sp>
    </p:spTree>
    <p:extLst>
      <p:ext uri="{BB962C8B-B14F-4D97-AF65-F5344CB8AC3E}">
        <p14:creationId xmlns:p14="http://schemas.microsoft.com/office/powerpoint/2010/main" val="167411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3506-DBAD-BF97-E204-94BA31724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69A8C5-D046-B726-0CBB-7AAD8757E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12F4B-B377-2F5B-3F1C-4CDD9CDE42E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28D8EA1-0B74-E32B-C7F9-E2422FF031C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35F5354-353B-9B8D-92AE-A517C67D3110}"/>
              </a:ext>
            </a:extLst>
          </p:cNvPr>
          <p:cNvSpPr>
            <a:spLocks noGrp="1"/>
          </p:cNvSpPr>
          <p:nvPr>
            <p:ph type="sldNum" sz="quarter" idx="12"/>
          </p:nvPr>
        </p:nvSpPr>
        <p:spPr/>
        <p:txBody>
          <a:bodyPr/>
          <a:lstStyle>
            <a:lvl1pPr>
              <a:defRPr/>
            </a:lvl1pPr>
          </a:lstStyle>
          <a:p>
            <a:fld id="{8801D0C0-B30E-4DD5-B643-F040C28E2BD1}" type="slidenum">
              <a:rPr lang="en-US" altLang="en-US"/>
              <a:pPr/>
              <a:t>‹#›</a:t>
            </a:fld>
            <a:endParaRPr lang="en-US" altLang="en-US"/>
          </a:p>
        </p:txBody>
      </p:sp>
    </p:spTree>
    <p:extLst>
      <p:ext uri="{BB962C8B-B14F-4D97-AF65-F5344CB8AC3E}">
        <p14:creationId xmlns:p14="http://schemas.microsoft.com/office/powerpoint/2010/main" val="29298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DB2E7-BB8D-1E78-BAA3-FA06F5B7393B}"/>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86E271-82EE-B695-5656-910EAE0712E4}"/>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3D16A-916F-B261-EAF3-8003BF19D7F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C35ED47-2C85-E82D-3A57-6C370E0A03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3B53EA2-31FB-4B6B-EF3D-8E8101AAA3A6}"/>
              </a:ext>
            </a:extLst>
          </p:cNvPr>
          <p:cNvSpPr>
            <a:spLocks noGrp="1"/>
          </p:cNvSpPr>
          <p:nvPr>
            <p:ph type="sldNum" sz="quarter" idx="12"/>
          </p:nvPr>
        </p:nvSpPr>
        <p:spPr/>
        <p:txBody>
          <a:bodyPr/>
          <a:lstStyle>
            <a:lvl1pPr>
              <a:defRPr/>
            </a:lvl1pPr>
          </a:lstStyle>
          <a:p>
            <a:fld id="{82B3484E-86FE-4631-BFCB-995BBE5A3F2D}" type="slidenum">
              <a:rPr lang="en-US" altLang="en-US"/>
              <a:pPr/>
              <a:t>‹#›</a:t>
            </a:fld>
            <a:endParaRPr lang="en-US" altLang="en-US"/>
          </a:p>
        </p:txBody>
      </p:sp>
    </p:spTree>
    <p:extLst>
      <p:ext uri="{BB962C8B-B14F-4D97-AF65-F5344CB8AC3E}">
        <p14:creationId xmlns:p14="http://schemas.microsoft.com/office/powerpoint/2010/main" val="331417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69A1-4AF5-44DB-B6B4-0E13614B45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08D47-EFC9-7AC4-C3D9-3780A6586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D5FB6-825E-6FBC-82AB-3E6545973EF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F16A944-F04A-365B-9B70-0CDD098E67D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8489DC-4226-D1E5-C315-3C4666B65CCA}"/>
              </a:ext>
            </a:extLst>
          </p:cNvPr>
          <p:cNvSpPr>
            <a:spLocks noGrp="1"/>
          </p:cNvSpPr>
          <p:nvPr>
            <p:ph type="sldNum" sz="quarter" idx="12"/>
          </p:nvPr>
        </p:nvSpPr>
        <p:spPr/>
        <p:txBody>
          <a:bodyPr/>
          <a:lstStyle>
            <a:lvl1pPr>
              <a:defRPr/>
            </a:lvl1pPr>
          </a:lstStyle>
          <a:p>
            <a:fld id="{FB6A0AD5-4BD3-4CEC-8D05-ABEB6033DA82}" type="slidenum">
              <a:rPr lang="en-US" altLang="en-US"/>
              <a:pPr/>
              <a:t>‹#›</a:t>
            </a:fld>
            <a:endParaRPr lang="en-US" altLang="en-US"/>
          </a:p>
        </p:txBody>
      </p:sp>
    </p:spTree>
    <p:extLst>
      <p:ext uri="{BB962C8B-B14F-4D97-AF65-F5344CB8AC3E}">
        <p14:creationId xmlns:p14="http://schemas.microsoft.com/office/powerpoint/2010/main" val="3025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6BF4-A37D-8C75-4514-BC7CFA1F569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AC202A-8E91-7E36-7442-B12755EE51F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928C51B-AE8E-163E-CBF2-E641D597D48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DF268DB-70E5-93FC-9460-DC2237CC75E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84C60AD-AC75-7D89-64F5-282BAA913598}"/>
              </a:ext>
            </a:extLst>
          </p:cNvPr>
          <p:cNvSpPr>
            <a:spLocks noGrp="1"/>
          </p:cNvSpPr>
          <p:nvPr>
            <p:ph type="sldNum" sz="quarter" idx="12"/>
          </p:nvPr>
        </p:nvSpPr>
        <p:spPr/>
        <p:txBody>
          <a:bodyPr/>
          <a:lstStyle>
            <a:lvl1pPr>
              <a:defRPr/>
            </a:lvl1pPr>
          </a:lstStyle>
          <a:p>
            <a:fld id="{21B7CC8E-A1A9-493E-8215-6DB5BB3BDCDD}" type="slidenum">
              <a:rPr lang="en-US" altLang="en-US"/>
              <a:pPr/>
              <a:t>‹#›</a:t>
            </a:fld>
            <a:endParaRPr lang="en-US" altLang="en-US"/>
          </a:p>
        </p:txBody>
      </p:sp>
    </p:spTree>
    <p:extLst>
      <p:ext uri="{BB962C8B-B14F-4D97-AF65-F5344CB8AC3E}">
        <p14:creationId xmlns:p14="http://schemas.microsoft.com/office/powerpoint/2010/main" val="285364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6992-2912-A355-26A3-6C3FCB30A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6A19A-5D3C-2924-CC48-E41990AA4BBF}"/>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37A95-5017-98FE-6AA6-8A35E7DAF0BE}"/>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C09A6-BA4C-4FC7-9243-D305EE59E64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666FC05-FEC5-33DC-980D-A72115D6009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E009CBF-D174-5124-EF52-FCE5ED66A8BD}"/>
              </a:ext>
            </a:extLst>
          </p:cNvPr>
          <p:cNvSpPr>
            <a:spLocks noGrp="1"/>
          </p:cNvSpPr>
          <p:nvPr>
            <p:ph type="sldNum" sz="quarter" idx="12"/>
          </p:nvPr>
        </p:nvSpPr>
        <p:spPr/>
        <p:txBody>
          <a:bodyPr/>
          <a:lstStyle>
            <a:lvl1pPr>
              <a:defRPr/>
            </a:lvl1pPr>
          </a:lstStyle>
          <a:p>
            <a:fld id="{0E5C481F-DCF3-460E-AB78-D05E193092B4}" type="slidenum">
              <a:rPr lang="en-US" altLang="en-US"/>
              <a:pPr/>
              <a:t>‹#›</a:t>
            </a:fld>
            <a:endParaRPr lang="en-US" altLang="en-US"/>
          </a:p>
        </p:txBody>
      </p:sp>
    </p:spTree>
    <p:extLst>
      <p:ext uri="{BB962C8B-B14F-4D97-AF65-F5344CB8AC3E}">
        <p14:creationId xmlns:p14="http://schemas.microsoft.com/office/powerpoint/2010/main" val="366970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B0E5-0FC6-1AA5-CD3E-A94587CAA47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C4D47-630E-BF9E-19F1-DDBECDE56D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769874-67D2-71CB-CC10-83A309D261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21B92F-9A90-C72B-1508-8BC9483575C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68EBE7-0D40-CEA5-4175-CDFF689F0BD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F2A1A6-A17C-5F4A-8A1D-B1F3B5B7B89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01C7987-D6CA-D207-907C-BEC1F9C69F79}"/>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132660C-7099-9F7B-EAF9-8367EF6EC3C8}"/>
              </a:ext>
            </a:extLst>
          </p:cNvPr>
          <p:cNvSpPr>
            <a:spLocks noGrp="1"/>
          </p:cNvSpPr>
          <p:nvPr>
            <p:ph type="sldNum" sz="quarter" idx="12"/>
          </p:nvPr>
        </p:nvSpPr>
        <p:spPr/>
        <p:txBody>
          <a:bodyPr/>
          <a:lstStyle>
            <a:lvl1pPr>
              <a:defRPr/>
            </a:lvl1pPr>
          </a:lstStyle>
          <a:p>
            <a:fld id="{33C9296F-2A02-466D-90CE-722F6003DBA7}" type="slidenum">
              <a:rPr lang="en-US" altLang="en-US"/>
              <a:pPr/>
              <a:t>‹#›</a:t>
            </a:fld>
            <a:endParaRPr lang="en-US" altLang="en-US"/>
          </a:p>
        </p:txBody>
      </p:sp>
    </p:spTree>
    <p:extLst>
      <p:ext uri="{BB962C8B-B14F-4D97-AF65-F5344CB8AC3E}">
        <p14:creationId xmlns:p14="http://schemas.microsoft.com/office/powerpoint/2010/main" val="269506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4DE1-DBBB-C25D-4F70-C6E98E9DD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2DAA7-2AAA-1C17-5DA1-8467096BB8FF}"/>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0D1AC88-9127-9F35-7A0C-4F63AD486E8C}"/>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922B905-D665-486C-5CD3-344284320C35}"/>
              </a:ext>
            </a:extLst>
          </p:cNvPr>
          <p:cNvSpPr>
            <a:spLocks noGrp="1"/>
          </p:cNvSpPr>
          <p:nvPr>
            <p:ph type="sldNum" sz="quarter" idx="12"/>
          </p:nvPr>
        </p:nvSpPr>
        <p:spPr/>
        <p:txBody>
          <a:bodyPr/>
          <a:lstStyle>
            <a:lvl1pPr>
              <a:defRPr/>
            </a:lvl1pPr>
          </a:lstStyle>
          <a:p>
            <a:fld id="{6E8DC97D-3E5C-4378-98C8-46C252AD4A90}" type="slidenum">
              <a:rPr lang="en-US" altLang="en-US"/>
              <a:pPr/>
              <a:t>‹#›</a:t>
            </a:fld>
            <a:endParaRPr lang="en-US" altLang="en-US"/>
          </a:p>
        </p:txBody>
      </p:sp>
    </p:spTree>
    <p:extLst>
      <p:ext uri="{BB962C8B-B14F-4D97-AF65-F5344CB8AC3E}">
        <p14:creationId xmlns:p14="http://schemas.microsoft.com/office/powerpoint/2010/main" val="247788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14CE1-379F-FC11-2EBD-7B6F58DDF170}"/>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35D208D-63F8-C383-6687-148626B62A9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782E9E8-9375-CD51-CFD9-FC384B880BCD}"/>
              </a:ext>
            </a:extLst>
          </p:cNvPr>
          <p:cNvSpPr>
            <a:spLocks noGrp="1"/>
          </p:cNvSpPr>
          <p:nvPr>
            <p:ph type="sldNum" sz="quarter" idx="12"/>
          </p:nvPr>
        </p:nvSpPr>
        <p:spPr/>
        <p:txBody>
          <a:bodyPr/>
          <a:lstStyle>
            <a:lvl1pPr>
              <a:defRPr/>
            </a:lvl1pPr>
          </a:lstStyle>
          <a:p>
            <a:fld id="{82A9ABAA-F243-4DE0-AC35-719A729A4AF4}" type="slidenum">
              <a:rPr lang="en-US" altLang="en-US"/>
              <a:pPr/>
              <a:t>‹#›</a:t>
            </a:fld>
            <a:endParaRPr lang="en-US" altLang="en-US"/>
          </a:p>
        </p:txBody>
      </p:sp>
    </p:spTree>
    <p:extLst>
      <p:ext uri="{BB962C8B-B14F-4D97-AF65-F5344CB8AC3E}">
        <p14:creationId xmlns:p14="http://schemas.microsoft.com/office/powerpoint/2010/main" val="354635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277F-E161-7964-91CA-717420A5E5A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97E64-831E-F16E-B2CD-FAB95AF6C6D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5FB3AD-B92D-091B-3872-88A42AC945D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1A474-0C08-D181-2884-0A927B02C73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E8B55B8-103D-C3FF-AF3C-675042DE584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39CD22B-5307-2872-3FF5-A85CF02184F3}"/>
              </a:ext>
            </a:extLst>
          </p:cNvPr>
          <p:cNvSpPr>
            <a:spLocks noGrp="1"/>
          </p:cNvSpPr>
          <p:nvPr>
            <p:ph type="sldNum" sz="quarter" idx="12"/>
          </p:nvPr>
        </p:nvSpPr>
        <p:spPr/>
        <p:txBody>
          <a:bodyPr/>
          <a:lstStyle>
            <a:lvl1pPr>
              <a:defRPr/>
            </a:lvl1pPr>
          </a:lstStyle>
          <a:p>
            <a:fld id="{9243C79E-ECC0-4BCD-8FB0-2A61D482BBAD}" type="slidenum">
              <a:rPr lang="en-US" altLang="en-US"/>
              <a:pPr/>
              <a:t>‹#›</a:t>
            </a:fld>
            <a:endParaRPr lang="en-US" altLang="en-US"/>
          </a:p>
        </p:txBody>
      </p:sp>
    </p:spTree>
    <p:extLst>
      <p:ext uri="{BB962C8B-B14F-4D97-AF65-F5344CB8AC3E}">
        <p14:creationId xmlns:p14="http://schemas.microsoft.com/office/powerpoint/2010/main" val="392909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033B-E15B-7922-F514-517080DD316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A37238-DC99-E249-4C15-92D04FA1D29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2D62EA-D633-860E-2B7A-DB709E845D0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DE603-881C-4525-40F5-AF35AB82C2C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DEDD56A-7C58-BCA3-5EFD-712CF1556FC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73CE79B-112C-2586-0948-9BD7AEF5C018}"/>
              </a:ext>
            </a:extLst>
          </p:cNvPr>
          <p:cNvSpPr>
            <a:spLocks noGrp="1"/>
          </p:cNvSpPr>
          <p:nvPr>
            <p:ph type="sldNum" sz="quarter" idx="12"/>
          </p:nvPr>
        </p:nvSpPr>
        <p:spPr/>
        <p:txBody>
          <a:bodyPr/>
          <a:lstStyle>
            <a:lvl1pPr>
              <a:defRPr/>
            </a:lvl1pPr>
          </a:lstStyle>
          <a:p>
            <a:fld id="{9F657EB1-0EB8-4407-A682-822712DA63E9}" type="slidenum">
              <a:rPr lang="en-US" altLang="en-US"/>
              <a:pPr/>
              <a:t>‹#›</a:t>
            </a:fld>
            <a:endParaRPr lang="en-US" altLang="en-US"/>
          </a:p>
        </p:txBody>
      </p:sp>
    </p:spTree>
    <p:extLst>
      <p:ext uri="{BB962C8B-B14F-4D97-AF65-F5344CB8AC3E}">
        <p14:creationId xmlns:p14="http://schemas.microsoft.com/office/powerpoint/2010/main" val="416934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66"/>
            </a:gs>
            <a:gs pos="100000">
              <a:srgbClr val="000066">
                <a:gamma/>
                <a:shade val="0"/>
                <a:invGamma/>
              </a:srgbClr>
            </a:gs>
          </a:gsLst>
          <a:path path="rect">
            <a:fillToRect r="100000" b="100000"/>
          </a:path>
        </a:gra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6EE706-6D76-034E-C9C4-AC39C4EFEFA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8131" name="Rectangle 3">
            <a:extLst>
              <a:ext uri="{FF2B5EF4-FFF2-40B4-BE49-F238E27FC236}">
                <a16:creationId xmlns:a16="http://schemas.microsoft.com/office/drawing/2014/main" id="{2F2293B1-143C-35A4-A63F-F0ED38BBB81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132" name="Rectangle 4">
            <a:extLst>
              <a:ext uri="{FF2B5EF4-FFF2-40B4-BE49-F238E27FC236}">
                <a16:creationId xmlns:a16="http://schemas.microsoft.com/office/drawing/2014/main" id="{A7924DFE-3B10-2275-0F59-DEF52CDAFF8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48133" name="Rectangle 5">
            <a:extLst>
              <a:ext uri="{FF2B5EF4-FFF2-40B4-BE49-F238E27FC236}">
                <a16:creationId xmlns:a16="http://schemas.microsoft.com/office/drawing/2014/main" id="{2CC435FB-1CBA-AB0F-BED4-BD705FD1D292}"/>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48134" name="Rectangle 6">
            <a:extLst>
              <a:ext uri="{FF2B5EF4-FFF2-40B4-BE49-F238E27FC236}">
                <a16:creationId xmlns:a16="http://schemas.microsoft.com/office/drawing/2014/main" id="{95DC6A05-875B-1729-E193-267F4582E53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7CE1434-3BEF-43D9-8735-A2A178B60DD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A5865A0A-BD44-219F-6228-564EB8A8F817}"/>
              </a:ext>
            </a:extLst>
          </p:cNvPr>
          <p:cNvSpPr txBox="1">
            <a:spLocks noChangeArrowheads="1"/>
          </p:cNvSpPr>
          <p:nvPr/>
        </p:nvSpPr>
        <p:spPr bwMode="auto">
          <a:xfrm>
            <a:off x="304800" y="533400"/>
            <a:ext cx="8534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400">
                <a:solidFill>
                  <a:schemeClr val="bg1"/>
                </a:solidFill>
              </a:rPr>
              <a:t>Introduction to Artificial Neural Networks</a:t>
            </a:r>
          </a:p>
        </p:txBody>
      </p:sp>
      <p:pic>
        <p:nvPicPr>
          <p:cNvPr id="4101" name="Picture 5">
            <a:extLst>
              <a:ext uri="{FF2B5EF4-FFF2-40B4-BE49-F238E27FC236}">
                <a16:creationId xmlns:a16="http://schemas.microsoft.com/office/drawing/2014/main" id="{47C938C1-D759-D258-62FA-C1C672C5A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667000"/>
            <a:ext cx="316865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B3D66EFB-0822-3D10-5C75-1C511D672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7239000" cy="562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a:extLst>
              <a:ext uri="{FF2B5EF4-FFF2-40B4-BE49-F238E27FC236}">
                <a16:creationId xmlns:a16="http://schemas.microsoft.com/office/drawing/2014/main" id="{0C1C56D7-8224-CC18-D28C-AEBF99904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E96DE83A-53DB-F7A3-BFC0-2B1313ABE9AD}"/>
              </a:ext>
            </a:extLst>
          </p:cNvPr>
          <p:cNvSpPr>
            <a:spLocks noGrp="1" noChangeArrowheads="1"/>
          </p:cNvSpPr>
          <p:nvPr>
            <p:ph type="body" idx="1"/>
          </p:nvPr>
        </p:nvSpPr>
        <p:spPr>
          <a:xfrm>
            <a:off x="304800" y="381000"/>
            <a:ext cx="8382000" cy="6096000"/>
          </a:xfrm>
        </p:spPr>
        <p:txBody>
          <a:bodyPr/>
          <a:lstStyle/>
          <a:p>
            <a:r>
              <a:rPr lang="en-GB" altLang="en-US" sz="2400">
                <a:solidFill>
                  <a:schemeClr val="bg1"/>
                </a:solidFill>
              </a:rPr>
              <a:t>Pigeons were able to discriminate between two artists with 95% accuracy (when presented with pictures they had been trained on)</a:t>
            </a:r>
          </a:p>
          <a:p>
            <a:endParaRPr lang="en-GB" altLang="en-US" sz="2400">
              <a:solidFill>
                <a:schemeClr val="bg1"/>
              </a:solidFill>
            </a:endParaRPr>
          </a:p>
          <a:p>
            <a:r>
              <a:rPr lang="en-GB" altLang="en-US" sz="2400">
                <a:solidFill>
                  <a:schemeClr val="bg1"/>
                </a:solidFill>
              </a:rPr>
              <a:t>Discrimination still 85% successful for previously unseen paintings of the artists</a:t>
            </a:r>
          </a:p>
          <a:p>
            <a:endParaRPr lang="en-GB" altLang="en-US" sz="2400">
              <a:solidFill>
                <a:schemeClr val="bg1"/>
              </a:solidFill>
            </a:endParaRPr>
          </a:p>
          <a:p>
            <a:r>
              <a:rPr lang="en-GB" altLang="en-US" sz="2800">
                <a:solidFill>
                  <a:schemeClr val="hlink"/>
                </a:solidFill>
                <a:latin typeface="Times New Roman" panose="02020603050405020304" pitchFamily="18" charset="0"/>
              </a:rPr>
              <a:t>Pigeons do not simply memorise the pictures</a:t>
            </a:r>
          </a:p>
          <a:p>
            <a:r>
              <a:rPr lang="en-GB" altLang="en-US" sz="2800">
                <a:solidFill>
                  <a:schemeClr val="hlink"/>
                </a:solidFill>
                <a:latin typeface="Times New Roman" panose="02020603050405020304" pitchFamily="18" charset="0"/>
              </a:rPr>
              <a:t>They can extract and recognise patterns (the ‘style’)</a:t>
            </a:r>
          </a:p>
          <a:p>
            <a:r>
              <a:rPr lang="en-GB" altLang="en-US" sz="2800">
                <a:solidFill>
                  <a:schemeClr val="hlink"/>
                </a:solidFill>
                <a:latin typeface="Times New Roman" panose="02020603050405020304" pitchFamily="18" charset="0"/>
              </a:rPr>
              <a:t>They generalise from the already seen to make predictions</a:t>
            </a:r>
          </a:p>
          <a:p>
            <a:pPr>
              <a:buFontTx/>
              <a:buNone/>
            </a:pPr>
            <a:endParaRPr lang="en-GB" altLang="en-US" sz="2400">
              <a:solidFill>
                <a:srgbClr val="660066"/>
              </a:solidFill>
              <a:latin typeface="Times New Roman" panose="02020603050405020304" pitchFamily="18" charset="0"/>
            </a:endParaRPr>
          </a:p>
          <a:p>
            <a:r>
              <a:rPr lang="en-GB" altLang="en-US" sz="2400">
                <a:solidFill>
                  <a:schemeClr val="bg1"/>
                </a:solidFill>
              </a:rPr>
              <a:t>This is what neural networks (biological and artificial) are good at prediction </a:t>
            </a:r>
            <a:r>
              <a:rPr lang="en-GB" altLang="en-US" sz="2000">
                <a:solidFill>
                  <a:schemeClr val="bg1"/>
                </a:solidFill>
              </a:rPr>
              <a:t>(unlike conventional computer)</a:t>
            </a:r>
            <a:endParaRPr lang="en-GB" altLang="en-US" sz="24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D6226149-F1F3-DB40-FE17-300CCC5CEE11}"/>
              </a:ext>
            </a:extLst>
          </p:cNvPr>
          <p:cNvSpPr txBox="1">
            <a:spLocks noChangeArrowheads="1"/>
          </p:cNvSpPr>
          <p:nvPr/>
        </p:nvSpPr>
        <p:spPr bwMode="auto">
          <a:xfrm>
            <a:off x="1752600" y="457200"/>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chemeClr val="bg1"/>
                </a:solidFill>
              </a:rPr>
              <a:t>Concept of Neural Network</a:t>
            </a:r>
          </a:p>
        </p:txBody>
      </p:sp>
      <p:sp>
        <p:nvSpPr>
          <p:cNvPr id="57347" name="Rectangle 3">
            <a:extLst>
              <a:ext uri="{FF2B5EF4-FFF2-40B4-BE49-F238E27FC236}">
                <a16:creationId xmlns:a16="http://schemas.microsoft.com/office/drawing/2014/main" id="{A8624476-03A7-8E00-E8A9-1415D763500F}"/>
              </a:ext>
            </a:extLst>
          </p:cNvPr>
          <p:cNvSpPr>
            <a:spLocks noChangeArrowheads="1"/>
          </p:cNvSpPr>
          <p:nvPr/>
        </p:nvSpPr>
        <p:spPr bwMode="auto">
          <a:xfrm>
            <a:off x="381000" y="1143000"/>
            <a:ext cx="8382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Clr>
                <a:schemeClr val="tx1"/>
              </a:buClr>
              <a:buFontTx/>
              <a:buNone/>
            </a:pPr>
            <a:r>
              <a:rPr lang="en-US" altLang="en-US" sz="2800">
                <a:solidFill>
                  <a:schemeClr val="bg1"/>
                </a:solidFill>
              </a:rPr>
              <a:t>   A NN is a machine learning approach inspired by the way in which the brain performs a particular learning task:</a:t>
            </a:r>
          </a:p>
          <a:p>
            <a:pPr lvl="1"/>
            <a:r>
              <a:rPr lang="en-US" altLang="en-US" sz="2400">
                <a:solidFill>
                  <a:schemeClr val="bg1"/>
                </a:solidFill>
              </a:rPr>
              <a:t>Knowledge about the learning task is given in the form of examples.</a:t>
            </a:r>
          </a:p>
          <a:p>
            <a:pPr lvl="1"/>
            <a:endParaRPr lang="en-US" altLang="en-US" sz="1200">
              <a:solidFill>
                <a:schemeClr val="bg1"/>
              </a:solidFill>
            </a:endParaRPr>
          </a:p>
          <a:p>
            <a:pPr lvl="1"/>
            <a:r>
              <a:rPr lang="en-US" altLang="en-US" sz="2400">
                <a:solidFill>
                  <a:schemeClr val="bg1"/>
                </a:solidFill>
              </a:rPr>
              <a:t>Inter neuron connection strengths (weights) are used to store the acquired information (the training examples).</a:t>
            </a:r>
          </a:p>
          <a:p>
            <a:pPr lvl="1"/>
            <a:endParaRPr lang="en-US" altLang="en-US" sz="900">
              <a:solidFill>
                <a:schemeClr val="bg1"/>
              </a:solidFill>
            </a:endParaRPr>
          </a:p>
          <a:p>
            <a:pPr lvl="1"/>
            <a:r>
              <a:rPr lang="en-US" altLang="en-US" sz="2400">
                <a:solidFill>
                  <a:schemeClr val="bg1"/>
                </a:solidFill>
              </a:rPr>
              <a:t>During the learning process the  weights are modified in order to model the particular learning task correctly on the training examples.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8851D9E1-DE49-BD59-80BD-A60AF2DA90F9}"/>
              </a:ext>
            </a:extLst>
          </p:cNvPr>
          <p:cNvSpPr txBox="1">
            <a:spLocks noChangeArrowheads="1"/>
          </p:cNvSpPr>
          <p:nvPr/>
        </p:nvSpPr>
        <p:spPr bwMode="auto">
          <a:xfrm>
            <a:off x="1600200" y="5334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chemeClr val="bg1"/>
                </a:solidFill>
              </a:rPr>
              <a:t>History of Neural Network</a:t>
            </a:r>
          </a:p>
        </p:txBody>
      </p:sp>
      <p:sp>
        <p:nvSpPr>
          <p:cNvPr id="58371" name="Rectangle 3">
            <a:extLst>
              <a:ext uri="{FF2B5EF4-FFF2-40B4-BE49-F238E27FC236}">
                <a16:creationId xmlns:a16="http://schemas.microsoft.com/office/drawing/2014/main" id="{65A17D36-7399-3260-D52A-7ECFECC149E3}"/>
              </a:ext>
            </a:extLst>
          </p:cNvPr>
          <p:cNvSpPr>
            <a:spLocks noChangeArrowheads="1"/>
          </p:cNvSpPr>
          <p:nvPr/>
        </p:nvSpPr>
        <p:spPr bwMode="auto">
          <a:xfrm>
            <a:off x="457200" y="1447800"/>
            <a:ext cx="8077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sz="2400">
                <a:solidFill>
                  <a:schemeClr val="bg1"/>
                </a:solidFill>
              </a:rPr>
              <a:t>The first artificial neuron was produced in 1943 by the neurophysiologist Warren McCulloch and the logician Walter Pits. But the technology available at that time did not allow them to do too much. </a:t>
            </a:r>
          </a:p>
          <a:p>
            <a:pPr algn="just"/>
            <a:endParaRPr lang="en-US" altLang="en-US" sz="2400">
              <a:solidFill>
                <a:schemeClr val="bg1"/>
              </a:solidFill>
            </a:endParaRPr>
          </a:p>
          <a:p>
            <a:pPr algn="just"/>
            <a:r>
              <a:rPr lang="en-US" altLang="en-US" sz="2400">
                <a:solidFill>
                  <a:schemeClr val="bg1"/>
                </a:solidFill>
              </a:rPr>
              <a:t>1949 first learning rule</a:t>
            </a:r>
          </a:p>
          <a:p>
            <a:pPr algn="just"/>
            <a:endParaRPr lang="en-US" altLang="en-US" sz="2400">
              <a:solidFill>
                <a:schemeClr val="bg1"/>
              </a:solidFill>
            </a:endParaRPr>
          </a:p>
          <a:p>
            <a:pPr algn="just"/>
            <a:r>
              <a:rPr lang="en-US" altLang="en-US" sz="2400">
                <a:solidFill>
                  <a:schemeClr val="bg1"/>
                </a:solidFill>
              </a:rPr>
              <a:t>1969 Minsky &amp; Papert perceptron</a:t>
            </a:r>
          </a:p>
          <a:p>
            <a:pPr algn="just"/>
            <a:endParaRPr lang="en-US" altLang="en-US" sz="2400">
              <a:solidFill>
                <a:schemeClr val="bg1"/>
              </a:solidFill>
            </a:endParaRPr>
          </a:p>
          <a:p>
            <a:pPr algn="just"/>
            <a:r>
              <a:rPr lang="en-US" altLang="en-US" sz="2400">
                <a:solidFill>
                  <a:schemeClr val="bg1"/>
                </a:solidFill>
              </a:rPr>
              <a:t>Limitation – death of ANN</a:t>
            </a:r>
          </a:p>
          <a:p>
            <a:pPr algn="just"/>
            <a:endParaRPr lang="en-US" altLang="en-US" sz="2400">
              <a:solidFill>
                <a:schemeClr val="bg1"/>
              </a:solidFill>
            </a:endParaRPr>
          </a:p>
          <a:p>
            <a:pPr algn="just"/>
            <a:r>
              <a:rPr lang="en-US" altLang="en-US" sz="2400">
                <a:solidFill>
                  <a:schemeClr val="bg1"/>
                </a:solidFill>
              </a:rPr>
              <a:t>1980’s Re-emergence of ANN – Multilayer network</a:t>
            </a:r>
          </a:p>
          <a:p>
            <a:pPr algn="just"/>
            <a:endParaRPr lang="en-US" altLang="en-US" sz="24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6">
            <a:extLst>
              <a:ext uri="{FF2B5EF4-FFF2-40B4-BE49-F238E27FC236}">
                <a16:creationId xmlns:a16="http://schemas.microsoft.com/office/drawing/2014/main" id="{BAA8D955-9AE5-DB42-9665-97BC1963FDA7}"/>
              </a:ext>
            </a:extLst>
          </p:cNvPr>
          <p:cNvSpPr txBox="1">
            <a:spLocks noChangeArrowheads="1"/>
          </p:cNvSpPr>
          <p:nvPr/>
        </p:nvSpPr>
        <p:spPr bwMode="auto">
          <a:xfrm>
            <a:off x="304800" y="4572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rPr>
              <a:t>Neural Network - Paradigm</a:t>
            </a:r>
          </a:p>
        </p:txBody>
      </p:sp>
      <p:sp>
        <p:nvSpPr>
          <p:cNvPr id="16391" name="Text Box 7">
            <a:extLst>
              <a:ext uri="{FF2B5EF4-FFF2-40B4-BE49-F238E27FC236}">
                <a16:creationId xmlns:a16="http://schemas.microsoft.com/office/drawing/2014/main" id="{09FBBBE8-35FF-DD8A-F0CE-0792D4D0B92C}"/>
              </a:ext>
            </a:extLst>
          </p:cNvPr>
          <p:cNvSpPr txBox="1">
            <a:spLocks noChangeArrowheads="1"/>
          </p:cNvSpPr>
          <p:nvPr/>
        </p:nvSpPr>
        <p:spPr bwMode="auto">
          <a:xfrm>
            <a:off x="457200" y="11430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rPr>
              <a:t>Inspired by parallel architecture of Animal Brain</a:t>
            </a:r>
          </a:p>
        </p:txBody>
      </p:sp>
      <p:sp>
        <p:nvSpPr>
          <p:cNvPr id="16392" name="Text Box 8">
            <a:extLst>
              <a:ext uri="{FF2B5EF4-FFF2-40B4-BE49-F238E27FC236}">
                <a16:creationId xmlns:a16="http://schemas.microsoft.com/office/drawing/2014/main" id="{E63558F0-EF31-120F-1F3F-D2BBA0ECEAD3}"/>
              </a:ext>
            </a:extLst>
          </p:cNvPr>
          <p:cNvSpPr txBox="1">
            <a:spLocks noChangeArrowheads="1"/>
          </p:cNvSpPr>
          <p:nvPr/>
        </p:nvSpPr>
        <p:spPr bwMode="auto">
          <a:xfrm>
            <a:off x="533400" y="2209800"/>
            <a:ext cx="79248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rPr>
              <a:t>Neural network are a form of multiprocessor computer system</a:t>
            </a:r>
          </a:p>
          <a:p>
            <a:pPr>
              <a:spcBef>
                <a:spcPct val="50000"/>
              </a:spcBef>
            </a:pPr>
            <a:r>
              <a:rPr lang="en-US" altLang="en-US" sz="2400">
                <a:solidFill>
                  <a:schemeClr val="bg1"/>
                </a:solidFill>
              </a:rPr>
              <a:t>	</a:t>
            </a:r>
          </a:p>
          <a:p>
            <a:pPr>
              <a:spcBef>
                <a:spcPct val="50000"/>
              </a:spcBef>
              <a:buFontTx/>
              <a:buChar char="•"/>
            </a:pPr>
            <a:r>
              <a:rPr lang="en-US" altLang="en-US" sz="2400">
                <a:solidFill>
                  <a:schemeClr val="bg1"/>
                </a:solidFill>
              </a:rPr>
              <a:t>	simple processing elements</a:t>
            </a:r>
          </a:p>
          <a:p>
            <a:pPr>
              <a:spcBef>
                <a:spcPct val="50000"/>
              </a:spcBef>
              <a:buFontTx/>
              <a:buChar char="•"/>
            </a:pPr>
            <a:r>
              <a:rPr lang="en-US" altLang="en-US" sz="2400">
                <a:solidFill>
                  <a:schemeClr val="bg1"/>
                </a:solidFill>
              </a:rPr>
              <a:t>	high degree of interconnection</a:t>
            </a:r>
          </a:p>
          <a:p>
            <a:pPr>
              <a:spcBef>
                <a:spcPct val="50000"/>
              </a:spcBef>
              <a:buFontTx/>
              <a:buChar char="•"/>
            </a:pPr>
            <a:r>
              <a:rPr lang="en-US" altLang="en-US" sz="2400">
                <a:solidFill>
                  <a:schemeClr val="bg1"/>
                </a:solidFill>
              </a:rPr>
              <a:t>	simple scalar messages</a:t>
            </a:r>
          </a:p>
          <a:p>
            <a:pPr>
              <a:spcBef>
                <a:spcPct val="50000"/>
              </a:spcBef>
              <a:buFontTx/>
              <a:buChar char="•"/>
            </a:pPr>
            <a:r>
              <a:rPr lang="en-US" altLang="en-US" sz="2400">
                <a:solidFill>
                  <a:schemeClr val="bg1"/>
                </a:solidFill>
              </a:rPr>
              <a:t>	adaptive interaction between elements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Text Box 10">
            <a:extLst>
              <a:ext uri="{FF2B5EF4-FFF2-40B4-BE49-F238E27FC236}">
                <a16:creationId xmlns:a16="http://schemas.microsoft.com/office/drawing/2014/main" id="{57DD5E4E-4D94-2F54-BC16-EF311D41BE4E}"/>
              </a:ext>
            </a:extLst>
          </p:cNvPr>
          <p:cNvSpPr txBox="1">
            <a:spLocks noChangeArrowheads="1"/>
          </p:cNvSpPr>
          <p:nvPr/>
        </p:nvSpPr>
        <p:spPr bwMode="auto">
          <a:xfrm>
            <a:off x="304800" y="3810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chemeClr val="bg1"/>
                </a:solidFill>
              </a:rPr>
              <a:t>Conventional computer Vs Neural Network</a:t>
            </a:r>
          </a:p>
        </p:txBody>
      </p:sp>
      <p:sp>
        <p:nvSpPr>
          <p:cNvPr id="7179" name="Line 11">
            <a:extLst>
              <a:ext uri="{FF2B5EF4-FFF2-40B4-BE49-F238E27FC236}">
                <a16:creationId xmlns:a16="http://schemas.microsoft.com/office/drawing/2014/main" id="{67F9CB9D-4189-B1B4-0461-A11CF52F7E99}"/>
              </a:ext>
            </a:extLst>
          </p:cNvPr>
          <p:cNvSpPr>
            <a:spLocks noChangeShapeType="1"/>
          </p:cNvSpPr>
          <p:nvPr/>
        </p:nvSpPr>
        <p:spPr bwMode="auto">
          <a:xfrm>
            <a:off x="4343400" y="1828800"/>
            <a:ext cx="76200" cy="403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Text Box 12">
            <a:extLst>
              <a:ext uri="{FF2B5EF4-FFF2-40B4-BE49-F238E27FC236}">
                <a16:creationId xmlns:a16="http://schemas.microsoft.com/office/drawing/2014/main" id="{EB1D75F8-F001-FD88-2F8F-C920D26BF4AD}"/>
              </a:ext>
            </a:extLst>
          </p:cNvPr>
          <p:cNvSpPr txBox="1">
            <a:spLocks noChangeArrowheads="1"/>
          </p:cNvSpPr>
          <p:nvPr/>
        </p:nvSpPr>
        <p:spPr bwMode="auto">
          <a:xfrm>
            <a:off x="533400" y="1066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Conventional computer</a:t>
            </a:r>
          </a:p>
        </p:txBody>
      </p:sp>
      <p:sp>
        <p:nvSpPr>
          <p:cNvPr id="7181" name="Text Box 13">
            <a:extLst>
              <a:ext uri="{FF2B5EF4-FFF2-40B4-BE49-F238E27FC236}">
                <a16:creationId xmlns:a16="http://schemas.microsoft.com/office/drawing/2014/main" id="{282BEA26-D2F7-49B2-D168-E94517B39D91}"/>
              </a:ext>
            </a:extLst>
          </p:cNvPr>
          <p:cNvSpPr txBox="1">
            <a:spLocks noChangeArrowheads="1"/>
          </p:cNvSpPr>
          <p:nvPr/>
        </p:nvSpPr>
        <p:spPr bwMode="auto">
          <a:xfrm>
            <a:off x="4953000" y="10668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Neural Network</a:t>
            </a:r>
          </a:p>
        </p:txBody>
      </p:sp>
      <p:sp>
        <p:nvSpPr>
          <p:cNvPr id="7182" name="Rectangle 14">
            <a:extLst>
              <a:ext uri="{FF2B5EF4-FFF2-40B4-BE49-F238E27FC236}">
                <a16:creationId xmlns:a16="http://schemas.microsoft.com/office/drawing/2014/main" id="{0A11B8CF-0462-66D3-F07F-7606872B70D6}"/>
              </a:ext>
            </a:extLst>
          </p:cNvPr>
          <p:cNvSpPr>
            <a:spLocks noChangeArrowheads="1"/>
          </p:cNvSpPr>
          <p:nvPr/>
        </p:nvSpPr>
        <p:spPr bwMode="auto">
          <a:xfrm>
            <a:off x="4692650" y="1676400"/>
            <a:ext cx="407035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solidFill>
                  <a:schemeClr val="bg1"/>
                </a:solidFill>
              </a:rPr>
              <a:t> its ability to do many things at once </a:t>
            </a:r>
          </a:p>
          <a:p>
            <a:endParaRPr lang="en-US" altLang="en-US">
              <a:solidFill>
                <a:schemeClr val="bg1"/>
              </a:solidFill>
            </a:endParaRPr>
          </a:p>
          <a:p>
            <a:r>
              <a:rPr lang="en-US" altLang="en-US">
                <a:solidFill>
                  <a:schemeClr val="bg1"/>
                </a:solidFill>
              </a:rPr>
              <a:t>artificial  neural networks can function via images, pictures, and concepts. </a:t>
            </a:r>
          </a:p>
          <a:p>
            <a:endParaRPr lang="en-US" altLang="en-US">
              <a:solidFill>
                <a:schemeClr val="bg1"/>
              </a:solidFill>
            </a:endParaRPr>
          </a:p>
          <a:p>
            <a:r>
              <a:rPr lang="en-US" altLang="en-US">
                <a:solidFill>
                  <a:schemeClr val="bg1"/>
                </a:solidFill>
              </a:rPr>
              <a:t>artificial neural networks learn by example </a:t>
            </a:r>
          </a:p>
          <a:p>
            <a:endParaRPr lang="en-US" altLang="en-US">
              <a:solidFill>
                <a:schemeClr val="bg1"/>
              </a:solidFill>
            </a:endParaRPr>
          </a:p>
          <a:p>
            <a:r>
              <a:rPr lang="en-US" altLang="en-US">
                <a:solidFill>
                  <a:schemeClr val="bg1"/>
                </a:solidFill>
              </a:rPr>
              <a:t>artificial neural networks can "program themselves." </a:t>
            </a:r>
          </a:p>
          <a:p>
            <a:endParaRPr lang="en-US" altLang="en-US">
              <a:solidFill>
                <a:schemeClr val="bg1"/>
              </a:solidFill>
            </a:endParaRPr>
          </a:p>
          <a:p>
            <a:r>
              <a:rPr lang="en-US" altLang="en-US">
                <a:solidFill>
                  <a:schemeClr val="bg1"/>
                </a:solidFill>
              </a:rPr>
              <a:t>neural networks are continuously adaptable by truly altering their own programming </a:t>
            </a:r>
          </a:p>
          <a:p>
            <a:endParaRPr lang="en-US" altLang="en-US">
              <a:solidFill>
                <a:schemeClr val="bg1"/>
              </a:solidFill>
            </a:endParaRPr>
          </a:p>
        </p:txBody>
      </p:sp>
      <p:sp>
        <p:nvSpPr>
          <p:cNvPr id="7183" name="Rectangle 15">
            <a:extLst>
              <a:ext uri="{FF2B5EF4-FFF2-40B4-BE49-F238E27FC236}">
                <a16:creationId xmlns:a16="http://schemas.microsoft.com/office/drawing/2014/main" id="{952FAAD5-5DF3-F6F4-463C-BF0C3AD10722}"/>
              </a:ext>
            </a:extLst>
          </p:cNvPr>
          <p:cNvSpPr>
            <a:spLocks noChangeArrowheads="1"/>
          </p:cNvSpPr>
          <p:nvPr/>
        </p:nvSpPr>
        <p:spPr bwMode="auto">
          <a:xfrm>
            <a:off x="228600" y="1563688"/>
            <a:ext cx="3810000"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a:solidFill>
                  <a:schemeClr val="bg1"/>
                </a:solidFill>
              </a:rPr>
              <a:t>processing is sequential--one task </a:t>
            </a:r>
          </a:p>
          <a:p>
            <a:pPr algn="just"/>
            <a:endParaRPr lang="en-US" altLang="en-US">
              <a:solidFill>
                <a:schemeClr val="bg1"/>
              </a:solidFill>
            </a:endParaRPr>
          </a:p>
          <a:p>
            <a:pPr algn="just"/>
            <a:r>
              <a:rPr lang="en-US" altLang="en-US">
                <a:solidFill>
                  <a:schemeClr val="bg1"/>
                </a:solidFill>
              </a:rPr>
              <a:t>computers function logically with a set of rules and calculations</a:t>
            </a:r>
          </a:p>
          <a:p>
            <a:pPr algn="just"/>
            <a:endParaRPr lang="en-US" altLang="en-US">
              <a:solidFill>
                <a:schemeClr val="bg1"/>
              </a:solidFill>
            </a:endParaRPr>
          </a:p>
          <a:p>
            <a:pPr algn="just"/>
            <a:r>
              <a:rPr lang="en-US" altLang="en-US">
                <a:solidFill>
                  <a:schemeClr val="bg1"/>
                </a:solidFill>
              </a:rPr>
              <a:t>traditional computers have to learn by rules </a:t>
            </a:r>
          </a:p>
          <a:p>
            <a:pPr algn="just"/>
            <a:endParaRPr lang="en-US" altLang="en-US">
              <a:solidFill>
                <a:schemeClr val="bg1"/>
              </a:solidFill>
            </a:endParaRPr>
          </a:p>
          <a:p>
            <a:pPr algn="just"/>
            <a:r>
              <a:rPr lang="en-US" altLang="en-US">
                <a:solidFill>
                  <a:schemeClr val="bg1"/>
                </a:solidFill>
              </a:rPr>
              <a:t>programmable by higher level languages like C or Java and then translating that down to the machine's assembly language </a:t>
            </a:r>
          </a:p>
          <a:p>
            <a:pPr algn="just"/>
            <a:endParaRPr lang="en-US" altLang="en-US">
              <a:solidFill>
                <a:schemeClr val="bg1"/>
              </a:solidFill>
            </a:endParaRPr>
          </a:p>
          <a:p>
            <a:r>
              <a:rPr lang="en-US" altLang="en-US">
                <a:solidFill>
                  <a:schemeClr val="bg1"/>
                </a:solidFill>
              </a:rPr>
              <a:t>conventional computers must learn only by doing different sequences or steps in an algorithm</a:t>
            </a:r>
          </a:p>
          <a:p>
            <a:pPr algn="just"/>
            <a:endParaRPr lang="en-US" alt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a:extLst>
              <a:ext uri="{FF2B5EF4-FFF2-40B4-BE49-F238E27FC236}">
                <a16:creationId xmlns:a16="http://schemas.microsoft.com/office/drawing/2014/main" id="{39C7D971-B1AD-8EB6-62C1-755C980CE7D7}"/>
              </a:ext>
            </a:extLst>
          </p:cNvPr>
          <p:cNvSpPr>
            <a:spLocks noChangeArrowheads="1"/>
          </p:cNvSpPr>
          <p:nvPr/>
        </p:nvSpPr>
        <p:spPr bwMode="auto">
          <a:xfrm>
            <a:off x="304800" y="1035050"/>
            <a:ext cx="8534400" cy="539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sz="2800">
                <a:solidFill>
                  <a:schemeClr val="bg1"/>
                </a:solidFill>
                <a:latin typeface="Times New Roman" panose="02020603050405020304" pitchFamily="18" charset="0"/>
                <a:cs typeface="Times New Roman" panose="02020603050405020304" pitchFamily="18" charset="0"/>
              </a:rPr>
              <a:t>Neural networks, with their remarkable ability to derive meaning from complicated or imprecise data, can be used to extract patterns and detect trends that are too complex to be noticed by either humans or other computer techniques.</a:t>
            </a:r>
          </a:p>
          <a:p>
            <a:pPr algn="just"/>
            <a:endParaRPr lang="en-US" altLang="en-US" sz="1200">
              <a:solidFill>
                <a:schemeClr val="bg1"/>
              </a:solidFill>
              <a:latin typeface="Times New Roman" panose="02020603050405020304" pitchFamily="18" charset="0"/>
              <a:cs typeface="Times New Roman" panose="02020603050405020304" pitchFamily="18" charset="0"/>
            </a:endParaRPr>
          </a:p>
          <a:p>
            <a:pPr algn="just"/>
            <a:r>
              <a:rPr lang="en-US" altLang="en-US" sz="2800">
                <a:solidFill>
                  <a:schemeClr val="bg1"/>
                </a:solidFill>
                <a:latin typeface="Times New Roman" panose="02020603050405020304" pitchFamily="18" charset="0"/>
                <a:cs typeface="Times New Roman" panose="02020603050405020304" pitchFamily="18" charset="0"/>
              </a:rPr>
              <a:t> A trained neural network can be thought of as an "expert" in the category of information it has been given to analyze. This expert can then be used to provide projections given new situations of interest and answer "what if" questions.</a:t>
            </a:r>
          </a:p>
          <a:p>
            <a:pPr algn="just"/>
            <a:br>
              <a:rPr lang="en-US" altLang="en-US" sz="2800">
                <a:solidFill>
                  <a:schemeClr val="bg1"/>
                </a:solidFill>
                <a:latin typeface="Times New Roman" panose="02020603050405020304" pitchFamily="18" charset="0"/>
                <a:cs typeface="Times New Roman" panose="02020603050405020304" pitchFamily="18" charset="0"/>
              </a:rPr>
            </a:b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0246" name="Text Box 6">
            <a:extLst>
              <a:ext uri="{FF2B5EF4-FFF2-40B4-BE49-F238E27FC236}">
                <a16:creationId xmlns:a16="http://schemas.microsoft.com/office/drawing/2014/main" id="{E33406DD-0D88-8363-AB6F-82C79AC28A60}"/>
              </a:ext>
            </a:extLst>
          </p:cNvPr>
          <p:cNvSpPr txBox="1">
            <a:spLocks noChangeArrowheads="1"/>
          </p:cNvSpPr>
          <p:nvPr/>
        </p:nvSpPr>
        <p:spPr bwMode="auto">
          <a:xfrm>
            <a:off x="381000" y="152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bg1"/>
                </a:solidFill>
              </a:rPr>
              <a:t>Why Neural Network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a:extLst>
              <a:ext uri="{FF2B5EF4-FFF2-40B4-BE49-F238E27FC236}">
                <a16:creationId xmlns:a16="http://schemas.microsoft.com/office/drawing/2014/main" id="{73D916A8-B91D-6D2D-0A8A-AF0FCE8ADD30}"/>
              </a:ext>
            </a:extLst>
          </p:cNvPr>
          <p:cNvSpPr txBox="1">
            <a:spLocks noChangeArrowheads="1"/>
          </p:cNvSpPr>
          <p:nvPr/>
        </p:nvSpPr>
        <p:spPr bwMode="auto">
          <a:xfrm>
            <a:off x="381000" y="304800"/>
            <a:ext cx="2209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400">
                <a:solidFill>
                  <a:schemeClr val="bg1"/>
                </a:solidFill>
                <a:latin typeface="Garamond" panose="02020404030301010803" pitchFamily="18" charset="0"/>
              </a:rPr>
              <a:t>Books</a:t>
            </a:r>
          </a:p>
        </p:txBody>
      </p:sp>
      <p:sp>
        <p:nvSpPr>
          <p:cNvPr id="31749" name="Text Box 5">
            <a:extLst>
              <a:ext uri="{FF2B5EF4-FFF2-40B4-BE49-F238E27FC236}">
                <a16:creationId xmlns:a16="http://schemas.microsoft.com/office/drawing/2014/main" id="{6FD2134D-BEA2-CF02-B029-103DB17B3CEB}"/>
              </a:ext>
            </a:extLst>
          </p:cNvPr>
          <p:cNvSpPr txBox="1">
            <a:spLocks noChangeArrowheads="1"/>
          </p:cNvSpPr>
          <p:nvPr/>
        </p:nvSpPr>
        <p:spPr bwMode="auto">
          <a:xfrm>
            <a:off x="174625" y="1484313"/>
            <a:ext cx="8816975"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Tx/>
              <a:buAutoNum type="arabicPeriod"/>
            </a:pPr>
            <a:r>
              <a:rPr lang="en-US" altLang="en-US" sz="2400">
                <a:solidFill>
                  <a:schemeClr val="bg1"/>
                </a:solidFill>
                <a:latin typeface="Times New Roman" panose="02020603050405020304" pitchFamily="18" charset="0"/>
                <a:cs typeface="Times New Roman" panose="02020603050405020304" pitchFamily="18" charset="0"/>
              </a:rPr>
              <a:t>Principles of Soft computing, Sivanandam, Wiley-India</a:t>
            </a:r>
          </a:p>
          <a:p>
            <a:pPr>
              <a:spcBef>
                <a:spcPct val="50000"/>
              </a:spcBef>
              <a:buFontTx/>
              <a:buAutoNum type="arabicPeriod"/>
            </a:pPr>
            <a:r>
              <a:rPr lang="en-US" altLang="en-US" sz="2400">
                <a:solidFill>
                  <a:schemeClr val="bg1"/>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 </a:t>
            </a:r>
            <a:r>
              <a:rPr lang="en-US" altLang="en-US" sz="2400">
                <a:solidFill>
                  <a:schemeClr val="bg1"/>
                </a:solidFill>
                <a:latin typeface="Times New Roman" panose="02020603050405020304" pitchFamily="18" charset="0"/>
                <a:cs typeface="Times New Roman" panose="02020603050405020304" pitchFamily="18" charset="0"/>
              </a:rPr>
              <a:t>Principles of Soft computing , S.N Sivanandam, S.N Deepa</a:t>
            </a:r>
          </a:p>
          <a:p>
            <a:pPr>
              <a:spcBef>
                <a:spcPct val="50000"/>
              </a:spcBef>
            </a:pPr>
            <a:r>
              <a:rPr lang="en-US" altLang="en-US" sz="2400">
                <a:solidFill>
                  <a:schemeClr val="bg1"/>
                </a:solidFill>
                <a:latin typeface="Times New Roman" panose="02020603050405020304" pitchFamily="18" charset="0"/>
                <a:cs typeface="Times New Roman" panose="02020603050405020304" pitchFamily="18" charset="0"/>
              </a:rPr>
              <a:t>3. Introduction to Artificial Neural Networks, S.N Sivanandam, M Paulraj</a:t>
            </a:r>
          </a:p>
          <a:p>
            <a:pPr>
              <a:spcBef>
                <a:spcPct val="50000"/>
              </a:spcBef>
            </a:pPr>
            <a:r>
              <a:rPr lang="en-US" altLang="en-US" sz="2400">
                <a:solidFill>
                  <a:schemeClr val="bg1"/>
                </a:solidFill>
                <a:latin typeface="Times New Roman" panose="02020603050405020304" pitchFamily="18" charset="0"/>
                <a:cs typeface="Times New Roman" panose="02020603050405020304" pitchFamily="18" charset="0"/>
              </a:rPr>
              <a:t>4. Neural Networks, Fuzzy Logic and Genetic Algorithms, Rajasekaran</a:t>
            </a:r>
          </a:p>
          <a:p>
            <a:pPr>
              <a:spcBef>
                <a:spcPct val="50000"/>
              </a:spcBef>
            </a:pPr>
            <a:r>
              <a:rPr lang="en-US" altLang="en-US" sz="2400">
                <a:solidFill>
                  <a:schemeClr val="bg1"/>
                </a:solidFill>
                <a:latin typeface="Times New Roman" panose="02020603050405020304" pitchFamily="18" charset="0"/>
                <a:cs typeface="Times New Roman" panose="02020603050405020304" pitchFamily="18" charset="0"/>
              </a:rPr>
              <a:t>5.Artificial Neural Networks: An Introduction, Priddy, Keller</a:t>
            </a:r>
          </a:p>
          <a:p>
            <a:pPr>
              <a:spcBef>
                <a:spcPct val="50000"/>
              </a:spcBef>
            </a:pPr>
            <a:r>
              <a:rPr lang="en-US" altLang="en-US" sz="2400">
                <a:solidFill>
                  <a:schemeClr val="bg1"/>
                </a:solidFill>
                <a:latin typeface="Times New Roman" panose="02020603050405020304" pitchFamily="18" charset="0"/>
                <a:cs typeface="Times New Roman" panose="02020603050405020304" pitchFamily="18" charset="0"/>
              </a:rPr>
              <a:t>6.Understanding Neural Networks and Fuzzy Logic, Kartalopoulos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a:extLst>
              <a:ext uri="{FF2B5EF4-FFF2-40B4-BE49-F238E27FC236}">
                <a16:creationId xmlns:a16="http://schemas.microsoft.com/office/drawing/2014/main" id="{4EA46583-1D57-D3C5-275C-DE9B0967DCCB}"/>
              </a:ext>
            </a:extLst>
          </p:cNvPr>
          <p:cNvSpPr txBox="1">
            <a:spLocks noChangeArrowheads="1"/>
          </p:cNvSpPr>
          <p:nvPr/>
        </p:nvSpPr>
        <p:spPr bwMode="auto">
          <a:xfrm>
            <a:off x="2362200" y="457200"/>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chemeClr val="bg1"/>
                </a:solidFill>
                <a:latin typeface="Times New Roman" panose="02020603050405020304" pitchFamily="18" charset="0"/>
                <a:cs typeface="Times New Roman" panose="02020603050405020304" pitchFamily="18" charset="0"/>
              </a:rPr>
              <a:t>Neural Network</a:t>
            </a:r>
          </a:p>
        </p:txBody>
      </p:sp>
      <p:sp>
        <p:nvSpPr>
          <p:cNvPr id="56325" name="Text Box 5">
            <a:extLst>
              <a:ext uri="{FF2B5EF4-FFF2-40B4-BE49-F238E27FC236}">
                <a16:creationId xmlns:a16="http://schemas.microsoft.com/office/drawing/2014/main" id="{03994EF3-D42B-5EE8-CEFE-D5E8A95C8704}"/>
              </a:ext>
            </a:extLst>
          </p:cNvPr>
          <p:cNvSpPr txBox="1">
            <a:spLocks noChangeArrowheads="1"/>
          </p:cNvSpPr>
          <p:nvPr/>
        </p:nvSpPr>
        <p:spPr bwMode="auto">
          <a:xfrm>
            <a:off x="304800" y="1600200"/>
            <a:ext cx="84582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3200">
                <a:solidFill>
                  <a:schemeClr val="bg1"/>
                </a:solidFill>
                <a:latin typeface="Times New Roman" panose="02020603050405020304" pitchFamily="18" charset="0"/>
                <a:cs typeface="Times New Roman" panose="02020603050405020304" pitchFamily="18" charset="0"/>
              </a:rPr>
              <a:t>Massively parallel in nature</a:t>
            </a:r>
          </a:p>
          <a:p>
            <a:pPr>
              <a:spcBef>
                <a:spcPct val="50000"/>
              </a:spcBef>
              <a:buFontTx/>
              <a:buChar char="•"/>
            </a:pPr>
            <a:r>
              <a:rPr lang="en-US" altLang="en-US" sz="3200">
                <a:solidFill>
                  <a:schemeClr val="bg1"/>
                </a:solidFill>
                <a:latin typeface="Times New Roman" panose="02020603050405020304" pitchFamily="18" charset="0"/>
                <a:cs typeface="Times New Roman" panose="02020603050405020304" pitchFamily="18" charset="0"/>
              </a:rPr>
              <a:t>Perform fast computations</a:t>
            </a:r>
          </a:p>
          <a:p>
            <a:pPr>
              <a:spcBef>
                <a:spcPct val="50000"/>
              </a:spcBef>
              <a:buFontTx/>
              <a:buChar char="•"/>
            </a:pPr>
            <a:r>
              <a:rPr lang="en-US" altLang="en-US" sz="3200">
                <a:solidFill>
                  <a:schemeClr val="bg1"/>
                </a:solidFill>
                <a:latin typeface="Times New Roman" panose="02020603050405020304" pitchFamily="18" charset="0"/>
                <a:cs typeface="Times New Roman" panose="02020603050405020304" pitchFamily="18" charset="0"/>
              </a:rPr>
              <a:t>Can mimic human brain</a:t>
            </a:r>
          </a:p>
          <a:p>
            <a:pPr>
              <a:spcBef>
                <a:spcPct val="50000"/>
              </a:spcBef>
              <a:buFontTx/>
              <a:buChar char="•"/>
            </a:pPr>
            <a:r>
              <a:rPr lang="en-US" altLang="en-US" sz="3200">
                <a:solidFill>
                  <a:schemeClr val="bg1"/>
                </a:solidFill>
                <a:latin typeface="Times New Roman" panose="02020603050405020304" pitchFamily="18" charset="0"/>
                <a:cs typeface="Times New Roman" panose="02020603050405020304" pitchFamily="18" charset="0"/>
              </a:rPr>
              <a:t>Network with high number of interconnections</a:t>
            </a:r>
          </a:p>
          <a:p>
            <a:pPr>
              <a:spcBef>
                <a:spcPct val="50000"/>
              </a:spcBef>
              <a:buFontTx/>
              <a:buChar char="•"/>
            </a:pPr>
            <a:r>
              <a:rPr lang="en-US" altLang="en-US" sz="3200">
                <a:solidFill>
                  <a:schemeClr val="bg1"/>
                </a:solidFill>
                <a:latin typeface="Times New Roman" panose="02020603050405020304" pitchFamily="18" charset="0"/>
                <a:cs typeface="Times New Roman" panose="02020603050405020304" pitchFamily="18" charset="0"/>
              </a:rPr>
              <a:t>Very complex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A30761A-C6D1-96A8-C35B-5D5997C38DF5}"/>
              </a:ext>
            </a:extLst>
          </p:cNvPr>
          <p:cNvSpPr>
            <a:spLocks noChangeArrowheads="1"/>
          </p:cNvSpPr>
          <p:nvPr/>
        </p:nvSpPr>
        <p:spPr bwMode="auto">
          <a:xfrm>
            <a:off x="2133600" y="484188"/>
            <a:ext cx="4262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3200" b="1">
                <a:solidFill>
                  <a:schemeClr val="bg1"/>
                </a:solidFill>
                <a:ea typeface="굴림" panose="020B0600000101010101" pitchFamily="34" charset="-127"/>
              </a:rPr>
              <a:t>Biological Motivation</a:t>
            </a:r>
            <a:endParaRPr lang="en-US" altLang="en-US" sz="3200" b="1">
              <a:solidFill>
                <a:schemeClr val="bg1"/>
              </a:solidFill>
            </a:endParaRPr>
          </a:p>
        </p:txBody>
      </p:sp>
      <p:sp>
        <p:nvSpPr>
          <p:cNvPr id="50179" name="Rectangle 3">
            <a:extLst>
              <a:ext uri="{FF2B5EF4-FFF2-40B4-BE49-F238E27FC236}">
                <a16:creationId xmlns:a16="http://schemas.microsoft.com/office/drawing/2014/main" id="{D28CF42C-105C-E0F5-9890-C0302DDC13FD}"/>
              </a:ext>
            </a:extLst>
          </p:cNvPr>
          <p:cNvSpPr>
            <a:spLocks noChangeArrowheads="1"/>
          </p:cNvSpPr>
          <p:nvPr/>
        </p:nvSpPr>
        <p:spPr bwMode="auto">
          <a:xfrm>
            <a:off x="457200" y="16764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r>
              <a:rPr lang="en-US" altLang="ko-KR" sz="3000">
                <a:solidFill>
                  <a:schemeClr val="bg1"/>
                </a:solidFill>
                <a:ea typeface="굴림" panose="020B0600000101010101" pitchFamily="34" charset="-127"/>
              </a:rPr>
              <a:t>Human brain is a densely interconnected network of approximately 10</a:t>
            </a:r>
            <a:r>
              <a:rPr lang="en-US" altLang="ko-KR" sz="3000" baseline="30000">
                <a:solidFill>
                  <a:schemeClr val="bg1"/>
                </a:solidFill>
                <a:ea typeface="굴림" panose="020B0600000101010101" pitchFamily="34" charset="-127"/>
              </a:rPr>
              <a:t>11</a:t>
            </a:r>
            <a:r>
              <a:rPr lang="en-US" altLang="ko-KR" sz="3000">
                <a:solidFill>
                  <a:schemeClr val="bg1"/>
                </a:solidFill>
                <a:ea typeface="굴림" panose="020B0600000101010101" pitchFamily="34" charset="-127"/>
              </a:rPr>
              <a:t> neurons, each connected to, on average, 10</a:t>
            </a:r>
            <a:r>
              <a:rPr lang="en-US" altLang="ko-KR" sz="3000" baseline="30000">
                <a:solidFill>
                  <a:schemeClr val="bg1"/>
                </a:solidFill>
                <a:ea typeface="굴림" panose="020B0600000101010101" pitchFamily="34" charset="-127"/>
              </a:rPr>
              <a:t>4</a:t>
            </a:r>
            <a:r>
              <a:rPr lang="en-US" altLang="ko-KR" sz="3000">
                <a:solidFill>
                  <a:schemeClr val="bg1"/>
                </a:solidFill>
                <a:ea typeface="굴림" panose="020B0600000101010101" pitchFamily="34" charset="-127"/>
              </a:rPr>
              <a:t> others. </a:t>
            </a:r>
          </a:p>
          <a:p>
            <a:pPr algn="just"/>
            <a:endParaRPr lang="en-US" altLang="ko-KR" sz="1400">
              <a:solidFill>
                <a:schemeClr val="bg1"/>
              </a:solidFill>
              <a:ea typeface="굴림" panose="020B0600000101010101" pitchFamily="34" charset="-127"/>
            </a:endParaRPr>
          </a:p>
          <a:p>
            <a:pPr algn="just"/>
            <a:r>
              <a:rPr lang="en-US" altLang="ko-KR" sz="3000">
                <a:solidFill>
                  <a:schemeClr val="bg1"/>
                </a:solidFill>
                <a:ea typeface="굴림" panose="020B0600000101010101" pitchFamily="34" charset="-127"/>
              </a:rPr>
              <a:t>Neuron activity is </a:t>
            </a:r>
            <a:r>
              <a:rPr lang="en-US" altLang="ko-KR" sz="3000" i="1">
                <a:solidFill>
                  <a:schemeClr val="bg1"/>
                </a:solidFill>
                <a:ea typeface="굴림" panose="020B0600000101010101" pitchFamily="34" charset="-127"/>
              </a:rPr>
              <a:t>excited</a:t>
            </a:r>
            <a:r>
              <a:rPr lang="en-US" altLang="ko-KR" sz="3000">
                <a:solidFill>
                  <a:schemeClr val="bg1"/>
                </a:solidFill>
                <a:ea typeface="굴림" panose="020B0600000101010101" pitchFamily="34" charset="-127"/>
              </a:rPr>
              <a:t> or </a:t>
            </a:r>
            <a:r>
              <a:rPr lang="en-US" altLang="ko-KR" sz="3000" i="1">
                <a:solidFill>
                  <a:schemeClr val="bg1"/>
                </a:solidFill>
                <a:ea typeface="굴림" panose="020B0600000101010101" pitchFamily="34" charset="-127"/>
              </a:rPr>
              <a:t>inhibited</a:t>
            </a:r>
            <a:r>
              <a:rPr lang="en-US" altLang="ko-KR" sz="3000">
                <a:solidFill>
                  <a:schemeClr val="bg1"/>
                </a:solidFill>
                <a:ea typeface="굴림" panose="020B0600000101010101" pitchFamily="34" charset="-127"/>
              </a:rPr>
              <a:t> through connections to other neurons. </a:t>
            </a:r>
          </a:p>
          <a:p>
            <a:pPr algn="just"/>
            <a:endParaRPr lang="en-US" altLang="ko-KR" sz="1600">
              <a:solidFill>
                <a:schemeClr val="bg1"/>
              </a:solidFill>
              <a:ea typeface="굴림" panose="020B0600000101010101" pitchFamily="34" charset="-127"/>
            </a:endParaRPr>
          </a:p>
          <a:p>
            <a:pPr algn="just"/>
            <a:r>
              <a:rPr lang="en-US" altLang="ko-KR" sz="3000">
                <a:solidFill>
                  <a:schemeClr val="bg1"/>
                </a:solidFill>
                <a:ea typeface="굴림" panose="020B0600000101010101" pitchFamily="34" charset="-127"/>
              </a:rPr>
              <a:t>The fastest neuron switching times are known to be on the order of 10</a:t>
            </a:r>
            <a:r>
              <a:rPr lang="en-US" altLang="ko-KR" sz="3000" baseline="30000">
                <a:solidFill>
                  <a:schemeClr val="bg1"/>
                </a:solidFill>
                <a:ea typeface="굴림" panose="020B0600000101010101" pitchFamily="34" charset="-127"/>
              </a:rPr>
              <a:t>-3</a:t>
            </a:r>
            <a:r>
              <a:rPr lang="en-US" altLang="ko-KR" sz="3000">
                <a:solidFill>
                  <a:schemeClr val="bg1"/>
                </a:solidFill>
                <a:ea typeface="굴림" panose="020B0600000101010101" pitchFamily="34" charset="-127"/>
              </a:rPr>
              <a:t> sec.</a:t>
            </a:r>
          </a:p>
          <a:p>
            <a:pPr algn="just"/>
            <a:endParaRPr lang="en-US"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564F6C4F-3E01-F88B-861E-0936728F81B8}"/>
              </a:ext>
            </a:extLst>
          </p:cNvPr>
          <p:cNvSpPr txBox="1">
            <a:spLocks noChangeArrowheads="1"/>
          </p:cNvSpPr>
          <p:nvPr/>
        </p:nvSpPr>
        <p:spPr bwMode="auto">
          <a:xfrm>
            <a:off x="1219200" y="3810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chemeClr val="bg1"/>
                </a:solidFill>
              </a:rPr>
              <a:t>Structure of Biological Neuron</a:t>
            </a:r>
          </a:p>
        </p:txBody>
      </p:sp>
      <p:sp>
        <p:nvSpPr>
          <p:cNvPr id="51203" name="Text Box 3">
            <a:extLst>
              <a:ext uri="{FF2B5EF4-FFF2-40B4-BE49-F238E27FC236}">
                <a16:creationId xmlns:a16="http://schemas.microsoft.com/office/drawing/2014/main" id="{590BB0B9-D4A8-7178-F378-66252FB03A56}"/>
              </a:ext>
            </a:extLst>
          </p:cNvPr>
          <p:cNvSpPr txBox="1">
            <a:spLocks noChangeArrowheads="1"/>
          </p:cNvSpPr>
          <p:nvPr/>
        </p:nvSpPr>
        <p:spPr bwMode="auto">
          <a:xfrm>
            <a:off x="304800" y="1219200"/>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000">
                <a:solidFill>
                  <a:schemeClr val="bg1"/>
                </a:solidFill>
              </a:rPr>
              <a:t>The neuron is a complex biochemical and electrical signal processing processing unit that receives and combines signals  from many other neurons through filamentary input paths, the dendrites. </a:t>
            </a:r>
          </a:p>
        </p:txBody>
      </p:sp>
      <p:sp>
        <p:nvSpPr>
          <p:cNvPr id="51204" name="Text Box 4">
            <a:extLst>
              <a:ext uri="{FF2B5EF4-FFF2-40B4-BE49-F238E27FC236}">
                <a16:creationId xmlns:a16="http://schemas.microsoft.com/office/drawing/2014/main" id="{4298CB65-BC56-2418-679F-0BB9632723BB}"/>
              </a:ext>
            </a:extLst>
          </p:cNvPr>
          <p:cNvSpPr txBox="1">
            <a:spLocks noChangeArrowheads="1"/>
          </p:cNvSpPr>
          <p:nvPr/>
        </p:nvSpPr>
        <p:spPr bwMode="auto">
          <a:xfrm>
            <a:off x="381000" y="2667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bg1"/>
                </a:solidFill>
              </a:rPr>
              <a:t>Components of biological neuron :</a:t>
            </a:r>
          </a:p>
        </p:txBody>
      </p:sp>
      <p:sp>
        <p:nvSpPr>
          <p:cNvPr id="51205" name="Text Box 5">
            <a:extLst>
              <a:ext uri="{FF2B5EF4-FFF2-40B4-BE49-F238E27FC236}">
                <a16:creationId xmlns:a16="http://schemas.microsoft.com/office/drawing/2014/main" id="{11C554C6-C413-3D12-B18B-26E933CD4351}"/>
              </a:ext>
            </a:extLst>
          </p:cNvPr>
          <p:cNvSpPr txBox="1">
            <a:spLocks noChangeArrowheads="1"/>
          </p:cNvSpPr>
          <p:nvPr/>
        </p:nvSpPr>
        <p:spPr bwMode="auto">
          <a:xfrm>
            <a:off x="457200" y="3200400"/>
            <a:ext cx="8153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b="1">
                <a:solidFill>
                  <a:schemeClr val="bg1"/>
                </a:solidFill>
                <a:latin typeface="Times New Roman" panose="02020603050405020304" pitchFamily="18" charset="0"/>
                <a:cs typeface="Times New Roman" panose="02020603050405020304" pitchFamily="18" charset="0"/>
              </a:rPr>
              <a:t>Dendrites – </a:t>
            </a:r>
            <a:r>
              <a:rPr lang="en-US" altLang="en-US" sz="2400">
                <a:solidFill>
                  <a:schemeClr val="bg1"/>
                </a:solidFill>
                <a:latin typeface="Times New Roman" panose="02020603050405020304" pitchFamily="18" charset="0"/>
                <a:cs typeface="Times New Roman" panose="02020603050405020304" pitchFamily="18" charset="0"/>
              </a:rPr>
              <a:t>are bunched into highly complex dendrites trees (tree links). </a:t>
            </a:r>
            <a:r>
              <a:rPr kumimoji="1" lang="en-US" altLang="en-US" sz="2400">
                <a:solidFill>
                  <a:schemeClr val="bg1"/>
                </a:solidFill>
                <a:latin typeface="Times New Roman" panose="02020603050405020304" pitchFamily="18" charset="0"/>
                <a:cs typeface="Times New Roman" panose="02020603050405020304" pitchFamily="18" charset="0"/>
              </a:rPr>
              <a:t>collects input from other neurons</a:t>
            </a:r>
            <a:endParaRPr lang="en-US" altLang="en-US" sz="2400">
              <a:solidFill>
                <a:schemeClr val="bg1"/>
              </a:solidFill>
              <a:latin typeface="Times New Roman" panose="02020603050405020304" pitchFamily="18" charset="0"/>
              <a:cs typeface="Times New Roman" panose="02020603050405020304" pitchFamily="18" charset="0"/>
            </a:endParaRPr>
          </a:p>
          <a:p>
            <a:pPr algn="just">
              <a:spcBef>
                <a:spcPct val="50000"/>
              </a:spcBef>
            </a:pPr>
            <a:r>
              <a:rPr lang="en-US" altLang="en-US" sz="2400" b="1">
                <a:solidFill>
                  <a:schemeClr val="bg1"/>
                </a:solidFill>
                <a:latin typeface="Times New Roman" panose="02020603050405020304" pitchFamily="18" charset="0"/>
                <a:cs typeface="Times New Roman" panose="02020603050405020304" pitchFamily="18" charset="0"/>
              </a:rPr>
              <a:t>Axon</a:t>
            </a:r>
            <a:r>
              <a:rPr lang="en-US" altLang="en-US" sz="2400">
                <a:solidFill>
                  <a:schemeClr val="bg1"/>
                </a:solidFill>
                <a:latin typeface="Times New Roman" panose="02020603050405020304" pitchFamily="18" charset="0"/>
                <a:cs typeface="Times New Roman" panose="02020603050405020304" pitchFamily="18" charset="0"/>
              </a:rPr>
              <a:t> – the output area of the neuron is a 	long  fiber called axon.</a:t>
            </a:r>
          </a:p>
          <a:p>
            <a:pPr algn="just">
              <a:spcBef>
                <a:spcPct val="50000"/>
              </a:spcBef>
            </a:pPr>
            <a:r>
              <a:rPr lang="en-US" altLang="en-US" sz="2400" b="1">
                <a:solidFill>
                  <a:schemeClr val="bg1"/>
                </a:solidFill>
                <a:latin typeface="Times New Roman" panose="02020603050405020304" pitchFamily="18" charset="0"/>
                <a:cs typeface="Times New Roman" panose="02020603050405020304" pitchFamily="18" charset="0"/>
              </a:rPr>
              <a:t>Soma</a:t>
            </a:r>
            <a:r>
              <a:rPr lang="en-US" altLang="en-US" sz="2400">
                <a:solidFill>
                  <a:schemeClr val="bg1"/>
                </a:solidFill>
                <a:latin typeface="Times New Roman" panose="02020603050405020304" pitchFamily="18" charset="0"/>
                <a:cs typeface="Times New Roman" panose="02020603050405020304" pitchFamily="18" charset="0"/>
              </a:rPr>
              <a:t> – cell body. It sums the incoming signals</a:t>
            </a:r>
          </a:p>
          <a:p>
            <a:pPr algn="just">
              <a:spcBef>
                <a:spcPct val="50000"/>
              </a:spcBef>
            </a:pPr>
            <a:r>
              <a:rPr lang="en-US" altLang="en-US" sz="2400" b="1">
                <a:solidFill>
                  <a:schemeClr val="bg1"/>
                </a:solidFill>
                <a:latin typeface="Times New Roman" panose="02020603050405020304" pitchFamily="18" charset="0"/>
                <a:cs typeface="Times New Roman" panose="02020603050405020304" pitchFamily="18" charset="0"/>
              </a:rPr>
              <a:t>Synapse – </a:t>
            </a:r>
            <a:r>
              <a:rPr lang="en-US" altLang="en-US" sz="2400">
                <a:solidFill>
                  <a:schemeClr val="bg1"/>
                </a:solidFill>
                <a:latin typeface="Times New Roman" panose="02020603050405020304" pitchFamily="18" charset="0"/>
                <a:cs typeface="Times New Roman" panose="02020603050405020304" pitchFamily="18" charset="0"/>
              </a:rPr>
              <a:t>the connecting point between a neuron axon and another neuron’s dendrite is called a synapse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BBAFEEBC-CC22-F7BB-0244-2CC9048605E8}"/>
              </a:ext>
            </a:extLst>
          </p:cNvPr>
          <p:cNvSpPr txBox="1">
            <a:spLocks noChangeArrowheads="1"/>
          </p:cNvSpPr>
          <p:nvPr/>
        </p:nvSpPr>
        <p:spPr bwMode="auto">
          <a:xfrm>
            <a:off x="1143000" y="304800"/>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solidFill>
                  <a:schemeClr val="bg1"/>
                </a:solidFill>
                <a:latin typeface="Times New Roman" panose="02020603050405020304" pitchFamily="18" charset="0"/>
                <a:cs typeface="Times New Roman" panose="02020603050405020304" pitchFamily="18" charset="0"/>
              </a:rPr>
              <a:t>Communication of two neurons</a:t>
            </a:r>
          </a:p>
        </p:txBody>
      </p:sp>
      <p:pic>
        <p:nvPicPr>
          <p:cNvPr id="52227" name="Picture 3">
            <a:extLst>
              <a:ext uri="{FF2B5EF4-FFF2-40B4-BE49-F238E27FC236}">
                <a16:creationId xmlns:a16="http://schemas.microsoft.com/office/drawing/2014/main" id="{E1E33AE0-B911-2AB0-1C74-3B31DC4F7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6106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F29D7A18-7722-6599-9364-C2D55F5E1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924800" cy="51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000477F-595B-A021-5397-4FCEC1AC6DF1}"/>
              </a:ext>
            </a:extLst>
          </p:cNvPr>
          <p:cNvSpPr>
            <a:spLocks noChangeArrowheads="1"/>
          </p:cNvSpPr>
          <p:nvPr/>
        </p:nvSpPr>
        <p:spPr bwMode="auto">
          <a:xfrm>
            <a:off x="228600" y="1219200"/>
            <a:ext cx="8458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lnSpc>
                <a:spcPct val="80000"/>
              </a:lnSpc>
            </a:pPr>
            <a:r>
              <a:rPr lang="en-US" altLang="en-US" sz="2800">
                <a:solidFill>
                  <a:schemeClr val="bg1"/>
                </a:solidFill>
              </a:rPr>
              <a:t>Each neuron receives inputs from other neurons</a:t>
            </a:r>
          </a:p>
          <a:p>
            <a:pPr lvl="1" algn="just">
              <a:lnSpc>
                <a:spcPct val="80000"/>
              </a:lnSpc>
              <a:buFontTx/>
              <a:buChar char="-"/>
            </a:pPr>
            <a:r>
              <a:rPr lang="en-US" altLang="en-US" sz="2400">
                <a:solidFill>
                  <a:schemeClr val="bg1"/>
                </a:solidFill>
              </a:rPr>
              <a:t>Some neurons also connect to receptors</a:t>
            </a:r>
          </a:p>
          <a:p>
            <a:pPr lvl="1" algn="just">
              <a:lnSpc>
                <a:spcPct val="80000"/>
              </a:lnSpc>
              <a:buFontTx/>
              <a:buChar char="-"/>
            </a:pPr>
            <a:r>
              <a:rPr lang="en-US" altLang="en-US" sz="2400">
                <a:solidFill>
                  <a:schemeClr val="bg1"/>
                </a:solidFill>
              </a:rPr>
              <a:t>Neurons use spikes to communicate</a:t>
            </a:r>
          </a:p>
          <a:p>
            <a:pPr lvl="1" algn="just">
              <a:lnSpc>
                <a:spcPct val="80000"/>
              </a:lnSpc>
              <a:buFontTx/>
              <a:buChar char="-"/>
            </a:pPr>
            <a:r>
              <a:rPr lang="en-US" altLang="en-US" sz="2400">
                <a:solidFill>
                  <a:schemeClr val="bg1"/>
                </a:solidFill>
              </a:rPr>
              <a:t>The timing of spikes is important</a:t>
            </a:r>
          </a:p>
          <a:p>
            <a:pPr algn="just">
              <a:lnSpc>
                <a:spcPct val="80000"/>
              </a:lnSpc>
            </a:pPr>
            <a:endParaRPr lang="en-US" altLang="en-US" sz="2800">
              <a:solidFill>
                <a:schemeClr val="bg1"/>
              </a:solidFill>
            </a:endParaRPr>
          </a:p>
          <a:p>
            <a:pPr algn="just">
              <a:lnSpc>
                <a:spcPct val="80000"/>
              </a:lnSpc>
            </a:pPr>
            <a:r>
              <a:rPr lang="en-US" altLang="en-US" sz="2800">
                <a:solidFill>
                  <a:schemeClr val="bg1"/>
                </a:solidFill>
              </a:rPr>
              <a:t>The effect of each input line on the neuron is controlled by a synaptic weight</a:t>
            </a:r>
          </a:p>
          <a:p>
            <a:pPr lvl="1" algn="just">
              <a:lnSpc>
                <a:spcPct val="80000"/>
              </a:lnSpc>
            </a:pPr>
            <a:r>
              <a:rPr lang="en-US" altLang="en-US" sz="2400">
                <a:solidFill>
                  <a:schemeClr val="bg1"/>
                </a:solidFill>
              </a:rPr>
              <a:t>The weights can be positive or negative</a:t>
            </a:r>
          </a:p>
          <a:p>
            <a:pPr algn="just">
              <a:lnSpc>
                <a:spcPct val="80000"/>
              </a:lnSpc>
            </a:pPr>
            <a:endParaRPr lang="en-US" altLang="en-US" sz="2800">
              <a:solidFill>
                <a:schemeClr val="bg1"/>
              </a:solidFill>
            </a:endParaRPr>
          </a:p>
          <a:p>
            <a:pPr algn="just">
              <a:lnSpc>
                <a:spcPct val="80000"/>
              </a:lnSpc>
            </a:pPr>
            <a:r>
              <a:rPr lang="en-US" altLang="en-US" sz="2800">
                <a:solidFill>
                  <a:schemeClr val="bg1"/>
                </a:solidFill>
              </a:rPr>
              <a:t>The synaptic weights adapt so that the whole network learns to perform useful computations</a:t>
            </a:r>
          </a:p>
          <a:p>
            <a:pPr lvl="1" algn="just">
              <a:lnSpc>
                <a:spcPct val="80000"/>
              </a:lnSpc>
            </a:pPr>
            <a:r>
              <a:rPr lang="en-US" altLang="en-US" sz="2400">
                <a:solidFill>
                  <a:schemeClr val="bg1"/>
                </a:solidFill>
              </a:rPr>
              <a:t>Recognizing objects, understanding language, making plans, controlling the body</a:t>
            </a:r>
          </a:p>
          <a:p>
            <a:pPr algn="just">
              <a:lnSpc>
                <a:spcPct val="80000"/>
              </a:lnSpc>
            </a:pPr>
            <a:endParaRPr lang="en-US" altLang="en-US" sz="2400">
              <a:solidFill>
                <a:schemeClr val="bg1"/>
              </a:solidFill>
            </a:endParaRPr>
          </a:p>
          <a:p>
            <a:pPr algn="just">
              <a:lnSpc>
                <a:spcPct val="80000"/>
              </a:lnSpc>
              <a:buFontTx/>
              <a:buNone/>
            </a:pPr>
            <a:endParaRPr lang="en-US" altLang="en-US" sz="2400">
              <a:solidFill>
                <a:schemeClr val="bg1"/>
              </a:solidFill>
            </a:endParaRPr>
          </a:p>
        </p:txBody>
      </p:sp>
      <p:sp>
        <p:nvSpPr>
          <p:cNvPr id="54275" name="Rectangle 3">
            <a:extLst>
              <a:ext uri="{FF2B5EF4-FFF2-40B4-BE49-F238E27FC236}">
                <a16:creationId xmlns:a16="http://schemas.microsoft.com/office/drawing/2014/main" id="{0FB59ED7-8775-B870-3490-DD2F6A2FA7BD}"/>
              </a:ext>
            </a:extLst>
          </p:cNvPr>
          <p:cNvSpPr>
            <a:spLocks noChangeArrowheads="1"/>
          </p:cNvSpPr>
          <p:nvPr/>
        </p:nvSpPr>
        <p:spPr bwMode="auto">
          <a:xfrm>
            <a:off x="838200" y="276225"/>
            <a:ext cx="4711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solidFill>
                  <a:schemeClr val="bg1"/>
                </a:solidFill>
                <a:effectLst>
                  <a:outerShdw blurRad="38100" dist="38100" dir="2700000" algn="tl">
                    <a:srgbClr val="000000"/>
                  </a:outerShdw>
                </a:effectLst>
                <a:latin typeface="Garamond" panose="02020404030301010803" pitchFamily="18" charset="0"/>
              </a:rPr>
              <a:t>How the brain works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6F718AF5-0272-39A7-9BB0-7AC1252BD8C3}"/>
              </a:ext>
            </a:extLst>
          </p:cNvPr>
          <p:cNvSpPr txBox="1">
            <a:spLocks noChangeArrowheads="1"/>
          </p:cNvSpPr>
          <p:nvPr/>
        </p:nvSpPr>
        <p:spPr bwMode="auto">
          <a:xfrm>
            <a:off x="609600" y="5334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bg1"/>
                </a:solidFill>
              </a:rPr>
              <a:t>Features/Specification of Brain</a:t>
            </a:r>
          </a:p>
        </p:txBody>
      </p:sp>
      <p:sp>
        <p:nvSpPr>
          <p:cNvPr id="55299" name="Text Box 3">
            <a:extLst>
              <a:ext uri="{FF2B5EF4-FFF2-40B4-BE49-F238E27FC236}">
                <a16:creationId xmlns:a16="http://schemas.microsoft.com/office/drawing/2014/main" id="{F4D00EEE-B416-E5BC-3FC8-B27D5029A0E3}"/>
              </a:ext>
            </a:extLst>
          </p:cNvPr>
          <p:cNvSpPr txBox="1">
            <a:spLocks noChangeArrowheads="1"/>
          </p:cNvSpPr>
          <p:nvPr/>
        </p:nvSpPr>
        <p:spPr bwMode="auto">
          <a:xfrm>
            <a:off x="152400" y="1600200"/>
            <a:ext cx="87630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400">
                <a:solidFill>
                  <a:schemeClr val="bg1"/>
                </a:solidFill>
              </a:rPr>
              <a:t>Number of neurons 			10 billion</a:t>
            </a:r>
          </a:p>
          <a:p>
            <a:pPr>
              <a:spcBef>
                <a:spcPct val="50000"/>
              </a:spcBef>
              <a:buFontTx/>
              <a:buChar char="•"/>
            </a:pPr>
            <a:r>
              <a:rPr lang="en-US" altLang="en-US" sz="2400">
                <a:solidFill>
                  <a:schemeClr val="bg1"/>
                </a:solidFill>
              </a:rPr>
              <a:t>Number of interconnections		60 trillions </a:t>
            </a:r>
          </a:p>
          <a:p>
            <a:pPr>
              <a:spcBef>
                <a:spcPct val="50000"/>
              </a:spcBef>
              <a:buFontTx/>
              <a:buChar char="•"/>
            </a:pPr>
            <a:r>
              <a:rPr lang="en-US" altLang="en-US" sz="2400">
                <a:solidFill>
                  <a:schemeClr val="bg1"/>
                </a:solidFill>
              </a:rPr>
              <a:t>Total number of synapses			100,000 billion</a:t>
            </a:r>
          </a:p>
          <a:p>
            <a:pPr>
              <a:spcBef>
                <a:spcPct val="50000"/>
              </a:spcBef>
              <a:buFontTx/>
              <a:buChar char="•"/>
            </a:pPr>
            <a:r>
              <a:rPr lang="en-US" altLang="en-US" sz="2400">
                <a:solidFill>
                  <a:schemeClr val="bg1"/>
                </a:solidFill>
              </a:rPr>
              <a:t>Operation /sec/neuron			100</a:t>
            </a:r>
          </a:p>
          <a:p>
            <a:pPr>
              <a:spcBef>
                <a:spcPct val="50000"/>
              </a:spcBef>
              <a:buFontTx/>
              <a:buChar char="•"/>
            </a:pPr>
            <a:r>
              <a:rPr lang="en-US" altLang="en-US" sz="2400">
                <a:solidFill>
                  <a:schemeClr val="bg1"/>
                </a:solidFill>
              </a:rPr>
              <a:t>Total number of operations		10,000 trillion/sec</a:t>
            </a:r>
          </a:p>
          <a:p>
            <a:pPr>
              <a:spcBef>
                <a:spcPct val="50000"/>
              </a:spcBef>
              <a:buFontTx/>
              <a:buChar char="•"/>
            </a:pPr>
            <a:r>
              <a:rPr lang="en-US" altLang="en-US" sz="2400">
                <a:solidFill>
                  <a:schemeClr val="bg1"/>
                </a:solidFill>
              </a:rPr>
              <a:t>Human brain volume			300cm</a:t>
            </a:r>
            <a:r>
              <a:rPr lang="en-US" altLang="en-US" sz="2400" baseline="30000">
                <a:solidFill>
                  <a:schemeClr val="bg1"/>
                </a:solidFill>
              </a:rPr>
              <a:t>3</a:t>
            </a:r>
          </a:p>
          <a:p>
            <a:pPr>
              <a:spcBef>
                <a:spcPct val="50000"/>
              </a:spcBef>
              <a:buFontTx/>
              <a:buChar char="•"/>
            </a:pPr>
            <a:r>
              <a:rPr lang="en-US" altLang="en-US" sz="2400">
                <a:solidFill>
                  <a:schemeClr val="bg1"/>
                </a:solidFill>
              </a:rPr>
              <a:t>Human brain weight			1.5 kg</a:t>
            </a:r>
          </a:p>
          <a:p>
            <a:pPr>
              <a:spcBef>
                <a:spcPct val="50000"/>
              </a:spcBef>
              <a:buFontTx/>
              <a:buChar char="•"/>
            </a:pPr>
            <a:r>
              <a:rPr lang="en-US" altLang="en-US" sz="2400">
                <a:solidFill>
                  <a:schemeClr val="bg1"/>
                </a:solidFill>
              </a:rPr>
              <a:t>Power dissipation per neuron		25 * 10</a:t>
            </a:r>
            <a:r>
              <a:rPr lang="en-US" altLang="en-US" sz="3200" baseline="30000">
                <a:solidFill>
                  <a:schemeClr val="bg1"/>
                </a:solidFill>
              </a:rPr>
              <a:t>-10  </a:t>
            </a:r>
            <a:r>
              <a:rPr lang="en-US" altLang="en-US">
                <a:solidFill>
                  <a:schemeClr val="bg1"/>
                </a:solidFill>
              </a:rPr>
              <a:t>W</a:t>
            </a:r>
            <a:endParaRPr lang="en-US" altLang="en-US" baseline="300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D2989F9-C695-4D89-691B-B602A0262F43}"/>
              </a:ext>
            </a:extLst>
          </p:cNvPr>
          <p:cNvSpPr>
            <a:spLocks noGrp="1" noChangeArrowheads="1"/>
          </p:cNvSpPr>
          <p:nvPr>
            <p:ph type="title"/>
          </p:nvPr>
        </p:nvSpPr>
        <p:spPr/>
        <p:txBody>
          <a:bodyPr/>
          <a:lstStyle/>
          <a:p>
            <a:r>
              <a:rPr lang="en-GB" altLang="en-US">
                <a:solidFill>
                  <a:schemeClr val="bg1"/>
                </a:solidFill>
              </a:rPr>
              <a:t>Biological Neural Nets</a:t>
            </a:r>
          </a:p>
        </p:txBody>
      </p:sp>
      <p:sp>
        <p:nvSpPr>
          <p:cNvPr id="18435" name="Rectangle 3">
            <a:extLst>
              <a:ext uri="{FF2B5EF4-FFF2-40B4-BE49-F238E27FC236}">
                <a16:creationId xmlns:a16="http://schemas.microsoft.com/office/drawing/2014/main" id="{126AB0A5-D9E7-E0FD-1439-3256A042512D}"/>
              </a:ext>
            </a:extLst>
          </p:cNvPr>
          <p:cNvSpPr>
            <a:spLocks noGrp="1" noChangeArrowheads="1"/>
          </p:cNvSpPr>
          <p:nvPr>
            <p:ph type="body" idx="1"/>
          </p:nvPr>
        </p:nvSpPr>
        <p:spPr/>
        <p:txBody>
          <a:bodyPr/>
          <a:lstStyle/>
          <a:p>
            <a:r>
              <a:rPr lang="en-GB" altLang="en-US">
                <a:solidFill>
                  <a:schemeClr val="bg1"/>
                </a:solidFill>
              </a:rPr>
              <a:t>Pigeons as art experts </a:t>
            </a:r>
            <a:r>
              <a:rPr lang="en-GB" altLang="en-US" sz="2800">
                <a:solidFill>
                  <a:schemeClr val="bg1"/>
                </a:solidFill>
              </a:rPr>
              <a:t>(Watanabe </a:t>
            </a:r>
            <a:r>
              <a:rPr lang="en-GB" altLang="en-US" sz="2800" i="1">
                <a:solidFill>
                  <a:schemeClr val="bg1"/>
                </a:solidFill>
              </a:rPr>
              <a:t>et al.</a:t>
            </a:r>
            <a:r>
              <a:rPr lang="en-GB" altLang="en-US" sz="2800">
                <a:solidFill>
                  <a:schemeClr val="bg1"/>
                </a:solidFill>
              </a:rPr>
              <a:t> 1995)</a:t>
            </a:r>
          </a:p>
          <a:p>
            <a:pPr lvl="1"/>
            <a:r>
              <a:rPr lang="en-GB" altLang="en-US">
                <a:solidFill>
                  <a:schemeClr val="bg1"/>
                </a:solidFill>
              </a:rPr>
              <a:t>Experiment:</a:t>
            </a:r>
          </a:p>
          <a:p>
            <a:pPr lvl="2"/>
            <a:r>
              <a:rPr lang="en-GB" altLang="en-US">
                <a:solidFill>
                  <a:schemeClr val="bg1"/>
                </a:solidFill>
              </a:rPr>
              <a:t>Pigeon in Skinner box</a:t>
            </a:r>
          </a:p>
          <a:p>
            <a:pPr lvl="2"/>
            <a:r>
              <a:rPr lang="en-GB" altLang="en-US">
                <a:solidFill>
                  <a:schemeClr val="bg1"/>
                </a:solidFill>
              </a:rPr>
              <a:t>Present paintings of two different artists </a:t>
            </a:r>
          </a:p>
          <a:p>
            <a:pPr lvl="2"/>
            <a:r>
              <a:rPr lang="en-GB" altLang="en-US">
                <a:solidFill>
                  <a:schemeClr val="bg1"/>
                </a:solidFill>
              </a:rPr>
              <a:t>Reward for pecking when presented a particular artist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5AE2C3EC63FD428E0D80F0D99268FF" ma:contentTypeVersion="9" ma:contentTypeDescription="Create a new document." ma:contentTypeScope="" ma:versionID="b67991e59289bafe904e4dff230909e6">
  <xsd:schema xmlns:xsd="http://www.w3.org/2001/XMLSchema" xmlns:xs="http://www.w3.org/2001/XMLSchema" xmlns:p="http://schemas.microsoft.com/office/2006/metadata/properties" xmlns:ns2="bfdb8ac5-dfd7-4c7e-a666-06971957bf9d" xmlns:ns3="a6a13ba2-0f2f-43e5-9a55-17a15fbc674f" targetNamespace="http://schemas.microsoft.com/office/2006/metadata/properties" ma:root="true" ma:fieldsID="d79646f2e6f805db9f83d9051d24fa70" ns2:_="" ns3:_="">
    <xsd:import namespace="bfdb8ac5-dfd7-4c7e-a666-06971957bf9d"/>
    <xsd:import namespace="a6a13ba2-0f2f-43e5-9a55-17a15fbc674f"/>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db8ac5-dfd7-4c7e-a666-06971957b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6a13ba2-0f2f-43e5-9a55-17a15fbc674f"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5d4425ee-b5f8-4c17-91bc-75ca462f9792}" ma:internalName="TaxCatchAll" ma:showField="CatchAllData" ma:web="a6a13ba2-0f2f-43e5-9a55-17a15fbc67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0B200-CA17-499B-82EF-10DB9B25BA07}">
  <ds:schemaRefs>
    <ds:schemaRef ds:uri="http://schemas.microsoft.com/office/2006/metadata/longProperties"/>
  </ds:schemaRefs>
</ds:datastoreItem>
</file>

<file path=customXml/itemProps2.xml><?xml version="1.0" encoding="utf-8"?>
<ds:datastoreItem xmlns:ds="http://schemas.openxmlformats.org/officeDocument/2006/customXml" ds:itemID="{DDBEA198-E964-4658-B553-2307872AFAD1}">
  <ds:schemaRefs>
    <ds:schemaRef ds:uri="http://schemas.microsoft.com/sharepoint/v3/contenttype/forms"/>
  </ds:schemaRefs>
</ds:datastoreItem>
</file>

<file path=customXml/itemProps3.xml><?xml version="1.0" encoding="utf-8"?>
<ds:datastoreItem xmlns:ds="http://schemas.openxmlformats.org/officeDocument/2006/customXml" ds:itemID="{098A8EFF-1B2D-4CCF-A74B-E39622510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db8ac5-dfd7-4c7e-a666-06971957bf9d"/>
    <ds:schemaRef ds:uri="a6a13ba2-0f2f-43e5-9a55-17a15fbc6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382</TotalTime>
  <Words>774</Words>
  <Application>Microsoft Office PowerPoint</Application>
  <PresentationFormat>On-screen Show (4:3)</PresentationFormat>
  <Paragraphs>114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Biological Neural Nets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Iti Mathur</cp:lastModifiedBy>
  <cp:revision>17</cp:revision>
  <cp:lastPrinted>1601-01-01T00:00:00Z</cp:lastPrinted>
  <dcterms:created xsi:type="dcterms:W3CDTF">1601-01-01T00:00:00Z</dcterms:created>
  <dcterms:modified xsi:type="dcterms:W3CDTF">2022-05-05T06:05:23Z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MediaServiceImageTags">
    <vt:lpwstr/>
  </property>
  <property fmtid="{D5CDD505-2E9C-101B-9397-08002B2CF9AE}" pid="4" name="lcf76f155ced4ddcb4097134ff3c332f">
    <vt:lpwstr/>
  </property>
  <property fmtid="{D5CDD505-2E9C-101B-9397-08002B2CF9AE}" pid="5" name="TaxCatchAll">
    <vt:lpwstr/>
  </property>
</Properties>
</file>