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320" r:id="rId12"/>
    <p:sldId id="32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D1A10-53DD-4AA8-A26F-3A3E90286318}" type="datetimeFigureOut">
              <a:rPr lang="en-IN" smtClean="0"/>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A0EAD-69E4-48D9-96A1-169416771A58}" type="slidenum">
              <a:rPr lang="en-IN" smtClean="0"/>
              <a:t>‹#›</a:t>
            </a:fld>
            <a:endParaRPr lang="en-IN"/>
          </a:p>
        </p:txBody>
      </p:sp>
    </p:spTree>
    <p:extLst>
      <p:ext uri="{BB962C8B-B14F-4D97-AF65-F5344CB8AC3E}">
        <p14:creationId xmlns:p14="http://schemas.microsoft.com/office/powerpoint/2010/main" val="228813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AU" sz="1000" b="1" dirty="0"/>
              <a:t>Also have “active attacks”</a:t>
            </a:r>
            <a:r>
              <a:rPr lang="en-AU" sz="1000" dirty="0"/>
              <a:t> which </a:t>
            </a:r>
            <a:r>
              <a:rPr lang="en-US" dirty="0">
                <a:latin typeface="Times-Roman" charset="0"/>
              </a:rPr>
              <a:t>attempt to alter system resources or affect their operation.</a:t>
            </a:r>
          </a:p>
          <a:p>
            <a:pPr>
              <a:lnSpc>
                <a:spcPct val="90000"/>
              </a:lnSpc>
            </a:pPr>
            <a:r>
              <a:rPr lang="en-US" dirty="0">
                <a:latin typeface="Times-Roman" charset="0"/>
              </a:rPr>
              <a:t>By </a:t>
            </a:r>
            <a:r>
              <a:rPr lang="en-AU" sz="1000" dirty="0"/>
              <a:t>modification of data stream to:</a:t>
            </a:r>
          </a:p>
          <a:p>
            <a:pPr lvl="1">
              <a:lnSpc>
                <a:spcPct val="90000"/>
              </a:lnSpc>
            </a:pPr>
            <a:r>
              <a:rPr lang="en-US" sz="1000" dirty="0"/>
              <a:t>+ masquerade of one entity as some other</a:t>
            </a:r>
            <a:endParaRPr lang="en-AU" sz="1000" dirty="0"/>
          </a:p>
          <a:p>
            <a:pPr lvl="1">
              <a:lnSpc>
                <a:spcPct val="90000"/>
              </a:lnSpc>
            </a:pPr>
            <a:r>
              <a:rPr lang="en-US" sz="1000" dirty="0"/>
              <a:t>+ replay </a:t>
            </a:r>
            <a:r>
              <a:rPr lang="en-US" sz="1000"/>
              <a:t>previous messages</a:t>
            </a:r>
            <a:endParaRPr lang="en-US" sz="1000" dirty="0"/>
          </a:p>
          <a:p>
            <a:pPr lvl="1">
              <a:lnSpc>
                <a:spcPct val="90000"/>
              </a:lnSpc>
            </a:pPr>
            <a:r>
              <a:rPr lang="en-US" sz="1000" dirty="0"/>
              <a:t>+ modify messages in transit</a:t>
            </a:r>
          </a:p>
          <a:p>
            <a:pPr lvl="1">
              <a:lnSpc>
                <a:spcPct val="90000"/>
              </a:lnSpc>
            </a:pPr>
            <a:r>
              <a:rPr lang="en-US" sz="1000" dirty="0"/>
              <a:t>+ denial of service</a:t>
            </a:r>
            <a:endParaRPr lang="en-US" dirty="0">
              <a:latin typeface="Times-Roman" charset="0"/>
            </a:endParaRPr>
          </a:p>
          <a:p>
            <a:pPr>
              <a:lnSpc>
                <a:spcPct val="90000"/>
              </a:lnSpc>
            </a:pPr>
            <a:r>
              <a:rPr lang="en-US" dirty="0">
                <a:latin typeface="Times-Roman"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a:t>
            </a:r>
            <a:r>
              <a:rPr lang="en-US" dirty="0" err="1">
                <a:latin typeface="Times-Roman" charset="0"/>
              </a:rPr>
              <a:t>physical,software,and</a:t>
            </a:r>
            <a:r>
              <a:rPr lang="en-US" dirty="0">
                <a:latin typeface="Times-Roman" charset="0"/>
              </a:rPr>
              <a:t> network vulnerabilities. Instead, the goal is to detect active attacks and to recover from any disruption or delays caused by them.</a:t>
            </a:r>
          </a:p>
          <a:p>
            <a:endParaRPr lang="en-IN" dirty="0"/>
          </a:p>
        </p:txBody>
      </p:sp>
      <p:sp>
        <p:nvSpPr>
          <p:cNvPr id="4" name="Slide Number Placeholder 3"/>
          <p:cNvSpPr>
            <a:spLocks noGrp="1"/>
          </p:cNvSpPr>
          <p:nvPr>
            <p:ph type="sldNum" sz="quarter" idx="10"/>
          </p:nvPr>
        </p:nvSpPr>
        <p:spPr/>
        <p:txBody>
          <a:bodyPr/>
          <a:lstStyle/>
          <a:p>
            <a:fld id="{0DF07E6D-8D41-4A3D-95D5-0804B97373AE}" type="slidenum">
              <a:rPr lang="en-AU" smtClean="0"/>
              <a:pPr/>
              <a:t>11</a:t>
            </a:fld>
            <a:endParaRPr lang="en-AU"/>
          </a:p>
        </p:txBody>
      </p:sp>
    </p:spTree>
    <p:extLst>
      <p:ext uri="{BB962C8B-B14F-4D97-AF65-F5344CB8AC3E}">
        <p14:creationId xmlns:p14="http://schemas.microsoft.com/office/powerpoint/2010/main" val="187163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95C5C9-164C-46B3-A87E-7660D39D3106}" type="datetime2">
              <a:rPr lang="en-US" smtClean="0"/>
              <a:t>Thursday, January 19,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32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Thursday, January 19,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8814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Thursday, January 19,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37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Thursday, January 19,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0888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Thursday, January 19,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93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Thursday, January 19,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136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Thursday, January 19,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5297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Thursday, January 19,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65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Thursday, January 19,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961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Thursday, January 19,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463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Thursday, January 19,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0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EA2CF1-0EB2-4673-802D-3371233E4A77}" type="datetime2">
              <a:rPr lang="en-US" smtClean="0"/>
              <a:t>Thursday, January 19, 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21B6DD-29C1-4FEA-923F-71EA1347694C}"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8298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5A0673-0043-4AED-9640-5CE79A113261}"/>
              </a:ext>
            </a:extLst>
          </p:cNvPr>
          <p:cNvSpPr>
            <a:spLocks noGrp="1"/>
          </p:cNvSpPr>
          <p:nvPr>
            <p:ph type="ctrTitle"/>
          </p:nvPr>
        </p:nvSpPr>
        <p:spPr/>
        <p:txBody>
          <a:bodyPr/>
          <a:lstStyle/>
          <a:p>
            <a:r>
              <a:rPr lang="en-US" dirty="0"/>
              <a:t>Security</a:t>
            </a:r>
            <a:endParaRPr lang="en-IN" dirty="0"/>
          </a:p>
        </p:txBody>
      </p:sp>
    </p:spTree>
    <p:extLst>
      <p:ext uri="{BB962C8B-B14F-4D97-AF65-F5344CB8AC3E}">
        <p14:creationId xmlns:p14="http://schemas.microsoft.com/office/powerpoint/2010/main" val="180137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43E4-AF85-4428-BDB7-B9C7E9E11A7A}"/>
              </a:ext>
            </a:extLst>
          </p:cNvPr>
          <p:cNvSpPr>
            <a:spLocks noGrp="1"/>
          </p:cNvSpPr>
          <p:nvPr>
            <p:ph type="title"/>
          </p:nvPr>
        </p:nvSpPr>
        <p:spPr/>
        <p:txBody>
          <a:bodyPr/>
          <a:lstStyle/>
          <a:p>
            <a:r>
              <a:rPr lang="en-US" dirty="0"/>
              <a:t>Security Attacks</a:t>
            </a:r>
            <a:endParaRPr lang="en-IN" dirty="0"/>
          </a:p>
        </p:txBody>
      </p:sp>
      <p:sp>
        <p:nvSpPr>
          <p:cNvPr id="3" name="Content Placeholder 2">
            <a:extLst>
              <a:ext uri="{FF2B5EF4-FFF2-40B4-BE49-F238E27FC236}">
                <a16:creationId xmlns:a16="http://schemas.microsoft.com/office/drawing/2014/main" id="{150021C6-D68A-4ABC-B59E-CE82A44D4311}"/>
              </a:ext>
            </a:extLst>
          </p:cNvPr>
          <p:cNvSpPr>
            <a:spLocks noGrp="1"/>
          </p:cNvSpPr>
          <p:nvPr>
            <p:ph idx="1"/>
          </p:nvPr>
        </p:nvSpPr>
        <p:spPr/>
        <p:txBody>
          <a:bodyPr/>
          <a:lstStyle/>
          <a:p>
            <a:pPr>
              <a:buFont typeface="Wingdings" panose="05000000000000000000" pitchFamily="2" charset="2"/>
              <a:buChar char="q"/>
            </a:pPr>
            <a:r>
              <a:rPr lang="en-US" dirty="0"/>
              <a:t>Security attacks can be defined as any action that compromises security of the </a:t>
            </a:r>
            <a:br>
              <a:rPr lang="en-US" dirty="0"/>
            </a:br>
            <a:r>
              <a:rPr lang="en-US" dirty="0"/>
              <a:t>  computer systems or the information.</a:t>
            </a:r>
          </a:p>
          <a:p>
            <a:pPr>
              <a:buFont typeface="Wingdings" panose="05000000000000000000" pitchFamily="2" charset="2"/>
              <a:buChar char="q"/>
            </a:pPr>
            <a:r>
              <a:rPr lang="en-US" dirty="0"/>
              <a:t>Passive attack: attacker tries to learn something from the data or to make use of  </a:t>
            </a:r>
            <a:br>
              <a:rPr lang="en-US" dirty="0"/>
            </a:br>
            <a:r>
              <a:rPr lang="en-US" dirty="0"/>
              <a:t>  information from the system. </a:t>
            </a:r>
          </a:p>
          <a:p>
            <a:pPr>
              <a:buFont typeface="Wingdings" panose="05000000000000000000" pitchFamily="2" charset="2"/>
              <a:buChar char="q"/>
            </a:pPr>
            <a:r>
              <a:rPr lang="en-US" dirty="0"/>
              <a:t>Eavesdropping means unauthorized listening of the private communication of others </a:t>
            </a:r>
            <a:br>
              <a:rPr lang="en-US" dirty="0"/>
            </a:br>
            <a:r>
              <a:rPr lang="en-US" dirty="0"/>
              <a:t>  without their consent. </a:t>
            </a:r>
          </a:p>
          <a:p>
            <a:pPr>
              <a:buFont typeface="Wingdings" panose="05000000000000000000" pitchFamily="2" charset="2"/>
              <a:buChar char="q"/>
            </a:pPr>
            <a:r>
              <a:rPr lang="en-US" dirty="0"/>
              <a:t>Types: Release of message contents and traffic analysis</a:t>
            </a:r>
          </a:p>
          <a:p>
            <a:pPr>
              <a:buFont typeface="Wingdings" panose="05000000000000000000" pitchFamily="2" charset="2"/>
              <a:buChar char="q"/>
            </a:pPr>
            <a:r>
              <a:rPr lang="en-US" dirty="0"/>
              <a:t>Active attack: attacker attempts to alter, change or modify the data or information.</a:t>
            </a:r>
          </a:p>
          <a:p>
            <a:pPr>
              <a:buFont typeface="Wingdings" panose="05000000000000000000" pitchFamily="2" charset="2"/>
              <a:buChar char="q"/>
            </a:pPr>
            <a:r>
              <a:rPr lang="en-US" dirty="0"/>
              <a:t>Types: Masquerade, message reply, message modification, denial of service</a:t>
            </a:r>
          </a:p>
          <a:p>
            <a:endParaRPr lang="en-IN" dirty="0"/>
          </a:p>
        </p:txBody>
      </p:sp>
    </p:spTree>
    <p:extLst>
      <p:ext uri="{BB962C8B-B14F-4D97-AF65-F5344CB8AC3E}">
        <p14:creationId xmlns:p14="http://schemas.microsoft.com/office/powerpoint/2010/main" val="311282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0025" y="692697"/>
            <a:ext cx="4270336" cy="584775"/>
          </a:xfrm>
          <a:prstGeom prst="rect">
            <a:avLst/>
          </a:prstGeom>
          <a:noFill/>
        </p:spPr>
        <p:txBody>
          <a:bodyPr wrap="none" lIns="91440" tIns="45720" rIns="91440" bIns="45720">
            <a:spAutoFit/>
          </a:bodyPr>
          <a:lstStyle/>
          <a:p>
            <a:pPr algn="ctr"/>
            <a:r>
              <a:rPr lang="en-US" sz="3200" b="1" dirty="0">
                <a:ln w="1905"/>
                <a:gradFill>
                  <a:gsLst>
                    <a:gs pos="0">
                      <a:srgbClr val="730E00">
                        <a:shade val="20000"/>
                        <a:satMod val="200000"/>
                      </a:srgbClr>
                    </a:gs>
                    <a:gs pos="78000">
                      <a:srgbClr val="730E00">
                        <a:tint val="90000"/>
                        <a:shade val="89000"/>
                        <a:satMod val="220000"/>
                      </a:srgbClr>
                    </a:gs>
                    <a:gs pos="100000">
                      <a:srgbClr val="730E00">
                        <a:tint val="12000"/>
                        <a:satMod val="255000"/>
                      </a:srgbClr>
                    </a:gs>
                  </a:gsLst>
                  <a:lin ang="5400000"/>
                </a:gradFill>
                <a:effectLst>
                  <a:innerShdw blurRad="69850" dist="43180" dir="5400000">
                    <a:srgbClr val="000000">
                      <a:alpha val="65000"/>
                    </a:srgbClr>
                  </a:innerShdw>
                </a:effectLst>
                <a:latin typeface="Times New Roman"/>
              </a:rPr>
              <a:t>Types of Active Attacks</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600" y="1268761"/>
            <a:ext cx="7124700" cy="242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495600" y="3861048"/>
            <a:ext cx="7128792" cy="2606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88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762001"/>
            <a:ext cx="6777317" cy="5070629"/>
          </a:xfrm>
        </p:spPr>
        <p:txBody>
          <a:bodyPr/>
          <a:lstStyle/>
          <a:p>
            <a:endParaRPr lang="en-US" dirty="0"/>
          </a:p>
          <a:p>
            <a:endParaRPr lang="en-US" dirty="0"/>
          </a:p>
          <a:p>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489" y="990602"/>
            <a:ext cx="7439025" cy="251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584" y="3573016"/>
            <a:ext cx="7488832" cy="2450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223792" y="6309320"/>
            <a:ext cx="3816424" cy="369332"/>
          </a:xfrm>
          <a:prstGeom prst="rect">
            <a:avLst/>
          </a:prstGeom>
        </p:spPr>
        <p:txBody>
          <a:bodyPr wrap="square">
            <a:spAutoFit/>
          </a:bodyPr>
          <a:lstStyle/>
          <a:p>
            <a:pPr algn="ctr"/>
            <a:r>
              <a:rPr lang="en-US" b="1" dirty="0">
                <a:ln w="1905"/>
                <a:gradFill>
                  <a:gsLst>
                    <a:gs pos="0">
                      <a:srgbClr val="730E00">
                        <a:shade val="20000"/>
                        <a:satMod val="200000"/>
                      </a:srgbClr>
                    </a:gs>
                    <a:gs pos="78000">
                      <a:srgbClr val="730E00">
                        <a:tint val="90000"/>
                        <a:shade val="89000"/>
                        <a:satMod val="220000"/>
                      </a:srgbClr>
                    </a:gs>
                    <a:gs pos="100000">
                      <a:srgbClr val="730E00">
                        <a:tint val="12000"/>
                        <a:satMod val="255000"/>
                      </a:srgbClr>
                    </a:gs>
                  </a:gsLst>
                  <a:lin ang="5400000"/>
                </a:gradFill>
                <a:effectLst>
                  <a:innerShdw blurRad="69850" dist="43180" dir="5400000">
                    <a:srgbClr val="000000">
                      <a:alpha val="65000"/>
                    </a:srgbClr>
                  </a:innerShdw>
                </a:effectLst>
                <a:latin typeface="Times New Roman"/>
              </a:rPr>
              <a:t>Types of Active Attacks</a:t>
            </a:r>
          </a:p>
        </p:txBody>
      </p:sp>
    </p:spTree>
    <p:extLst>
      <p:ext uri="{BB962C8B-B14F-4D97-AF65-F5344CB8AC3E}">
        <p14:creationId xmlns:p14="http://schemas.microsoft.com/office/powerpoint/2010/main" val="351587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7F8F-D3EA-42DE-B558-A5494138B5B4}"/>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65BCDA9D-D62C-43A8-9382-22DFB8C3A604}"/>
              </a:ext>
            </a:extLst>
          </p:cNvPr>
          <p:cNvSpPr>
            <a:spLocks noGrp="1"/>
          </p:cNvSpPr>
          <p:nvPr>
            <p:ph idx="1"/>
          </p:nvPr>
        </p:nvSpPr>
        <p:spPr/>
        <p:txBody>
          <a:bodyPr/>
          <a:lstStyle/>
          <a:p>
            <a:pPr algn="just"/>
            <a:r>
              <a:rPr lang="en-US" dirty="0"/>
              <a:t>Information security field includes not only the security of information but it covers the security of all infrastructures related to computer system and internet.</a:t>
            </a:r>
          </a:p>
          <a:p>
            <a:pPr algn="just"/>
            <a:r>
              <a:rPr lang="en-US" b="1" i="1" dirty="0"/>
              <a:t>Definition</a:t>
            </a:r>
            <a:r>
              <a:rPr lang="en-US" dirty="0"/>
              <a:t>: The protection afforded to an automated information system in order to attain the applicable objectives of preserving the confidentiality, integrity and availability of information system resources (includes hardware, software, firmware, information/data, and telecommunications).</a:t>
            </a:r>
            <a:endParaRPr lang="en-IN" dirty="0"/>
          </a:p>
        </p:txBody>
      </p:sp>
    </p:spTree>
    <p:extLst>
      <p:ext uri="{BB962C8B-B14F-4D97-AF65-F5344CB8AC3E}">
        <p14:creationId xmlns:p14="http://schemas.microsoft.com/office/powerpoint/2010/main" val="283470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5809-2A39-47A8-8B86-5AFC8E5B7081}"/>
              </a:ext>
            </a:extLst>
          </p:cNvPr>
          <p:cNvSpPr>
            <a:spLocks noGrp="1"/>
          </p:cNvSpPr>
          <p:nvPr>
            <p:ph type="title"/>
          </p:nvPr>
        </p:nvSpPr>
        <p:spPr/>
        <p:txBody>
          <a:bodyPr/>
          <a:lstStyle/>
          <a:p>
            <a:r>
              <a:rPr lang="en-US" b="1" dirty="0"/>
              <a:t>Security Components</a:t>
            </a:r>
            <a:endParaRPr lang="en-IN" b="1" dirty="0"/>
          </a:p>
        </p:txBody>
      </p:sp>
      <p:sp>
        <p:nvSpPr>
          <p:cNvPr id="3" name="Content Placeholder 2">
            <a:extLst>
              <a:ext uri="{FF2B5EF4-FFF2-40B4-BE49-F238E27FC236}">
                <a16:creationId xmlns:a16="http://schemas.microsoft.com/office/drawing/2014/main" id="{7C001491-BDE7-4B83-A5DD-3AD87C9D48FE}"/>
              </a:ext>
            </a:extLst>
          </p:cNvPr>
          <p:cNvSpPr>
            <a:spLocks noGrp="1"/>
          </p:cNvSpPr>
          <p:nvPr>
            <p:ph idx="1"/>
          </p:nvPr>
        </p:nvSpPr>
        <p:spPr>
          <a:xfrm>
            <a:off x="838200" y="1537252"/>
            <a:ext cx="10515600" cy="4955623"/>
          </a:xfrm>
        </p:spPr>
        <p:txBody>
          <a:bodyPr>
            <a:normAutofit fontScale="92500" lnSpcReduction="10000"/>
          </a:bodyPr>
          <a:lstStyle/>
          <a:p>
            <a:pPr marL="0" indent="0">
              <a:buNone/>
            </a:pPr>
            <a:r>
              <a:rPr lang="en-US" b="1" i="1" dirty="0"/>
              <a:t>CIA Triad</a:t>
            </a:r>
          </a:p>
          <a:p>
            <a:pPr marL="0" indent="0">
              <a:buNone/>
            </a:pPr>
            <a:endParaRPr lang="en-US" b="1" i="1" dirty="0"/>
          </a:p>
          <a:p>
            <a:pPr>
              <a:buFont typeface="Wingdings" panose="05000000000000000000" pitchFamily="2" charset="2"/>
              <a:buChar char="Ø"/>
            </a:pPr>
            <a:r>
              <a:rPr lang="en-US" dirty="0"/>
              <a:t> Confidentiality: Protection of data from unauthorized individuals</a:t>
            </a:r>
          </a:p>
          <a:p>
            <a:pPr marL="0" indent="0">
              <a:buNone/>
            </a:pPr>
            <a:r>
              <a:rPr lang="en-US" dirty="0"/>
              <a:t>     (Encryption) </a:t>
            </a:r>
          </a:p>
          <a:p>
            <a:pPr>
              <a:buFont typeface="Wingdings" panose="05000000000000000000" pitchFamily="2" charset="2"/>
              <a:buChar char="Ø"/>
            </a:pPr>
            <a:r>
              <a:rPr lang="en-US" dirty="0"/>
              <a:t> Integrity: Assurance that data received are exactly as sent by an  </a:t>
            </a:r>
            <a:br>
              <a:rPr lang="en-US" dirty="0"/>
            </a:br>
            <a:r>
              <a:rPr lang="en-US" dirty="0"/>
              <a:t>  authorized sender.</a:t>
            </a:r>
          </a:p>
          <a:p>
            <a:pPr marL="0" indent="0">
              <a:buNone/>
            </a:pPr>
            <a:r>
              <a:rPr lang="en-US" dirty="0"/>
              <a:t>     (Hashing)</a:t>
            </a:r>
          </a:p>
          <a:p>
            <a:pPr>
              <a:buFont typeface="Wingdings" panose="05000000000000000000" pitchFamily="2" charset="2"/>
              <a:buChar char="Ø"/>
            </a:pPr>
            <a:r>
              <a:rPr lang="en-US" dirty="0"/>
              <a:t> Availability: Assures that system works promptly and service is not denied to </a:t>
            </a:r>
            <a:br>
              <a:rPr lang="en-US" dirty="0"/>
            </a:br>
            <a:r>
              <a:rPr lang="en-US" dirty="0"/>
              <a:t> authorized users.</a:t>
            </a:r>
          </a:p>
          <a:p>
            <a:pPr marL="0" indent="0">
              <a:buNone/>
            </a:pPr>
            <a:r>
              <a:rPr lang="en-US" dirty="0"/>
              <a:t>    </a:t>
            </a:r>
          </a:p>
          <a:p>
            <a:pPr>
              <a:buFont typeface="Wingdings" panose="05000000000000000000" pitchFamily="2" charset="2"/>
              <a:buChar char="Ø"/>
            </a:pPr>
            <a:endParaRPr lang="en-US" dirty="0"/>
          </a:p>
          <a:p>
            <a:pPr marL="0" indent="0">
              <a:buNone/>
            </a:pPr>
            <a:r>
              <a:rPr lang="en-US" dirty="0"/>
              <a:t>       </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49637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57AD-D57B-40B8-9F1D-A91EF6EA3EB7}"/>
              </a:ext>
            </a:extLst>
          </p:cNvPr>
          <p:cNvSpPr>
            <a:spLocks noGrp="1"/>
          </p:cNvSpPr>
          <p:nvPr>
            <p:ph type="title"/>
          </p:nvPr>
        </p:nvSpPr>
        <p:spPr/>
        <p:txBody>
          <a:bodyPr/>
          <a:lstStyle/>
          <a:p>
            <a:r>
              <a:rPr lang="en-US" b="1" dirty="0"/>
              <a:t>Additional Security Components</a:t>
            </a:r>
            <a:endParaRPr lang="en-IN" b="1" dirty="0"/>
          </a:p>
        </p:txBody>
      </p:sp>
      <p:sp>
        <p:nvSpPr>
          <p:cNvPr id="3" name="Content Placeholder 2">
            <a:extLst>
              <a:ext uri="{FF2B5EF4-FFF2-40B4-BE49-F238E27FC236}">
                <a16:creationId xmlns:a16="http://schemas.microsoft.com/office/drawing/2014/main" id="{23AE101E-0D96-4131-91FE-1B301C42F623}"/>
              </a:ext>
            </a:extLst>
          </p:cNvPr>
          <p:cNvSpPr>
            <a:spLocks noGrp="1"/>
          </p:cNvSpPr>
          <p:nvPr>
            <p:ph idx="1"/>
          </p:nvPr>
        </p:nvSpPr>
        <p:spPr/>
        <p:txBody>
          <a:bodyPr/>
          <a:lstStyle/>
          <a:p>
            <a:pPr>
              <a:buFont typeface="Wingdings" panose="05000000000000000000" pitchFamily="2" charset="2"/>
              <a:buChar char="Ø"/>
            </a:pPr>
            <a:r>
              <a:rPr lang="en-US" dirty="0"/>
              <a:t>Authentication: The process of confirming or verifying that someone </a:t>
            </a:r>
          </a:p>
          <a:p>
            <a:pPr marL="0" indent="0">
              <a:buNone/>
            </a:pPr>
            <a:r>
              <a:rPr lang="en-US" dirty="0"/>
              <a:t>   is who he claim he is.</a:t>
            </a:r>
          </a:p>
          <a:p>
            <a:pPr marL="0" indent="0">
              <a:buNone/>
            </a:pPr>
            <a:r>
              <a:rPr lang="en-US" dirty="0"/>
              <a:t>   (Password) </a:t>
            </a:r>
          </a:p>
          <a:p>
            <a:pPr>
              <a:buFont typeface="Wingdings" panose="05000000000000000000" pitchFamily="2" charset="2"/>
              <a:buChar char="Ø"/>
            </a:pPr>
            <a:r>
              <a:rPr lang="en-US" dirty="0"/>
              <a:t>Non-Repudiation: Assurance against denial by one of the parties in  </a:t>
            </a:r>
            <a:br>
              <a:rPr lang="en-US" dirty="0"/>
            </a:br>
            <a:r>
              <a:rPr lang="en-US" dirty="0"/>
              <a:t> the communication.</a:t>
            </a:r>
          </a:p>
          <a:p>
            <a:pPr marL="0" indent="0">
              <a:buNone/>
            </a:pPr>
            <a:r>
              <a:rPr lang="en-US" dirty="0"/>
              <a:t>    (Digital Signature) </a:t>
            </a:r>
          </a:p>
          <a:p>
            <a:pPr>
              <a:buFont typeface="Wingdings" panose="05000000000000000000" pitchFamily="2" charset="2"/>
              <a:buChar char="Ø"/>
            </a:pPr>
            <a:r>
              <a:rPr lang="en-US" dirty="0"/>
              <a:t>Access Control: This ensures that privileged access is withdrawn  </a:t>
            </a:r>
            <a:br>
              <a:rPr lang="en-US" dirty="0"/>
            </a:br>
            <a:r>
              <a:rPr lang="en-US" dirty="0"/>
              <a:t> when privileges are revoked.</a:t>
            </a:r>
          </a:p>
          <a:p>
            <a:pPr marL="0" indent="0">
              <a:buNone/>
            </a:pP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51364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3E7-DC5A-4D9B-A2AF-A05F42201C55}"/>
              </a:ext>
            </a:extLst>
          </p:cNvPr>
          <p:cNvSpPr>
            <a:spLocks noGrp="1"/>
          </p:cNvSpPr>
          <p:nvPr>
            <p:ph type="title"/>
          </p:nvPr>
        </p:nvSpPr>
        <p:spPr/>
        <p:txBody>
          <a:bodyPr/>
          <a:lstStyle/>
          <a:p>
            <a:r>
              <a:rPr lang="en-US" b="1" dirty="0"/>
              <a:t>Cryptography, Computer Security and Network Security</a:t>
            </a:r>
            <a:endParaRPr lang="en-IN" b="1" dirty="0"/>
          </a:p>
        </p:txBody>
      </p:sp>
      <p:sp>
        <p:nvSpPr>
          <p:cNvPr id="3" name="Content Placeholder 2">
            <a:extLst>
              <a:ext uri="{FF2B5EF4-FFF2-40B4-BE49-F238E27FC236}">
                <a16:creationId xmlns:a16="http://schemas.microsoft.com/office/drawing/2014/main" id="{AB746A84-671D-4C16-953B-0EB7840D0EDF}"/>
              </a:ext>
            </a:extLst>
          </p:cNvPr>
          <p:cNvSpPr>
            <a:spLocks noGrp="1"/>
          </p:cNvSpPr>
          <p:nvPr>
            <p:ph idx="1"/>
          </p:nvPr>
        </p:nvSpPr>
        <p:spPr/>
        <p:txBody>
          <a:bodyPr/>
          <a:lstStyle/>
          <a:p>
            <a:r>
              <a:rPr lang="en-US" dirty="0"/>
              <a:t>Cryptography also called secret writing which is used to hide original message (plaintext, ciphertext, encryption, </a:t>
            </a:r>
            <a:r>
              <a:rPr lang="en-US" dirty="0" err="1"/>
              <a:t>Casear</a:t>
            </a:r>
            <a:r>
              <a:rPr lang="en-US" dirty="0"/>
              <a:t>, Vigenere)</a:t>
            </a:r>
          </a:p>
          <a:p>
            <a:endParaRPr lang="en-US" dirty="0"/>
          </a:p>
          <a:p>
            <a:r>
              <a:rPr lang="en-US" dirty="0"/>
              <a:t>Computer security includes the protection, prevention and detection of unauthorized use of computer systems as well as data stored in the computer.</a:t>
            </a:r>
          </a:p>
          <a:p>
            <a:pPr marL="0" indent="0">
              <a:buNone/>
            </a:pPr>
            <a:endParaRPr lang="en-US" dirty="0"/>
          </a:p>
          <a:p>
            <a:r>
              <a:rPr lang="en-US" dirty="0"/>
              <a:t>Network security means protection of data on the network during transmission.</a:t>
            </a:r>
            <a:endParaRPr lang="en-IN" dirty="0"/>
          </a:p>
        </p:txBody>
      </p:sp>
    </p:spTree>
    <p:extLst>
      <p:ext uri="{BB962C8B-B14F-4D97-AF65-F5344CB8AC3E}">
        <p14:creationId xmlns:p14="http://schemas.microsoft.com/office/powerpoint/2010/main" val="402105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ACE0-8438-4BAA-A2E4-B88F9455FB2F}"/>
              </a:ext>
            </a:extLst>
          </p:cNvPr>
          <p:cNvSpPr>
            <a:spLocks noGrp="1"/>
          </p:cNvSpPr>
          <p:nvPr>
            <p:ph type="title"/>
          </p:nvPr>
        </p:nvSpPr>
        <p:spPr/>
        <p:txBody>
          <a:bodyPr/>
          <a:lstStyle/>
          <a:p>
            <a:r>
              <a:rPr lang="en-US" dirty="0"/>
              <a:t>Steps for Better Security</a:t>
            </a:r>
            <a:endParaRPr lang="en-IN" dirty="0"/>
          </a:p>
        </p:txBody>
      </p:sp>
      <p:sp>
        <p:nvSpPr>
          <p:cNvPr id="3" name="Content Placeholder 2">
            <a:extLst>
              <a:ext uri="{FF2B5EF4-FFF2-40B4-BE49-F238E27FC236}">
                <a16:creationId xmlns:a16="http://schemas.microsoft.com/office/drawing/2014/main" id="{FACEBAEC-E536-458E-BF33-3EB8F92E0F32}"/>
              </a:ext>
            </a:extLst>
          </p:cNvPr>
          <p:cNvSpPr>
            <a:spLocks noGrp="1"/>
          </p:cNvSpPr>
          <p:nvPr>
            <p:ph idx="1"/>
          </p:nvPr>
        </p:nvSpPr>
        <p:spPr/>
        <p:txBody>
          <a:bodyPr/>
          <a:lstStyle/>
          <a:p>
            <a:r>
              <a:rPr lang="en-US" dirty="0"/>
              <a:t>Assets: Identify the important information which need to be protected.</a:t>
            </a:r>
          </a:p>
          <a:p>
            <a:r>
              <a:rPr lang="en-US" dirty="0"/>
              <a:t>Risks: Identify the threats, attacks, vulnerabilities and risks to the information.</a:t>
            </a:r>
          </a:p>
          <a:p>
            <a:r>
              <a:rPr lang="en-US" dirty="0"/>
              <a:t>Protections: To find out the solution for the protection of information.</a:t>
            </a:r>
          </a:p>
          <a:p>
            <a:r>
              <a:rPr lang="en-US" dirty="0"/>
              <a:t>Tools and techniques: Select the appropriate tools and techniques for the protection of information.</a:t>
            </a:r>
          </a:p>
          <a:p>
            <a:r>
              <a:rPr lang="en-US" dirty="0"/>
              <a:t>Priorities: Decide the order of the tools and techniques for the protection of information.</a:t>
            </a:r>
          </a:p>
          <a:p>
            <a:endParaRPr lang="en-IN" dirty="0"/>
          </a:p>
        </p:txBody>
      </p:sp>
    </p:spTree>
    <p:extLst>
      <p:ext uri="{BB962C8B-B14F-4D97-AF65-F5344CB8AC3E}">
        <p14:creationId xmlns:p14="http://schemas.microsoft.com/office/powerpoint/2010/main" val="413781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A2E0-B81E-4A90-8B13-9380F7D8FEB9}"/>
              </a:ext>
            </a:extLst>
          </p:cNvPr>
          <p:cNvSpPr>
            <a:spLocks noGrp="1"/>
          </p:cNvSpPr>
          <p:nvPr>
            <p:ph type="title"/>
          </p:nvPr>
        </p:nvSpPr>
        <p:spPr/>
        <p:txBody>
          <a:bodyPr/>
          <a:lstStyle/>
          <a:p>
            <a:r>
              <a:rPr lang="en-US" dirty="0"/>
              <a:t>Security Techniques</a:t>
            </a:r>
            <a:endParaRPr lang="en-IN" dirty="0"/>
          </a:p>
        </p:txBody>
      </p:sp>
      <p:sp>
        <p:nvSpPr>
          <p:cNvPr id="3" name="Content Placeholder 2">
            <a:extLst>
              <a:ext uri="{FF2B5EF4-FFF2-40B4-BE49-F238E27FC236}">
                <a16:creationId xmlns:a16="http://schemas.microsoft.com/office/drawing/2014/main" id="{8FA4D779-39C7-4993-9F70-C18E7D2CCE6E}"/>
              </a:ext>
            </a:extLst>
          </p:cNvPr>
          <p:cNvSpPr>
            <a:spLocks noGrp="1"/>
          </p:cNvSpPr>
          <p:nvPr>
            <p:ph idx="1"/>
          </p:nvPr>
        </p:nvSpPr>
        <p:spPr>
          <a:xfrm>
            <a:off x="1130145" y="1742660"/>
            <a:ext cx="9720073" cy="4023360"/>
          </a:xfrm>
        </p:spPr>
        <p:txBody>
          <a:bodyPr>
            <a:normAutofit lnSpcReduction="10000"/>
          </a:bodyPr>
          <a:lstStyle/>
          <a:p>
            <a:pPr>
              <a:buFont typeface="Wingdings" panose="05000000000000000000" pitchFamily="2" charset="2"/>
              <a:buChar char="Ø"/>
            </a:pPr>
            <a:r>
              <a:rPr lang="en-US" dirty="0"/>
              <a:t>Series of confidence  </a:t>
            </a:r>
          </a:p>
          <a:p>
            <a:pPr>
              <a:buFont typeface="Wingdings" panose="05000000000000000000" pitchFamily="2" charset="2"/>
              <a:buChar char="Ø"/>
            </a:pPr>
            <a:r>
              <a:rPr lang="en-US" dirty="0"/>
              <a:t>Access control    </a:t>
            </a:r>
          </a:p>
          <a:p>
            <a:pPr>
              <a:buFont typeface="Wingdings" panose="05000000000000000000" pitchFamily="2" charset="2"/>
              <a:buChar char="Ø"/>
            </a:pPr>
            <a:r>
              <a:rPr lang="en-US" dirty="0"/>
              <a:t>Ability to detect unpatched known flaws</a:t>
            </a:r>
          </a:p>
          <a:p>
            <a:pPr>
              <a:buFont typeface="Wingdings" panose="05000000000000000000" pitchFamily="2" charset="2"/>
              <a:buChar char="Ø"/>
            </a:pPr>
            <a:r>
              <a:rPr lang="en-US" dirty="0"/>
              <a:t>Backup of data</a:t>
            </a:r>
          </a:p>
          <a:p>
            <a:pPr>
              <a:buFont typeface="Wingdings" panose="05000000000000000000" pitchFamily="2" charset="2"/>
              <a:buChar char="Ø"/>
            </a:pPr>
            <a:r>
              <a:rPr lang="en-US" dirty="0"/>
              <a:t>Antivirus software</a:t>
            </a:r>
          </a:p>
          <a:p>
            <a:pPr>
              <a:buFont typeface="Wingdings" panose="05000000000000000000" pitchFamily="2" charset="2"/>
              <a:buChar char="Ø"/>
            </a:pPr>
            <a:r>
              <a:rPr lang="en-US" dirty="0"/>
              <a:t>Firewalls</a:t>
            </a:r>
          </a:p>
          <a:p>
            <a:pPr>
              <a:buFont typeface="Wingdings" panose="05000000000000000000" pitchFamily="2" charset="2"/>
              <a:buChar char="Ø"/>
            </a:pPr>
            <a:r>
              <a:rPr lang="en-US" dirty="0"/>
              <a:t>Encryption</a:t>
            </a:r>
          </a:p>
          <a:p>
            <a:pPr>
              <a:buFont typeface="Wingdings" panose="05000000000000000000" pitchFamily="2" charset="2"/>
              <a:buChar char="Ø"/>
            </a:pPr>
            <a:r>
              <a:rPr lang="en-US" dirty="0"/>
              <a:t>Intrusion-detection systems (IDS)</a:t>
            </a:r>
          </a:p>
          <a:p>
            <a:pPr>
              <a:buFont typeface="Wingdings" panose="05000000000000000000" pitchFamily="2" charset="2"/>
              <a:buChar char="Ø"/>
            </a:pPr>
            <a:r>
              <a:rPr lang="en-US" dirty="0"/>
              <a:t>Information security awareness</a:t>
            </a:r>
          </a:p>
        </p:txBody>
      </p:sp>
    </p:spTree>
    <p:extLst>
      <p:ext uri="{BB962C8B-B14F-4D97-AF65-F5344CB8AC3E}">
        <p14:creationId xmlns:p14="http://schemas.microsoft.com/office/powerpoint/2010/main" val="319580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65BC-C211-4A29-BA6E-40D9AF29DEA6}"/>
              </a:ext>
            </a:extLst>
          </p:cNvPr>
          <p:cNvSpPr>
            <a:spLocks noGrp="1"/>
          </p:cNvSpPr>
          <p:nvPr>
            <p:ph type="title"/>
          </p:nvPr>
        </p:nvSpPr>
        <p:spPr/>
        <p:txBody>
          <a:bodyPr/>
          <a:lstStyle/>
          <a:p>
            <a:r>
              <a:rPr lang="en-US" dirty="0"/>
              <a:t>Hacking</a:t>
            </a:r>
            <a:endParaRPr lang="en-IN" dirty="0"/>
          </a:p>
        </p:txBody>
      </p:sp>
      <p:sp>
        <p:nvSpPr>
          <p:cNvPr id="3" name="Content Placeholder 2">
            <a:extLst>
              <a:ext uri="{FF2B5EF4-FFF2-40B4-BE49-F238E27FC236}">
                <a16:creationId xmlns:a16="http://schemas.microsoft.com/office/drawing/2014/main" id="{A42F925A-E1D3-4BEE-BD95-5AF8BF789E92}"/>
              </a:ext>
            </a:extLst>
          </p:cNvPr>
          <p:cNvSpPr>
            <a:spLocks noGrp="1"/>
          </p:cNvSpPr>
          <p:nvPr>
            <p:ph idx="1"/>
          </p:nvPr>
        </p:nvSpPr>
        <p:spPr/>
        <p:txBody>
          <a:bodyPr/>
          <a:lstStyle/>
          <a:p>
            <a:pPr>
              <a:buFont typeface="Wingdings" panose="05000000000000000000" pitchFamily="2" charset="2"/>
              <a:buChar char="§"/>
            </a:pPr>
            <a:r>
              <a:rPr lang="en-US" dirty="0"/>
              <a:t>A hacker is a person or a group of persons who creates, deletes and/or modifies software or hardware of the computer.</a:t>
            </a:r>
          </a:p>
          <a:p>
            <a:pPr>
              <a:buFont typeface="Wingdings" panose="05000000000000000000" pitchFamily="2" charset="2"/>
              <a:buChar char="§"/>
            </a:pPr>
            <a:r>
              <a:rPr lang="en-US" dirty="0"/>
              <a:t>Hackers uses different tools to break the security of the computer system.</a:t>
            </a:r>
          </a:p>
          <a:p>
            <a:pPr>
              <a:buFont typeface="Wingdings" panose="05000000000000000000" pitchFamily="2" charset="2"/>
              <a:buChar char="§"/>
            </a:pPr>
            <a:r>
              <a:rPr lang="en-US" dirty="0"/>
              <a:t>Ethical hacking and unethical hacking</a:t>
            </a:r>
          </a:p>
          <a:p>
            <a:pPr marL="0" indent="0">
              <a:buNone/>
            </a:pPr>
            <a:endParaRPr lang="en-US" dirty="0"/>
          </a:p>
          <a:p>
            <a:endParaRPr lang="en-IN" dirty="0"/>
          </a:p>
        </p:txBody>
      </p:sp>
    </p:spTree>
    <p:extLst>
      <p:ext uri="{BB962C8B-B14F-4D97-AF65-F5344CB8AC3E}">
        <p14:creationId xmlns:p14="http://schemas.microsoft.com/office/powerpoint/2010/main" val="165089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25C7-CC00-46FE-AB32-C54364191AF6}"/>
              </a:ext>
            </a:extLst>
          </p:cNvPr>
          <p:cNvSpPr>
            <a:spLocks noGrp="1"/>
          </p:cNvSpPr>
          <p:nvPr>
            <p:ph type="title"/>
          </p:nvPr>
        </p:nvSpPr>
        <p:spPr/>
        <p:txBody>
          <a:bodyPr/>
          <a:lstStyle/>
          <a:p>
            <a:r>
              <a:rPr lang="en-US" dirty="0"/>
              <a:t>Types of Hackers</a:t>
            </a:r>
            <a:endParaRPr lang="en-IN" dirty="0"/>
          </a:p>
        </p:txBody>
      </p:sp>
      <p:sp>
        <p:nvSpPr>
          <p:cNvPr id="3" name="Content Placeholder 2">
            <a:extLst>
              <a:ext uri="{FF2B5EF4-FFF2-40B4-BE49-F238E27FC236}">
                <a16:creationId xmlns:a16="http://schemas.microsoft.com/office/drawing/2014/main" id="{F463669E-C6B8-4844-B66A-D184AE2AFBF7}"/>
              </a:ext>
            </a:extLst>
          </p:cNvPr>
          <p:cNvSpPr>
            <a:spLocks noGrp="1"/>
          </p:cNvSpPr>
          <p:nvPr>
            <p:ph idx="1"/>
          </p:nvPr>
        </p:nvSpPr>
        <p:spPr/>
        <p:txBody>
          <a:bodyPr/>
          <a:lstStyle/>
          <a:p>
            <a:pPr>
              <a:buFont typeface="Wingdings" panose="05000000000000000000" pitchFamily="2" charset="2"/>
              <a:buChar char="q"/>
            </a:pPr>
            <a:r>
              <a:rPr lang="en-US" dirty="0"/>
              <a:t> White hat (ethical hacker): Use knowledge for the best of the society</a:t>
            </a:r>
          </a:p>
          <a:p>
            <a:pPr>
              <a:buFont typeface="Wingdings" panose="05000000000000000000" pitchFamily="2" charset="2"/>
              <a:buChar char="q"/>
            </a:pPr>
            <a:r>
              <a:rPr lang="en-US" dirty="0"/>
              <a:t> Black hat (unethical hacker or cracker): break the security of the system for wicked </a:t>
            </a:r>
            <a:br>
              <a:rPr lang="en-US" dirty="0"/>
            </a:br>
            <a:r>
              <a:rPr lang="en-US" dirty="0"/>
              <a:t>   intention  </a:t>
            </a:r>
          </a:p>
          <a:p>
            <a:pPr>
              <a:buFont typeface="Wingdings" panose="05000000000000000000" pitchFamily="2" charset="2"/>
              <a:buChar char="q"/>
            </a:pPr>
            <a:r>
              <a:rPr lang="en-US" dirty="0"/>
              <a:t> Grey hat: combination of white hat and black hat </a:t>
            </a:r>
          </a:p>
          <a:p>
            <a:endParaRPr lang="en-IN" dirty="0"/>
          </a:p>
        </p:txBody>
      </p:sp>
    </p:spTree>
    <p:extLst>
      <p:ext uri="{BB962C8B-B14F-4D97-AF65-F5344CB8AC3E}">
        <p14:creationId xmlns:p14="http://schemas.microsoft.com/office/powerpoint/2010/main" val="3434289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193</TotalTime>
  <Words>688</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Courier New</vt:lpstr>
      <vt:lpstr>Times New Roman</vt:lpstr>
      <vt:lpstr>Times-Roman</vt:lpstr>
      <vt:lpstr>Tw Cen MT</vt:lpstr>
      <vt:lpstr>Tw Cen MT Condensed</vt:lpstr>
      <vt:lpstr>Wingdings</vt:lpstr>
      <vt:lpstr>Wingdings 3</vt:lpstr>
      <vt:lpstr>Integral</vt:lpstr>
      <vt:lpstr>Security</vt:lpstr>
      <vt:lpstr>Introduction</vt:lpstr>
      <vt:lpstr>Security Components</vt:lpstr>
      <vt:lpstr>Additional Security Components</vt:lpstr>
      <vt:lpstr>Cryptography, Computer Security and Network Security</vt:lpstr>
      <vt:lpstr>Steps for Better Security</vt:lpstr>
      <vt:lpstr>Security Techniques</vt:lpstr>
      <vt:lpstr>Hacking</vt:lpstr>
      <vt:lpstr>Types of Hackers</vt:lpstr>
      <vt:lpstr>Security Attacks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Ashish Jain</dc:creator>
  <cp:lastModifiedBy>Dr. Ashish Jain [MU - Jaipur]</cp:lastModifiedBy>
  <cp:revision>20</cp:revision>
  <dcterms:created xsi:type="dcterms:W3CDTF">2020-08-11T11:32:52Z</dcterms:created>
  <dcterms:modified xsi:type="dcterms:W3CDTF">2023-01-19T04:41:20Z</dcterms:modified>
</cp:coreProperties>
</file>