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326" r:id="rId2"/>
    <p:sldId id="328" r:id="rId3"/>
    <p:sldId id="330" r:id="rId4"/>
    <p:sldId id="260" r:id="rId5"/>
    <p:sldId id="263" r:id="rId6"/>
    <p:sldId id="265" r:id="rId7"/>
    <p:sldId id="329" r:id="rId8"/>
    <p:sldId id="269" r:id="rId9"/>
    <p:sldId id="271" r:id="rId10"/>
    <p:sldId id="274" r:id="rId11"/>
    <p:sldId id="27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40" autoAdjust="0"/>
  </p:normalViewPr>
  <p:slideViewPr>
    <p:cSldViewPr>
      <p:cViewPr varScale="1">
        <p:scale>
          <a:sx n="55" d="100"/>
          <a:sy n="55" d="100"/>
        </p:scale>
        <p:origin x="160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C0CBF9-69C1-490D-B864-C102A6206062}" type="datetimeFigureOut">
              <a:rPr lang="en-IN" smtClean="0"/>
              <a:t>09-01-2024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A7AA8-9AD1-49C3-89C7-E35432D38ED7}" type="slidenum">
              <a:rPr lang="en-IN" smtClean="0"/>
              <a:t>‹#›</a:t>
            </a:fld>
            <a:endParaRPr lang="en-IN"/>
          </a:p>
        </p:txBody>
      </p:sp>
    </p:spTree>
    <p:extLst>
      <p:ext uri="{BB962C8B-B14F-4D97-AF65-F5344CB8AC3E}">
        <p14:creationId xmlns:p14="http://schemas.microsoft.com/office/powerpoint/2010/main" val="421185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1A7AA8-9AD1-49C3-89C7-E35432D38ED7}" type="slidenum">
              <a:rPr lang="en-IN" smtClean="0"/>
              <a:t>2</a:t>
            </a:fld>
            <a:endParaRPr lang="en-IN"/>
          </a:p>
        </p:txBody>
      </p:sp>
    </p:spTree>
    <p:extLst>
      <p:ext uri="{BB962C8B-B14F-4D97-AF65-F5344CB8AC3E}">
        <p14:creationId xmlns:p14="http://schemas.microsoft.com/office/powerpoint/2010/main" val="378450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6102-9A14-4E07-892F-9B17C9B41466}" type="slidenum">
              <a:rPr lang="en-AU"/>
              <a:pPr/>
              <a:t>11</a:t>
            </a:fld>
            <a:endParaRPr lang="en-AU"/>
          </a:p>
        </p:txBody>
      </p:sp>
      <p:sp>
        <p:nvSpPr>
          <p:cNvPr id="117762" name="Rectangle 1026"/>
          <p:cNvSpPr>
            <a:spLocks noGrp="1" noRot="1" noChangeAspect="1" noChangeArrowheads="1" noTextEdit="1"/>
          </p:cNvSpPr>
          <p:nvPr>
            <p:ph type="sldImg"/>
          </p:nvPr>
        </p:nvSpPr>
        <p:spPr>
          <a:ln/>
        </p:spPr>
      </p:sp>
      <p:sp>
        <p:nvSpPr>
          <p:cNvPr id="117763" name="Rectangle 1027"/>
          <p:cNvSpPr>
            <a:spLocks noGrp="1" noChangeArrowheads="1"/>
          </p:cNvSpPr>
          <p:nvPr>
            <p:ph type="body" idx="1"/>
          </p:nvPr>
        </p:nvSpPr>
        <p:spPr/>
        <p:txBody>
          <a:bodyPr/>
          <a:lstStyle/>
          <a:p>
            <a:r>
              <a:rPr lang="en-US" dirty="0">
                <a:latin typeface="Times-Roman" charset="0"/>
              </a:rPr>
              <a:t>A brute-force attack involves trying every possible key until an intelligible translation of the </a:t>
            </a:r>
            <a:r>
              <a:rPr lang="en-US" dirty="0" err="1">
                <a:latin typeface="Times-Roman" charset="0"/>
              </a:rPr>
              <a:t>ciphertext</a:t>
            </a:r>
            <a:r>
              <a:rPr lang="en-US" dirty="0">
                <a:latin typeface="Times-Roman" charset="0"/>
              </a:rPr>
              <a:t> into plaintext is obtained. On average, half of all possible keys must be tried to achieve success. Stallings Table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187344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1A7AA8-9AD1-49C3-89C7-E35432D38ED7}" type="slidenum">
              <a:rPr lang="en-IN" smtClean="0"/>
              <a:t>3</a:t>
            </a:fld>
            <a:endParaRPr lang="en-IN"/>
          </a:p>
        </p:txBody>
      </p:sp>
    </p:spTree>
    <p:extLst>
      <p:ext uri="{BB962C8B-B14F-4D97-AF65-F5344CB8AC3E}">
        <p14:creationId xmlns:p14="http://schemas.microsoft.com/office/powerpoint/2010/main" val="98891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D0B1D-22AD-45BB-AE86-FF8D585B0382}" type="slidenum">
              <a:rPr lang="en-AU"/>
              <a:pPr/>
              <a:t>4</a:t>
            </a:fld>
            <a:endParaRPr lang="en-AU"/>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dirty="0">
                <a:latin typeface="Times-Roman"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p>
          <a:p>
            <a:r>
              <a:rPr lang="en-US" dirty="0"/>
              <a:t>Detail the five ingredients of the symmetric cipher model, shown in Stallings Figure 2.1:</a:t>
            </a:r>
          </a:p>
          <a:p>
            <a:pPr>
              <a:buFontTx/>
              <a:buChar char="-"/>
            </a:pPr>
            <a:r>
              <a:rPr lang="en-US" dirty="0"/>
              <a:t>plaintext - original message</a:t>
            </a:r>
          </a:p>
          <a:p>
            <a:pPr>
              <a:buFontTx/>
              <a:buChar char="-"/>
            </a:pPr>
            <a:r>
              <a:rPr lang="en-US" dirty="0"/>
              <a:t>encryption algorithm – performs substitutions/transformations on plaintext</a:t>
            </a:r>
          </a:p>
          <a:p>
            <a:pPr>
              <a:buFontTx/>
              <a:buChar char="-"/>
            </a:pPr>
            <a:r>
              <a:rPr lang="en-US" dirty="0"/>
              <a:t>secret key – control exact substitutions/transformations used in encryption algorithm</a:t>
            </a:r>
          </a:p>
          <a:p>
            <a:pPr>
              <a:buFontTx/>
              <a:buChar char="-"/>
            </a:pPr>
            <a:r>
              <a:rPr lang="en-US" dirty="0" err="1"/>
              <a:t>ciphertext</a:t>
            </a:r>
            <a:r>
              <a:rPr lang="en-US" dirty="0"/>
              <a:t> - scrambled message</a:t>
            </a:r>
          </a:p>
          <a:p>
            <a:pPr>
              <a:buFontTx/>
              <a:buChar char="-"/>
            </a:pPr>
            <a:r>
              <a:rPr lang="en-US" dirty="0"/>
              <a:t>decryption algorithm – inverse of encryption algorithm</a:t>
            </a:r>
            <a:endParaRPr lang="en-AU" dirty="0"/>
          </a:p>
          <a:p>
            <a:endParaRPr lang="en-AU" dirty="0"/>
          </a:p>
        </p:txBody>
      </p:sp>
    </p:spTree>
    <p:extLst>
      <p:ext uri="{BB962C8B-B14F-4D97-AF65-F5344CB8AC3E}">
        <p14:creationId xmlns:p14="http://schemas.microsoft.com/office/powerpoint/2010/main" val="403894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96EBB-B132-457C-B6F9-1785258D0FAD}" type="slidenum">
              <a:rPr lang="en-AU"/>
              <a:pPr/>
              <a:t>5</a:t>
            </a:fld>
            <a:endParaRPr lang="en-AU"/>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dirty="0">
                <a:latin typeface="Times-Roman" charset="0"/>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dirty="0"/>
              <a:t> It allows easy distribution of s/w and h/w implementations.</a:t>
            </a:r>
          </a:p>
          <a:p>
            <a:endParaRPr lang="en-AU" dirty="0"/>
          </a:p>
        </p:txBody>
      </p:sp>
    </p:spTree>
    <p:extLst>
      <p:ext uri="{BB962C8B-B14F-4D97-AF65-F5344CB8AC3E}">
        <p14:creationId xmlns:p14="http://schemas.microsoft.com/office/powerpoint/2010/main" val="408616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03280-06B3-4ABF-A86F-C377CDD6FAA3}" type="slidenum">
              <a:rPr lang="en-AU"/>
              <a:pPr/>
              <a:t>6</a:t>
            </a:fld>
            <a:endParaRPr lang="en-AU"/>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dirty="0">
                <a:latin typeface="Times-Roman" charset="0"/>
              </a:rPr>
              <a:t>Cryptographic systems can be characterized along these three independent dimensions. </a:t>
            </a:r>
          </a:p>
          <a:p>
            <a:r>
              <a:rPr lang="en-US" dirty="0">
                <a:latin typeface="Times-Roman" charset="0"/>
              </a:rPr>
              <a:t>Typically objective is to recover the key in use rather then simply to recover the plaintext of a single </a:t>
            </a:r>
            <a:r>
              <a:rPr lang="en-US" dirty="0" err="1">
                <a:latin typeface="Times-Roman" charset="0"/>
              </a:rPr>
              <a:t>ciphertext</a:t>
            </a:r>
            <a:r>
              <a:rPr lang="en-US" dirty="0">
                <a:latin typeface="Times-Roman" charset="0"/>
              </a:rPr>
              <a:t>.</a:t>
            </a:r>
          </a:p>
          <a:p>
            <a:r>
              <a:rPr lang="en-US" dirty="0">
                <a:latin typeface="Times-Roman" charset="0"/>
              </a:rPr>
              <a:t>There are two general approaches:</a:t>
            </a:r>
          </a:p>
          <a:p>
            <a:pPr>
              <a:buFontTx/>
              <a:buChar char="•"/>
            </a:pPr>
            <a:r>
              <a:rPr lang="en-US" dirty="0">
                <a:latin typeface="Times-Roman" charset="0"/>
              </a:rPr>
              <a:t>Cryptanalytic attacks rely on the nature of the algorithm plus perhaps some knowledge of the general characteristics of the plaintext or even some sample plaintext-</a:t>
            </a:r>
            <a:r>
              <a:rPr lang="en-US" dirty="0" err="1">
                <a:latin typeface="Times-Roman" charset="0"/>
              </a:rPr>
              <a:t>ciphertext</a:t>
            </a:r>
            <a:r>
              <a:rPr lang="en-US" dirty="0">
                <a:latin typeface="Times-Roman" charset="0"/>
              </a:rPr>
              <a:t> pairs.</a:t>
            </a:r>
          </a:p>
          <a:p>
            <a:pPr>
              <a:buFontTx/>
              <a:buChar char="•"/>
            </a:pPr>
            <a:r>
              <a:rPr lang="en-US" dirty="0">
                <a:latin typeface="Times-Roman" charset="0"/>
              </a:rPr>
              <a:t>Brute-force attacks</a:t>
            </a:r>
            <a:r>
              <a:rPr lang="en-US" dirty="0">
                <a:latin typeface="Helvetica" charset="0"/>
              </a:rPr>
              <a:t> </a:t>
            </a:r>
            <a:r>
              <a:rPr lang="en-US" dirty="0">
                <a:latin typeface="Times-Roman" charset="0"/>
              </a:rPr>
              <a:t>try every possible key on a piece of </a:t>
            </a:r>
            <a:r>
              <a:rPr lang="en-US" dirty="0" err="1">
                <a:latin typeface="Times-Roman" charset="0"/>
              </a:rPr>
              <a:t>ciphertext</a:t>
            </a:r>
            <a:r>
              <a:rPr lang="en-US" dirty="0">
                <a:latin typeface="Times-Roman" charset="0"/>
              </a:rPr>
              <a:t> until an intelligible translation into plaintext is obtained. On </a:t>
            </a:r>
            <a:r>
              <a:rPr lang="en-US" dirty="0" err="1">
                <a:latin typeface="Times-Roman" charset="0"/>
              </a:rPr>
              <a:t>average,half</a:t>
            </a:r>
            <a:r>
              <a:rPr lang="en-US" dirty="0">
                <a:latin typeface="Times-Roman" charset="0"/>
              </a:rPr>
              <a:t> of all possible keys must be tried to achieve success. </a:t>
            </a:r>
          </a:p>
          <a:p>
            <a:endParaRPr lang="en-US" dirty="0">
              <a:latin typeface="Times-Roman" charset="0"/>
            </a:endParaRPr>
          </a:p>
        </p:txBody>
      </p:sp>
    </p:spTree>
    <p:extLst>
      <p:ext uri="{BB962C8B-B14F-4D97-AF65-F5344CB8AC3E}">
        <p14:creationId xmlns:p14="http://schemas.microsoft.com/office/powerpoint/2010/main" val="299084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1D0B1D-22AD-45BB-AE86-FF8D585B0382}" type="slidenum">
              <a:rPr lang="en-AU"/>
              <a:pPr/>
              <a:t>7</a:t>
            </a:fld>
            <a:endParaRPr lang="en-AU"/>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dirty="0">
                <a:latin typeface="Times-Roman"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p>
          <a:p>
            <a:r>
              <a:rPr lang="en-US" dirty="0"/>
              <a:t>Detail the five ingredients of the symmetric cipher model, shown in Stallings Figure 2.1:</a:t>
            </a:r>
          </a:p>
          <a:p>
            <a:pPr>
              <a:buFontTx/>
              <a:buChar char="-"/>
            </a:pPr>
            <a:r>
              <a:rPr lang="en-US" dirty="0"/>
              <a:t>plaintext - original message</a:t>
            </a:r>
          </a:p>
          <a:p>
            <a:pPr>
              <a:buFontTx/>
              <a:buChar char="-"/>
            </a:pPr>
            <a:r>
              <a:rPr lang="en-US" dirty="0"/>
              <a:t>encryption algorithm – performs substitutions/transformations on plaintext</a:t>
            </a:r>
          </a:p>
          <a:p>
            <a:pPr>
              <a:buFontTx/>
              <a:buChar char="-"/>
            </a:pPr>
            <a:r>
              <a:rPr lang="en-US" dirty="0"/>
              <a:t>secret key – control exact substitutions/transformations used in encryption algorithm</a:t>
            </a:r>
          </a:p>
          <a:p>
            <a:pPr>
              <a:buFontTx/>
              <a:buChar char="-"/>
            </a:pPr>
            <a:r>
              <a:rPr lang="en-US" dirty="0" err="1"/>
              <a:t>ciphertext</a:t>
            </a:r>
            <a:r>
              <a:rPr lang="en-US" dirty="0"/>
              <a:t> - scrambled message</a:t>
            </a:r>
          </a:p>
          <a:p>
            <a:pPr>
              <a:buFontTx/>
              <a:buChar char="-"/>
            </a:pPr>
            <a:r>
              <a:rPr lang="en-US" dirty="0"/>
              <a:t>decryption algorithm – inverse of encryption algorithm</a:t>
            </a:r>
            <a:endParaRPr lang="en-AU" dirty="0"/>
          </a:p>
          <a:p>
            <a:endParaRPr lang="en-AU" dirty="0"/>
          </a:p>
        </p:txBody>
      </p:sp>
    </p:spTree>
    <p:extLst>
      <p:ext uri="{BB962C8B-B14F-4D97-AF65-F5344CB8AC3E}">
        <p14:creationId xmlns:p14="http://schemas.microsoft.com/office/powerpoint/2010/main" val="375139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E0067-9AE5-4E07-B51F-6F247C681993}" type="slidenum">
              <a:rPr lang="en-AU"/>
              <a:pPr/>
              <a:t>8</a:t>
            </a:fld>
            <a:endParaRPr lang="en-AU"/>
          </a:p>
        </p:txBody>
      </p:sp>
      <p:sp>
        <p:nvSpPr>
          <p:cNvPr id="1484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84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IN" sz="1200" b="0" i="0" u="none" strike="noStrike" kern="1200" baseline="0" dirty="0">
                <a:solidFill>
                  <a:schemeClr val="tx1"/>
                </a:solidFill>
                <a:latin typeface="+mn-lt"/>
                <a:ea typeface="+mn-ea"/>
                <a:cs typeface="+mn-cs"/>
              </a:rPr>
              <a:t>The ciphertext-only attack is the easiest to defend against because the opponent has the least amount of information to work with.</a:t>
            </a:r>
          </a:p>
          <a:p>
            <a:r>
              <a:rPr lang="en-IN" sz="1200" b="0" i="0" u="none" strike="noStrike" kern="1200" baseline="0" dirty="0">
                <a:solidFill>
                  <a:schemeClr val="tx1"/>
                </a:solidFill>
                <a:latin typeface="+mn-lt"/>
                <a:ea typeface="+mn-ea"/>
                <a:cs typeface="+mn-cs"/>
              </a:rPr>
              <a:t>All these are examples of </a:t>
            </a:r>
            <a:r>
              <a:rPr lang="en-IN" sz="1200" b="0" i="1" u="none" strike="noStrike" kern="1200" baseline="0" dirty="0">
                <a:solidFill>
                  <a:schemeClr val="tx1"/>
                </a:solidFill>
                <a:latin typeface="+mn-lt"/>
                <a:ea typeface="+mn-ea"/>
                <a:cs typeface="+mn-cs"/>
              </a:rPr>
              <a:t>known plaintext</a:t>
            </a:r>
            <a:r>
              <a:rPr lang="en-IN" sz="1200" b="0" i="0" u="none" strike="noStrike" kern="1200" baseline="0" dirty="0">
                <a:solidFill>
                  <a:schemeClr val="tx1"/>
                </a:solidFill>
                <a:latin typeface="+mn-lt"/>
                <a:ea typeface="+mn-ea"/>
                <a:cs typeface="+mn-cs"/>
              </a:rPr>
              <a:t>. With this knowledge, the analyst may be able to deduce the key on the basis of the way in which the known plaintext is</a:t>
            </a:r>
          </a:p>
          <a:p>
            <a:r>
              <a:rPr lang="en-IN" sz="1200" b="0" i="0" u="none" strike="noStrike" kern="1200" baseline="0" dirty="0">
                <a:solidFill>
                  <a:schemeClr val="tx1"/>
                </a:solidFill>
                <a:latin typeface="+mn-lt"/>
                <a:ea typeface="+mn-ea"/>
                <a:cs typeface="+mn-cs"/>
              </a:rPr>
              <a:t>transformed.</a:t>
            </a:r>
            <a:endParaRPr lang="en-US" dirty="0"/>
          </a:p>
        </p:txBody>
      </p:sp>
    </p:spTree>
    <p:extLst>
      <p:ext uri="{BB962C8B-B14F-4D97-AF65-F5344CB8AC3E}">
        <p14:creationId xmlns:p14="http://schemas.microsoft.com/office/powerpoint/2010/main" val="217222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8B624-F060-4671-9A7D-F0EA6B1B67C2}" type="slidenum">
              <a:rPr lang="en-AU"/>
              <a:pPr/>
              <a:t>9</a:t>
            </a:fld>
            <a:endParaRPr lang="en-AU"/>
          </a:p>
        </p:txBody>
      </p:sp>
      <p:sp>
        <p:nvSpPr>
          <p:cNvPr id="152578" name="Rectangle 2050"/>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2579" name="Rectangle 2051"/>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IN" sz="1200" b="0" i="0" u="none" strike="noStrike" kern="1200" baseline="0" dirty="0">
                <a:solidFill>
                  <a:schemeClr val="tx1"/>
                </a:solidFill>
                <a:latin typeface="+mn-lt"/>
                <a:ea typeface="+mn-ea"/>
                <a:cs typeface="+mn-cs"/>
              </a:rPr>
              <a:t>If the analyst is able somehow to get the source system to insert into the</a:t>
            </a:r>
          </a:p>
          <a:p>
            <a:r>
              <a:rPr lang="en-IN" sz="1200" b="0" i="0" u="none" strike="noStrike" kern="1200" baseline="0" dirty="0">
                <a:solidFill>
                  <a:schemeClr val="tx1"/>
                </a:solidFill>
                <a:latin typeface="+mn-lt"/>
                <a:ea typeface="+mn-ea"/>
                <a:cs typeface="+mn-cs"/>
              </a:rPr>
              <a:t>system a message chosen by the analyst, then a </a:t>
            </a:r>
            <a:r>
              <a:rPr lang="en-IN" sz="1200" b="0" i="1" u="none" strike="noStrike" kern="1200" baseline="0" dirty="0">
                <a:solidFill>
                  <a:schemeClr val="tx1"/>
                </a:solidFill>
                <a:latin typeface="+mn-lt"/>
                <a:ea typeface="+mn-ea"/>
                <a:cs typeface="+mn-cs"/>
              </a:rPr>
              <a:t>chosen-plaintext </a:t>
            </a:r>
            <a:r>
              <a:rPr lang="en-IN" sz="1200" b="0" i="0" u="none" strike="noStrike" kern="1200" baseline="0" dirty="0">
                <a:solidFill>
                  <a:schemeClr val="tx1"/>
                </a:solidFill>
                <a:latin typeface="+mn-lt"/>
                <a:ea typeface="+mn-ea"/>
                <a:cs typeface="+mn-cs"/>
              </a:rPr>
              <a:t>attack is possible.</a:t>
            </a:r>
          </a:p>
          <a:p>
            <a:r>
              <a:rPr lang="en-IN" sz="1200" b="0" i="0" u="none" strike="noStrike" kern="1200" baseline="0" dirty="0">
                <a:solidFill>
                  <a:schemeClr val="tx1"/>
                </a:solidFill>
                <a:latin typeface="+mn-lt"/>
                <a:ea typeface="+mn-ea"/>
                <a:cs typeface="+mn-cs"/>
              </a:rPr>
              <a:t>For example, if an entire accounting file is being transmitted, the opponent may know the placement of certain key words in the header of the file.</a:t>
            </a:r>
          </a:p>
          <a:p>
            <a:r>
              <a:rPr lang="en-IN" sz="1200" b="0" i="0" u="none" strike="noStrike" kern="1200" baseline="0" dirty="0">
                <a:solidFill>
                  <a:schemeClr val="tx1"/>
                </a:solidFill>
                <a:latin typeface="+mn-lt"/>
                <a:ea typeface="+mn-ea"/>
                <a:cs typeface="+mn-cs"/>
              </a:rPr>
              <a:t>As another example, the source code for a program developed by Corporation X might include a copyright statement in some standardized position.</a:t>
            </a:r>
            <a:endParaRPr lang="en-US" dirty="0"/>
          </a:p>
        </p:txBody>
      </p:sp>
    </p:spTree>
    <p:extLst>
      <p:ext uri="{BB962C8B-B14F-4D97-AF65-F5344CB8AC3E}">
        <p14:creationId xmlns:p14="http://schemas.microsoft.com/office/powerpoint/2010/main" val="284102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16096-1ED1-45B1-A300-003760905CD8}" type="slidenum">
              <a:rPr lang="en-AU"/>
              <a:pPr/>
              <a:t>10</a:t>
            </a:fld>
            <a:endParaRPr lang="en-AU"/>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dirty="0">
                <a:latin typeface="Times-Roman" charset="0"/>
              </a:rPr>
              <a:t>Two more definitions are worthy of note. An encryption scheme is unconditionally secure if the </a:t>
            </a:r>
            <a:r>
              <a:rPr lang="en-US" dirty="0" err="1">
                <a:latin typeface="Times-Roman" charset="0"/>
              </a:rPr>
              <a:t>ciphertext</a:t>
            </a:r>
            <a:r>
              <a:rPr lang="en-US" dirty="0">
                <a:latin typeface="Times-Roman" charset="0"/>
              </a:rPr>
              <a:t> generated by the scheme does not contain enough information to determine uniquely the corresponding plaintext, no matter how much </a:t>
            </a:r>
            <a:r>
              <a:rPr lang="en-US" dirty="0" err="1">
                <a:latin typeface="Times-Roman" charset="0"/>
              </a:rPr>
              <a:t>ciphertext</a:t>
            </a:r>
            <a:r>
              <a:rPr lang="en-US" dirty="0">
                <a:latin typeface="Times-Roman" charset="0"/>
              </a:rPr>
              <a:t> is available. An encryption scheme is said to be computationally secure if either the cost of breaking the cipher exceeds the value of the encrypted information, or the time required to break the cipher exceeds the useful lifetime of the information.</a:t>
            </a:r>
            <a:r>
              <a:rPr lang="en-AU" dirty="0"/>
              <a:t> Unconditional security would be nice, but the only known such cipher is the </a:t>
            </a:r>
            <a:r>
              <a:rPr lang="en-AU" b="1" dirty="0"/>
              <a:t>one-time pad</a:t>
            </a:r>
            <a:r>
              <a:rPr lang="en-AU" dirty="0"/>
              <a:t> (later). </a:t>
            </a:r>
          </a:p>
          <a:p>
            <a:r>
              <a:rPr lang="en-AU" dirty="0"/>
              <a:t>For all reasonable encryption algorithms, we have to assume computational security where it either takes too long, or is too expensive, to bother breaking the cipher. </a:t>
            </a:r>
          </a:p>
        </p:txBody>
      </p:sp>
    </p:spTree>
    <p:extLst>
      <p:ext uri="{BB962C8B-B14F-4D97-AF65-F5344CB8AC3E}">
        <p14:creationId xmlns:p14="http://schemas.microsoft.com/office/powerpoint/2010/main" val="24649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7AC13F6-5DDC-406D-B269-F1EB1B647495}" type="datetime1">
              <a:rPr lang="en-IN" smtClean="0"/>
              <a:t>09-01-2024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194E8A1-5D16-4694-89F4-D420D0DC763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37C56B-0810-44EA-A784-7747997C0317}" type="datetime1">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4E8A1-5D16-4694-89F4-D420D0DC763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BD279E-A93D-498D-A6DD-3F7A1CAF132C}" type="datetime1">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94E8A1-5D16-4694-89F4-D420D0DC763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4306682-ADAD-4D68-9D81-89B4A43E135A}" type="datetime1">
              <a:rPr lang="en-IN" smtClean="0"/>
              <a:t>09-01-2024</a:t>
            </a:fld>
            <a:endParaRPr lang="en-IN"/>
          </a:p>
        </p:txBody>
      </p:sp>
      <p:sp>
        <p:nvSpPr>
          <p:cNvPr id="9" name="Slide Number Placeholder 8"/>
          <p:cNvSpPr>
            <a:spLocks noGrp="1"/>
          </p:cNvSpPr>
          <p:nvPr>
            <p:ph type="sldNum" sz="quarter" idx="15"/>
          </p:nvPr>
        </p:nvSpPr>
        <p:spPr/>
        <p:txBody>
          <a:bodyPr rtlCol="0"/>
          <a:lstStyle/>
          <a:p>
            <a:fld id="{0194E8A1-5D16-4694-89F4-D420D0DC7636}"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EB04DC5-7106-46AA-840D-A328D27E0E67}" type="datetime1">
              <a:rPr lang="en-IN" smtClean="0"/>
              <a:t>09-01-2024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194E8A1-5D16-4694-89F4-D420D0DC763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FB28311-9B4C-4220-95A8-616046DBDC7D}" type="datetime1">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94E8A1-5D16-4694-89F4-D420D0DC7636}"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967DB5E-1F9D-4B9F-B0F7-7C2471CDCBB4}" type="datetime1">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94E8A1-5D16-4694-89F4-D420D0DC7636}"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EA1E78A-EA65-454F-9519-1B425796538F}" type="datetime1">
              <a:rPr lang="en-IN" smtClean="0"/>
              <a:t>09-01-2024</a:t>
            </a:fld>
            <a:endParaRPr lang="en-IN"/>
          </a:p>
        </p:txBody>
      </p:sp>
      <p:sp>
        <p:nvSpPr>
          <p:cNvPr id="7" name="Slide Number Placeholder 6"/>
          <p:cNvSpPr>
            <a:spLocks noGrp="1"/>
          </p:cNvSpPr>
          <p:nvPr>
            <p:ph type="sldNum" sz="quarter" idx="11"/>
          </p:nvPr>
        </p:nvSpPr>
        <p:spPr/>
        <p:txBody>
          <a:bodyPr rtlCol="0"/>
          <a:lstStyle/>
          <a:p>
            <a:fld id="{0194E8A1-5D16-4694-89F4-D420D0DC7636}"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5D98C-6459-4856-950D-4535102BF308}" type="datetime1">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94E8A1-5D16-4694-89F4-D420D0DC763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56E25FD-C974-47E3-8DBF-5EB77E0D2BF0}" type="datetime1">
              <a:rPr lang="en-IN" smtClean="0"/>
              <a:t>09-01-2024</a:t>
            </a:fld>
            <a:endParaRPr lang="en-IN"/>
          </a:p>
        </p:txBody>
      </p:sp>
      <p:sp>
        <p:nvSpPr>
          <p:cNvPr id="22" name="Slide Number Placeholder 21"/>
          <p:cNvSpPr>
            <a:spLocks noGrp="1"/>
          </p:cNvSpPr>
          <p:nvPr>
            <p:ph type="sldNum" sz="quarter" idx="15"/>
          </p:nvPr>
        </p:nvSpPr>
        <p:spPr/>
        <p:txBody>
          <a:bodyPr rtlCol="0"/>
          <a:lstStyle/>
          <a:p>
            <a:fld id="{0194E8A1-5D16-4694-89F4-D420D0DC7636}"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11B5252-4F95-4CBB-951E-C9EF243F86F1}" type="datetime1">
              <a:rPr lang="en-IN" smtClean="0"/>
              <a:t>09-01-2024</a:t>
            </a:fld>
            <a:endParaRPr lang="en-IN"/>
          </a:p>
        </p:txBody>
      </p:sp>
      <p:sp>
        <p:nvSpPr>
          <p:cNvPr id="18" name="Slide Number Placeholder 17"/>
          <p:cNvSpPr>
            <a:spLocks noGrp="1"/>
          </p:cNvSpPr>
          <p:nvPr>
            <p:ph type="sldNum" sz="quarter" idx="11"/>
          </p:nvPr>
        </p:nvSpPr>
        <p:spPr/>
        <p:txBody>
          <a:bodyPr rtlCol="0"/>
          <a:lstStyle/>
          <a:p>
            <a:fld id="{0194E8A1-5D16-4694-89F4-D420D0DC7636}"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7ADD9AD-ED1B-4167-9F8D-83D2A4051AB2}" type="datetime1">
              <a:rPr lang="en-IN" smtClean="0"/>
              <a:t>09-01-2024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194E8A1-5D16-4694-89F4-D420D0DC763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0457" y="260648"/>
            <a:ext cx="7467600" cy="648072"/>
          </a:xfrm>
        </p:spPr>
        <p:txBody>
          <a:bodyPr>
            <a:normAutofit fontScale="90000"/>
          </a:bodyPr>
          <a:lstStyle/>
          <a:p>
            <a:r>
              <a:rPr lang="en-AU" sz="4400" b="1" kern="0" dirty="0">
                <a:solidFill>
                  <a:srgbClr val="D9D9FF"/>
                </a:solidFill>
                <a:effectLst>
                  <a:outerShdw blurRad="38100" dist="38100" dir="2700000" algn="tl">
                    <a:srgbClr val="000000"/>
                  </a:outerShdw>
                </a:effectLst>
                <a:latin typeface="Arial"/>
              </a:rPr>
              <a:t>Overview</a:t>
            </a:r>
            <a:endParaRPr lang="en-IN" dirty="0"/>
          </a:p>
        </p:txBody>
      </p:sp>
      <p:sp>
        <p:nvSpPr>
          <p:cNvPr id="2" name="Content Placeholder 1"/>
          <p:cNvSpPr>
            <a:spLocks noGrp="1"/>
          </p:cNvSpPr>
          <p:nvPr>
            <p:ph sz="quarter" idx="1"/>
          </p:nvPr>
        </p:nvSpPr>
        <p:spPr>
          <a:xfrm>
            <a:off x="450457" y="1273875"/>
            <a:ext cx="6203032" cy="5401394"/>
          </a:xfrm>
        </p:spPr>
        <p:txBody>
          <a:bodyPr>
            <a:normAutofit/>
          </a:bodyPr>
          <a:lstStyle/>
          <a:p>
            <a:r>
              <a:rPr lang="en-IN" dirty="0">
                <a:latin typeface="Bell MT" pitchFamily="18" charset="0"/>
              </a:rPr>
              <a:t>Basic Terminologies related to cryptography and cryptanalysis</a:t>
            </a:r>
          </a:p>
          <a:p>
            <a:endParaRPr lang="en-IN" dirty="0">
              <a:latin typeface="Bell MT" pitchFamily="18" charset="0"/>
            </a:endParaRPr>
          </a:p>
          <a:p>
            <a:r>
              <a:rPr lang="en-IN" dirty="0">
                <a:latin typeface="Bell MT" pitchFamily="18" charset="0"/>
              </a:rPr>
              <a:t>Symmetric Encryption and Requirements</a:t>
            </a:r>
          </a:p>
          <a:p>
            <a:endParaRPr lang="en-IN" dirty="0">
              <a:latin typeface="Bell MT" pitchFamily="18" charset="0"/>
            </a:endParaRPr>
          </a:p>
          <a:p>
            <a:r>
              <a:rPr lang="en-IN" dirty="0">
                <a:latin typeface="Bell MT" pitchFamily="18" charset="0"/>
              </a:rPr>
              <a:t>Cryptography and Cryptanalysis</a:t>
            </a:r>
          </a:p>
          <a:p>
            <a:endParaRPr lang="en-IN" dirty="0">
              <a:latin typeface="Bell MT" pitchFamily="18" charset="0"/>
            </a:endParaRPr>
          </a:p>
          <a:p>
            <a:r>
              <a:rPr lang="en-IN" dirty="0">
                <a:latin typeface="Bell MT" pitchFamily="18" charset="0"/>
              </a:rPr>
              <a:t>Mode of Cryptanalytic Attacks</a:t>
            </a:r>
          </a:p>
          <a:p>
            <a:endParaRPr lang="en-IN" dirty="0">
              <a:latin typeface="Bell MT" pitchFamily="18" charset="0"/>
            </a:endParaRPr>
          </a:p>
          <a:p>
            <a:r>
              <a:rPr lang="en-IN" dirty="0">
                <a:latin typeface="Bell MT" pitchFamily="18" charset="0"/>
              </a:rPr>
              <a:t>Brute Force Attack</a:t>
            </a:r>
          </a:p>
        </p:txBody>
      </p:sp>
      <p:sp>
        <p:nvSpPr>
          <p:cNvPr id="4" name="Date Placeholder 3"/>
          <p:cNvSpPr>
            <a:spLocks noGrp="1"/>
          </p:cNvSpPr>
          <p:nvPr>
            <p:ph type="dt" sz="half" idx="14"/>
          </p:nvPr>
        </p:nvSpPr>
        <p:spPr/>
        <p:txBody>
          <a:bodyPr/>
          <a:lstStyle/>
          <a:p>
            <a:fld id="{B8A0292D-E159-44CE-A2CD-85A200773424}" type="datetime1">
              <a:rPr lang="en-IN" smtClean="0"/>
              <a:t>09-01-2024</a:t>
            </a:fld>
            <a:endParaRPr lang="en-IN" dirty="0"/>
          </a:p>
        </p:txBody>
      </p:sp>
      <p:sp>
        <p:nvSpPr>
          <p:cNvPr id="5" name="Slide Number Placeholder 4"/>
          <p:cNvSpPr>
            <a:spLocks noGrp="1"/>
          </p:cNvSpPr>
          <p:nvPr>
            <p:ph type="sldNum" sz="quarter" idx="15"/>
          </p:nvPr>
        </p:nvSpPr>
        <p:spPr/>
        <p:txBody>
          <a:bodyPr/>
          <a:lstStyle/>
          <a:p>
            <a:fld id="{0194E8A1-5D16-4694-89F4-D420D0DC7636}" type="slidenum">
              <a:rPr lang="en-IN" smtClean="0"/>
              <a:t>1</a:t>
            </a:fld>
            <a:endParaRPr lang="en-IN"/>
          </a:p>
        </p:txBody>
      </p:sp>
    </p:spTree>
    <p:extLst>
      <p:ext uri="{BB962C8B-B14F-4D97-AF65-F5344CB8AC3E}">
        <p14:creationId xmlns:p14="http://schemas.microsoft.com/office/powerpoint/2010/main" val="295033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Unconditional vs Computation Security</a:t>
            </a:r>
            <a:endParaRPr lang="en-AU" dirty="0"/>
          </a:p>
        </p:txBody>
      </p:sp>
      <p:sp>
        <p:nvSpPr>
          <p:cNvPr id="56323" name="Rectangle 3"/>
          <p:cNvSpPr>
            <a:spLocks noGrp="1" noChangeArrowheads="1"/>
          </p:cNvSpPr>
          <p:nvPr>
            <p:ph sz="quarter" idx="1"/>
          </p:nvPr>
        </p:nvSpPr>
        <p:spPr>
          <a:xfrm>
            <a:off x="457200" y="1447800"/>
            <a:ext cx="8229600" cy="4800600"/>
          </a:xfrm>
        </p:spPr>
        <p:txBody>
          <a:bodyPr/>
          <a:lstStyle/>
          <a:p>
            <a:r>
              <a:rPr lang="en-AU" b="1" dirty="0"/>
              <a:t>Unconditional security</a:t>
            </a:r>
            <a:r>
              <a:rPr lang="en-AU" dirty="0"/>
              <a:t> </a:t>
            </a:r>
          </a:p>
          <a:p>
            <a:pPr lvl="1"/>
            <a:r>
              <a:rPr lang="en-AU" dirty="0"/>
              <a:t>no matter how much computer power or time is available, the cipher cannot be broken since the ciphertext provides insufficient information to uniquely determine the corresponding plaintext </a:t>
            </a:r>
          </a:p>
          <a:p>
            <a:r>
              <a:rPr lang="en-AU" b="1" dirty="0"/>
              <a:t>Computational security</a:t>
            </a:r>
            <a:r>
              <a:rPr lang="en-AU" dirty="0"/>
              <a:t> </a:t>
            </a:r>
          </a:p>
          <a:p>
            <a:pPr lvl="1"/>
            <a:r>
              <a:rPr lang="en-AU" dirty="0"/>
              <a:t>given limited computing resources (e.g. time needed for calculations is greater than age of universe), the cipher cannot be broken </a:t>
            </a:r>
          </a:p>
        </p:txBody>
      </p:sp>
      <p:sp>
        <p:nvSpPr>
          <p:cNvPr id="2" name="Date Placeholder 1"/>
          <p:cNvSpPr>
            <a:spLocks noGrp="1"/>
          </p:cNvSpPr>
          <p:nvPr>
            <p:ph type="dt" sz="half" idx="14"/>
          </p:nvPr>
        </p:nvSpPr>
        <p:spPr/>
        <p:txBody>
          <a:bodyPr/>
          <a:lstStyle/>
          <a:p>
            <a:fld id="{8487946D-C218-46DC-AC80-73310AF1BD95}" type="datetime1">
              <a:rPr lang="en-IN" smtClean="0"/>
              <a:t>09-01-2024</a:t>
            </a:fld>
            <a:endParaRPr lang="en-IN"/>
          </a:p>
        </p:txBody>
      </p:sp>
      <p:sp>
        <p:nvSpPr>
          <p:cNvPr id="3" name="Slide Number Placeholder 2"/>
          <p:cNvSpPr>
            <a:spLocks noGrp="1"/>
          </p:cNvSpPr>
          <p:nvPr>
            <p:ph type="sldNum" sz="quarter" idx="15"/>
          </p:nvPr>
        </p:nvSpPr>
        <p:spPr/>
        <p:txBody>
          <a:bodyPr/>
          <a:lstStyle/>
          <a:p>
            <a:fld id="{0194E8A1-5D16-4694-89F4-D420D0DC7636}" type="slidenum">
              <a:rPr lang="en-IN" smtClean="0"/>
              <a:t>10</a:t>
            </a:fld>
            <a:endParaRPr lang="en-IN"/>
          </a:p>
        </p:txBody>
      </p:sp>
    </p:spTree>
    <p:extLst>
      <p:ext uri="{BB962C8B-B14F-4D97-AF65-F5344CB8AC3E}">
        <p14:creationId xmlns:p14="http://schemas.microsoft.com/office/powerpoint/2010/main" val="215179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04664"/>
            <a:ext cx="7467600" cy="1143000"/>
          </a:xfrm>
        </p:spPr>
        <p:txBody>
          <a:bodyPr/>
          <a:lstStyle/>
          <a:p>
            <a:r>
              <a:rPr lang="en-US" dirty="0"/>
              <a:t>Brute Force Search</a:t>
            </a:r>
            <a:endParaRPr lang="en-AU" dirty="0"/>
          </a:p>
        </p:txBody>
      </p:sp>
      <p:sp>
        <p:nvSpPr>
          <p:cNvPr id="58371" name="Rectangle 3"/>
          <p:cNvSpPr>
            <a:spLocks noGrp="1" noChangeArrowheads="1"/>
          </p:cNvSpPr>
          <p:nvPr>
            <p:ph sz="quarter" idx="1"/>
          </p:nvPr>
        </p:nvSpPr>
        <p:spPr>
          <a:xfrm>
            <a:off x="457200" y="1676400"/>
            <a:ext cx="8229600" cy="1320552"/>
          </a:xfrm>
        </p:spPr>
        <p:txBody>
          <a:bodyPr/>
          <a:lstStyle/>
          <a:p>
            <a:pPr>
              <a:lnSpc>
                <a:spcPct val="90000"/>
              </a:lnSpc>
            </a:pPr>
            <a:r>
              <a:rPr lang="en-AU" sz="2800" dirty="0"/>
              <a:t>Always possible to simply try every key </a:t>
            </a:r>
          </a:p>
          <a:p>
            <a:pPr>
              <a:lnSpc>
                <a:spcPct val="90000"/>
              </a:lnSpc>
            </a:pPr>
            <a:r>
              <a:rPr lang="en-AU" sz="2800" dirty="0"/>
              <a:t>Most basic attack, proportional to key size </a:t>
            </a:r>
          </a:p>
          <a:p>
            <a:pPr marL="0" indent="0" algn="ctr">
              <a:lnSpc>
                <a:spcPct val="90000"/>
              </a:lnSpc>
              <a:buNone/>
            </a:pPr>
            <a:endParaRPr lang="en-US" sz="2800" b="1" dirty="0">
              <a:effectLst/>
              <a:latin typeface="Times" pitchFamily="18" charset="0"/>
            </a:endParaRPr>
          </a:p>
          <a:p>
            <a:pPr>
              <a:lnSpc>
                <a:spcPct val="90000"/>
              </a:lnSpc>
            </a:pPr>
            <a:endParaRPr lang="en-US" sz="2800" dirty="0">
              <a:effectLst/>
              <a:latin typeface="Times" pitchFamily="18" charset="0"/>
            </a:endParaRPr>
          </a:p>
          <a:p>
            <a:pPr>
              <a:lnSpc>
                <a:spcPct val="90000"/>
              </a:lnSpc>
            </a:pPr>
            <a:endParaRPr lang="en-AU" sz="2800" dirty="0"/>
          </a:p>
          <a:p>
            <a:pPr>
              <a:lnSpc>
                <a:spcPct val="90000"/>
              </a:lnSpc>
              <a:buFont typeface="Wingdings" pitchFamily="2" charset="2"/>
              <a:buNone/>
            </a:pPr>
            <a:endParaRPr lang="en-AU" sz="2800" dirty="0"/>
          </a:p>
          <a:p>
            <a:pPr>
              <a:lnSpc>
                <a:spcPct val="90000"/>
              </a:lnSpc>
            </a:pPr>
            <a:endParaRPr lang="en-AU" sz="2800" dirty="0"/>
          </a:p>
          <a:p>
            <a:pPr>
              <a:lnSpc>
                <a:spcPct val="90000"/>
              </a:lnSpc>
            </a:pPr>
            <a:endParaRPr lang="en-AU" sz="2800" dirty="0"/>
          </a:p>
        </p:txBody>
      </p:sp>
      <p:graphicFrame>
        <p:nvGraphicFramePr>
          <p:cNvPr id="58505" name="Group 137"/>
          <p:cNvGraphicFramePr>
            <a:graphicFrameLocks noGrp="1"/>
          </p:cNvGraphicFramePr>
          <p:nvPr>
            <p:extLst>
              <p:ext uri="{D42A27DB-BD31-4B8C-83A1-F6EECF244321}">
                <p14:modId xmlns:p14="http://schemas.microsoft.com/office/powerpoint/2010/main" val="1594434823"/>
              </p:ext>
            </p:extLst>
          </p:nvPr>
        </p:nvGraphicFramePr>
        <p:xfrm>
          <a:off x="431320" y="2996952"/>
          <a:ext cx="8077200" cy="3011108"/>
        </p:xfrm>
        <a:graphic>
          <a:graphicData uri="http://schemas.openxmlformats.org/drawingml/2006/table">
            <a:tbl>
              <a:tblPr/>
              <a:tblGrid>
                <a:gridCol w="15049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2216150">
                  <a:extLst>
                    <a:ext uri="{9D8B030D-6E8A-4147-A177-3AD203B41FA5}">
                      <a16:colId xmlns:a16="http://schemas.microsoft.com/office/drawing/2014/main" val="20003"/>
                    </a:ext>
                  </a:extLst>
                </a:gridCol>
              </a:tblGrid>
              <a:tr h="742568">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Times" pitchFamily="18" charset="0"/>
                        </a:rPr>
                        <a:t>Key Size (bits)</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Times" pitchFamily="18" charset="0"/>
                        </a:rPr>
                        <a:t>Number of Alternative Keys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Times" pitchFamily="18" charset="0"/>
                        </a:rPr>
                        <a:t>Time required at 1 decryption/µs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Times" pitchFamily="18" charset="0"/>
                        </a:rPr>
                        <a:t>Time required at 10</a:t>
                      </a:r>
                      <a:r>
                        <a:rPr kumimoji="0" lang="en-US" sz="1400" b="0" i="0" u="none" strike="noStrike" cap="none" normalizeH="0" baseline="30000">
                          <a:ln>
                            <a:noFill/>
                          </a:ln>
                          <a:solidFill>
                            <a:schemeClr val="tx1"/>
                          </a:solidFill>
                          <a:effectLst/>
                          <a:latin typeface="Times" pitchFamily="18" charset="0"/>
                        </a:rPr>
                        <a:t>6</a:t>
                      </a:r>
                      <a:r>
                        <a:rPr kumimoji="0" lang="en-US" sz="1400" b="1" i="0" u="none" strike="noStrike" cap="none" normalizeH="0" baseline="0">
                          <a:ln>
                            <a:noFill/>
                          </a:ln>
                          <a:solidFill>
                            <a:schemeClr val="tx1"/>
                          </a:solidFill>
                          <a:effectLst/>
                          <a:latin typeface="Times" pitchFamily="18" charset="0"/>
                        </a:rPr>
                        <a:t> decryptions/µs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32</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imes" pitchFamily="18" charset="0"/>
                        </a:rPr>
                        <a:t>2</a:t>
                      </a:r>
                      <a:r>
                        <a:rPr kumimoji="0" lang="en-US" sz="1400" b="0" i="0" u="none" strike="noStrike" cap="none" normalizeH="0" baseline="30000" dirty="0">
                          <a:ln>
                            <a:noFill/>
                          </a:ln>
                          <a:solidFill>
                            <a:schemeClr val="tx1"/>
                          </a:solidFill>
                          <a:effectLst/>
                          <a:latin typeface="Times" pitchFamily="18" charset="0"/>
                        </a:rPr>
                        <a:t>32</a:t>
                      </a:r>
                      <a:r>
                        <a:rPr kumimoji="0" lang="en-US" sz="1400" b="0" i="0" u="none" strike="noStrike" cap="none" normalizeH="0" baseline="0" dirty="0">
                          <a:ln>
                            <a:noFill/>
                          </a:ln>
                          <a:solidFill>
                            <a:schemeClr val="tx1"/>
                          </a:solidFill>
                          <a:effectLst/>
                          <a:latin typeface="Times" pitchFamily="18" charset="0"/>
                        </a:rPr>
                        <a:t>  = 4.3 </a:t>
                      </a:r>
                      <a:r>
                        <a:rPr kumimoji="0" lang="en-US" sz="1400" b="0" i="0" u="none" strike="noStrike" cap="none" normalizeH="0" baseline="0" dirty="0">
                          <a:ln>
                            <a:noFill/>
                          </a:ln>
                          <a:solidFill>
                            <a:schemeClr val="tx1"/>
                          </a:solidFill>
                          <a:effectLst/>
                          <a:latin typeface="Symbol" pitchFamily="18" charset="2"/>
                          <a:sym typeface="Symbol" pitchFamily="18" charset="2"/>
                        </a:rPr>
                        <a:t></a:t>
                      </a:r>
                      <a:r>
                        <a:rPr kumimoji="0" lang="en-US" sz="1400" b="0" i="0" u="none" strike="noStrike" cap="none" normalizeH="0" baseline="0" dirty="0">
                          <a:ln>
                            <a:noFill/>
                          </a:ln>
                          <a:solidFill>
                            <a:schemeClr val="tx1"/>
                          </a:solidFill>
                          <a:effectLst/>
                          <a:latin typeface="Times" pitchFamily="18" charset="0"/>
                        </a:rPr>
                        <a:t> 10</a:t>
                      </a:r>
                      <a:r>
                        <a:rPr kumimoji="0" lang="en-US" sz="1400" b="0" i="0" u="none" strike="noStrike" cap="none" normalizeH="0" baseline="30000" dirty="0">
                          <a:ln>
                            <a:noFill/>
                          </a:ln>
                          <a:solidFill>
                            <a:schemeClr val="tx1"/>
                          </a:solidFill>
                          <a:effectLst/>
                          <a:latin typeface="Times" pitchFamily="18" charset="0"/>
                        </a:rPr>
                        <a:t>9</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a:t>
                      </a:r>
                      <a:r>
                        <a:rPr kumimoji="0" lang="en-US" sz="1400" b="0" i="0" u="none" strike="noStrike" cap="none" normalizeH="0" baseline="30000">
                          <a:ln>
                            <a:noFill/>
                          </a:ln>
                          <a:solidFill>
                            <a:schemeClr val="tx1"/>
                          </a:solidFill>
                          <a:effectLst/>
                          <a:latin typeface="Times" pitchFamily="18" charset="0"/>
                        </a:rPr>
                        <a:t>31</a:t>
                      </a:r>
                      <a:r>
                        <a:rPr kumimoji="0" lang="en-US" sz="1400" b="0" i="0" u="none" strike="noStrike" cap="none" normalizeH="0" baseline="0">
                          <a:ln>
                            <a:noFill/>
                          </a:ln>
                          <a:solidFill>
                            <a:schemeClr val="tx1"/>
                          </a:solidFill>
                          <a:effectLst/>
                          <a:latin typeface="Times" pitchFamily="18" charset="0"/>
                        </a:rPr>
                        <a:t> µs	= 35.8 minutes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2.15 milliseconds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56</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a:t>
                      </a:r>
                      <a:r>
                        <a:rPr kumimoji="0" lang="en-US" sz="1400" b="0" i="0" u="none" strike="noStrike" cap="none" normalizeH="0" baseline="30000">
                          <a:ln>
                            <a:noFill/>
                          </a:ln>
                          <a:solidFill>
                            <a:schemeClr val="tx1"/>
                          </a:solidFill>
                          <a:effectLst/>
                          <a:latin typeface="Times" pitchFamily="18" charset="0"/>
                        </a:rPr>
                        <a:t>56</a:t>
                      </a:r>
                      <a:r>
                        <a:rPr kumimoji="0" lang="en-US" sz="1400" b="0" i="0" u="none" strike="noStrike" cap="none" normalizeH="0" baseline="0">
                          <a:ln>
                            <a:noFill/>
                          </a:ln>
                          <a:solidFill>
                            <a:schemeClr val="tx1"/>
                          </a:solidFill>
                          <a:effectLst/>
                          <a:latin typeface="Times" pitchFamily="18" charset="0"/>
                        </a:rPr>
                        <a:t>  = 7.2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16</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a:t>
                      </a:r>
                      <a:r>
                        <a:rPr kumimoji="0" lang="en-US" sz="1400" b="0" i="0" u="none" strike="noStrike" cap="none" normalizeH="0" baseline="30000">
                          <a:ln>
                            <a:noFill/>
                          </a:ln>
                          <a:solidFill>
                            <a:schemeClr val="tx1"/>
                          </a:solidFill>
                          <a:effectLst/>
                          <a:latin typeface="Times" pitchFamily="18" charset="0"/>
                        </a:rPr>
                        <a:t>55</a:t>
                      </a:r>
                      <a:r>
                        <a:rPr kumimoji="0" lang="en-US" sz="1400" b="0" i="0" u="none" strike="noStrike" cap="none" normalizeH="0" baseline="0">
                          <a:ln>
                            <a:noFill/>
                          </a:ln>
                          <a:solidFill>
                            <a:schemeClr val="tx1"/>
                          </a:solidFill>
                          <a:effectLst/>
                          <a:latin typeface="Times" pitchFamily="18" charset="0"/>
                        </a:rPr>
                        <a:t> µs	= 1142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10.01 hours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128</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a:t>
                      </a:r>
                      <a:r>
                        <a:rPr kumimoji="0" lang="en-US" sz="1400" b="0" i="0" u="none" strike="noStrike" cap="none" normalizeH="0" baseline="30000">
                          <a:ln>
                            <a:noFill/>
                          </a:ln>
                          <a:solidFill>
                            <a:schemeClr val="tx1"/>
                          </a:solidFill>
                          <a:effectLst/>
                          <a:latin typeface="Times" pitchFamily="18" charset="0"/>
                        </a:rPr>
                        <a:t>128</a:t>
                      </a:r>
                      <a:r>
                        <a:rPr kumimoji="0" lang="en-US" sz="1400" b="0" i="0" u="none" strike="noStrike" cap="none" normalizeH="0" baseline="0">
                          <a:ln>
                            <a:noFill/>
                          </a:ln>
                          <a:solidFill>
                            <a:schemeClr val="tx1"/>
                          </a:solidFill>
                          <a:effectLst/>
                          <a:latin typeface="Times" pitchFamily="18" charset="0"/>
                        </a:rPr>
                        <a:t>  = 3.4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38</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a:t>
                      </a:r>
                      <a:r>
                        <a:rPr kumimoji="0" lang="en-US" sz="1400" b="0" i="0" u="none" strike="noStrike" cap="none" normalizeH="0" baseline="30000">
                          <a:ln>
                            <a:noFill/>
                          </a:ln>
                          <a:solidFill>
                            <a:schemeClr val="tx1"/>
                          </a:solidFill>
                          <a:effectLst/>
                          <a:latin typeface="Times" pitchFamily="18" charset="0"/>
                        </a:rPr>
                        <a:t>127</a:t>
                      </a:r>
                      <a:r>
                        <a:rPr kumimoji="0" lang="en-US" sz="1400" b="0" i="0" u="none" strike="noStrike" cap="none" normalizeH="0" baseline="0">
                          <a:ln>
                            <a:noFill/>
                          </a:ln>
                          <a:solidFill>
                            <a:schemeClr val="tx1"/>
                          </a:solidFill>
                          <a:effectLst/>
                          <a:latin typeface="Times" pitchFamily="18" charset="0"/>
                        </a:rPr>
                        <a:t> µs	= 5.4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24</a:t>
                      </a:r>
                      <a:r>
                        <a:rPr kumimoji="0" lang="en-US" sz="1400" b="0" i="0" u="none" strike="noStrike" cap="none" normalizeH="0" baseline="0">
                          <a:ln>
                            <a:noFill/>
                          </a:ln>
                          <a:solidFill>
                            <a:schemeClr val="tx1"/>
                          </a:solidFill>
                          <a:effectLst/>
                          <a:latin typeface="Times" pitchFamily="18" charset="0"/>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5.4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18</a:t>
                      </a:r>
                      <a:r>
                        <a:rPr kumimoji="0" lang="en-US" sz="1400" b="0" i="0" u="none" strike="noStrike" cap="none" normalizeH="0" baseline="0">
                          <a:ln>
                            <a:noFill/>
                          </a:ln>
                          <a:solidFill>
                            <a:schemeClr val="tx1"/>
                          </a:solidFill>
                          <a:effectLst/>
                          <a:latin typeface="Times" pitchFamily="18" charset="0"/>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168</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a:t>
                      </a:r>
                      <a:r>
                        <a:rPr kumimoji="0" lang="en-US" sz="1400" b="0" i="0" u="none" strike="noStrike" cap="none" normalizeH="0" baseline="30000">
                          <a:ln>
                            <a:noFill/>
                          </a:ln>
                          <a:solidFill>
                            <a:schemeClr val="tx1"/>
                          </a:solidFill>
                          <a:effectLst/>
                          <a:latin typeface="Times" pitchFamily="18" charset="0"/>
                        </a:rPr>
                        <a:t>168</a:t>
                      </a:r>
                      <a:r>
                        <a:rPr kumimoji="0" lang="en-US" sz="1400" b="0" i="0" u="none" strike="noStrike" cap="none" normalizeH="0" baseline="0">
                          <a:ln>
                            <a:noFill/>
                          </a:ln>
                          <a:solidFill>
                            <a:schemeClr val="tx1"/>
                          </a:solidFill>
                          <a:effectLst/>
                          <a:latin typeface="Times" pitchFamily="18" charset="0"/>
                        </a:rPr>
                        <a:t>  = 3.7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50</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imes" pitchFamily="18" charset="0"/>
                        </a:rPr>
                        <a:t>2</a:t>
                      </a:r>
                      <a:r>
                        <a:rPr kumimoji="0" lang="en-US" sz="1400" b="0" i="0" u="none" strike="noStrike" cap="none" normalizeH="0" baseline="30000" dirty="0">
                          <a:ln>
                            <a:noFill/>
                          </a:ln>
                          <a:solidFill>
                            <a:schemeClr val="tx1"/>
                          </a:solidFill>
                          <a:effectLst/>
                          <a:latin typeface="Times" pitchFamily="18" charset="0"/>
                        </a:rPr>
                        <a:t>167</a:t>
                      </a:r>
                      <a:r>
                        <a:rPr kumimoji="0" lang="en-US" sz="1400" b="0" i="0" u="none" strike="noStrike" cap="none" normalizeH="0" baseline="0" dirty="0">
                          <a:ln>
                            <a:noFill/>
                          </a:ln>
                          <a:solidFill>
                            <a:schemeClr val="tx1"/>
                          </a:solidFill>
                          <a:effectLst/>
                          <a:latin typeface="Times" pitchFamily="18" charset="0"/>
                        </a:rPr>
                        <a:t> µs	= 5.9 </a:t>
                      </a:r>
                      <a:r>
                        <a:rPr kumimoji="0" lang="en-US" sz="1400" b="0" i="0" u="none" strike="noStrike" cap="none" normalizeH="0" baseline="0" dirty="0">
                          <a:ln>
                            <a:noFill/>
                          </a:ln>
                          <a:solidFill>
                            <a:schemeClr val="tx1"/>
                          </a:solidFill>
                          <a:effectLst/>
                          <a:latin typeface="Symbol" pitchFamily="18" charset="2"/>
                          <a:sym typeface="Symbol" pitchFamily="18" charset="2"/>
                        </a:rPr>
                        <a:t></a:t>
                      </a:r>
                      <a:r>
                        <a:rPr kumimoji="0" lang="en-US" sz="1400" b="0" i="0" u="none" strike="noStrike" cap="none" normalizeH="0" baseline="0" dirty="0">
                          <a:ln>
                            <a:noFill/>
                          </a:ln>
                          <a:solidFill>
                            <a:schemeClr val="tx1"/>
                          </a:solidFill>
                          <a:effectLst/>
                          <a:latin typeface="Times" pitchFamily="18" charset="0"/>
                        </a:rPr>
                        <a:t> 10</a:t>
                      </a:r>
                      <a:r>
                        <a:rPr kumimoji="0" lang="en-US" sz="1400" b="0" i="0" u="none" strike="noStrike" cap="none" normalizeH="0" baseline="30000" dirty="0">
                          <a:ln>
                            <a:noFill/>
                          </a:ln>
                          <a:solidFill>
                            <a:schemeClr val="tx1"/>
                          </a:solidFill>
                          <a:effectLst/>
                          <a:latin typeface="Times" pitchFamily="18" charset="0"/>
                        </a:rPr>
                        <a:t>36</a:t>
                      </a:r>
                      <a:r>
                        <a:rPr kumimoji="0" lang="en-US" sz="1400" b="0" i="0" u="none" strike="noStrike" cap="none" normalizeH="0" baseline="0" dirty="0">
                          <a:ln>
                            <a:noFill/>
                          </a:ln>
                          <a:solidFill>
                            <a:schemeClr val="tx1"/>
                          </a:solidFill>
                          <a:effectLst/>
                          <a:latin typeface="Times" pitchFamily="18" charset="0"/>
                        </a:rPr>
                        <a:t> years</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5.9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30</a:t>
                      </a:r>
                      <a:r>
                        <a:rPr kumimoji="0" lang="en-US" sz="1400" b="0" i="0" u="none" strike="noStrike" cap="none" normalizeH="0" baseline="0">
                          <a:ln>
                            <a:noFill/>
                          </a:ln>
                          <a:solidFill>
                            <a:schemeClr val="tx1"/>
                          </a:solidFill>
                          <a:effectLst/>
                          <a:latin typeface="Times" pitchFamily="18" charset="0"/>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26 characters (permutation)</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26! = 4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26</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8" charset="0"/>
                        </a:rPr>
                        <a:t>2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26</a:t>
                      </a:r>
                      <a:r>
                        <a:rPr kumimoji="0" lang="en-US" sz="1400" b="0" i="0" u="none" strike="noStrike" cap="none" normalizeH="0" baseline="0">
                          <a:ln>
                            <a:noFill/>
                          </a:ln>
                          <a:solidFill>
                            <a:schemeClr val="tx1"/>
                          </a:solidFill>
                          <a:effectLst/>
                          <a:latin typeface="Times" pitchFamily="18" charset="0"/>
                        </a:rPr>
                        <a:t> µs	= 6.4 </a:t>
                      </a:r>
                      <a:r>
                        <a:rPr kumimoji="0" lang="en-US" sz="1400" b="0" i="0" u="none" strike="noStrike" cap="none" normalizeH="0" baseline="0">
                          <a:ln>
                            <a:noFill/>
                          </a:ln>
                          <a:solidFill>
                            <a:schemeClr val="tx1"/>
                          </a:solidFill>
                          <a:effectLst/>
                          <a:latin typeface="Symbol" pitchFamily="18" charset="2"/>
                          <a:sym typeface="Symbol" pitchFamily="18" charset="2"/>
                        </a:rPr>
                        <a:t></a:t>
                      </a:r>
                      <a:r>
                        <a:rPr kumimoji="0" lang="en-US" sz="1400" b="0" i="0" u="none" strike="noStrike" cap="none" normalizeH="0" baseline="0">
                          <a:ln>
                            <a:noFill/>
                          </a:ln>
                          <a:solidFill>
                            <a:schemeClr val="tx1"/>
                          </a:solidFill>
                          <a:effectLst/>
                          <a:latin typeface="Times" pitchFamily="18" charset="0"/>
                        </a:rPr>
                        <a:t> 10</a:t>
                      </a:r>
                      <a:r>
                        <a:rPr kumimoji="0" lang="en-US" sz="1400" b="0" i="0" u="none" strike="noStrike" cap="none" normalizeH="0" baseline="30000">
                          <a:ln>
                            <a:noFill/>
                          </a:ln>
                          <a:solidFill>
                            <a:schemeClr val="tx1"/>
                          </a:solidFill>
                          <a:effectLst/>
                          <a:latin typeface="Times" pitchFamily="18" charset="0"/>
                        </a:rPr>
                        <a:t>12</a:t>
                      </a:r>
                      <a:r>
                        <a:rPr kumimoji="0" lang="en-US" sz="1400" b="0" i="0" u="none" strike="noStrike" cap="none" normalizeH="0" baseline="0">
                          <a:ln>
                            <a:noFill/>
                          </a:ln>
                          <a:solidFill>
                            <a:schemeClr val="tx1"/>
                          </a:solidFill>
                          <a:effectLst/>
                          <a:latin typeface="Times" pitchFamily="18" charset="0"/>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imes" pitchFamily="18" charset="0"/>
                        </a:rPr>
                        <a:t>6.4 </a:t>
                      </a:r>
                      <a:r>
                        <a:rPr kumimoji="0" lang="en-US" sz="1400" b="0" i="0" u="none" strike="noStrike" cap="none" normalizeH="0" baseline="0" dirty="0">
                          <a:ln>
                            <a:noFill/>
                          </a:ln>
                          <a:solidFill>
                            <a:schemeClr val="tx1"/>
                          </a:solidFill>
                          <a:effectLst/>
                          <a:latin typeface="Symbol" pitchFamily="18" charset="2"/>
                          <a:sym typeface="Symbol" pitchFamily="18" charset="2"/>
                        </a:rPr>
                        <a:t></a:t>
                      </a:r>
                      <a:r>
                        <a:rPr kumimoji="0" lang="en-US" sz="1400" b="0" i="0" u="none" strike="noStrike" cap="none" normalizeH="0" baseline="0" dirty="0">
                          <a:ln>
                            <a:noFill/>
                          </a:ln>
                          <a:solidFill>
                            <a:schemeClr val="tx1"/>
                          </a:solidFill>
                          <a:effectLst/>
                          <a:latin typeface="Times" pitchFamily="18" charset="0"/>
                        </a:rPr>
                        <a:t> 10</a:t>
                      </a:r>
                      <a:r>
                        <a:rPr kumimoji="0" lang="en-US" sz="1400" b="0" i="0" u="none" strike="noStrike" cap="none" normalizeH="0" baseline="30000" dirty="0">
                          <a:ln>
                            <a:noFill/>
                          </a:ln>
                          <a:solidFill>
                            <a:schemeClr val="tx1"/>
                          </a:solidFill>
                          <a:effectLst/>
                          <a:latin typeface="Times" pitchFamily="18" charset="0"/>
                        </a:rPr>
                        <a:t>6</a:t>
                      </a:r>
                      <a:r>
                        <a:rPr kumimoji="0" lang="en-US" sz="1400" b="0" i="0" u="none" strike="noStrike" cap="none" normalizeH="0" baseline="0" dirty="0">
                          <a:ln>
                            <a:noFill/>
                          </a:ln>
                          <a:solidFill>
                            <a:schemeClr val="tx1"/>
                          </a:solidFill>
                          <a:effectLst/>
                          <a:latin typeface="Times" pitchFamily="18" charset="0"/>
                        </a:rPr>
                        <a:t> years</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4"/>
          </p:nvPr>
        </p:nvSpPr>
        <p:spPr/>
        <p:txBody>
          <a:bodyPr/>
          <a:lstStyle/>
          <a:p>
            <a:fld id="{E8A297E2-0E91-4CFB-B366-68727523B678}" type="datetime1">
              <a:rPr lang="en-IN" smtClean="0"/>
              <a:t>09-01-2024</a:t>
            </a:fld>
            <a:endParaRPr lang="en-IN"/>
          </a:p>
        </p:txBody>
      </p:sp>
      <p:sp>
        <p:nvSpPr>
          <p:cNvPr id="3" name="Slide Number Placeholder 2"/>
          <p:cNvSpPr>
            <a:spLocks noGrp="1"/>
          </p:cNvSpPr>
          <p:nvPr>
            <p:ph type="sldNum" sz="quarter" idx="15"/>
          </p:nvPr>
        </p:nvSpPr>
        <p:spPr/>
        <p:txBody>
          <a:bodyPr/>
          <a:lstStyle/>
          <a:p>
            <a:fld id="{0194E8A1-5D16-4694-89F4-D420D0DC7636}" type="slidenum">
              <a:rPr lang="en-IN" smtClean="0"/>
              <a:t>11</a:t>
            </a:fld>
            <a:endParaRPr lang="en-IN"/>
          </a:p>
        </p:txBody>
      </p:sp>
    </p:spTree>
    <p:extLst>
      <p:ext uri="{BB962C8B-B14F-4D97-AF65-F5344CB8AC3E}">
        <p14:creationId xmlns:p14="http://schemas.microsoft.com/office/powerpoint/2010/main" val="395068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922114"/>
          </a:xfrm>
        </p:spPr>
        <p:txBody>
          <a:bodyPr>
            <a:normAutofit/>
          </a:bodyPr>
          <a:lstStyle/>
          <a:p>
            <a:r>
              <a:rPr lang="en-AU" sz="4400" b="1" kern="0" dirty="0">
                <a:solidFill>
                  <a:srgbClr val="D9D9FF"/>
                </a:solidFill>
                <a:effectLst>
                  <a:outerShdw blurRad="38100" dist="38100" dir="2700000" algn="tl">
                    <a:srgbClr val="000000"/>
                  </a:outerShdw>
                </a:effectLst>
                <a:latin typeface="Arial"/>
              </a:rPr>
              <a:t>Some Basic Terminology</a:t>
            </a:r>
            <a:endParaRPr lang="en-IN" dirty="0"/>
          </a:p>
        </p:txBody>
      </p:sp>
      <p:sp>
        <p:nvSpPr>
          <p:cNvPr id="2" name="Content Placeholder 1"/>
          <p:cNvSpPr>
            <a:spLocks noGrp="1"/>
          </p:cNvSpPr>
          <p:nvPr>
            <p:ph sz="quarter" idx="1"/>
          </p:nvPr>
        </p:nvSpPr>
        <p:spPr>
          <a:xfrm>
            <a:off x="457200" y="1412776"/>
            <a:ext cx="7467600" cy="4857403"/>
          </a:xfrm>
        </p:spPr>
        <p:txBody>
          <a:bodyPr>
            <a:normAutofit fontScale="92500"/>
          </a:bodyPr>
          <a:lstStyle/>
          <a:p>
            <a:r>
              <a:rPr lang="en-IN" dirty="0">
                <a:latin typeface="Bell MT" pitchFamily="18" charset="0"/>
              </a:rPr>
              <a:t>Plaintext - original message </a:t>
            </a:r>
          </a:p>
          <a:p>
            <a:r>
              <a:rPr lang="en-IN" dirty="0">
                <a:latin typeface="Bell MT" pitchFamily="18" charset="0"/>
              </a:rPr>
              <a:t>Ciphertext – encrypted or coded message </a:t>
            </a:r>
          </a:p>
          <a:p>
            <a:r>
              <a:rPr lang="en-IN" dirty="0">
                <a:latin typeface="Bell MT" pitchFamily="18" charset="0"/>
              </a:rPr>
              <a:t>Cipher - algorithm for transforming plaintext to ciphertext </a:t>
            </a:r>
          </a:p>
          <a:p>
            <a:r>
              <a:rPr lang="en-IN" dirty="0">
                <a:latin typeface="Bell MT" pitchFamily="18" charset="0"/>
              </a:rPr>
              <a:t>Key - info used in cipher known only to sender/receiver </a:t>
            </a:r>
          </a:p>
          <a:p>
            <a:r>
              <a:rPr lang="en-IN" dirty="0">
                <a:latin typeface="Bell MT" pitchFamily="18" charset="0"/>
              </a:rPr>
              <a:t>Encipher (encrypt) - converting plaintext to ciphertext </a:t>
            </a:r>
          </a:p>
          <a:p>
            <a:r>
              <a:rPr lang="en-IN" dirty="0">
                <a:latin typeface="Bell MT" pitchFamily="18" charset="0"/>
              </a:rPr>
              <a:t>Decipher (decrypt) - recovering plaintext from ciphertext</a:t>
            </a:r>
          </a:p>
          <a:p>
            <a:r>
              <a:rPr lang="en-IN" dirty="0">
                <a:latin typeface="Bell MT" pitchFamily="18" charset="0"/>
              </a:rPr>
              <a:t>Cryptography - study of encryption principles/methods</a:t>
            </a:r>
          </a:p>
          <a:p>
            <a:r>
              <a:rPr lang="en-IN" dirty="0">
                <a:latin typeface="Bell MT" pitchFamily="18" charset="0"/>
              </a:rPr>
              <a:t>Cryptanalysis (codebreaking) - study of principles/ methods of deciphering ciphertext without knowing key</a:t>
            </a:r>
          </a:p>
          <a:p>
            <a:r>
              <a:rPr lang="en-IN" dirty="0">
                <a:latin typeface="Bell MT" pitchFamily="18" charset="0"/>
              </a:rPr>
              <a:t>Cryptology - field of both cryptography and cryptanalysis</a:t>
            </a:r>
          </a:p>
          <a:p>
            <a:pPr marL="0" indent="0">
              <a:buNone/>
            </a:pPr>
            <a:endParaRPr lang="en-IN" dirty="0">
              <a:latin typeface="Bell MT" pitchFamily="18" charset="0"/>
            </a:endParaRPr>
          </a:p>
          <a:p>
            <a:endParaRPr lang="en-IN" dirty="0">
              <a:latin typeface="Bell MT" pitchFamily="18" charset="0"/>
            </a:endParaRPr>
          </a:p>
        </p:txBody>
      </p:sp>
      <p:sp>
        <p:nvSpPr>
          <p:cNvPr id="4" name="Date Placeholder 3"/>
          <p:cNvSpPr>
            <a:spLocks noGrp="1"/>
          </p:cNvSpPr>
          <p:nvPr>
            <p:ph type="dt" sz="half" idx="14"/>
          </p:nvPr>
        </p:nvSpPr>
        <p:spPr/>
        <p:txBody>
          <a:bodyPr/>
          <a:lstStyle/>
          <a:p>
            <a:fld id="{1125D813-5B5D-4E44-A882-4EF9E1722A87}" type="datetime1">
              <a:rPr lang="en-IN" smtClean="0"/>
              <a:t>09-01-2024</a:t>
            </a:fld>
            <a:endParaRPr lang="en-IN"/>
          </a:p>
        </p:txBody>
      </p:sp>
      <p:sp>
        <p:nvSpPr>
          <p:cNvPr id="6" name="Slide Number Placeholder 5"/>
          <p:cNvSpPr>
            <a:spLocks noGrp="1"/>
          </p:cNvSpPr>
          <p:nvPr>
            <p:ph type="sldNum" sz="quarter" idx="15"/>
          </p:nvPr>
        </p:nvSpPr>
        <p:spPr/>
        <p:txBody>
          <a:bodyPr/>
          <a:lstStyle/>
          <a:p>
            <a:fld id="{0194E8A1-5D16-4694-89F4-D420D0DC7636}" type="slidenum">
              <a:rPr lang="en-IN" smtClean="0"/>
              <a:t>2</a:t>
            </a:fld>
            <a:endParaRPr lang="en-IN"/>
          </a:p>
        </p:txBody>
      </p:sp>
    </p:spTree>
    <p:extLst>
      <p:ext uri="{BB962C8B-B14F-4D97-AF65-F5344CB8AC3E}">
        <p14:creationId xmlns:p14="http://schemas.microsoft.com/office/powerpoint/2010/main" val="374548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467600" cy="922114"/>
          </a:xfrm>
        </p:spPr>
        <p:txBody>
          <a:bodyPr>
            <a:normAutofit/>
          </a:bodyPr>
          <a:lstStyle/>
          <a:p>
            <a:r>
              <a:rPr lang="en-AU" sz="4400" b="1" kern="0" dirty="0">
                <a:solidFill>
                  <a:srgbClr val="D9D9FF"/>
                </a:solidFill>
                <a:effectLst>
                  <a:outerShdw blurRad="38100" dist="38100" dir="2700000" algn="tl">
                    <a:srgbClr val="000000"/>
                  </a:outerShdw>
                </a:effectLst>
                <a:latin typeface="Arial"/>
              </a:rPr>
              <a:t>Example Encryption </a:t>
            </a:r>
            <a:endParaRPr lang="en-IN" dirty="0"/>
          </a:p>
        </p:txBody>
      </p:sp>
      <p:sp>
        <p:nvSpPr>
          <p:cNvPr id="2" name="Content Placeholder 1"/>
          <p:cNvSpPr>
            <a:spLocks noGrp="1"/>
          </p:cNvSpPr>
          <p:nvPr>
            <p:ph sz="quarter" idx="1"/>
          </p:nvPr>
        </p:nvSpPr>
        <p:spPr>
          <a:xfrm>
            <a:off x="457200" y="1412776"/>
            <a:ext cx="7467600" cy="4857403"/>
          </a:xfrm>
        </p:spPr>
        <p:txBody>
          <a:bodyPr>
            <a:normAutofit fontScale="85000" lnSpcReduction="20000"/>
          </a:bodyPr>
          <a:lstStyle/>
          <a:p>
            <a:pPr marL="0" indent="0">
              <a:buNone/>
            </a:pPr>
            <a:endParaRPr lang="en-IN" dirty="0">
              <a:latin typeface="Bell MT" pitchFamily="18" charset="0"/>
            </a:endParaRPr>
          </a:p>
          <a:p>
            <a:r>
              <a:rPr lang="en-IN" dirty="0">
                <a:latin typeface="Bell MT" pitchFamily="18" charset="0"/>
              </a:rPr>
              <a:t>Plaintext               10101</a:t>
            </a:r>
          </a:p>
          <a:p>
            <a:r>
              <a:rPr lang="en-IN" dirty="0">
                <a:latin typeface="Bell MT" pitchFamily="18" charset="0"/>
              </a:rPr>
              <a:t>Secret Key             11111</a:t>
            </a:r>
          </a:p>
          <a:p>
            <a:r>
              <a:rPr lang="en-IN" dirty="0">
                <a:latin typeface="Bell MT" pitchFamily="18" charset="0"/>
              </a:rPr>
              <a:t>Ciphertext (XOR of plaintext and secret key, i.e., </a:t>
            </a:r>
          </a:p>
          <a:p>
            <a:pPr marL="0" indent="0">
              <a:buNone/>
            </a:pPr>
            <a:r>
              <a:rPr lang="en-IN" dirty="0">
                <a:latin typeface="Bell MT" pitchFamily="18" charset="0"/>
              </a:rPr>
              <a:t>    01010)</a:t>
            </a:r>
          </a:p>
          <a:p>
            <a:pPr marL="0" indent="0">
              <a:buNone/>
            </a:pPr>
            <a:endParaRPr lang="en-IN" dirty="0">
              <a:latin typeface="Bell MT" pitchFamily="18" charset="0"/>
            </a:endParaRPr>
          </a:p>
          <a:p>
            <a:pPr marL="0" indent="0">
              <a:buNone/>
            </a:pPr>
            <a:r>
              <a:rPr lang="en-IN" dirty="0">
                <a:latin typeface="Bell MT" pitchFamily="18" charset="0"/>
              </a:rPr>
              <a:t>Note: Plaintext size is five bits long, therefore, secret key is also five bits long, hence total 2^5=32 secret keys are possible</a:t>
            </a:r>
          </a:p>
          <a:p>
            <a:pPr marL="0" indent="0">
              <a:buNone/>
            </a:pPr>
            <a:endParaRPr lang="en-IN" dirty="0">
              <a:latin typeface="Bell MT" pitchFamily="18" charset="0"/>
            </a:endParaRPr>
          </a:p>
          <a:p>
            <a:pPr marL="0" indent="0">
              <a:buNone/>
            </a:pPr>
            <a:endParaRPr lang="en-IN" dirty="0">
              <a:latin typeface="Bell MT" pitchFamily="18" charset="0"/>
            </a:endParaRPr>
          </a:p>
          <a:p>
            <a:pPr marL="0" indent="0">
              <a:buNone/>
            </a:pPr>
            <a:r>
              <a:rPr lang="en-IN" dirty="0">
                <a:latin typeface="Bell MT" pitchFamily="18" charset="0"/>
              </a:rPr>
              <a:t> </a:t>
            </a:r>
          </a:p>
          <a:p>
            <a:pPr marL="0" indent="0">
              <a:buNone/>
            </a:pPr>
            <a:endParaRPr lang="en-IN" dirty="0">
              <a:latin typeface="Bell MT" pitchFamily="18" charset="0"/>
            </a:endParaRPr>
          </a:p>
          <a:p>
            <a:pPr marL="0" indent="0">
              <a:buNone/>
            </a:pPr>
            <a:endParaRPr lang="en-IN" dirty="0">
              <a:latin typeface="Bell MT" pitchFamily="18" charset="0"/>
            </a:endParaRPr>
          </a:p>
          <a:p>
            <a:endParaRPr lang="en-IN" dirty="0">
              <a:latin typeface="Bell MT" pitchFamily="18" charset="0"/>
            </a:endParaRPr>
          </a:p>
          <a:p>
            <a:pPr marL="0" indent="0">
              <a:buNone/>
            </a:pPr>
            <a:r>
              <a:rPr lang="en-IN" dirty="0">
                <a:latin typeface="Bell MT" pitchFamily="18" charset="0"/>
              </a:rPr>
              <a:t>                  </a:t>
            </a:r>
          </a:p>
        </p:txBody>
      </p:sp>
      <p:sp>
        <p:nvSpPr>
          <p:cNvPr id="4" name="Date Placeholder 3"/>
          <p:cNvSpPr>
            <a:spLocks noGrp="1"/>
          </p:cNvSpPr>
          <p:nvPr>
            <p:ph type="dt" sz="half" idx="14"/>
          </p:nvPr>
        </p:nvSpPr>
        <p:spPr/>
        <p:txBody>
          <a:bodyPr/>
          <a:lstStyle/>
          <a:p>
            <a:fld id="{1125D813-5B5D-4E44-A882-4EF9E1722A87}" type="datetime1">
              <a:rPr lang="en-IN" smtClean="0"/>
              <a:t>09-01-2024</a:t>
            </a:fld>
            <a:endParaRPr lang="en-IN"/>
          </a:p>
        </p:txBody>
      </p:sp>
      <p:sp>
        <p:nvSpPr>
          <p:cNvPr id="6" name="Slide Number Placeholder 5"/>
          <p:cNvSpPr>
            <a:spLocks noGrp="1"/>
          </p:cNvSpPr>
          <p:nvPr>
            <p:ph type="sldNum" sz="quarter" idx="15"/>
          </p:nvPr>
        </p:nvSpPr>
        <p:spPr/>
        <p:txBody>
          <a:bodyPr/>
          <a:lstStyle/>
          <a:p>
            <a:fld id="{0194E8A1-5D16-4694-89F4-D420D0DC7636}" type="slidenum">
              <a:rPr lang="en-IN" smtClean="0"/>
              <a:t>3</a:t>
            </a:fld>
            <a:endParaRPr lang="en-IN"/>
          </a:p>
        </p:txBody>
      </p:sp>
    </p:spTree>
    <p:extLst>
      <p:ext uri="{BB962C8B-B14F-4D97-AF65-F5344CB8AC3E}">
        <p14:creationId xmlns:p14="http://schemas.microsoft.com/office/powerpoint/2010/main" val="150020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7467600" cy="706090"/>
          </a:xfrm>
        </p:spPr>
        <p:txBody>
          <a:bodyPr>
            <a:normAutofit fontScale="90000"/>
          </a:bodyPr>
          <a:lstStyle/>
          <a:p>
            <a:pPr algn="ctr"/>
            <a:br>
              <a:rPr lang="en-US" dirty="0"/>
            </a:br>
            <a:br>
              <a:rPr lang="en-US" dirty="0"/>
            </a:br>
            <a:br>
              <a:rPr lang="en-US" dirty="0"/>
            </a:br>
            <a:br>
              <a:rPr lang="en-US" dirty="0"/>
            </a:br>
            <a:br>
              <a:rPr lang="en-US" dirty="0"/>
            </a:br>
            <a:br>
              <a:rPr lang="en-US" dirty="0"/>
            </a:br>
            <a:r>
              <a:rPr lang="en-US" sz="4000" b="1" dirty="0"/>
              <a:t>Symmetric Encryption</a:t>
            </a:r>
            <a:br>
              <a:rPr lang="en-US" dirty="0"/>
            </a:br>
            <a:endParaRPr lang="en-AU" dirty="0"/>
          </a:p>
        </p:txBody>
      </p:sp>
      <p:sp>
        <p:nvSpPr>
          <p:cNvPr id="46083" name="Rectangle 3"/>
          <p:cNvSpPr>
            <a:spLocks noGrp="1" noChangeArrowheads="1"/>
          </p:cNvSpPr>
          <p:nvPr>
            <p:ph sz="quarter" idx="1"/>
          </p:nvPr>
        </p:nvSpPr>
        <p:spPr>
          <a:xfrm>
            <a:off x="467544" y="764704"/>
            <a:ext cx="8280920" cy="2448272"/>
          </a:xfrm>
        </p:spPr>
        <p:txBody>
          <a:bodyPr>
            <a:normAutofit/>
          </a:bodyPr>
          <a:lstStyle/>
          <a:p>
            <a:r>
              <a:rPr lang="en-AU" i="1" dirty="0"/>
              <a:t>All traditional schemes are </a:t>
            </a:r>
            <a:r>
              <a:rPr lang="en-AU" b="1" i="1" dirty="0"/>
              <a:t>symmetric</a:t>
            </a:r>
            <a:r>
              <a:rPr lang="en-AU" i="1" dirty="0"/>
              <a:t> / </a:t>
            </a:r>
            <a:r>
              <a:rPr lang="en-AU" b="1" i="1" dirty="0"/>
              <a:t>single key</a:t>
            </a:r>
            <a:r>
              <a:rPr lang="en-AU" i="1" dirty="0"/>
              <a:t> / </a:t>
            </a:r>
            <a:r>
              <a:rPr lang="en-AU" b="1" i="1" dirty="0"/>
              <a:t>private-key</a:t>
            </a:r>
            <a:r>
              <a:rPr lang="en-AU" i="1" dirty="0"/>
              <a:t> encryption algorithms, with a </a:t>
            </a:r>
            <a:r>
              <a:rPr lang="en-AU" b="1" i="1" dirty="0"/>
              <a:t>single key</a:t>
            </a:r>
            <a:r>
              <a:rPr lang="en-AU" i="1" dirty="0"/>
              <a:t>, used for both encryption and decryption. </a:t>
            </a:r>
          </a:p>
          <a:p>
            <a:r>
              <a:rPr lang="en-AU" i="1" dirty="0">
                <a:solidFill>
                  <a:schemeClr val="accent1">
                    <a:lumMod val="75000"/>
                  </a:schemeClr>
                </a:solidFill>
              </a:rPr>
              <a:t>Since both sender and receiver are equivalent, either can encrypt or decrypt messages using that common key.</a:t>
            </a:r>
            <a:r>
              <a:rPr lang="en-AU" dirty="0">
                <a:solidFill>
                  <a:schemeClr val="accent1">
                    <a:lumMod val="75000"/>
                  </a:schemeClr>
                </a:solidFill>
              </a:rPr>
              <a:t> </a:t>
            </a:r>
          </a:p>
          <a:p>
            <a:endParaRPr lang="en-AU"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827584" y="3356992"/>
            <a:ext cx="7097216" cy="2894010"/>
          </a:xfrm>
          <a:prstGeom prst="rect">
            <a:avLst/>
          </a:prstGeom>
          <a:noFill/>
          <a:extLst>
            <a:ext uri="{909E8E84-426E-40DD-AFC4-6F175D3DCCD1}">
              <a14:hiddenFill xmlns:a14="http://schemas.microsoft.com/office/drawing/2010/main">
                <a:solidFill>
                  <a:schemeClr val="accent1">
                    <a:alpha val="70000"/>
                  </a:schemeClr>
                </a:solidFill>
              </a14:hiddenFill>
            </a:ext>
          </a:extLst>
        </p:spPr>
      </p:pic>
      <p:sp>
        <p:nvSpPr>
          <p:cNvPr id="2" name="Date Placeholder 1"/>
          <p:cNvSpPr>
            <a:spLocks noGrp="1"/>
          </p:cNvSpPr>
          <p:nvPr>
            <p:ph type="dt" sz="half" idx="14"/>
          </p:nvPr>
        </p:nvSpPr>
        <p:spPr/>
        <p:txBody>
          <a:bodyPr/>
          <a:lstStyle/>
          <a:p>
            <a:fld id="{48336B1A-5F77-491E-8239-295D8ACF9304}" type="datetime1">
              <a:rPr lang="en-IN" smtClean="0"/>
              <a:t>09-01-2024</a:t>
            </a:fld>
            <a:endParaRPr lang="en-IN"/>
          </a:p>
        </p:txBody>
      </p:sp>
      <p:sp>
        <p:nvSpPr>
          <p:cNvPr id="3" name="Slide Number Placeholder 2"/>
          <p:cNvSpPr>
            <a:spLocks noGrp="1"/>
          </p:cNvSpPr>
          <p:nvPr>
            <p:ph type="sldNum" sz="quarter" idx="15"/>
          </p:nvPr>
        </p:nvSpPr>
        <p:spPr/>
        <p:txBody>
          <a:bodyPr/>
          <a:lstStyle/>
          <a:p>
            <a:fld id="{0194E8A1-5D16-4694-89F4-D420D0DC7636}" type="slidenum">
              <a:rPr lang="en-IN" smtClean="0"/>
              <a:t>4</a:t>
            </a:fld>
            <a:endParaRPr lang="en-IN"/>
          </a:p>
        </p:txBody>
      </p:sp>
    </p:spTree>
    <p:extLst>
      <p:ext uri="{BB962C8B-B14F-4D97-AF65-F5344CB8AC3E}">
        <p14:creationId xmlns:p14="http://schemas.microsoft.com/office/powerpoint/2010/main" val="166615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1487" y="0"/>
            <a:ext cx="7467600" cy="778098"/>
          </a:xfrm>
        </p:spPr>
        <p:txBody>
          <a:bodyPr/>
          <a:lstStyle/>
          <a:p>
            <a:pPr algn="ctr"/>
            <a:r>
              <a:rPr lang="en-US" dirty="0"/>
              <a:t>Requirements</a:t>
            </a:r>
            <a:endParaRPr lang="en-AU" dirty="0"/>
          </a:p>
        </p:txBody>
      </p:sp>
      <p:sp>
        <p:nvSpPr>
          <p:cNvPr id="52227" name="Rectangle 3"/>
          <p:cNvSpPr>
            <a:spLocks noGrp="1" noChangeArrowheads="1"/>
          </p:cNvSpPr>
          <p:nvPr>
            <p:ph sz="quarter" idx="1"/>
          </p:nvPr>
        </p:nvSpPr>
        <p:spPr>
          <a:xfrm>
            <a:off x="596900" y="836712"/>
            <a:ext cx="7467600" cy="4873752"/>
          </a:xfrm>
        </p:spPr>
        <p:txBody>
          <a:bodyPr>
            <a:normAutofit/>
          </a:bodyPr>
          <a:lstStyle/>
          <a:p>
            <a:pPr>
              <a:lnSpc>
                <a:spcPct val="90000"/>
              </a:lnSpc>
            </a:pPr>
            <a:r>
              <a:rPr lang="en-US" dirty="0"/>
              <a:t>Two requirements for secure use of symmetric encryption:</a:t>
            </a:r>
          </a:p>
          <a:p>
            <a:pPr lvl="1">
              <a:lnSpc>
                <a:spcPct val="90000"/>
              </a:lnSpc>
            </a:pPr>
            <a:r>
              <a:rPr lang="en-US" dirty="0"/>
              <a:t>a strong encryption algorithm</a:t>
            </a:r>
          </a:p>
          <a:p>
            <a:pPr lvl="1">
              <a:lnSpc>
                <a:spcPct val="90000"/>
              </a:lnSpc>
            </a:pPr>
            <a:r>
              <a:rPr lang="en-US" dirty="0"/>
              <a:t>a secret key known only to sender / receiver</a:t>
            </a:r>
          </a:p>
          <a:p>
            <a:pPr>
              <a:lnSpc>
                <a:spcPct val="90000"/>
              </a:lnSpc>
            </a:pPr>
            <a:r>
              <a:rPr lang="en-US" dirty="0"/>
              <a:t>mathematically have:</a:t>
            </a:r>
          </a:p>
          <a:p>
            <a:pPr lvl="1">
              <a:lnSpc>
                <a:spcPct val="90000"/>
              </a:lnSpc>
              <a:buFont typeface="Wingdings" pitchFamily="2" charset="2"/>
              <a:buNone/>
            </a:pPr>
            <a:r>
              <a:rPr lang="en-US" i="1" dirty="0"/>
              <a:t>				Y </a:t>
            </a:r>
            <a:r>
              <a:rPr lang="en-US" dirty="0"/>
              <a:t>= E</a:t>
            </a:r>
            <a:r>
              <a:rPr lang="en-US" sz="2400" i="1" baseline="-25000" dirty="0"/>
              <a:t>K</a:t>
            </a:r>
            <a:r>
              <a:rPr lang="en-US" dirty="0"/>
              <a:t>(</a:t>
            </a:r>
            <a:r>
              <a:rPr lang="en-US" i="1" dirty="0"/>
              <a:t>X</a:t>
            </a:r>
            <a:r>
              <a:rPr lang="en-US" dirty="0"/>
              <a:t>)</a:t>
            </a:r>
          </a:p>
          <a:p>
            <a:pPr lvl="1">
              <a:lnSpc>
                <a:spcPct val="90000"/>
              </a:lnSpc>
              <a:buFont typeface="Wingdings" pitchFamily="2" charset="2"/>
              <a:buNone/>
            </a:pPr>
            <a:r>
              <a:rPr lang="en-US" i="1" dirty="0"/>
              <a:t>				X </a:t>
            </a:r>
            <a:r>
              <a:rPr lang="en-US" dirty="0"/>
              <a:t>= D</a:t>
            </a:r>
            <a:r>
              <a:rPr lang="en-US" sz="2400" i="1" baseline="-25000" dirty="0"/>
              <a:t>K</a:t>
            </a:r>
            <a:r>
              <a:rPr lang="en-US" dirty="0"/>
              <a:t>(</a:t>
            </a:r>
            <a:r>
              <a:rPr lang="en-US" i="1" dirty="0"/>
              <a:t>Y</a:t>
            </a:r>
            <a:r>
              <a:rPr lang="en-US" dirty="0"/>
              <a:t>)</a:t>
            </a:r>
            <a:endParaRPr lang="en-AU" dirty="0"/>
          </a:p>
        </p:txBody>
      </p:sp>
      <p:sp>
        <p:nvSpPr>
          <p:cNvPr id="9" name="Rectangle 1028"/>
          <p:cNvSpPr>
            <a:spLocks noChangeArrowheads="1"/>
          </p:cNvSpPr>
          <p:nvPr/>
        </p:nvSpPr>
        <p:spPr bwMode="auto">
          <a:xfrm>
            <a:off x="152400" y="3562449"/>
            <a:ext cx="883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sz="2800" b="1" dirty="0">
                <a:latin typeface="Times New Roman" pitchFamily="18" charset="0"/>
              </a:rPr>
              <a:t>If P is the plaintext, C is the ciphertext, and K is the key, </a:t>
            </a:r>
          </a:p>
        </p:txBody>
      </p:sp>
      <p:pic>
        <p:nvPicPr>
          <p:cNvPr id="10" name="Picture 1029"/>
          <p:cNvPicPr>
            <a:picLocks noChangeAspect="1" noChangeArrowheads="1"/>
          </p:cNvPicPr>
          <p:nvPr/>
        </p:nvPicPr>
        <p:blipFill rotWithShape="1">
          <a:blip r:embed="rId3">
            <a:extLst>
              <a:ext uri="{28A0092B-C50C-407E-A947-70E740481C1C}">
                <a14:useLocalDpi xmlns:a14="http://schemas.microsoft.com/office/drawing/2010/main" val="0"/>
              </a:ext>
            </a:extLst>
          </a:blip>
          <a:srcRect b="38759"/>
          <a:stretch/>
        </p:blipFill>
        <p:spPr bwMode="auto">
          <a:xfrm>
            <a:off x="248115" y="4579244"/>
            <a:ext cx="8510587" cy="971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7726040"/>
            <a:ext cx="55118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4"/>
          </p:nvPr>
        </p:nvSpPr>
        <p:spPr/>
        <p:txBody>
          <a:bodyPr/>
          <a:lstStyle/>
          <a:p>
            <a:fld id="{B115B912-C14D-48CE-8FED-9B0BC331B8B1}" type="datetime1">
              <a:rPr lang="en-IN" smtClean="0"/>
              <a:t>09-01-2024</a:t>
            </a:fld>
            <a:endParaRPr lang="en-IN"/>
          </a:p>
        </p:txBody>
      </p:sp>
      <p:sp>
        <p:nvSpPr>
          <p:cNvPr id="3" name="Slide Number Placeholder 2"/>
          <p:cNvSpPr>
            <a:spLocks noGrp="1"/>
          </p:cNvSpPr>
          <p:nvPr>
            <p:ph type="sldNum" sz="quarter" idx="15"/>
          </p:nvPr>
        </p:nvSpPr>
        <p:spPr/>
        <p:txBody>
          <a:bodyPr/>
          <a:lstStyle/>
          <a:p>
            <a:fld id="{0194E8A1-5D16-4694-89F4-D420D0DC7636}" type="slidenum">
              <a:rPr lang="en-IN" smtClean="0"/>
              <a:t>5</a:t>
            </a:fld>
            <a:endParaRPr lang="en-IN"/>
          </a:p>
        </p:txBody>
      </p:sp>
    </p:spTree>
    <p:extLst>
      <p:ext uri="{BB962C8B-B14F-4D97-AF65-F5344CB8AC3E}">
        <p14:creationId xmlns:p14="http://schemas.microsoft.com/office/powerpoint/2010/main" val="173982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7467600" cy="562074"/>
          </a:xfrm>
        </p:spPr>
        <p:txBody>
          <a:bodyPr/>
          <a:lstStyle/>
          <a:p>
            <a:pPr algn="ctr"/>
            <a:r>
              <a:rPr lang="en-US" dirty="0"/>
              <a:t>Cryptography (Secrete writing)</a:t>
            </a:r>
            <a:endParaRPr lang="en-AU" dirty="0"/>
          </a:p>
        </p:txBody>
      </p:sp>
      <p:sp>
        <p:nvSpPr>
          <p:cNvPr id="54275" name="Rectangle 3"/>
          <p:cNvSpPr>
            <a:spLocks noGrp="1" noChangeArrowheads="1"/>
          </p:cNvSpPr>
          <p:nvPr>
            <p:ph sz="quarter" idx="1"/>
          </p:nvPr>
        </p:nvSpPr>
        <p:spPr>
          <a:xfrm>
            <a:off x="467544" y="908720"/>
            <a:ext cx="8229600" cy="2376264"/>
          </a:xfrm>
        </p:spPr>
        <p:txBody>
          <a:bodyPr>
            <a:normAutofit fontScale="92500" lnSpcReduction="10000"/>
          </a:bodyPr>
          <a:lstStyle/>
          <a:p>
            <a:r>
              <a:rPr lang="en-US" dirty="0"/>
              <a:t>Characterize cryptographic system by:</a:t>
            </a:r>
          </a:p>
          <a:p>
            <a:pPr lvl="1"/>
            <a:r>
              <a:rPr lang="en-US" dirty="0"/>
              <a:t>type of encryption operations used</a:t>
            </a:r>
          </a:p>
          <a:p>
            <a:pPr lvl="2"/>
            <a:r>
              <a:rPr lang="en-US" dirty="0"/>
              <a:t>substitution / transposition </a:t>
            </a:r>
          </a:p>
          <a:p>
            <a:pPr lvl="1"/>
            <a:r>
              <a:rPr lang="en-US" dirty="0"/>
              <a:t>number of keys used</a:t>
            </a:r>
          </a:p>
          <a:p>
            <a:pPr lvl="2"/>
            <a:r>
              <a:rPr lang="en-US" dirty="0"/>
              <a:t>single-key or private / two-key or public</a:t>
            </a:r>
          </a:p>
          <a:p>
            <a:pPr lvl="1"/>
            <a:r>
              <a:rPr lang="en-US" dirty="0"/>
              <a:t>way in which plaintext is processed</a:t>
            </a:r>
          </a:p>
          <a:p>
            <a:pPr lvl="2"/>
            <a:r>
              <a:rPr lang="en-US" dirty="0"/>
              <a:t>block / stream</a:t>
            </a:r>
            <a:endParaRPr lang="en-AU" dirty="0"/>
          </a:p>
        </p:txBody>
      </p:sp>
      <p:sp>
        <p:nvSpPr>
          <p:cNvPr id="4" name="Rectangle 1034"/>
          <p:cNvSpPr>
            <a:spLocks noChangeArrowheads="1"/>
          </p:cNvSpPr>
          <p:nvPr/>
        </p:nvSpPr>
        <p:spPr bwMode="auto">
          <a:xfrm>
            <a:off x="453311" y="3766974"/>
            <a:ext cx="8056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b="1" dirty="0">
                <a:latin typeface="Times New Roman" pitchFamily="18" charset="0"/>
              </a:rPr>
              <a:t>As cryptography is the science and art of creating secret codes, cryptanalysis is the science and art of breaking those codes</a:t>
            </a:r>
          </a:p>
        </p:txBody>
      </p:sp>
      <p:pic>
        <p:nvPicPr>
          <p:cNvPr id="5"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725144"/>
            <a:ext cx="798988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15616" y="3277322"/>
            <a:ext cx="3888432" cy="553998"/>
          </a:xfrm>
          <a:prstGeom prst="rect">
            <a:avLst/>
          </a:prstGeom>
          <a:noFill/>
        </p:spPr>
        <p:txBody>
          <a:bodyPr wrap="square" rtlCol="0">
            <a:spAutoFit/>
          </a:bodyPr>
          <a:lstStyle/>
          <a:p>
            <a:r>
              <a:rPr lang="en-US" sz="3000" cap="small" dirty="0">
                <a:solidFill>
                  <a:schemeClr val="tx2"/>
                </a:solidFill>
                <a:latin typeface="+mj-lt"/>
                <a:ea typeface="+mj-ea"/>
                <a:cs typeface="+mj-cs"/>
              </a:rPr>
              <a:t>Cryptanalysis</a:t>
            </a:r>
            <a:endParaRPr lang="en-IN" sz="3000" cap="small" dirty="0">
              <a:solidFill>
                <a:schemeClr val="tx2"/>
              </a:solidFill>
              <a:latin typeface="+mj-lt"/>
              <a:ea typeface="+mj-ea"/>
              <a:cs typeface="+mj-cs"/>
            </a:endParaRPr>
          </a:p>
        </p:txBody>
      </p:sp>
      <p:sp>
        <p:nvSpPr>
          <p:cNvPr id="3" name="Date Placeholder 2"/>
          <p:cNvSpPr>
            <a:spLocks noGrp="1"/>
          </p:cNvSpPr>
          <p:nvPr>
            <p:ph type="dt" sz="half" idx="14"/>
          </p:nvPr>
        </p:nvSpPr>
        <p:spPr/>
        <p:txBody>
          <a:bodyPr/>
          <a:lstStyle/>
          <a:p>
            <a:fld id="{CA5D15D1-A88F-434C-9A7D-C5DF4AB7185A}" type="datetime1">
              <a:rPr lang="en-IN" smtClean="0"/>
              <a:t>09-01-2024</a:t>
            </a:fld>
            <a:endParaRPr lang="en-IN"/>
          </a:p>
        </p:txBody>
      </p:sp>
      <p:sp>
        <p:nvSpPr>
          <p:cNvPr id="6" name="Slide Number Placeholder 5"/>
          <p:cNvSpPr>
            <a:spLocks noGrp="1"/>
          </p:cNvSpPr>
          <p:nvPr>
            <p:ph type="sldNum" sz="quarter" idx="15"/>
          </p:nvPr>
        </p:nvSpPr>
        <p:spPr/>
        <p:txBody>
          <a:bodyPr/>
          <a:lstStyle/>
          <a:p>
            <a:fld id="{0194E8A1-5D16-4694-89F4-D420D0DC7636}" type="slidenum">
              <a:rPr lang="en-IN" smtClean="0"/>
              <a:t>6</a:t>
            </a:fld>
            <a:endParaRPr lang="en-IN"/>
          </a:p>
        </p:txBody>
      </p:sp>
    </p:spTree>
    <p:extLst>
      <p:ext uri="{BB962C8B-B14F-4D97-AF65-F5344CB8AC3E}">
        <p14:creationId xmlns:p14="http://schemas.microsoft.com/office/powerpoint/2010/main" val="210325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7467600" cy="706090"/>
          </a:xfrm>
        </p:spPr>
        <p:txBody>
          <a:bodyPr>
            <a:normAutofit fontScale="90000"/>
          </a:bodyPr>
          <a:lstStyle/>
          <a:p>
            <a:pPr algn="ctr"/>
            <a:br>
              <a:rPr lang="en-US" dirty="0"/>
            </a:br>
            <a:br>
              <a:rPr lang="en-US" dirty="0"/>
            </a:br>
            <a:br>
              <a:rPr lang="en-US" dirty="0"/>
            </a:br>
            <a:br>
              <a:rPr lang="en-US" dirty="0"/>
            </a:br>
            <a:br>
              <a:rPr lang="en-US" dirty="0"/>
            </a:br>
            <a:br>
              <a:rPr lang="en-US" dirty="0"/>
            </a:br>
            <a:r>
              <a:rPr lang="en-US" sz="4000" b="1" dirty="0"/>
              <a:t>Asymmetric Encryption</a:t>
            </a:r>
            <a:br>
              <a:rPr lang="en-US" dirty="0"/>
            </a:br>
            <a:endParaRPr lang="en-AU" dirty="0"/>
          </a:p>
        </p:txBody>
      </p:sp>
      <p:sp>
        <p:nvSpPr>
          <p:cNvPr id="46083" name="Rectangle 3"/>
          <p:cNvSpPr>
            <a:spLocks noGrp="1" noChangeArrowheads="1"/>
          </p:cNvSpPr>
          <p:nvPr>
            <p:ph sz="quarter" idx="1"/>
          </p:nvPr>
        </p:nvSpPr>
        <p:spPr>
          <a:xfrm>
            <a:off x="356616" y="1055579"/>
            <a:ext cx="8280920" cy="2448272"/>
          </a:xfrm>
        </p:spPr>
        <p:txBody>
          <a:bodyPr>
            <a:normAutofit lnSpcReduction="10000"/>
          </a:bodyPr>
          <a:lstStyle/>
          <a:p>
            <a:r>
              <a:rPr lang="en-AU" i="1" dirty="0"/>
              <a:t>Two different keys are used one for encryption and other key for decryption. </a:t>
            </a:r>
          </a:p>
          <a:p>
            <a:r>
              <a:rPr lang="en-AU" i="1" dirty="0"/>
              <a:t>Public key and private key (Mathematically related to each other)</a:t>
            </a:r>
          </a:p>
          <a:p>
            <a:r>
              <a:rPr lang="en-AU" i="1" dirty="0"/>
              <a:t>Provides more security as compared to symmetric key</a:t>
            </a:r>
          </a:p>
          <a:p>
            <a:r>
              <a:rPr lang="en-AU" i="1" dirty="0"/>
              <a:t>Complex and time taking as compared to symmetric key</a:t>
            </a:r>
          </a:p>
        </p:txBody>
      </p:sp>
      <p:sp>
        <p:nvSpPr>
          <p:cNvPr id="2" name="Date Placeholder 1"/>
          <p:cNvSpPr>
            <a:spLocks noGrp="1"/>
          </p:cNvSpPr>
          <p:nvPr>
            <p:ph type="dt" sz="half" idx="14"/>
          </p:nvPr>
        </p:nvSpPr>
        <p:spPr/>
        <p:txBody>
          <a:bodyPr/>
          <a:lstStyle/>
          <a:p>
            <a:fld id="{48336B1A-5F77-491E-8239-295D8ACF9304}" type="datetime1">
              <a:rPr lang="en-IN" smtClean="0"/>
              <a:t>09-01-2024</a:t>
            </a:fld>
            <a:endParaRPr lang="en-IN"/>
          </a:p>
        </p:txBody>
      </p:sp>
      <p:sp>
        <p:nvSpPr>
          <p:cNvPr id="3" name="Slide Number Placeholder 2"/>
          <p:cNvSpPr>
            <a:spLocks noGrp="1"/>
          </p:cNvSpPr>
          <p:nvPr>
            <p:ph type="sldNum" sz="quarter" idx="15"/>
          </p:nvPr>
        </p:nvSpPr>
        <p:spPr/>
        <p:txBody>
          <a:bodyPr/>
          <a:lstStyle/>
          <a:p>
            <a:fld id="{0194E8A1-5D16-4694-89F4-D420D0DC7636}" type="slidenum">
              <a:rPr lang="en-IN" smtClean="0"/>
              <a:t>7</a:t>
            </a:fld>
            <a:endParaRPr lang="en-IN"/>
          </a:p>
        </p:txBody>
      </p:sp>
    </p:spTree>
    <p:extLst>
      <p:ext uri="{BB962C8B-B14F-4D97-AF65-F5344CB8AC3E}">
        <p14:creationId xmlns:p14="http://schemas.microsoft.com/office/powerpoint/2010/main" val="220984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474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474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474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474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474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474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pic>
        <p:nvPicPr>
          <p:cNvPr id="147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196" y="1613125"/>
            <a:ext cx="7002463" cy="170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468" name="Rectangle 12"/>
          <p:cNvSpPr>
            <a:spLocks noChangeArrowheads="1"/>
          </p:cNvSpPr>
          <p:nvPr/>
        </p:nvSpPr>
        <p:spPr bwMode="auto">
          <a:xfrm>
            <a:off x="1228725" y="83671"/>
            <a:ext cx="388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sz="2800" b="1" dirty="0">
                <a:solidFill>
                  <a:schemeClr val="folHlink"/>
                </a:solidFill>
                <a:latin typeface="Times New Roman" pitchFamily="18" charset="0"/>
              </a:rPr>
              <a:t>Ciphertext-Only Attack</a:t>
            </a:r>
            <a:endParaRPr lang="en-US" sz="2800" b="1" dirty="0">
              <a:latin typeface="Times New Roman" pitchFamily="18" charset="0"/>
            </a:endParaRPr>
          </a:p>
        </p:txBody>
      </p:sp>
      <p:sp>
        <p:nvSpPr>
          <p:cNvPr id="2" name="TextBox 1"/>
          <p:cNvSpPr txBox="1"/>
          <p:nvPr/>
        </p:nvSpPr>
        <p:spPr>
          <a:xfrm>
            <a:off x="2627784" y="792163"/>
            <a:ext cx="6041555" cy="830997"/>
          </a:xfrm>
          <a:prstGeom prst="rect">
            <a:avLst/>
          </a:prstGeom>
          <a:noFill/>
        </p:spPr>
        <p:txBody>
          <a:bodyPr wrap="square" rtlCol="0">
            <a:spAutoFit/>
          </a:bodyPr>
          <a:lstStyle/>
          <a:p>
            <a:r>
              <a:rPr lang="en-US" sz="2400" dirty="0">
                <a:latin typeface="Bell MT" pitchFamily="18" charset="0"/>
              </a:rPr>
              <a:t>Known : </a:t>
            </a:r>
            <a:r>
              <a:rPr lang="en-IN" sz="2400" dirty="0">
                <a:latin typeface="Bell MT" pitchFamily="18" charset="0"/>
              </a:rPr>
              <a:t>• Encryption algorithm</a:t>
            </a:r>
          </a:p>
          <a:p>
            <a:r>
              <a:rPr lang="en-IN" sz="2400" dirty="0">
                <a:latin typeface="Bell MT" pitchFamily="18" charset="0"/>
              </a:rPr>
              <a:t>	   • Ciphertext</a:t>
            </a:r>
          </a:p>
        </p:txBody>
      </p:sp>
      <p:sp>
        <p:nvSpPr>
          <p:cNvPr id="14" name="Rectangle 12"/>
          <p:cNvSpPr>
            <a:spLocks noChangeArrowheads="1"/>
          </p:cNvSpPr>
          <p:nvPr/>
        </p:nvSpPr>
        <p:spPr bwMode="auto">
          <a:xfrm>
            <a:off x="436888" y="3348586"/>
            <a:ext cx="411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sz="2800" b="1" dirty="0">
                <a:solidFill>
                  <a:schemeClr val="folHlink"/>
                </a:solidFill>
                <a:latin typeface="Times New Roman" pitchFamily="18" charset="0"/>
              </a:rPr>
              <a:t>Known-Plaintext Attack</a:t>
            </a:r>
            <a:endParaRPr lang="en-US" sz="2800" b="1" dirty="0">
              <a:latin typeface="Times New Roman" pitchFamily="18" charset="0"/>
            </a:endParaRPr>
          </a:p>
        </p:txBody>
      </p:sp>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746" y="4941168"/>
            <a:ext cx="7092950" cy="179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436888" y="3827681"/>
            <a:ext cx="9106238" cy="1061829"/>
          </a:xfrm>
          <a:prstGeom prst="rect">
            <a:avLst/>
          </a:prstGeom>
          <a:noFill/>
        </p:spPr>
        <p:txBody>
          <a:bodyPr wrap="square" rtlCol="0">
            <a:spAutoFit/>
          </a:bodyPr>
          <a:lstStyle/>
          <a:p>
            <a:r>
              <a:rPr lang="en-US" sz="2100" dirty="0">
                <a:latin typeface="Bell MT" pitchFamily="18" charset="0"/>
              </a:rPr>
              <a:t>Known : </a:t>
            </a:r>
            <a:r>
              <a:rPr lang="en-IN" sz="2100" dirty="0"/>
              <a:t>• Encryption algorithm</a:t>
            </a:r>
          </a:p>
          <a:p>
            <a:r>
              <a:rPr lang="en-IN" sz="2100" dirty="0"/>
              <a:t>• Ciphertext</a:t>
            </a:r>
          </a:p>
          <a:p>
            <a:r>
              <a:rPr lang="en-IN" sz="2100" dirty="0"/>
              <a:t>• One or more plaintext–ciphertext pairs formed with the secret key</a:t>
            </a:r>
            <a:endParaRPr lang="en-IN" sz="2100" dirty="0">
              <a:latin typeface="Bell MT" pitchFamily="18" charset="0"/>
            </a:endParaRPr>
          </a:p>
        </p:txBody>
      </p:sp>
      <p:sp>
        <p:nvSpPr>
          <p:cNvPr id="3" name="Date Placeholder 2"/>
          <p:cNvSpPr>
            <a:spLocks noGrp="1"/>
          </p:cNvSpPr>
          <p:nvPr>
            <p:ph type="dt" sz="half" idx="10"/>
          </p:nvPr>
        </p:nvSpPr>
        <p:spPr/>
        <p:txBody>
          <a:bodyPr/>
          <a:lstStyle/>
          <a:p>
            <a:fld id="{D22AC5C4-2306-4612-AA3F-EB93E57BB664}" type="datetime1">
              <a:rPr lang="en-IN" smtClean="0"/>
              <a:t>09-01-2024</a:t>
            </a:fld>
            <a:endParaRPr lang="en-IN"/>
          </a:p>
        </p:txBody>
      </p:sp>
      <p:sp>
        <p:nvSpPr>
          <p:cNvPr id="4" name="Slide Number Placeholder 3"/>
          <p:cNvSpPr>
            <a:spLocks noGrp="1"/>
          </p:cNvSpPr>
          <p:nvPr>
            <p:ph type="sldNum" sz="quarter" idx="12"/>
          </p:nvPr>
        </p:nvSpPr>
        <p:spPr/>
        <p:txBody>
          <a:bodyPr/>
          <a:lstStyle/>
          <a:p>
            <a:fld id="{0194E8A1-5D16-4694-89F4-D420D0DC7636}" type="slidenum">
              <a:rPr lang="en-IN" smtClean="0"/>
              <a:t>8</a:t>
            </a:fld>
            <a:endParaRPr lang="en-IN"/>
          </a:p>
        </p:txBody>
      </p:sp>
    </p:spTree>
    <p:extLst>
      <p:ext uri="{BB962C8B-B14F-4D97-AF65-F5344CB8AC3E}">
        <p14:creationId xmlns:p14="http://schemas.microsoft.com/office/powerpoint/2010/main" val="1758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51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515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51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51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515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sp>
        <p:nvSpPr>
          <p:cNvPr id="151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ahoma" pitchFamily="34" charset="0"/>
            </a:endParaRPr>
          </a:p>
        </p:txBody>
      </p:sp>
      <p:pic>
        <p:nvPicPr>
          <p:cNvPr id="1515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78" y="1268760"/>
            <a:ext cx="7834312" cy="20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64" name="Rectangle 12"/>
          <p:cNvSpPr>
            <a:spLocks noChangeArrowheads="1"/>
          </p:cNvSpPr>
          <p:nvPr/>
        </p:nvSpPr>
        <p:spPr bwMode="auto">
          <a:xfrm>
            <a:off x="1143000" y="12541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sz="2400" b="1" dirty="0">
                <a:solidFill>
                  <a:schemeClr val="folHlink"/>
                </a:solidFill>
                <a:latin typeface="Times New Roman" pitchFamily="18" charset="0"/>
              </a:rPr>
              <a:t>Chosen-Plaintext Attack</a:t>
            </a:r>
          </a:p>
        </p:txBody>
      </p:sp>
      <p:sp>
        <p:nvSpPr>
          <p:cNvPr id="2" name="Rectangle 1"/>
          <p:cNvSpPr/>
          <p:nvPr/>
        </p:nvSpPr>
        <p:spPr>
          <a:xfrm>
            <a:off x="4319576" y="207413"/>
            <a:ext cx="5692080" cy="1477328"/>
          </a:xfrm>
          <a:prstGeom prst="rect">
            <a:avLst/>
          </a:prstGeom>
        </p:spPr>
        <p:txBody>
          <a:bodyPr wrap="square">
            <a:spAutoFit/>
          </a:bodyPr>
          <a:lstStyle/>
          <a:p>
            <a:r>
              <a:rPr lang="en-IN" dirty="0"/>
              <a:t>•Encryption algorithm</a:t>
            </a:r>
          </a:p>
          <a:p>
            <a:r>
              <a:rPr lang="en-IN" dirty="0"/>
              <a:t>• Ciphertext</a:t>
            </a:r>
          </a:p>
          <a:p>
            <a:r>
              <a:rPr lang="en-IN" dirty="0"/>
              <a:t>• Plaintext message chosen by cryptanalyst, together with its corresponding ciphertext</a:t>
            </a:r>
          </a:p>
          <a:p>
            <a:r>
              <a:rPr lang="en-IN" dirty="0"/>
              <a:t>generated with the secret key</a:t>
            </a:r>
          </a:p>
        </p:txBody>
      </p:sp>
      <p:sp>
        <p:nvSpPr>
          <p:cNvPr id="14" name="Rectangle 12"/>
          <p:cNvSpPr>
            <a:spLocks noChangeArrowheads="1"/>
          </p:cNvSpPr>
          <p:nvPr/>
        </p:nvSpPr>
        <p:spPr bwMode="auto">
          <a:xfrm>
            <a:off x="356394" y="3635375"/>
            <a:ext cx="31829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baseline="-18000" dirty="0">
                <a:solidFill>
                  <a:schemeClr val="folHlink"/>
                </a:solidFill>
                <a:latin typeface="Times New Roman" pitchFamily="18" charset="0"/>
              </a:rPr>
              <a:t>Chosen-</a:t>
            </a:r>
            <a:r>
              <a:rPr lang="en-US" sz="3200" b="1" baseline="-18000" dirty="0" err="1">
                <a:solidFill>
                  <a:schemeClr val="folHlink"/>
                </a:solidFill>
                <a:latin typeface="Times New Roman" pitchFamily="18" charset="0"/>
              </a:rPr>
              <a:t>Ciphertext</a:t>
            </a:r>
            <a:r>
              <a:rPr lang="en-US" sz="3200" b="1" baseline="-18000" dirty="0">
                <a:solidFill>
                  <a:schemeClr val="folHlink"/>
                </a:solidFill>
                <a:latin typeface="Times New Roman" pitchFamily="18" charset="0"/>
              </a:rPr>
              <a:t> Attack</a:t>
            </a:r>
          </a:p>
        </p:txBody>
      </p:sp>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4" y="4725144"/>
            <a:ext cx="7816006" cy="190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07904" y="3305464"/>
            <a:ext cx="4961434" cy="1477328"/>
          </a:xfrm>
          <a:prstGeom prst="rect">
            <a:avLst/>
          </a:prstGeom>
        </p:spPr>
        <p:txBody>
          <a:bodyPr wrap="square">
            <a:spAutoFit/>
          </a:bodyPr>
          <a:lstStyle/>
          <a:p>
            <a:r>
              <a:rPr lang="en-IN" dirty="0"/>
              <a:t>• Encryption algorithm</a:t>
            </a:r>
          </a:p>
          <a:p>
            <a:r>
              <a:rPr lang="en-IN" dirty="0"/>
              <a:t>• Ciphertext</a:t>
            </a:r>
          </a:p>
          <a:p>
            <a:r>
              <a:rPr lang="en-IN" dirty="0"/>
              <a:t>• Ciphertext chosen by cryptanalyst, together with its corresponding decrypted</a:t>
            </a:r>
          </a:p>
          <a:p>
            <a:r>
              <a:rPr lang="en-IN" dirty="0"/>
              <a:t>plaintext generated with the secret key</a:t>
            </a:r>
          </a:p>
        </p:txBody>
      </p:sp>
      <p:sp>
        <p:nvSpPr>
          <p:cNvPr id="4" name="Date Placeholder 3"/>
          <p:cNvSpPr>
            <a:spLocks noGrp="1"/>
          </p:cNvSpPr>
          <p:nvPr>
            <p:ph type="dt" sz="half" idx="10"/>
          </p:nvPr>
        </p:nvSpPr>
        <p:spPr/>
        <p:txBody>
          <a:bodyPr/>
          <a:lstStyle/>
          <a:p>
            <a:fld id="{1851AA8B-14D6-42BE-9C5C-6E240B70B170}" type="datetime1">
              <a:rPr lang="en-IN" smtClean="0"/>
              <a:t>09-01-2024</a:t>
            </a:fld>
            <a:endParaRPr lang="en-IN" dirty="0"/>
          </a:p>
        </p:txBody>
      </p:sp>
      <p:sp>
        <p:nvSpPr>
          <p:cNvPr id="5" name="Slide Number Placeholder 4"/>
          <p:cNvSpPr>
            <a:spLocks noGrp="1"/>
          </p:cNvSpPr>
          <p:nvPr>
            <p:ph type="sldNum" sz="quarter" idx="12"/>
          </p:nvPr>
        </p:nvSpPr>
        <p:spPr/>
        <p:txBody>
          <a:bodyPr/>
          <a:lstStyle/>
          <a:p>
            <a:fld id="{0194E8A1-5D16-4694-89F4-D420D0DC7636}" type="slidenum">
              <a:rPr lang="en-IN" smtClean="0"/>
              <a:t>9</a:t>
            </a:fld>
            <a:endParaRPr lang="en-IN"/>
          </a:p>
        </p:txBody>
      </p:sp>
    </p:spTree>
    <p:extLst>
      <p:ext uri="{BB962C8B-B14F-4D97-AF65-F5344CB8AC3E}">
        <p14:creationId xmlns:p14="http://schemas.microsoft.com/office/powerpoint/2010/main" val="71139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2298</TotalTime>
  <Words>1418</Words>
  <Application>Microsoft Office PowerPoint</Application>
  <PresentationFormat>On-screen Show (4:3)</PresentationFormat>
  <Paragraphs>176</Paragraphs>
  <Slides>11</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Bell MT</vt:lpstr>
      <vt:lpstr>Calibri</vt:lpstr>
      <vt:lpstr>Century Schoolbook</vt:lpstr>
      <vt:lpstr>Helvetica</vt:lpstr>
      <vt:lpstr>Symbol</vt:lpstr>
      <vt:lpstr>Tahoma</vt:lpstr>
      <vt:lpstr>Times</vt:lpstr>
      <vt:lpstr>Times New Roman</vt:lpstr>
      <vt:lpstr>Times-Roman</vt:lpstr>
      <vt:lpstr>Wingdings</vt:lpstr>
      <vt:lpstr>Wingdings 2</vt:lpstr>
      <vt:lpstr>Oriel</vt:lpstr>
      <vt:lpstr>Overview</vt:lpstr>
      <vt:lpstr>Some Basic Terminology</vt:lpstr>
      <vt:lpstr>Example Encryption </vt:lpstr>
      <vt:lpstr>      Symmetric Encryption </vt:lpstr>
      <vt:lpstr>Requirements</vt:lpstr>
      <vt:lpstr>Cryptography (Secrete writing)</vt:lpstr>
      <vt:lpstr>      Asymmetric Encryption </vt:lpstr>
      <vt:lpstr>PowerPoint Presentation</vt:lpstr>
      <vt:lpstr>PowerPoint Presentation</vt:lpstr>
      <vt:lpstr>Unconditional vs Computation Security</vt:lpstr>
      <vt:lpstr>Brute Force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sandeepj</dc:creator>
  <cp:lastModifiedBy>Dr. Ashish Jain [MU - Jaipur]</cp:lastModifiedBy>
  <cp:revision>152</cp:revision>
  <dcterms:created xsi:type="dcterms:W3CDTF">2014-08-06T14:29:09Z</dcterms:created>
  <dcterms:modified xsi:type="dcterms:W3CDTF">2024-01-09T04:15:57Z</dcterms:modified>
</cp:coreProperties>
</file>